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6" r:id="rId18"/>
    <p:sldId id="277" r:id="rId19"/>
    <p:sldId id="278" r:id="rId20"/>
    <p:sldId id="272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02" autoAdjust="0"/>
  </p:normalViewPr>
  <p:slideViewPr>
    <p:cSldViewPr>
      <p:cViewPr varScale="1">
        <p:scale>
          <a:sx n="71" d="100"/>
          <a:sy n="71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1F3DB-9DCE-4C2E-83C3-C6E804F72A4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223C2-583F-466A-A1A0-6D8A1D2C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is that computer </a:t>
            </a:r>
            <a:r>
              <a:rPr lang="en-US" baseline="0" dirty="0" err="1" smtClean="0"/>
              <a:t>nowdays</a:t>
            </a:r>
            <a:r>
              <a:rPr lang="en-US" baseline="0" dirty="0" smtClean="0"/>
              <a:t> uses ASCII code as a standard. String that is using our own set of code cannot be read properly, unless we specifically tell the program how to read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23C2-583F-466A-A1A0-6D8A1D2C95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0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practice, we cannot write anything other than 0-bit</a:t>
            </a:r>
            <a:r>
              <a:rPr lang="en-US" baseline="0" dirty="0" smtClean="0"/>
              <a:t> or 1-bit, so each letter is replaced by its 8-bit ASCII symbol.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23C2-583F-466A-A1A0-6D8A1D2C95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1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23C2-583F-466A-A1A0-6D8A1D2C95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3EC8FDD-49DF-4E68-8879-FF5FCF020CB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F9CEDEE-89F7-4FA1-8B7E-68CF4077B3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FDD-49DF-4E68-8879-FF5FCF020CB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EDEE-89F7-4FA1-8B7E-68CF4077B3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FDD-49DF-4E68-8879-FF5FCF020CB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EDEE-89F7-4FA1-8B7E-68CF4077B3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3EC8FDD-49DF-4E68-8879-FF5FCF020CB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9CEDEE-89F7-4FA1-8B7E-68CF4077B3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3EC8FDD-49DF-4E68-8879-FF5FCF020CB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F9CEDEE-89F7-4FA1-8B7E-68CF4077B3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FDD-49DF-4E68-8879-FF5FCF020CB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EDEE-89F7-4FA1-8B7E-68CF4077B3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FDD-49DF-4E68-8879-FF5FCF020CB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EDEE-89F7-4FA1-8B7E-68CF4077B3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3EC8FDD-49DF-4E68-8879-FF5FCF020CB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9CEDEE-89F7-4FA1-8B7E-68CF4077B3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FDD-49DF-4E68-8879-FF5FCF020CB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EDEE-89F7-4FA1-8B7E-68CF4077B3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3EC8FDD-49DF-4E68-8879-FF5FCF020CB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9CEDEE-89F7-4FA1-8B7E-68CF4077B3C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3EC8FDD-49DF-4E68-8879-FF5FCF020CB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9CEDEE-89F7-4FA1-8B7E-68CF4077B3C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3EC8FDD-49DF-4E68-8879-FF5FCF020CB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F9CEDEE-89F7-4FA1-8B7E-68CF4077B3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324600" cy="1894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&amp; Analysis of Algorithm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000" smtClean="0"/>
              <a:t>Huffman </a:t>
            </a:r>
            <a:r>
              <a:rPr lang="en-US" sz="2000" dirty="0" smtClean="0"/>
              <a:t>Coding</a:t>
            </a:r>
            <a:endParaRPr lang="en-US" sz="28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0" y="5562600"/>
            <a:ext cx="6172200" cy="812322"/>
          </a:xfrm>
        </p:spPr>
        <p:txBody>
          <a:bodyPr>
            <a:normAutofit/>
          </a:bodyPr>
          <a:lstStyle/>
          <a:p>
            <a:r>
              <a:rPr lang="en-US" sz="1600" b="0" i="1" dirty="0" smtClean="0"/>
              <a:t>Informatics Department</a:t>
            </a:r>
          </a:p>
          <a:p>
            <a:r>
              <a:rPr lang="en-US" sz="1600" b="0" i="1" dirty="0" err="1" smtClean="0"/>
              <a:t>Parahyangan</a:t>
            </a:r>
            <a:r>
              <a:rPr lang="en-US" sz="1600" b="0" i="1" dirty="0" smtClean="0"/>
              <a:t> Catholic University</a:t>
            </a:r>
            <a:endParaRPr lang="en-US" sz="16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Huffman Code?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algorithm uses </a:t>
            </a:r>
            <a:r>
              <a:rPr lang="en-GB" dirty="0" smtClean="0">
                <a:solidFill>
                  <a:srgbClr val="C00000"/>
                </a:solidFill>
              </a:rPr>
              <a:t>greedy </a:t>
            </a:r>
            <a:r>
              <a:rPr lang="en-GB" dirty="0" smtClean="0"/>
              <a:t>approach</a:t>
            </a:r>
          </a:p>
          <a:p>
            <a:endParaRPr lang="en-GB" dirty="0" smtClean="0"/>
          </a:p>
          <a:p>
            <a:r>
              <a:rPr lang="en-GB" b="1" dirty="0" smtClean="0"/>
              <a:t>STEP1 :</a:t>
            </a:r>
            <a:r>
              <a:rPr lang="en-GB" dirty="0" smtClean="0"/>
              <a:t> count each character’s frequency</a:t>
            </a:r>
          </a:p>
          <a:p>
            <a:r>
              <a:rPr lang="en-GB" b="1" dirty="0" smtClean="0"/>
              <a:t>STEP2:</a:t>
            </a:r>
            <a:r>
              <a:rPr lang="en-GB" dirty="0" smtClean="0"/>
              <a:t> build a binary tree which leaves contains each symbol’s frequency. The tree is built by iteratively  combine 2 nodes with smallest frequency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823200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(12)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94367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91668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 smtClean="0"/>
          </a:p>
          <a:p>
            <a:pPr algn="ctr"/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8600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25901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60134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57435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(10)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362201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3505201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905001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Priority Queue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3441192"/>
            <a:ext cx="1780032" cy="978408"/>
            <a:chOff x="381000" y="3060191"/>
            <a:chExt cx="1780032" cy="978408"/>
          </a:xfrm>
        </p:grpSpPr>
        <p:sp>
          <p:nvSpPr>
            <p:cNvPr id="17" name="Down Arrow 16"/>
            <p:cNvSpPr/>
            <p:nvPr/>
          </p:nvSpPr>
          <p:spPr>
            <a:xfrm rot="10800000">
              <a:off x="381000" y="3060191"/>
              <a:ext cx="484632" cy="97840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 rot="10800000">
              <a:off x="1676400" y="3060191"/>
              <a:ext cx="484632" cy="97840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16699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(12)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85167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 smtClean="0"/>
          </a:p>
          <a:p>
            <a:pPr algn="ctr"/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19400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4800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50934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(10)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362201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3505201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905001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Priority Queue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990600" y="2667000"/>
            <a:ext cx="1955800" cy="2133600"/>
            <a:chOff x="4140200" y="4038600"/>
            <a:chExt cx="1955800" cy="2133600"/>
          </a:xfrm>
        </p:grpSpPr>
        <p:sp>
          <p:nvSpPr>
            <p:cNvPr id="19" name="Oval 18"/>
            <p:cNvSpPr/>
            <p:nvPr/>
          </p:nvSpPr>
          <p:spPr>
            <a:xfrm>
              <a:off x="4140200" y="5334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</a:p>
            <a:p>
              <a:pPr algn="ctr"/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5334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</a:p>
            <a:p>
              <a:pPr algn="ctr"/>
              <a:r>
                <a:rPr lang="en-US" dirty="0" smtClean="0"/>
                <a:t>(3)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48200" y="40386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21" idx="2"/>
              <a:endCxn id="19" idx="0"/>
            </p:cNvCxnSpPr>
            <p:nvPr/>
          </p:nvCxnSpPr>
          <p:spPr>
            <a:xfrm flipH="1">
              <a:off x="4559300" y="4572000"/>
              <a:ext cx="584200" cy="7620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1" idx="2"/>
              <a:endCxn id="20" idx="0"/>
            </p:cNvCxnSpPr>
            <p:nvPr/>
          </p:nvCxnSpPr>
          <p:spPr>
            <a:xfrm>
              <a:off x="5143500" y="4572000"/>
              <a:ext cx="533400" cy="7620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74732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(12)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43200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 smtClean="0"/>
          </a:p>
          <a:p>
            <a:pPr algn="ctr"/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600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4400" y="39624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08967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(10)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362201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3505201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905001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Priority Queue</a:t>
            </a:r>
            <a:endParaRPr lang="en-US" sz="2400" dirty="0"/>
          </a:p>
        </p:txBody>
      </p:sp>
      <p:grpSp>
        <p:nvGrpSpPr>
          <p:cNvPr id="3" name="Group 23"/>
          <p:cNvGrpSpPr/>
          <p:nvPr/>
        </p:nvGrpSpPr>
        <p:grpSpPr>
          <a:xfrm>
            <a:off x="1600200" y="4114800"/>
            <a:ext cx="1955800" cy="2133600"/>
            <a:chOff x="4140200" y="4038600"/>
            <a:chExt cx="1955800" cy="2133600"/>
          </a:xfrm>
        </p:grpSpPr>
        <p:sp>
          <p:nvSpPr>
            <p:cNvPr id="19" name="Oval 18"/>
            <p:cNvSpPr/>
            <p:nvPr/>
          </p:nvSpPr>
          <p:spPr>
            <a:xfrm>
              <a:off x="4140200" y="5334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</a:p>
            <a:p>
              <a:pPr algn="ctr"/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5334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</a:p>
            <a:p>
              <a:pPr algn="ctr"/>
              <a:r>
                <a:rPr lang="en-US" dirty="0" smtClean="0"/>
                <a:t>(3)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48200" y="40386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21" idx="2"/>
              <a:endCxn id="19" idx="0"/>
            </p:cNvCxnSpPr>
            <p:nvPr/>
          </p:nvCxnSpPr>
          <p:spPr>
            <a:xfrm flipH="1">
              <a:off x="4559300" y="4572000"/>
              <a:ext cx="584200" cy="7620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1" idx="2"/>
              <a:endCxn id="20" idx="0"/>
            </p:cNvCxnSpPr>
            <p:nvPr/>
          </p:nvCxnSpPr>
          <p:spPr>
            <a:xfrm>
              <a:off x="5143500" y="4572000"/>
              <a:ext cx="533400" cy="7620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447800" y="2667000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8" name="Straight Connector 17"/>
          <p:cNvCxnSpPr>
            <a:stCxn id="17" idx="2"/>
            <a:endCxn id="9" idx="0"/>
          </p:cNvCxnSpPr>
          <p:nvPr/>
        </p:nvCxnSpPr>
        <p:spPr>
          <a:xfrm flipH="1">
            <a:off x="1333500" y="3200400"/>
            <a:ext cx="609600" cy="76200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2"/>
            <a:endCxn id="21" idx="0"/>
          </p:cNvCxnSpPr>
          <p:nvPr/>
        </p:nvCxnSpPr>
        <p:spPr>
          <a:xfrm>
            <a:off x="1943100" y="3200400"/>
            <a:ext cx="660400" cy="9144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61732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(12)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0200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 smtClean="0"/>
          </a:p>
          <a:p>
            <a:pPr algn="ctr"/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95967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(10)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362201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3505201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905001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Priority Queue</a:t>
            </a: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76600" y="2667000"/>
            <a:ext cx="3810000" cy="4038600"/>
            <a:chOff x="50800" y="1219200"/>
            <a:chExt cx="3810000" cy="4038600"/>
          </a:xfrm>
        </p:grpSpPr>
        <p:sp>
          <p:nvSpPr>
            <p:cNvPr id="8" name="Oval 7"/>
            <p:cNvSpPr/>
            <p:nvPr/>
          </p:nvSpPr>
          <p:spPr>
            <a:xfrm>
              <a:off x="50800" y="22098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</a:p>
            <a:p>
              <a:pPr algn="ctr"/>
              <a:r>
                <a:rPr lang="en-US" dirty="0" smtClean="0"/>
                <a:t>(7)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32766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</a:p>
            <a:p>
              <a:pPr algn="ctr"/>
              <a:r>
                <a:rPr lang="en-US" dirty="0" smtClean="0"/>
                <a:t>(3)</a:t>
              </a:r>
              <a:endParaRPr lang="en-US" dirty="0"/>
            </a:p>
          </p:txBody>
        </p:sp>
        <p:grpSp>
          <p:nvGrpSpPr>
            <p:cNvPr id="3" name="Group 23"/>
            <p:cNvGrpSpPr/>
            <p:nvPr/>
          </p:nvGrpSpPr>
          <p:grpSpPr>
            <a:xfrm>
              <a:off x="1905000" y="3429000"/>
              <a:ext cx="1955800" cy="1828800"/>
              <a:chOff x="4445000" y="3352800"/>
              <a:chExt cx="1955800" cy="18288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445000" y="43434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</a:p>
              <a:p>
                <a:pPr algn="ctr"/>
                <a:r>
                  <a:rPr lang="en-US" dirty="0" smtClean="0"/>
                  <a:t>(1)</a:t>
                </a:r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62600" y="43434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</a:p>
              <a:p>
                <a:pPr algn="ctr"/>
                <a:r>
                  <a:rPr lang="en-US" dirty="0" smtClean="0"/>
                  <a:t>(3)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3000" y="3352800"/>
                <a:ext cx="990600" cy="533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cxnSp>
            <p:nvCxnSpPr>
              <p:cNvPr id="22" name="Straight Connector 21"/>
              <p:cNvCxnSpPr>
                <a:stCxn id="21" idx="2"/>
                <a:endCxn id="19" idx="0"/>
              </p:cNvCxnSpPr>
              <p:nvPr/>
            </p:nvCxnSpPr>
            <p:spPr>
              <a:xfrm flipH="1">
                <a:off x="4864100" y="3886200"/>
                <a:ext cx="584200" cy="4572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21" idx="2"/>
                <a:endCxn id="20" idx="0"/>
              </p:cNvCxnSpPr>
              <p:nvPr/>
            </p:nvCxnSpPr>
            <p:spPr>
              <a:xfrm>
                <a:off x="5448300" y="3886200"/>
                <a:ext cx="533400" cy="4572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651000" y="22860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stCxn id="17" idx="2"/>
              <a:endCxn id="9" idx="0"/>
            </p:cNvCxnSpPr>
            <p:nvPr/>
          </p:nvCxnSpPr>
          <p:spPr>
            <a:xfrm flipH="1">
              <a:off x="1333500" y="2819400"/>
              <a:ext cx="812800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7" idx="2"/>
              <a:endCxn id="21" idx="0"/>
            </p:cNvCxnSpPr>
            <p:nvPr/>
          </p:nvCxnSpPr>
          <p:spPr>
            <a:xfrm>
              <a:off x="2146300" y="2819400"/>
              <a:ext cx="762000" cy="6096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62000" y="12192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cxnSp>
          <p:nvCxnSpPr>
            <p:cNvPr id="26" name="Straight Connector 25"/>
            <p:cNvCxnSpPr>
              <a:stCxn id="25" idx="2"/>
              <a:endCxn id="8" idx="0"/>
            </p:cNvCxnSpPr>
            <p:nvPr/>
          </p:nvCxnSpPr>
          <p:spPr>
            <a:xfrm flipH="1">
              <a:off x="469900" y="1752600"/>
              <a:ext cx="787400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5" idx="2"/>
              <a:endCxn id="17" idx="0"/>
            </p:cNvCxnSpPr>
            <p:nvPr/>
          </p:nvCxnSpPr>
          <p:spPr>
            <a:xfrm>
              <a:off x="1257300" y="1752600"/>
              <a:ext cx="889000" cy="5334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" y="251460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(12)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362201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3505201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905001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Priority Queue</a:t>
            </a:r>
            <a:endParaRPr lang="en-US" sz="2400" dirty="0"/>
          </a:p>
        </p:txBody>
      </p:sp>
      <p:grpSp>
        <p:nvGrpSpPr>
          <p:cNvPr id="3" name="Group 29"/>
          <p:cNvGrpSpPr/>
          <p:nvPr/>
        </p:nvGrpSpPr>
        <p:grpSpPr>
          <a:xfrm>
            <a:off x="719668" y="2667000"/>
            <a:ext cx="3810000" cy="4038600"/>
            <a:chOff x="50800" y="1219200"/>
            <a:chExt cx="3810000" cy="4038600"/>
          </a:xfrm>
        </p:grpSpPr>
        <p:sp>
          <p:nvSpPr>
            <p:cNvPr id="8" name="Oval 7"/>
            <p:cNvSpPr/>
            <p:nvPr/>
          </p:nvSpPr>
          <p:spPr>
            <a:xfrm>
              <a:off x="50800" y="22098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</a:p>
            <a:p>
              <a:pPr algn="ctr"/>
              <a:r>
                <a:rPr lang="en-US" dirty="0" smtClean="0"/>
                <a:t>(7)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32766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</a:p>
            <a:p>
              <a:pPr algn="ctr"/>
              <a:r>
                <a:rPr lang="en-US" dirty="0" smtClean="0"/>
                <a:t>(3)</a:t>
              </a:r>
              <a:endParaRPr lang="en-US" dirty="0"/>
            </a:p>
          </p:txBody>
        </p:sp>
        <p:grpSp>
          <p:nvGrpSpPr>
            <p:cNvPr id="5" name="Group 23"/>
            <p:cNvGrpSpPr/>
            <p:nvPr/>
          </p:nvGrpSpPr>
          <p:grpSpPr>
            <a:xfrm>
              <a:off x="1905000" y="3429000"/>
              <a:ext cx="1955800" cy="1828800"/>
              <a:chOff x="4445000" y="3352800"/>
              <a:chExt cx="1955800" cy="18288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445000" y="43434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(1)</a:t>
                </a:r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62600" y="43434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</a:p>
              <a:p>
                <a:pPr algn="ctr"/>
                <a:r>
                  <a:rPr lang="en-US" dirty="0" smtClean="0"/>
                  <a:t>(3)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3000" y="3352800"/>
                <a:ext cx="990600" cy="533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cxnSp>
            <p:nvCxnSpPr>
              <p:cNvPr id="22" name="Straight Connector 21"/>
              <p:cNvCxnSpPr>
                <a:stCxn id="21" idx="2"/>
                <a:endCxn id="19" idx="0"/>
              </p:cNvCxnSpPr>
              <p:nvPr/>
            </p:nvCxnSpPr>
            <p:spPr>
              <a:xfrm flipH="1">
                <a:off x="4864100" y="3886200"/>
                <a:ext cx="584200" cy="4572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21" idx="2"/>
                <a:endCxn id="20" idx="0"/>
              </p:cNvCxnSpPr>
              <p:nvPr/>
            </p:nvCxnSpPr>
            <p:spPr>
              <a:xfrm>
                <a:off x="5448300" y="3886200"/>
                <a:ext cx="533400" cy="4572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651000" y="22860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stCxn id="17" idx="2"/>
              <a:endCxn id="9" idx="0"/>
            </p:cNvCxnSpPr>
            <p:nvPr/>
          </p:nvCxnSpPr>
          <p:spPr>
            <a:xfrm flipH="1">
              <a:off x="1333500" y="2819400"/>
              <a:ext cx="812800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7" idx="2"/>
              <a:endCxn id="21" idx="0"/>
            </p:cNvCxnSpPr>
            <p:nvPr/>
          </p:nvCxnSpPr>
          <p:spPr>
            <a:xfrm>
              <a:off x="2146300" y="2819400"/>
              <a:ext cx="762000" cy="6096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62000" y="12192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14</a:t>
              </a:r>
              <a:endParaRPr lang="en-US" b="1" dirty="0"/>
            </a:p>
          </p:txBody>
        </p:sp>
        <p:cxnSp>
          <p:nvCxnSpPr>
            <p:cNvPr id="26" name="Straight Connector 25"/>
            <p:cNvCxnSpPr>
              <a:stCxn id="25" idx="2"/>
              <a:endCxn id="8" idx="0"/>
            </p:cNvCxnSpPr>
            <p:nvPr/>
          </p:nvCxnSpPr>
          <p:spPr>
            <a:xfrm flipH="1">
              <a:off x="469900" y="1752600"/>
              <a:ext cx="787400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5" idx="2"/>
              <a:endCxn id="17" idx="0"/>
            </p:cNvCxnSpPr>
            <p:nvPr/>
          </p:nvCxnSpPr>
          <p:spPr>
            <a:xfrm>
              <a:off x="1257300" y="1752600"/>
              <a:ext cx="889000" cy="5334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691468" y="2590800"/>
            <a:ext cx="2103967" cy="1828800"/>
            <a:chOff x="334433" y="3048000"/>
            <a:chExt cx="2103967" cy="1828800"/>
          </a:xfrm>
        </p:grpSpPr>
        <p:sp>
          <p:nvSpPr>
            <p:cNvPr id="6" name="Oval 5"/>
            <p:cNvSpPr/>
            <p:nvPr/>
          </p:nvSpPr>
          <p:spPr>
            <a:xfrm>
              <a:off x="334433" y="40386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US" dirty="0" smtClean="0"/>
            </a:p>
            <a:p>
              <a:pPr algn="ctr"/>
              <a:r>
                <a:rPr lang="en-US" dirty="0" smtClean="0"/>
                <a:t>(8)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00200" y="40386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</a:p>
            <a:p>
              <a:pPr algn="ctr"/>
              <a:r>
                <a:rPr lang="en-US" dirty="0" smtClean="0"/>
                <a:t>(10)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4400" y="30480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</a:p>
          </p:txBody>
        </p:sp>
        <p:cxnSp>
          <p:nvCxnSpPr>
            <p:cNvPr id="29" name="Straight Connector 28"/>
            <p:cNvCxnSpPr>
              <a:stCxn id="28" idx="2"/>
              <a:endCxn id="6" idx="0"/>
            </p:cNvCxnSpPr>
            <p:nvPr/>
          </p:nvCxnSpPr>
          <p:spPr>
            <a:xfrm flipH="1">
              <a:off x="753533" y="3581400"/>
              <a:ext cx="656167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2"/>
              <a:endCxn id="10" idx="0"/>
            </p:cNvCxnSpPr>
            <p:nvPr/>
          </p:nvCxnSpPr>
          <p:spPr>
            <a:xfrm>
              <a:off x="1409700" y="3581400"/>
              <a:ext cx="609600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362201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3505201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905001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Priority Queue</a:t>
            </a:r>
            <a:endParaRPr lang="en-US" sz="2400" dirty="0"/>
          </a:p>
        </p:txBody>
      </p:sp>
      <p:grpSp>
        <p:nvGrpSpPr>
          <p:cNvPr id="7" name="Group 32"/>
          <p:cNvGrpSpPr/>
          <p:nvPr/>
        </p:nvGrpSpPr>
        <p:grpSpPr>
          <a:xfrm>
            <a:off x="228600" y="2590800"/>
            <a:ext cx="2103967" cy="1828800"/>
            <a:chOff x="334433" y="3048000"/>
            <a:chExt cx="2103967" cy="1828800"/>
          </a:xfrm>
        </p:grpSpPr>
        <p:sp>
          <p:nvSpPr>
            <p:cNvPr id="6" name="Oval 5"/>
            <p:cNvSpPr/>
            <p:nvPr/>
          </p:nvSpPr>
          <p:spPr>
            <a:xfrm>
              <a:off x="334433" y="40386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US" dirty="0" smtClean="0"/>
            </a:p>
            <a:p>
              <a:pPr algn="ctr"/>
              <a:r>
                <a:rPr lang="en-US" dirty="0" smtClean="0"/>
                <a:t>(8)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00200" y="40386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</a:p>
            <a:p>
              <a:pPr algn="ctr"/>
              <a:r>
                <a:rPr lang="en-US" dirty="0" smtClean="0"/>
                <a:t>(10)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4400" y="30480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</a:p>
          </p:txBody>
        </p:sp>
        <p:cxnSp>
          <p:nvCxnSpPr>
            <p:cNvPr id="29" name="Straight Connector 28"/>
            <p:cNvCxnSpPr>
              <a:stCxn id="28" idx="2"/>
              <a:endCxn id="6" idx="0"/>
            </p:cNvCxnSpPr>
            <p:nvPr/>
          </p:nvCxnSpPr>
          <p:spPr>
            <a:xfrm flipH="1">
              <a:off x="753533" y="3581400"/>
              <a:ext cx="656167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2"/>
              <a:endCxn id="10" idx="0"/>
            </p:cNvCxnSpPr>
            <p:nvPr/>
          </p:nvCxnSpPr>
          <p:spPr>
            <a:xfrm>
              <a:off x="1409700" y="3581400"/>
              <a:ext cx="609600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514600" y="2667000"/>
            <a:ext cx="4648200" cy="4191000"/>
            <a:chOff x="-76200" y="1905000"/>
            <a:chExt cx="4648200" cy="4191000"/>
          </a:xfrm>
        </p:grpSpPr>
        <p:sp>
          <p:nvSpPr>
            <p:cNvPr id="4" name="Oval 3"/>
            <p:cNvSpPr/>
            <p:nvPr/>
          </p:nvSpPr>
          <p:spPr>
            <a:xfrm>
              <a:off x="-76200" y="27432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</a:p>
            <a:p>
              <a:pPr algn="ctr"/>
              <a:r>
                <a:rPr lang="en-US" dirty="0" smtClean="0"/>
                <a:t>(12)</a:t>
              </a:r>
              <a:endParaRPr lang="en-US" dirty="0"/>
            </a:p>
          </p:txBody>
        </p:sp>
        <p:grpSp>
          <p:nvGrpSpPr>
            <p:cNvPr id="3" name="Group 29"/>
            <p:cNvGrpSpPr/>
            <p:nvPr/>
          </p:nvGrpSpPr>
          <p:grpSpPr>
            <a:xfrm>
              <a:off x="719668" y="2743200"/>
              <a:ext cx="3852332" cy="3352800"/>
              <a:chOff x="50800" y="1295400"/>
              <a:chExt cx="3852332" cy="3352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0800" y="20574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</a:p>
              <a:p>
                <a:pPr algn="ctr"/>
                <a:r>
                  <a:rPr lang="en-US" dirty="0" smtClean="0"/>
                  <a:t>(7)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14400" y="29718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</a:p>
              <a:p>
                <a:pPr algn="ctr"/>
                <a:r>
                  <a:rPr lang="en-US" dirty="0" smtClean="0"/>
                  <a:t>(3)</a:t>
                </a:r>
                <a:endParaRPr lang="en-US" dirty="0"/>
              </a:p>
            </p:txBody>
          </p:sp>
          <p:grpSp>
            <p:nvGrpSpPr>
              <p:cNvPr id="5" name="Group 23"/>
              <p:cNvGrpSpPr/>
              <p:nvPr/>
            </p:nvGrpSpPr>
            <p:grpSpPr>
              <a:xfrm>
                <a:off x="1905000" y="3048000"/>
                <a:ext cx="1998132" cy="1600200"/>
                <a:chOff x="4445000" y="2971800"/>
                <a:chExt cx="1998132" cy="16002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445000" y="3733800"/>
                  <a:ext cx="8382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(1)</a:t>
                  </a:r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604932" y="3733800"/>
                  <a:ext cx="8382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</a:p>
                <a:p>
                  <a:pPr algn="ctr"/>
                  <a:r>
                    <a:rPr lang="en-US" dirty="0" smtClean="0"/>
                    <a:t>(3)</a:t>
                  </a:r>
                  <a:endParaRPr lang="en-US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953000" y="2971800"/>
                  <a:ext cx="990600" cy="5334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cxnSp>
              <p:nvCxnSpPr>
                <p:cNvPr id="22" name="Straight Connector 21"/>
                <p:cNvCxnSpPr>
                  <a:stCxn id="21" idx="2"/>
                  <a:endCxn id="19" idx="0"/>
                </p:cNvCxnSpPr>
                <p:nvPr/>
              </p:nvCxnSpPr>
              <p:spPr>
                <a:xfrm flipH="1">
                  <a:off x="4864100" y="3505200"/>
                  <a:ext cx="584200" cy="228600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1" idx="2"/>
                  <a:endCxn id="20" idx="0"/>
                </p:cNvCxnSpPr>
                <p:nvPr/>
              </p:nvCxnSpPr>
              <p:spPr>
                <a:xfrm>
                  <a:off x="5448300" y="3505200"/>
                  <a:ext cx="575732" cy="228600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/>
              <p:cNvSpPr/>
              <p:nvPr/>
            </p:nvSpPr>
            <p:spPr>
              <a:xfrm>
                <a:off x="1651000" y="2133600"/>
                <a:ext cx="990600" cy="533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>
                <a:stCxn id="17" idx="2"/>
                <a:endCxn id="9" idx="0"/>
              </p:cNvCxnSpPr>
              <p:nvPr/>
            </p:nvCxnSpPr>
            <p:spPr>
              <a:xfrm flipH="1">
                <a:off x="1333500" y="2667000"/>
                <a:ext cx="812800" cy="3048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7" idx="2"/>
                <a:endCxn id="21" idx="0"/>
              </p:cNvCxnSpPr>
              <p:nvPr/>
            </p:nvCxnSpPr>
            <p:spPr>
              <a:xfrm>
                <a:off x="2146300" y="2667000"/>
                <a:ext cx="762000" cy="3810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762000" y="1295400"/>
                <a:ext cx="990600" cy="533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14</a:t>
                </a:r>
                <a:endParaRPr lang="en-US" b="1" dirty="0"/>
              </a:p>
            </p:txBody>
          </p:sp>
          <p:cxnSp>
            <p:nvCxnSpPr>
              <p:cNvPr id="26" name="Straight Connector 25"/>
              <p:cNvCxnSpPr>
                <a:stCxn id="25" idx="2"/>
                <a:endCxn id="8" idx="0"/>
              </p:cNvCxnSpPr>
              <p:nvPr/>
            </p:nvCxnSpPr>
            <p:spPr>
              <a:xfrm flipH="1">
                <a:off x="469900" y="1828800"/>
                <a:ext cx="787400" cy="2286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2"/>
                <a:endCxn id="17" idx="0"/>
              </p:cNvCxnSpPr>
              <p:nvPr/>
            </p:nvCxnSpPr>
            <p:spPr>
              <a:xfrm>
                <a:off x="1257300" y="1828800"/>
                <a:ext cx="889000" cy="3048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85800" y="19050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26</a:t>
              </a:r>
              <a:endParaRPr lang="en-US" b="1" dirty="0"/>
            </a:p>
          </p:txBody>
        </p:sp>
        <p:cxnSp>
          <p:nvCxnSpPr>
            <p:cNvPr id="32" name="Straight Connector 31"/>
            <p:cNvCxnSpPr>
              <a:stCxn id="31" idx="2"/>
              <a:endCxn id="4" idx="0"/>
            </p:cNvCxnSpPr>
            <p:nvPr/>
          </p:nvCxnSpPr>
          <p:spPr>
            <a:xfrm flipH="1">
              <a:off x="342900" y="2438400"/>
              <a:ext cx="838200" cy="3048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2"/>
              <a:endCxn id="25" idx="0"/>
            </p:cNvCxnSpPr>
            <p:nvPr/>
          </p:nvCxnSpPr>
          <p:spPr>
            <a:xfrm>
              <a:off x="1181100" y="2438400"/>
              <a:ext cx="745068" cy="3048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smtClean="0"/>
              <a:t>Finished Binary Tree</a:t>
            </a:r>
            <a:endParaRPr lang="en-US" dirty="0"/>
          </a:p>
        </p:txBody>
      </p:sp>
      <p:grpSp>
        <p:nvGrpSpPr>
          <p:cNvPr id="3" name="Group 32"/>
          <p:cNvGrpSpPr/>
          <p:nvPr/>
        </p:nvGrpSpPr>
        <p:grpSpPr>
          <a:xfrm>
            <a:off x="381000" y="1981200"/>
            <a:ext cx="2103967" cy="1828800"/>
            <a:chOff x="334433" y="3048000"/>
            <a:chExt cx="2103967" cy="1828800"/>
          </a:xfrm>
        </p:grpSpPr>
        <p:sp>
          <p:nvSpPr>
            <p:cNvPr id="6" name="Oval 5"/>
            <p:cNvSpPr/>
            <p:nvPr/>
          </p:nvSpPr>
          <p:spPr>
            <a:xfrm>
              <a:off x="334433" y="40386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US" dirty="0" smtClean="0"/>
            </a:p>
            <a:p>
              <a:pPr algn="ctr"/>
              <a:r>
                <a:rPr lang="en-US" dirty="0" smtClean="0"/>
                <a:t>(8)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00200" y="40386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</a:p>
            <a:p>
              <a:pPr algn="ctr"/>
              <a:r>
                <a:rPr lang="en-US" dirty="0" smtClean="0"/>
                <a:t>(10)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4400" y="30480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</a:p>
          </p:txBody>
        </p:sp>
        <p:cxnSp>
          <p:nvCxnSpPr>
            <p:cNvPr id="29" name="Straight Connector 28"/>
            <p:cNvCxnSpPr>
              <a:stCxn id="28" idx="2"/>
              <a:endCxn id="6" idx="0"/>
            </p:cNvCxnSpPr>
            <p:nvPr/>
          </p:nvCxnSpPr>
          <p:spPr>
            <a:xfrm flipH="1">
              <a:off x="753533" y="3581400"/>
              <a:ext cx="656167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2"/>
              <a:endCxn id="10" idx="0"/>
            </p:cNvCxnSpPr>
            <p:nvPr/>
          </p:nvCxnSpPr>
          <p:spPr>
            <a:xfrm>
              <a:off x="1409700" y="3581400"/>
              <a:ext cx="609600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6"/>
          <p:cNvGrpSpPr/>
          <p:nvPr/>
        </p:nvGrpSpPr>
        <p:grpSpPr>
          <a:xfrm>
            <a:off x="2667000" y="2057400"/>
            <a:ext cx="4648200" cy="4343400"/>
            <a:chOff x="-76200" y="1905000"/>
            <a:chExt cx="4648200" cy="4343400"/>
          </a:xfrm>
        </p:grpSpPr>
        <p:sp>
          <p:nvSpPr>
            <p:cNvPr id="4" name="Oval 3"/>
            <p:cNvSpPr/>
            <p:nvPr/>
          </p:nvSpPr>
          <p:spPr>
            <a:xfrm>
              <a:off x="-76200" y="27432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</a:p>
            <a:p>
              <a:pPr algn="ctr"/>
              <a:r>
                <a:rPr lang="en-US" dirty="0" smtClean="0"/>
                <a:t>(12)</a:t>
              </a:r>
              <a:endParaRPr lang="en-US" dirty="0"/>
            </a:p>
          </p:txBody>
        </p:sp>
        <p:grpSp>
          <p:nvGrpSpPr>
            <p:cNvPr id="7" name="Group 29"/>
            <p:cNvGrpSpPr/>
            <p:nvPr/>
          </p:nvGrpSpPr>
          <p:grpSpPr>
            <a:xfrm>
              <a:off x="719668" y="2743200"/>
              <a:ext cx="3852332" cy="3505200"/>
              <a:chOff x="50800" y="1295400"/>
              <a:chExt cx="3852332" cy="3505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0800" y="21336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</a:p>
              <a:p>
                <a:pPr algn="ctr"/>
                <a:r>
                  <a:rPr lang="en-US" dirty="0" smtClean="0"/>
                  <a:t>(7)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14400" y="29718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</a:p>
              <a:p>
                <a:pPr algn="ctr"/>
                <a:r>
                  <a:rPr lang="en-US" dirty="0" smtClean="0"/>
                  <a:t>(3)</a:t>
                </a:r>
                <a:endParaRPr lang="en-US" dirty="0"/>
              </a:p>
            </p:txBody>
          </p:sp>
          <p:grpSp>
            <p:nvGrpSpPr>
              <p:cNvPr id="11" name="Group 23"/>
              <p:cNvGrpSpPr/>
              <p:nvPr/>
            </p:nvGrpSpPr>
            <p:grpSpPr>
              <a:xfrm>
                <a:off x="1905000" y="3048000"/>
                <a:ext cx="1998132" cy="1752600"/>
                <a:chOff x="4445000" y="2971800"/>
                <a:chExt cx="1998132" cy="1752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445000" y="3886200"/>
                  <a:ext cx="8382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(1)</a:t>
                  </a:r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604932" y="3886200"/>
                  <a:ext cx="8382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</a:p>
                <a:p>
                  <a:pPr algn="ctr"/>
                  <a:r>
                    <a:rPr lang="en-US" dirty="0" smtClean="0"/>
                    <a:t>(3)</a:t>
                  </a:r>
                  <a:endParaRPr lang="en-US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953000" y="2971800"/>
                  <a:ext cx="990600" cy="5334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cxnSp>
              <p:nvCxnSpPr>
                <p:cNvPr id="22" name="Straight Connector 21"/>
                <p:cNvCxnSpPr>
                  <a:stCxn id="21" idx="2"/>
                  <a:endCxn id="19" idx="0"/>
                </p:cNvCxnSpPr>
                <p:nvPr/>
              </p:nvCxnSpPr>
              <p:spPr>
                <a:xfrm flipH="1">
                  <a:off x="4864100" y="3505200"/>
                  <a:ext cx="584200" cy="381000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1" idx="2"/>
                  <a:endCxn id="20" idx="0"/>
                </p:cNvCxnSpPr>
                <p:nvPr/>
              </p:nvCxnSpPr>
              <p:spPr>
                <a:xfrm>
                  <a:off x="5448300" y="3505200"/>
                  <a:ext cx="575732" cy="381000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/>
              <p:cNvSpPr/>
              <p:nvPr/>
            </p:nvSpPr>
            <p:spPr>
              <a:xfrm>
                <a:off x="1651000" y="2133600"/>
                <a:ext cx="990600" cy="533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>
                <a:stCxn id="17" idx="2"/>
                <a:endCxn id="9" idx="0"/>
              </p:cNvCxnSpPr>
              <p:nvPr/>
            </p:nvCxnSpPr>
            <p:spPr>
              <a:xfrm flipH="1">
                <a:off x="1333500" y="2667000"/>
                <a:ext cx="812800" cy="3048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7" idx="2"/>
                <a:endCxn id="21" idx="0"/>
              </p:cNvCxnSpPr>
              <p:nvPr/>
            </p:nvCxnSpPr>
            <p:spPr>
              <a:xfrm>
                <a:off x="2146300" y="2667000"/>
                <a:ext cx="762000" cy="3810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762000" y="1295400"/>
                <a:ext cx="990600" cy="533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14</a:t>
                </a:r>
                <a:endParaRPr lang="en-US" b="1" dirty="0"/>
              </a:p>
            </p:txBody>
          </p:sp>
          <p:cxnSp>
            <p:nvCxnSpPr>
              <p:cNvPr id="26" name="Straight Connector 25"/>
              <p:cNvCxnSpPr>
                <a:stCxn id="25" idx="2"/>
                <a:endCxn id="8" idx="0"/>
              </p:cNvCxnSpPr>
              <p:nvPr/>
            </p:nvCxnSpPr>
            <p:spPr>
              <a:xfrm flipH="1">
                <a:off x="469900" y="1828800"/>
                <a:ext cx="787400" cy="3048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2"/>
                <a:endCxn id="17" idx="0"/>
              </p:cNvCxnSpPr>
              <p:nvPr/>
            </p:nvCxnSpPr>
            <p:spPr>
              <a:xfrm>
                <a:off x="1257300" y="1828800"/>
                <a:ext cx="889000" cy="3048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85800" y="19050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26</a:t>
              </a:r>
              <a:endParaRPr lang="en-US" b="1" dirty="0"/>
            </a:p>
          </p:txBody>
        </p:sp>
        <p:cxnSp>
          <p:nvCxnSpPr>
            <p:cNvPr id="32" name="Straight Connector 31"/>
            <p:cNvCxnSpPr>
              <a:stCxn id="31" idx="2"/>
              <a:endCxn id="4" idx="0"/>
            </p:cNvCxnSpPr>
            <p:nvPr/>
          </p:nvCxnSpPr>
          <p:spPr>
            <a:xfrm flipH="1">
              <a:off x="342900" y="2438400"/>
              <a:ext cx="838200" cy="3048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2"/>
              <a:endCxn id="25" idx="0"/>
            </p:cNvCxnSpPr>
            <p:nvPr/>
          </p:nvCxnSpPr>
          <p:spPr>
            <a:xfrm>
              <a:off x="1181100" y="2438400"/>
              <a:ext cx="745068" cy="3048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209800" y="1066800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</a:p>
        </p:txBody>
      </p:sp>
      <p:cxnSp>
        <p:nvCxnSpPr>
          <p:cNvPr id="35" name="Straight Connector 34"/>
          <p:cNvCxnSpPr>
            <a:stCxn id="34" idx="2"/>
            <a:endCxn id="28" idx="0"/>
          </p:cNvCxnSpPr>
          <p:nvPr/>
        </p:nvCxnSpPr>
        <p:spPr>
          <a:xfrm flipH="1">
            <a:off x="1456267" y="1600200"/>
            <a:ext cx="1248833" cy="381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2"/>
            <a:endCxn id="31" idx="0"/>
          </p:cNvCxnSpPr>
          <p:nvPr/>
        </p:nvCxnSpPr>
        <p:spPr>
          <a:xfrm>
            <a:off x="2705100" y="1600200"/>
            <a:ext cx="1219200" cy="457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smtClean="0"/>
              <a:t>Finished Binary Tree</a:t>
            </a:r>
            <a:endParaRPr lang="en-US" dirty="0"/>
          </a:p>
        </p:txBody>
      </p:sp>
      <p:grpSp>
        <p:nvGrpSpPr>
          <p:cNvPr id="3" name="Group 32"/>
          <p:cNvGrpSpPr/>
          <p:nvPr/>
        </p:nvGrpSpPr>
        <p:grpSpPr>
          <a:xfrm>
            <a:off x="381000" y="1981200"/>
            <a:ext cx="2103967" cy="1828800"/>
            <a:chOff x="334433" y="3048000"/>
            <a:chExt cx="2103967" cy="1828800"/>
          </a:xfrm>
        </p:grpSpPr>
        <p:sp>
          <p:nvSpPr>
            <p:cNvPr id="6" name="Oval 5"/>
            <p:cNvSpPr/>
            <p:nvPr/>
          </p:nvSpPr>
          <p:spPr>
            <a:xfrm>
              <a:off x="334433" y="40386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US" dirty="0" smtClean="0"/>
            </a:p>
            <a:p>
              <a:pPr algn="ctr"/>
              <a:r>
                <a:rPr lang="en-US" dirty="0" smtClean="0"/>
                <a:t>(8)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00200" y="40386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</a:p>
            <a:p>
              <a:pPr algn="ctr"/>
              <a:r>
                <a:rPr lang="en-US" dirty="0" smtClean="0"/>
                <a:t>(10)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4400" y="30480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</a:p>
          </p:txBody>
        </p:sp>
        <p:cxnSp>
          <p:nvCxnSpPr>
            <p:cNvPr id="29" name="Straight Connector 28"/>
            <p:cNvCxnSpPr>
              <a:stCxn id="28" idx="2"/>
              <a:endCxn id="6" idx="0"/>
            </p:cNvCxnSpPr>
            <p:nvPr/>
          </p:nvCxnSpPr>
          <p:spPr>
            <a:xfrm flipH="1">
              <a:off x="753533" y="3581400"/>
              <a:ext cx="656167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2"/>
              <a:endCxn id="10" idx="0"/>
            </p:cNvCxnSpPr>
            <p:nvPr/>
          </p:nvCxnSpPr>
          <p:spPr>
            <a:xfrm>
              <a:off x="1409700" y="3581400"/>
              <a:ext cx="609600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6"/>
          <p:cNvGrpSpPr/>
          <p:nvPr/>
        </p:nvGrpSpPr>
        <p:grpSpPr>
          <a:xfrm>
            <a:off x="2667000" y="2057400"/>
            <a:ext cx="4648200" cy="4343400"/>
            <a:chOff x="-76200" y="1905000"/>
            <a:chExt cx="4648200" cy="4343400"/>
          </a:xfrm>
        </p:grpSpPr>
        <p:sp>
          <p:nvSpPr>
            <p:cNvPr id="4" name="Oval 3"/>
            <p:cNvSpPr/>
            <p:nvPr/>
          </p:nvSpPr>
          <p:spPr>
            <a:xfrm>
              <a:off x="-76200" y="27432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</a:p>
            <a:p>
              <a:pPr algn="ctr"/>
              <a:r>
                <a:rPr lang="en-US" dirty="0" smtClean="0"/>
                <a:t>(12)</a:t>
              </a:r>
              <a:endParaRPr lang="en-US" dirty="0"/>
            </a:p>
          </p:txBody>
        </p:sp>
        <p:grpSp>
          <p:nvGrpSpPr>
            <p:cNvPr id="7" name="Group 29"/>
            <p:cNvGrpSpPr/>
            <p:nvPr/>
          </p:nvGrpSpPr>
          <p:grpSpPr>
            <a:xfrm>
              <a:off x="719668" y="2743200"/>
              <a:ext cx="3852332" cy="3505200"/>
              <a:chOff x="50800" y="1295400"/>
              <a:chExt cx="3852332" cy="3505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0800" y="21336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</a:p>
              <a:p>
                <a:pPr algn="ctr"/>
                <a:r>
                  <a:rPr lang="en-US" dirty="0" smtClean="0"/>
                  <a:t>(7)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14400" y="29718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</a:p>
              <a:p>
                <a:pPr algn="ctr"/>
                <a:r>
                  <a:rPr lang="en-US" dirty="0" smtClean="0"/>
                  <a:t>(3)</a:t>
                </a:r>
                <a:endParaRPr lang="en-US" dirty="0"/>
              </a:p>
            </p:txBody>
          </p:sp>
          <p:grpSp>
            <p:nvGrpSpPr>
              <p:cNvPr id="11" name="Group 23"/>
              <p:cNvGrpSpPr/>
              <p:nvPr/>
            </p:nvGrpSpPr>
            <p:grpSpPr>
              <a:xfrm>
                <a:off x="1905000" y="3048000"/>
                <a:ext cx="1998132" cy="1752600"/>
                <a:chOff x="4445000" y="2971800"/>
                <a:chExt cx="1998132" cy="1752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445000" y="3886200"/>
                  <a:ext cx="8382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(1)</a:t>
                  </a:r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604932" y="3886200"/>
                  <a:ext cx="8382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</a:p>
                <a:p>
                  <a:pPr algn="ctr"/>
                  <a:r>
                    <a:rPr lang="en-US" dirty="0" smtClean="0"/>
                    <a:t>(3)</a:t>
                  </a:r>
                  <a:endParaRPr lang="en-US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953000" y="2971800"/>
                  <a:ext cx="990600" cy="5334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cxnSp>
              <p:nvCxnSpPr>
                <p:cNvPr id="22" name="Straight Connector 21"/>
                <p:cNvCxnSpPr>
                  <a:stCxn id="21" idx="2"/>
                  <a:endCxn id="19" idx="0"/>
                </p:cNvCxnSpPr>
                <p:nvPr/>
              </p:nvCxnSpPr>
              <p:spPr>
                <a:xfrm flipH="1">
                  <a:off x="4864100" y="3505200"/>
                  <a:ext cx="584200" cy="381000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1" idx="2"/>
                  <a:endCxn id="20" idx="0"/>
                </p:cNvCxnSpPr>
                <p:nvPr/>
              </p:nvCxnSpPr>
              <p:spPr>
                <a:xfrm>
                  <a:off x="5448300" y="3505200"/>
                  <a:ext cx="575732" cy="381000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/>
              <p:cNvSpPr/>
              <p:nvPr/>
            </p:nvSpPr>
            <p:spPr>
              <a:xfrm>
                <a:off x="1651000" y="2133600"/>
                <a:ext cx="990600" cy="533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>
                <a:stCxn id="17" idx="2"/>
                <a:endCxn id="9" idx="0"/>
              </p:cNvCxnSpPr>
              <p:nvPr/>
            </p:nvCxnSpPr>
            <p:spPr>
              <a:xfrm flipH="1">
                <a:off x="1333500" y="2667000"/>
                <a:ext cx="812800" cy="3048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7" idx="2"/>
                <a:endCxn id="21" idx="0"/>
              </p:cNvCxnSpPr>
              <p:nvPr/>
            </p:nvCxnSpPr>
            <p:spPr>
              <a:xfrm>
                <a:off x="2146300" y="2667000"/>
                <a:ext cx="762000" cy="3810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762000" y="1295400"/>
                <a:ext cx="990600" cy="533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14</a:t>
                </a:r>
                <a:endParaRPr lang="en-US" b="1" dirty="0"/>
              </a:p>
            </p:txBody>
          </p:sp>
          <p:cxnSp>
            <p:nvCxnSpPr>
              <p:cNvPr id="26" name="Straight Connector 25"/>
              <p:cNvCxnSpPr>
                <a:stCxn id="25" idx="2"/>
                <a:endCxn id="8" idx="0"/>
              </p:cNvCxnSpPr>
              <p:nvPr/>
            </p:nvCxnSpPr>
            <p:spPr>
              <a:xfrm flipH="1">
                <a:off x="469900" y="1828800"/>
                <a:ext cx="787400" cy="3048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2"/>
                <a:endCxn id="17" idx="0"/>
              </p:cNvCxnSpPr>
              <p:nvPr/>
            </p:nvCxnSpPr>
            <p:spPr>
              <a:xfrm>
                <a:off x="1257300" y="1828800"/>
                <a:ext cx="889000" cy="3048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85800" y="19050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26</a:t>
              </a:r>
              <a:endParaRPr lang="en-US" b="1" dirty="0"/>
            </a:p>
          </p:txBody>
        </p:sp>
        <p:cxnSp>
          <p:nvCxnSpPr>
            <p:cNvPr id="32" name="Straight Connector 31"/>
            <p:cNvCxnSpPr>
              <a:stCxn id="31" idx="2"/>
              <a:endCxn id="4" idx="0"/>
            </p:cNvCxnSpPr>
            <p:nvPr/>
          </p:nvCxnSpPr>
          <p:spPr>
            <a:xfrm flipH="1">
              <a:off x="342900" y="2438400"/>
              <a:ext cx="838200" cy="3048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2"/>
              <a:endCxn id="25" idx="0"/>
            </p:cNvCxnSpPr>
            <p:nvPr/>
          </p:nvCxnSpPr>
          <p:spPr>
            <a:xfrm>
              <a:off x="1181100" y="2438400"/>
              <a:ext cx="745068" cy="3048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209800" y="1066800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</a:p>
        </p:txBody>
      </p:sp>
      <p:cxnSp>
        <p:nvCxnSpPr>
          <p:cNvPr id="35" name="Straight Connector 34"/>
          <p:cNvCxnSpPr>
            <a:stCxn id="34" idx="2"/>
            <a:endCxn id="28" idx="0"/>
          </p:cNvCxnSpPr>
          <p:nvPr/>
        </p:nvCxnSpPr>
        <p:spPr>
          <a:xfrm flipH="1">
            <a:off x="1456267" y="1600200"/>
            <a:ext cx="1248833" cy="381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2"/>
            <a:endCxn id="31" idx="0"/>
          </p:cNvCxnSpPr>
          <p:nvPr/>
        </p:nvCxnSpPr>
        <p:spPr>
          <a:xfrm>
            <a:off x="2705100" y="1600200"/>
            <a:ext cx="1219200" cy="457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76400" y="153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53894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0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86200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92494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38800" y="5193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52800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52600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43400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81600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4191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685672" y="5139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524000"/>
            <a:ext cx="2678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 each edges: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left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right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smtClean="0"/>
              <a:t>Finished Binary Tree</a:t>
            </a:r>
            <a:endParaRPr lang="en-US" dirty="0"/>
          </a:p>
        </p:txBody>
      </p:sp>
      <p:grpSp>
        <p:nvGrpSpPr>
          <p:cNvPr id="3" name="Group 32"/>
          <p:cNvGrpSpPr/>
          <p:nvPr/>
        </p:nvGrpSpPr>
        <p:grpSpPr>
          <a:xfrm>
            <a:off x="381000" y="1981200"/>
            <a:ext cx="2103967" cy="1828800"/>
            <a:chOff x="334433" y="3048000"/>
            <a:chExt cx="2103967" cy="1828800"/>
          </a:xfrm>
        </p:grpSpPr>
        <p:sp>
          <p:nvSpPr>
            <p:cNvPr id="6" name="Oval 5"/>
            <p:cNvSpPr/>
            <p:nvPr/>
          </p:nvSpPr>
          <p:spPr>
            <a:xfrm>
              <a:off x="334433" y="40386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US" dirty="0" smtClean="0"/>
            </a:p>
            <a:p>
              <a:pPr algn="ctr"/>
              <a:r>
                <a:rPr lang="en-US" dirty="0" smtClean="0"/>
                <a:t>(8)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00200" y="40386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</a:p>
            <a:p>
              <a:pPr algn="ctr"/>
              <a:r>
                <a:rPr lang="en-US" dirty="0" smtClean="0"/>
                <a:t>(10)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4400" y="30480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</a:p>
          </p:txBody>
        </p:sp>
        <p:cxnSp>
          <p:nvCxnSpPr>
            <p:cNvPr id="29" name="Straight Connector 28"/>
            <p:cNvCxnSpPr>
              <a:stCxn id="28" idx="2"/>
              <a:endCxn id="6" idx="0"/>
            </p:cNvCxnSpPr>
            <p:nvPr/>
          </p:nvCxnSpPr>
          <p:spPr>
            <a:xfrm flipH="1">
              <a:off x="753533" y="3581400"/>
              <a:ext cx="656167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2"/>
              <a:endCxn id="10" idx="0"/>
            </p:cNvCxnSpPr>
            <p:nvPr/>
          </p:nvCxnSpPr>
          <p:spPr>
            <a:xfrm>
              <a:off x="1409700" y="3581400"/>
              <a:ext cx="609600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6"/>
          <p:cNvGrpSpPr/>
          <p:nvPr/>
        </p:nvGrpSpPr>
        <p:grpSpPr>
          <a:xfrm>
            <a:off x="2667000" y="2057400"/>
            <a:ext cx="4648200" cy="4343400"/>
            <a:chOff x="-76200" y="1905000"/>
            <a:chExt cx="4648200" cy="4343400"/>
          </a:xfrm>
        </p:grpSpPr>
        <p:sp>
          <p:nvSpPr>
            <p:cNvPr id="4" name="Oval 3"/>
            <p:cNvSpPr/>
            <p:nvPr/>
          </p:nvSpPr>
          <p:spPr>
            <a:xfrm>
              <a:off x="-76200" y="27432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</a:p>
            <a:p>
              <a:pPr algn="ctr"/>
              <a:r>
                <a:rPr lang="en-US" dirty="0" smtClean="0"/>
                <a:t>(12)</a:t>
              </a:r>
              <a:endParaRPr lang="en-US" dirty="0"/>
            </a:p>
          </p:txBody>
        </p:sp>
        <p:grpSp>
          <p:nvGrpSpPr>
            <p:cNvPr id="7" name="Group 29"/>
            <p:cNvGrpSpPr/>
            <p:nvPr/>
          </p:nvGrpSpPr>
          <p:grpSpPr>
            <a:xfrm>
              <a:off x="719668" y="2743200"/>
              <a:ext cx="3852332" cy="3505200"/>
              <a:chOff x="50800" y="1295400"/>
              <a:chExt cx="3852332" cy="3505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0800" y="21336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</a:p>
              <a:p>
                <a:pPr algn="ctr"/>
                <a:r>
                  <a:rPr lang="en-US" dirty="0" smtClean="0"/>
                  <a:t>(7)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14400" y="29718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</a:p>
              <a:p>
                <a:pPr algn="ctr"/>
                <a:r>
                  <a:rPr lang="en-US" dirty="0" smtClean="0"/>
                  <a:t>(3)</a:t>
                </a:r>
                <a:endParaRPr lang="en-US" dirty="0"/>
              </a:p>
            </p:txBody>
          </p:sp>
          <p:grpSp>
            <p:nvGrpSpPr>
              <p:cNvPr id="11" name="Group 23"/>
              <p:cNvGrpSpPr/>
              <p:nvPr/>
            </p:nvGrpSpPr>
            <p:grpSpPr>
              <a:xfrm>
                <a:off x="1905000" y="3048000"/>
                <a:ext cx="1998132" cy="1752600"/>
                <a:chOff x="4445000" y="2971800"/>
                <a:chExt cx="1998132" cy="1752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445000" y="3886200"/>
                  <a:ext cx="8382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(1)</a:t>
                  </a:r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604932" y="3886200"/>
                  <a:ext cx="8382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</a:p>
                <a:p>
                  <a:pPr algn="ctr"/>
                  <a:r>
                    <a:rPr lang="en-US" dirty="0" smtClean="0"/>
                    <a:t>(3)</a:t>
                  </a:r>
                  <a:endParaRPr lang="en-US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953000" y="2971800"/>
                  <a:ext cx="990600" cy="5334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cxnSp>
              <p:nvCxnSpPr>
                <p:cNvPr id="22" name="Straight Connector 21"/>
                <p:cNvCxnSpPr>
                  <a:stCxn id="21" idx="2"/>
                  <a:endCxn id="19" idx="0"/>
                </p:cNvCxnSpPr>
                <p:nvPr/>
              </p:nvCxnSpPr>
              <p:spPr>
                <a:xfrm flipH="1">
                  <a:off x="4864100" y="3505200"/>
                  <a:ext cx="584200" cy="381000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1" idx="2"/>
                  <a:endCxn id="20" idx="0"/>
                </p:cNvCxnSpPr>
                <p:nvPr/>
              </p:nvCxnSpPr>
              <p:spPr>
                <a:xfrm>
                  <a:off x="5448300" y="3505200"/>
                  <a:ext cx="575732" cy="381000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/>
              <p:cNvSpPr/>
              <p:nvPr/>
            </p:nvSpPr>
            <p:spPr>
              <a:xfrm>
                <a:off x="1651000" y="2133600"/>
                <a:ext cx="990600" cy="533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>
                <a:stCxn id="17" idx="2"/>
                <a:endCxn id="9" idx="0"/>
              </p:cNvCxnSpPr>
              <p:nvPr/>
            </p:nvCxnSpPr>
            <p:spPr>
              <a:xfrm flipH="1">
                <a:off x="1333500" y="2667000"/>
                <a:ext cx="812800" cy="3048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7" idx="2"/>
                <a:endCxn id="21" idx="0"/>
              </p:cNvCxnSpPr>
              <p:nvPr/>
            </p:nvCxnSpPr>
            <p:spPr>
              <a:xfrm>
                <a:off x="2146300" y="2667000"/>
                <a:ext cx="762000" cy="3810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762000" y="1295400"/>
                <a:ext cx="990600" cy="533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14</a:t>
                </a:r>
                <a:endParaRPr lang="en-US" b="1" dirty="0"/>
              </a:p>
            </p:txBody>
          </p:sp>
          <p:cxnSp>
            <p:nvCxnSpPr>
              <p:cNvPr id="26" name="Straight Connector 25"/>
              <p:cNvCxnSpPr>
                <a:stCxn id="25" idx="2"/>
                <a:endCxn id="8" idx="0"/>
              </p:cNvCxnSpPr>
              <p:nvPr/>
            </p:nvCxnSpPr>
            <p:spPr>
              <a:xfrm flipH="1">
                <a:off x="469900" y="1828800"/>
                <a:ext cx="787400" cy="3048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2"/>
                <a:endCxn id="17" idx="0"/>
              </p:cNvCxnSpPr>
              <p:nvPr/>
            </p:nvCxnSpPr>
            <p:spPr>
              <a:xfrm>
                <a:off x="1257300" y="1828800"/>
                <a:ext cx="889000" cy="3048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85800" y="19050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26</a:t>
              </a:r>
              <a:endParaRPr lang="en-US" b="1" dirty="0"/>
            </a:p>
          </p:txBody>
        </p:sp>
        <p:cxnSp>
          <p:nvCxnSpPr>
            <p:cNvPr id="32" name="Straight Connector 31"/>
            <p:cNvCxnSpPr>
              <a:stCxn id="31" idx="2"/>
              <a:endCxn id="4" idx="0"/>
            </p:cNvCxnSpPr>
            <p:nvPr/>
          </p:nvCxnSpPr>
          <p:spPr>
            <a:xfrm flipH="1">
              <a:off x="342900" y="2438400"/>
              <a:ext cx="838200" cy="3048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2"/>
              <a:endCxn id="25" idx="0"/>
            </p:cNvCxnSpPr>
            <p:nvPr/>
          </p:nvCxnSpPr>
          <p:spPr>
            <a:xfrm>
              <a:off x="1181100" y="2438400"/>
              <a:ext cx="745068" cy="3048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209800" y="1066800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</a:p>
        </p:txBody>
      </p:sp>
      <p:cxnSp>
        <p:nvCxnSpPr>
          <p:cNvPr id="35" name="Straight Connector 34"/>
          <p:cNvCxnSpPr>
            <a:stCxn id="34" idx="2"/>
            <a:endCxn id="28" idx="0"/>
          </p:cNvCxnSpPr>
          <p:nvPr/>
        </p:nvCxnSpPr>
        <p:spPr>
          <a:xfrm flipH="1">
            <a:off x="1456267" y="1600200"/>
            <a:ext cx="1248833" cy="381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2"/>
            <a:endCxn id="31" idx="0"/>
          </p:cNvCxnSpPr>
          <p:nvPr/>
        </p:nvCxnSpPr>
        <p:spPr>
          <a:xfrm>
            <a:off x="2705100" y="1600200"/>
            <a:ext cx="1219200" cy="457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76400" y="153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53894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0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86200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92494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38800" y="5193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52800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52600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43400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81600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4191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685672" y="5139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57800" y="1219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symbol’s code is the path from the root to that symbol’s leaf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3400" y="388620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00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28800" y="388620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86006" y="373380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1400" y="45720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43400" y="54864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1110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82213" y="645789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11110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77000" y="645789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11111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4800" y="4724400"/>
            <a:ext cx="35141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Example:</a:t>
            </a:r>
          </a:p>
          <a:p>
            <a:r>
              <a:rPr lang="en-US" sz="2400" dirty="0" smtClean="0"/>
              <a:t>CAGE</a:t>
            </a:r>
          </a:p>
          <a:p>
            <a:r>
              <a:rPr lang="en-US" sz="2400" dirty="0" smtClean="0"/>
              <a:t>=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00 10 01 110</a:t>
            </a:r>
          </a:p>
          <a:p>
            <a:r>
              <a:rPr lang="en-US" sz="2400" dirty="0" smtClean="0"/>
              <a:t>BEAD</a:t>
            </a:r>
          </a:p>
          <a:p>
            <a:r>
              <a:rPr lang="en-US" sz="2400" dirty="0" smtClean="0"/>
              <a:t>=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11111 110 10 11110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a Computer Stores Data ?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string “WOMBAT”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6 characters @8 bit </a:t>
            </a:r>
            <a:br>
              <a:rPr lang="en-US" dirty="0" smtClean="0"/>
            </a:br>
            <a:r>
              <a:rPr lang="en-US" dirty="0" smtClean="0"/>
              <a:t>= 48bits needed to store string “WOMBAT”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76539"/>
              </p:ext>
            </p:extLst>
          </p:nvPr>
        </p:nvGraphicFramePr>
        <p:xfrm>
          <a:off x="457199" y="2971800"/>
          <a:ext cx="79248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29"/>
                <a:gridCol w="943429"/>
                <a:gridCol w="943429"/>
                <a:gridCol w="943429"/>
                <a:gridCol w="943429"/>
                <a:gridCol w="943429"/>
                <a:gridCol w="9434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ASCII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01010111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01001111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01001101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01000010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01000001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01010100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3733800"/>
            <a:ext cx="822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3352800"/>
            <a:ext cx="8153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code means ?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1100011100110101111101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819400" y="2971800"/>
            <a:ext cx="5029200" cy="1295400"/>
          </a:xfrm>
          <a:prstGeom prst="wedgeRoundRectCallout">
            <a:avLst>
              <a:gd name="adj1" fmla="val -37154"/>
              <a:gd name="adj2" fmla="val -839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cs typeface="Consolas" pitchFamily="49" charset="0"/>
              </a:rPr>
              <a:t>The reader needs the </a:t>
            </a:r>
            <a:r>
              <a:rPr lang="en-US" sz="2400" dirty="0" err="1" smtClean="0">
                <a:cs typeface="Consolas" pitchFamily="49" charset="0"/>
              </a:rPr>
              <a:t>huffman</a:t>
            </a:r>
            <a:r>
              <a:rPr lang="en-US" sz="2400" dirty="0" smtClean="0">
                <a:cs typeface="Consolas" pitchFamily="49" charset="0"/>
              </a:rPr>
              <a:t> tree to be able to decode</a:t>
            </a:r>
            <a:endParaRPr lang="en-US" sz="2400" dirty="0"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8001000" y="5715000"/>
            <a:ext cx="713936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smtClean="0"/>
              <a:t>Huffman Tree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685800" y="1219200"/>
            <a:ext cx="5341620" cy="4108938"/>
            <a:chOff x="381000" y="1066800"/>
            <a:chExt cx="6934200" cy="5334000"/>
          </a:xfrm>
        </p:grpSpPr>
        <p:grpSp>
          <p:nvGrpSpPr>
            <p:cNvPr id="3" name="Group 32"/>
            <p:cNvGrpSpPr/>
            <p:nvPr/>
          </p:nvGrpSpPr>
          <p:grpSpPr>
            <a:xfrm>
              <a:off x="381000" y="1981200"/>
              <a:ext cx="2103967" cy="1828800"/>
              <a:chOff x="334433" y="3048000"/>
              <a:chExt cx="2103967" cy="18288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34433" y="40386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600200" y="40386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14400" y="3048000"/>
                <a:ext cx="990600" cy="533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cxnSp>
            <p:nvCxnSpPr>
              <p:cNvPr id="29" name="Straight Connector 28"/>
              <p:cNvCxnSpPr>
                <a:stCxn id="28" idx="2"/>
                <a:endCxn id="6" idx="0"/>
              </p:cNvCxnSpPr>
              <p:nvPr/>
            </p:nvCxnSpPr>
            <p:spPr>
              <a:xfrm flipH="1">
                <a:off x="753533" y="3581400"/>
                <a:ext cx="656167" cy="4572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8" idx="2"/>
                <a:endCxn id="10" idx="0"/>
              </p:cNvCxnSpPr>
              <p:nvPr/>
            </p:nvCxnSpPr>
            <p:spPr>
              <a:xfrm>
                <a:off x="1409700" y="3581400"/>
                <a:ext cx="609600" cy="4572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2667000" y="2057400"/>
              <a:ext cx="4648200" cy="4343400"/>
              <a:chOff x="-76200" y="1905000"/>
              <a:chExt cx="46482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-76200" y="27432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</a:p>
            </p:txBody>
          </p:sp>
          <p:grpSp>
            <p:nvGrpSpPr>
              <p:cNvPr id="7" name="Group 29"/>
              <p:cNvGrpSpPr/>
              <p:nvPr/>
            </p:nvGrpSpPr>
            <p:grpSpPr>
              <a:xfrm>
                <a:off x="719668" y="2743200"/>
                <a:ext cx="3852332" cy="3505200"/>
                <a:chOff x="50800" y="1295400"/>
                <a:chExt cx="3852332" cy="35052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0800" y="2133600"/>
                  <a:ext cx="8382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914400" y="2971800"/>
                  <a:ext cx="8382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F</a:t>
                  </a:r>
                </a:p>
              </p:txBody>
            </p:sp>
            <p:grpSp>
              <p:nvGrpSpPr>
                <p:cNvPr id="11" name="Group 23"/>
                <p:cNvGrpSpPr/>
                <p:nvPr/>
              </p:nvGrpSpPr>
              <p:grpSpPr>
                <a:xfrm>
                  <a:off x="1905000" y="3048000"/>
                  <a:ext cx="1998132" cy="1752600"/>
                  <a:chOff x="4445000" y="2971800"/>
                  <a:chExt cx="1998132" cy="175260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4445000" y="3886200"/>
                    <a:ext cx="838200" cy="838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D</a:t>
                    </a:r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5604932" y="3886200"/>
                    <a:ext cx="838200" cy="838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B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4953000" y="2971800"/>
                    <a:ext cx="990600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" name="Straight Connector 21"/>
                  <p:cNvCxnSpPr>
                    <a:stCxn id="21" idx="2"/>
                    <a:endCxn id="19" idx="0"/>
                  </p:cNvCxnSpPr>
                  <p:nvPr/>
                </p:nvCxnSpPr>
                <p:spPr>
                  <a:xfrm flipH="1">
                    <a:off x="4864100" y="3505200"/>
                    <a:ext cx="584200" cy="381000"/>
                  </a:xfrm>
                  <a:prstGeom prst="line">
                    <a:avLst/>
                  </a:prstGeom>
                  <a:ln w="28575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stCxn id="21" idx="2"/>
                    <a:endCxn id="20" idx="0"/>
                  </p:cNvCxnSpPr>
                  <p:nvPr/>
                </p:nvCxnSpPr>
                <p:spPr>
                  <a:xfrm>
                    <a:off x="5448300" y="3505200"/>
                    <a:ext cx="575732" cy="381000"/>
                  </a:xfrm>
                  <a:prstGeom prst="line">
                    <a:avLst/>
                  </a:prstGeom>
                  <a:ln w="28575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1651000" y="2133600"/>
                  <a:ext cx="990600" cy="5334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" name="Straight Connector 17"/>
                <p:cNvCxnSpPr>
                  <a:stCxn id="17" idx="2"/>
                  <a:endCxn id="9" idx="0"/>
                </p:cNvCxnSpPr>
                <p:nvPr/>
              </p:nvCxnSpPr>
              <p:spPr>
                <a:xfrm flipH="1">
                  <a:off x="1333500" y="2667000"/>
                  <a:ext cx="812800" cy="304800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7" idx="2"/>
                  <a:endCxn id="21" idx="0"/>
                </p:cNvCxnSpPr>
                <p:nvPr/>
              </p:nvCxnSpPr>
              <p:spPr>
                <a:xfrm>
                  <a:off x="2146300" y="2667000"/>
                  <a:ext cx="762000" cy="381000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/>
                <p:cNvSpPr/>
                <p:nvPr/>
              </p:nvSpPr>
              <p:spPr>
                <a:xfrm>
                  <a:off x="762000" y="1295400"/>
                  <a:ext cx="990600" cy="5334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26" name="Straight Connector 25"/>
                <p:cNvCxnSpPr>
                  <a:stCxn id="25" idx="2"/>
                  <a:endCxn id="8" idx="0"/>
                </p:cNvCxnSpPr>
                <p:nvPr/>
              </p:nvCxnSpPr>
              <p:spPr>
                <a:xfrm flipH="1">
                  <a:off x="469900" y="1828800"/>
                  <a:ext cx="787400" cy="304800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5" idx="2"/>
                  <a:endCxn id="17" idx="0"/>
                </p:cNvCxnSpPr>
                <p:nvPr/>
              </p:nvCxnSpPr>
              <p:spPr>
                <a:xfrm>
                  <a:off x="1257300" y="1828800"/>
                  <a:ext cx="889000" cy="304800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/>
              <p:cNvSpPr/>
              <p:nvPr/>
            </p:nvSpPr>
            <p:spPr>
              <a:xfrm>
                <a:off x="685800" y="1905000"/>
                <a:ext cx="990600" cy="533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32" name="Straight Connector 31"/>
              <p:cNvCxnSpPr>
                <a:stCxn id="31" idx="2"/>
                <a:endCxn id="4" idx="0"/>
              </p:cNvCxnSpPr>
              <p:nvPr/>
            </p:nvCxnSpPr>
            <p:spPr>
              <a:xfrm flipH="1">
                <a:off x="342900" y="2438400"/>
                <a:ext cx="838200" cy="3048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1" idx="2"/>
                <a:endCxn id="25" idx="0"/>
              </p:cNvCxnSpPr>
              <p:nvPr/>
            </p:nvCxnSpPr>
            <p:spPr>
              <a:xfrm>
                <a:off x="1181100" y="2438400"/>
                <a:ext cx="745068" cy="3048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2209800" y="1066800"/>
              <a:ext cx="9906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35" name="Straight Connector 34"/>
            <p:cNvCxnSpPr>
              <a:stCxn id="34" idx="2"/>
              <a:endCxn id="28" idx="0"/>
            </p:cNvCxnSpPr>
            <p:nvPr/>
          </p:nvCxnSpPr>
          <p:spPr>
            <a:xfrm flipH="1">
              <a:off x="1456267" y="1600200"/>
              <a:ext cx="1248833" cy="3810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4" idx="2"/>
              <a:endCxn id="31" idx="0"/>
            </p:cNvCxnSpPr>
            <p:nvPr/>
          </p:nvCxnSpPr>
          <p:spPr>
            <a:xfrm>
              <a:off x="2705100" y="1600200"/>
              <a:ext cx="1219200" cy="457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114800" y="12954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Tree structure and leaves’ symbol are sufficient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381000" y="511260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DFS preorder:</a:t>
            </a:r>
          </a:p>
          <a:p>
            <a:endParaRPr lang="en-US" sz="2400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457200" y="5733045"/>
            <a:ext cx="457199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1032812" y="5733045"/>
            <a:ext cx="457199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3" name="Oval 62"/>
          <p:cNvSpPr/>
          <p:nvPr/>
        </p:nvSpPr>
        <p:spPr>
          <a:xfrm>
            <a:off x="1608424" y="5638800"/>
            <a:ext cx="569490" cy="569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64" name="Oval 63"/>
          <p:cNvSpPr/>
          <p:nvPr/>
        </p:nvSpPr>
        <p:spPr>
          <a:xfrm>
            <a:off x="2296327" y="5638800"/>
            <a:ext cx="569490" cy="569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984230" y="5733045"/>
            <a:ext cx="457199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6" name="Oval 65"/>
          <p:cNvSpPr/>
          <p:nvPr/>
        </p:nvSpPr>
        <p:spPr>
          <a:xfrm>
            <a:off x="3559842" y="5638800"/>
            <a:ext cx="569490" cy="569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247745" y="5733045"/>
            <a:ext cx="457199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8" name="Oval 67"/>
          <p:cNvSpPr/>
          <p:nvPr/>
        </p:nvSpPr>
        <p:spPr>
          <a:xfrm>
            <a:off x="4823357" y="5638800"/>
            <a:ext cx="569490" cy="569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511260" y="5733045"/>
            <a:ext cx="457198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6086871" y="5638800"/>
            <a:ext cx="569490" cy="569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74774" y="5733045"/>
            <a:ext cx="457198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350385" y="5638800"/>
            <a:ext cx="569490" cy="569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</p:txBody>
      </p:sp>
      <p:sp>
        <p:nvSpPr>
          <p:cNvPr id="73" name="Oval 72"/>
          <p:cNvSpPr/>
          <p:nvPr/>
        </p:nvSpPr>
        <p:spPr>
          <a:xfrm>
            <a:off x="8038285" y="5638800"/>
            <a:ext cx="569490" cy="569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3400" y="6172200"/>
            <a:ext cx="817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0  0   1C  1G  0  1A  0   1E  0  1F  0   1D  1B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Draw the Huffman’s Tree: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001C1G01A01E01F01D1B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Decode this message: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1100011100110101111101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0574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the </a:t>
            </a:r>
            <a:r>
              <a:rPr lang="en-US" dirty="0" err="1" smtClean="0"/>
              <a:t>huffman</a:t>
            </a:r>
            <a:r>
              <a:rPr lang="en-US" dirty="0" smtClean="0"/>
              <a:t> tree for this data </a:t>
            </a:r>
            <a:br>
              <a:rPr lang="en-US" dirty="0" smtClean="0"/>
            </a:br>
            <a:r>
              <a:rPr lang="en-US" dirty="0" smtClean="0"/>
              <a:t>(space is also a symbol):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TWINKLE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TWINKLE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LITTLE STARS</a:t>
            </a:r>
          </a:p>
          <a:p>
            <a:endParaRPr lang="en-US" dirty="0" smtClean="0"/>
          </a:p>
          <a:p>
            <a:r>
              <a:rPr lang="en-US" dirty="0" smtClean="0"/>
              <a:t>Encode this string: “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TWINKLE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ASCII Table</a:t>
            </a:r>
            <a:endParaRPr lang="en-US" dirty="0"/>
          </a:p>
        </p:txBody>
      </p:sp>
      <p:pic>
        <p:nvPicPr>
          <p:cNvPr id="1026" name="Picture 2" descr="http://www.coolbasic.com/cbmanual/pics/asci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62100"/>
            <a:ext cx="6553200" cy="49149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90600" y="3200400"/>
            <a:ext cx="6781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 all characters are used in every occasion !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i="1" dirty="0" smtClean="0"/>
              <a:t>i.e., chatting app usually don’t use </a:t>
            </a:r>
            <a:r>
              <a:rPr lang="en-US" i="1" dirty="0" err="1" smtClean="0">
                <a:latin typeface="Calibri"/>
                <a:cs typeface="Calibri"/>
              </a:rPr>
              <a:t>ÜÃÊÐ¿æ,etc</a:t>
            </a:r>
            <a:r>
              <a:rPr lang="en-US" i="1" dirty="0" smtClean="0">
                <a:latin typeface="Calibri"/>
                <a:cs typeface="Calibri"/>
              </a:rPr>
              <a:t>.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Code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752600"/>
          <a:ext cx="3200400" cy="37084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800100"/>
                <a:gridCol w="800100"/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1600200"/>
            <a:ext cx="41910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2400" dirty="0" smtClean="0"/>
              <a:t>52 characters only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2400" dirty="0" smtClean="0"/>
              <a:t>Can be coded using 6 bits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a string “WOMBAT” can be stored using 36 bits only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486400" y="4648200"/>
            <a:ext cx="3048000" cy="533400"/>
          </a:xfrm>
          <a:prstGeom prst="wedgeRoundRectCallout">
            <a:avLst>
              <a:gd name="adj1" fmla="val -36690"/>
              <a:gd name="adj2" fmla="val -1083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What’s the problem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r>
              <a:rPr lang="en-GB" dirty="0" smtClean="0"/>
              <a:t>In signal processing, </a:t>
            </a:r>
            <a:r>
              <a:rPr lang="en-GB" dirty="0" smtClean="0">
                <a:solidFill>
                  <a:srgbClr val="C00000"/>
                </a:solidFill>
              </a:rPr>
              <a:t>data compression</a:t>
            </a:r>
            <a:r>
              <a:rPr lang="en-GB" dirty="0" smtClean="0"/>
              <a:t>, source coding, or bit-rate reduction involves encoding information using fewer bits than the original representation.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3124200"/>
            <a:ext cx="6858000" cy="3200400"/>
            <a:chOff x="914400" y="3352800"/>
            <a:chExt cx="6858000" cy="3200400"/>
          </a:xfrm>
        </p:grpSpPr>
        <p:sp>
          <p:nvSpPr>
            <p:cNvPr id="4" name="Rectangle 3"/>
            <p:cNvSpPr/>
            <p:nvPr/>
          </p:nvSpPr>
          <p:spPr>
            <a:xfrm>
              <a:off x="914400" y="3352800"/>
              <a:ext cx="17526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Original Data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90900" y="4267200"/>
              <a:ext cx="23622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Compression Technique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7000" y="4305300"/>
              <a:ext cx="1295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Copressed</a:t>
              </a:r>
              <a:r>
                <a:rPr lang="en-US" sz="1600" dirty="0"/>
                <a:t> </a:t>
              </a:r>
              <a:r>
                <a:rPr lang="en-US" sz="1600" dirty="0" smtClean="0"/>
                <a:t>Data (usually smaller)</a:t>
              </a:r>
              <a:endParaRPr lang="en-US" sz="160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743200" y="4724400"/>
              <a:ext cx="609600" cy="6096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5867400" y="4648200"/>
              <a:ext cx="609600" cy="6096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lossless compression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(compressed data can be reverted back to its original version. Ex: zip, </a:t>
            </a:r>
            <a:r>
              <a:rPr lang="en-US" dirty="0" err="1" smtClean="0"/>
              <a:t>rar</a:t>
            </a:r>
            <a:r>
              <a:rPr lang="en-US" dirty="0" smtClean="0"/>
              <a:t>, etc.)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lossy</a:t>
            </a:r>
            <a:r>
              <a:rPr lang="en-US" dirty="0" smtClean="0">
                <a:solidFill>
                  <a:srgbClr val="C00000"/>
                </a:solidFill>
              </a:rPr>
              <a:t> compression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 (some information is discarded, so the compressed data cannot be reverted back to its original version. Ex: jpg, mp3)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Huffman coding </a:t>
            </a:r>
            <a:r>
              <a:rPr lang="en-GB" dirty="0" smtClean="0"/>
              <a:t>is a lossless data compression algorithm. </a:t>
            </a:r>
          </a:p>
          <a:p>
            <a:endParaRPr lang="en-GB" dirty="0" smtClean="0"/>
          </a:p>
          <a:p>
            <a:r>
              <a:rPr lang="en-GB" dirty="0" smtClean="0"/>
              <a:t>The idea is to assign </a:t>
            </a:r>
            <a:r>
              <a:rPr lang="en-GB" dirty="0" smtClean="0">
                <a:solidFill>
                  <a:srgbClr val="C00000"/>
                </a:solidFill>
              </a:rPr>
              <a:t>variable-length codes </a:t>
            </a:r>
            <a:r>
              <a:rPr lang="en-GB" dirty="0" smtClean="0"/>
              <a:t>to input characters, lengths of the assigned codes are based on the frequencies of corresponding characters. 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C00000"/>
                </a:solidFill>
              </a:rPr>
              <a:t>most frequent </a:t>
            </a:r>
            <a:r>
              <a:rPr lang="en-GB" dirty="0" smtClean="0"/>
              <a:t>character gets the </a:t>
            </a:r>
            <a:r>
              <a:rPr lang="en-GB" dirty="0" smtClean="0">
                <a:solidFill>
                  <a:srgbClr val="C00000"/>
                </a:solidFill>
              </a:rPr>
              <a:t>smallest</a:t>
            </a:r>
            <a:r>
              <a:rPr lang="en-GB" dirty="0" smtClean="0"/>
              <a:t> code and the </a:t>
            </a:r>
            <a:r>
              <a:rPr lang="en-GB" dirty="0" smtClean="0">
                <a:solidFill>
                  <a:srgbClr val="C00000"/>
                </a:solidFill>
              </a:rPr>
              <a:t>least frequent</a:t>
            </a:r>
            <a:r>
              <a:rPr lang="en-GB" dirty="0" smtClean="0"/>
              <a:t> character gets the </a:t>
            </a:r>
            <a:r>
              <a:rPr lang="en-GB" dirty="0" smtClean="0">
                <a:solidFill>
                  <a:srgbClr val="C00000"/>
                </a:solidFill>
              </a:rPr>
              <a:t>largest code</a:t>
            </a:r>
            <a:r>
              <a:rPr lang="en-GB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String: </a:t>
            </a:r>
            <a:r>
              <a:rPr lang="en-US" dirty="0" smtClean="0">
                <a:solidFill>
                  <a:srgbClr val="C00000"/>
                </a:solidFill>
              </a:rPr>
              <a:t>AA</a:t>
            </a:r>
            <a:r>
              <a:rPr lang="en-US" dirty="0" smtClean="0">
                <a:solidFill>
                  <a:srgbClr val="00B0F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AA</a:t>
            </a:r>
            <a:r>
              <a:rPr lang="en-US" dirty="0" smtClean="0">
                <a:solidFill>
                  <a:srgbClr val="00B0F0"/>
                </a:solidFill>
              </a:rPr>
              <a:t>BB</a:t>
            </a:r>
            <a:r>
              <a:rPr lang="en-US" dirty="0" smtClean="0">
                <a:solidFill>
                  <a:srgbClr val="C00000"/>
                </a:solidFill>
              </a:rPr>
              <a:t>AAA</a:t>
            </a:r>
            <a:r>
              <a:rPr lang="en-US" dirty="0" smtClean="0">
                <a:solidFill>
                  <a:srgbClr val="00B0F0"/>
                </a:solidFill>
              </a:rPr>
              <a:t>B</a:t>
            </a:r>
            <a:r>
              <a:rPr lang="en-US" dirty="0" smtClean="0">
                <a:solidFill>
                  <a:srgbClr val="92D05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AA</a:t>
            </a:r>
            <a:r>
              <a:rPr lang="en-US" dirty="0" smtClean="0">
                <a:solidFill>
                  <a:srgbClr val="92D05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AA</a:t>
            </a:r>
            <a:r>
              <a:rPr lang="en-US" dirty="0" smtClean="0">
                <a:solidFill>
                  <a:srgbClr val="00B0F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AA</a:t>
            </a:r>
          </a:p>
          <a:p>
            <a:pPr lvl="1"/>
            <a:r>
              <a:rPr lang="en-US" dirty="0" smtClean="0"/>
              <a:t>20 characters</a:t>
            </a:r>
          </a:p>
          <a:p>
            <a:pPr lvl="1"/>
            <a:r>
              <a:rPr lang="en-US" dirty="0" smtClean="0"/>
              <a:t>A appears 13 times</a:t>
            </a:r>
          </a:p>
          <a:p>
            <a:pPr lvl="1"/>
            <a:r>
              <a:rPr lang="en-US" dirty="0" smtClean="0"/>
              <a:t>B appears 5 times</a:t>
            </a:r>
          </a:p>
          <a:p>
            <a:pPr lvl="1"/>
            <a:r>
              <a:rPr lang="en-US" dirty="0" smtClean="0"/>
              <a:t>C appears 2 times</a:t>
            </a:r>
          </a:p>
          <a:p>
            <a:endParaRPr lang="en-US" dirty="0" smtClean="0"/>
          </a:p>
          <a:p>
            <a:r>
              <a:rPr lang="en-US" dirty="0" smtClean="0"/>
              <a:t>Normal coding : 20 x 8bits </a:t>
            </a:r>
            <a:r>
              <a:rPr lang="en-US" b="1" dirty="0" smtClean="0"/>
              <a:t>= 160 bits</a:t>
            </a:r>
          </a:p>
          <a:p>
            <a:r>
              <a:rPr lang="en-US" dirty="0" smtClean="0"/>
              <a:t>2 bits coding (A=00, B=01, C=10): 20 x 2bits </a:t>
            </a:r>
            <a:r>
              <a:rPr lang="en-US" b="1" dirty="0" smtClean="0"/>
              <a:t>= 40 bits</a:t>
            </a:r>
          </a:p>
          <a:p>
            <a:endParaRPr lang="en-US" dirty="0" smtClean="0"/>
          </a:p>
          <a:p>
            <a:r>
              <a:rPr lang="en-US" dirty="0" smtClean="0"/>
              <a:t>Huffman Coding (A = 0, B=10, C=11):</a:t>
            </a:r>
            <a:br>
              <a:rPr lang="en-US" dirty="0" smtClean="0"/>
            </a:br>
            <a:r>
              <a:rPr lang="en-US" dirty="0" smtClean="0"/>
              <a:t>(13 x 1 bit) + (5 x 2 bit) + (2 x 2 bit) </a:t>
            </a:r>
            <a:r>
              <a:rPr lang="en-US" b="1" dirty="0" smtClean="0"/>
              <a:t>= 27 bits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Huffman Code?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An algorithm developed by </a:t>
            </a:r>
            <a:r>
              <a:rPr lang="en-GB" dirty="0" smtClean="0">
                <a:solidFill>
                  <a:srgbClr val="C00000"/>
                </a:solidFill>
              </a:rPr>
              <a:t>David A. Huffman </a:t>
            </a:r>
            <a:r>
              <a:rPr lang="en-GB" dirty="0" smtClean="0"/>
              <a:t>while he was a Ph.D. student at MIT, and published in the 1952 paper "</a:t>
            </a:r>
            <a:r>
              <a:rPr lang="en-GB" i="1" dirty="0" smtClean="0"/>
              <a:t>A Method for the Construction of Minimum-Redundancy Codes</a:t>
            </a:r>
            <a:r>
              <a:rPr lang="en-GB" dirty="0" smtClean="0"/>
              <a:t>“</a:t>
            </a:r>
          </a:p>
          <a:p>
            <a:endParaRPr lang="en-GB" dirty="0" smtClean="0"/>
          </a:p>
          <a:p>
            <a:r>
              <a:rPr lang="en-GB" dirty="0" smtClean="0"/>
              <a:t>Huffman coding uses a specific method for choosing the representation for each symbol, resulting in a </a:t>
            </a:r>
            <a:r>
              <a:rPr lang="en-GB" dirty="0" smtClean="0">
                <a:solidFill>
                  <a:srgbClr val="C00000"/>
                </a:solidFill>
              </a:rPr>
              <a:t>prefix code</a:t>
            </a:r>
          </a:p>
          <a:p>
            <a:endParaRPr lang="en-GB" dirty="0" smtClean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Prefix code </a:t>
            </a:r>
            <a:r>
              <a:rPr lang="en-GB" dirty="0" smtClean="0"/>
              <a:t>= the code of a particular symbol is never a prefix of another symbol’s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358</TotalTime>
  <Words>905</Words>
  <Application>Microsoft Office PowerPoint</Application>
  <PresentationFormat>On-screen Show (4:3)</PresentationFormat>
  <Paragraphs>364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Century Schoolbook</vt:lpstr>
      <vt:lpstr>Arial</vt:lpstr>
      <vt:lpstr>Calibri</vt:lpstr>
      <vt:lpstr>Consolas</vt:lpstr>
      <vt:lpstr>Wingdings</vt:lpstr>
      <vt:lpstr>Wingdings 2</vt:lpstr>
      <vt:lpstr>Oriel</vt:lpstr>
      <vt:lpstr>Design &amp; Analysis of Algorithm Huffman Coding</vt:lpstr>
      <vt:lpstr>How a Computer Stores Data ?</vt:lpstr>
      <vt:lpstr>ASCII Table</vt:lpstr>
      <vt:lpstr>New Code ?</vt:lpstr>
      <vt:lpstr>Compression</vt:lpstr>
      <vt:lpstr>Compression</vt:lpstr>
      <vt:lpstr>Huffman Coding</vt:lpstr>
      <vt:lpstr>Example</vt:lpstr>
      <vt:lpstr>How to Build a Huffman Code? </vt:lpstr>
      <vt:lpstr>How to Build a Huffman Code? </vt:lpstr>
      <vt:lpstr>Example</vt:lpstr>
      <vt:lpstr>Example</vt:lpstr>
      <vt:lpstr>Example</vt:lpstr>
      <vt:lpstr>Example</vt:lpstr>
      <vt:lpstr>Example</vt:lpstr>
      <vt:lpstr>Example</vt:lpstr>
      <vt:lpstr>Finished Binary Tree</vt:lpstr>
      <vt:lpstr>Finished Binary Tree</vt:lpstr>
      <vt:lpstr>Finished Binary Tree</vt:lpstr>
      <vt:lpstr>Decoding</vt:lpstr>
      <vt:lpstr>Huffman Tree</vt:lpstr>
      <vt:lpstr>Exercise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Analysis of Algorithm 12 – Huffman Coding</dc:title>
  <dc:creator>Joanna</dc:creator>
  <cp:lastModifiedBy>Tsuki Kitsune</cp:lastModifiedBy>
  <cp:revision>35</cp:revision>
  <dcterms:created xsi:type="dcterms:W3CDTF">2016-04-20T10:26:34Z</dcterms:created>
  <dcterms:modified xsi:type="dcterms:W3CDTF">2016-08-15T07:30:05Z</dcterms:modified>
</cp:coreProperties>
</file>