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effarohi/pbi-hc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F4AA-5641-8C9A-1EF3-A7357CFDD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304801"/>
            <a:ext cx="10572000" cy="4115398"/>
          </a:xfrm>
        </p:spPr>
        <p:txBody>
          <a:bodyPr/>
          <a:lstStyle/>
          <a:p>
            <a:pPr algn="ctr"/>
            <a:r>
              <a:rPr lang="en-US" sz="4800" b="0" dirty="0" err="1">
                <a:solidFill>
                  <a:srgbClr val="212121"/>
                </a:solidFill>
                <a:latin typeface="Palatino Linotype" panose="02040502050505030304" pitchFamily="18" charset="0"/>
              </a:rPr>
              <a:t>A</a:t>
            </a:r>
            <a:r>
              <a:rPr lang="en-US" sz="4800" b="0" i="0" dirty="0" err="1">
                <a:solidFill>
                  <a:srgbClr val="212121"/>
                </a:solidFill>
                <a:effectLst/>
                <a:latin typeface="Palatino Linotype" panose="02040502050505030304" pitchFamily="18" charset="0"/>
              </a:rPr>
              <a:t>nalisis</a:t>
            </a:r>
            <a:r>
              <a:rPr lang="en-US" sz="4800" b="0" i="0" dirty="0">
                <a:solidFill>
                  <a:srgbClr val="212121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z="4800" b="0" dirty="0">
                <a:solidFill>
                  <a:srgbClr val="212121"/>
                </a:solidFill>
                <a:latin typeface="Palatino Linotype" panose="02040502050505030304" pitchFamily="18" charset="0"/>
              </a:rPr>
              <a:t>K</a:t>
            </a:r>
            <a:r>
              <a:rPr lang="en-US" sz="4800" b="0" i="0" dirty="0">
                <a:solidFill>
                  <a:srgbClr val="212121"/>
                </a:solidFill>
                <a:effectLst/>
                <a:latin typeface="Palatino Linotype" panose="02040502050505030304" pitchFamily="18" charset="0"/>
              </a:rPr>
              <a:t>inerja </a:t>
            </a:r>
            <a:r>
              <a:rPr lang="en-US" sz="4800" b="0" dirty="0" err="1">
                <a:solidFill>
                  <a:srgbClr val="212121"/>
                </a:solidFill>
                <a:latin typeface="Palatino Linotype" panose="02040502050505030304" pitchFamily="18" charset="0"/>
              </a:rPr>
              <a:t>K</a:t>
            </a:r>
            <a:r>
              <a:rPr lang="en-US" sz="4800" b="0" i="0" dirty="0" err="1">
                <a:solidFill>
                  <a:srgbClr val="212121"/>
                </a:solidFill>
                <a:effectLst/>
                <a:latin typeface="Palatino Linotype" panose="02040502050505030304" pitchFamily="18" charset="0"/>
              </a:rPr>
              <a:t>redit</a:t>
            </a:r>
            <a:r>
              <a:rPr lang="en-US" sz="4800" b="0" i="0" dirty="0">
                <a:solidFill>
                  <a:srgbClr val="212121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z="4800" b="0" dirty="0" err="1">
                <a:solidFill>
                  <a:srgbClr val="212121"/>
                </a:solidFill>
                <a:latin typeface="Palatino Linotype" panose="02040502050505030304" pitchFamily="18" charset="0"/>
              </a:rPr>
              <a:t>N</a:t>
            </a:r>
            <a:r>
              <a:rPr lang="en-US" sz="4800" b="0" i="0" dirty="0" err="1">
                <a:solidFill>
                  <a:srgbClr val="212121"/>
                </a:solidFill>
                <a:effectLst/>
                <a:latin typeface="Palatino Linotype" panose="02040502050505030304" pitchFamily="18" charset="0"/>
              </a:rPr>
              <a:t>asabah</a:t>
            </a:r>
            <a:br>
              <a:rPr lang="en-US" sz="4800" b="0" i="0" dirty="0">
                <a:solidFill>
                  <a:srgbClr val="212121"/>
                </a:solidFill>
                <a:effectLst/>
                <a:latin typeface="Palatino Linotype" panose="02040502050505030304" pitchFamily="18" charset="0"/>
              </a:rPr>
            </a:br>
            <a:r>
              <a:rPr lang="en-US" sz="4800" b="0" i="0" dirty="0">
                <a:solidFill>
                  <a:srgbClr val="212121"/>
                </a:solidFill>
                <a:effectLst/>
                <a:latin typeface="Palatino Linotype" panose="02040502050505030304" pitchFamily="18" charset="0"/>
              </a:rPr>
              <a:t>(Final Project)</a:t>
            </a:r>
            <a:b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b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sz="3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Project-Based Internship Virtual: Data Scientist</a:t>
            </a:r>
            <a:b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sz="360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Home Credit Indonesia x </a:t>
            </a:r>
            <a:r>
              <a:rPr lang="en-US" sz="3600" i="1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Rakamin</a:t>
            </a:r>
            <a:r>
              <a:rPr lang="en-US" sz="360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Academy</a:t>
            </a:r>
            <a:endParaRPr lang="en-US" sz="36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67D4D-236B-FB5E-F235-38556D206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Ahmad Miftahul Farohi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B27008-C574-F6A2-B636-95F3F4369A9F}"/>
              </a:ext>
            </a:extLst>
          </p:cNvPr>
          <p:cNvGrpSpPr/>
          <p:nvPr/>
        </p:nvGrpSpPr>
        <p:grpSpPr>
          <a:xfrm>
            <a:off x="4562552" y="5911273"/>
            <a:ext cx="3066895" cy="641926"/>
            <a:chOff x="4386468" y="5934543"/>
            <a:chExt cx="3066895" cy="6419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72B8B1E-0855-86F3-EE36-AB83336E06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613" t="21279" r="8844" b="21560"/>
            <a:stretch/>
          </p:blipFill>
          <p:spPr>
            <a:xfrm>
              <a:off x="4386468" y="5934543"/>
              <a:ext cx="1311966" cy="64192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CC4EC00-D415-3BFF-14FD-AD23577CD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3059" y="5934543"/>
              <a:ext cx="1780304" cy="618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485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89E5-880F-C32F-8FA8-A9A7FC71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943775"/>
            <a:ext cx="10571998" cy="970450"/>
          </a:xfrm>
        </p:spPr>
        <p:txBody>
          <a:bodyPr/>
          <a:lstStyle/>
          <a:p>
            <a:pPr algn="ctr"/>
            <a:r>
              <a:rPr lang="en-US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351541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7158-A90B-A15E-0FD1-DD69A400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0C623-E612-3E2E-5D14-E8B633505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Problem Research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Data Pre-Processing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Vizualization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and Business Insight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Machine Learning Implementation and Evaluation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Business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10451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7312-4F85-578F-F717-E6DBC117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err="1"/>
              <a:t>Reserach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3D353-84F7-0FB8-1604-E85158665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Roboto" panose="02000000000000000000" pitchFamily="2" charset="0"/>
              </a:rPr>
              <a:t>Masalah</a:t>
            </a:r>
            <a:r>
              <a:rPr lang="en-US" b="0" i="0" dirty="0">
                <a:effectLst/>
                <a:latin typeface="Roboto" panose="02000000000000000000" pitchFamily="2" charset="0"/>
              </a:rPr>
              <a:t>:</a:t>
            </a:r>
          </a:p>
          <a:p>
            <a:pPr marL="0" indent="0" algn="l">
              <a:buNone/>
            </a:pPr>
            <a:r>
              <a:rPr lang="en-US" b="0" i="0" dirty="0" err="1">
                <a:effectLst/>
                <a:latin typeface="Roboto" panose="02000000000000000000" pitchFamily="2" charset="0"/>
              </a:rPr>
              <a:t>Menganalisis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kinerja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kredit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nasabah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berdasarkan</a:t>
            </a:r>
            <a:r>
              <a:rPr lang="en-US" b="0" i="0" dirty="0">
                <a:effectLst/>
                <a:latin typeface="Roboto" panose="02000000000000000000" pitchFamily="2" charset="0"/>
              </a:rPr>
              <a:t> data pada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tabel</a:t>
            </a:r>
            <a:r>
              <a:rPr lang="en-US" b="0" i="0" dirty="0">
                <a:effectLst/>
                <a:latin typeface="Roboto" panose="02000000000000000000" pitchFamily="2" charset="0"/>
              </a:rPr>
              <a:t> "</a:t>
            </a:r>
            <a:r>
              <a:rPr lang="en-US" b="1" i="1" dirty="0">
                <a:effectLst/>
                <a:latin typeface="Roboto" panose="02000000000000000000" pitchFamily="2" charset="0"/>
              </a:rPr>
              <a:t>bureau</a:t>
            </a:r>
            <a:r>
              <a:rPr lang="en-US" b="0" i="0" dirty="0">
                <a:effectLst/>
                <a:latin typeface="Roboto" panose="02000000000000000000" pitchFamily="2" charset="0"/>
              </a:rPr>
              <a:t>" dan "</a:t>
            </a:r>
            <a:r>
              <a:rPr lang="en-US" b="1" i="1" dirty="0" err="1">
                <a:effectLst/>
                <a:latin typeface="Roboto" panose="02000000000000000000" pitchFamily="2" charset="0"/>
              </a:rPr>
              <a:t>bureau_balance</a:t>
            </a:r>
            <a:r>
              <a:rPr lang="en-US" b="0" i="0" dirty="0">
                <a:effectLst/>
                <a:latin typeface="Roboto" panose="02000000000000000000" pitchFamily="2" charset="0"/>
              </a:rPr>
              <a:t>" untuk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mengidentifikasi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pola-pola</a:t>
            </a:r>
            <a:r>
              <a:rPr lang="en-US" b="0" i="0" dirty="0"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dapat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membantu</a:t>
            </a:r>
            <a:r>
              <a:rPr lang="en-US" b="0" i="0" dirty="0">
                <a:effectLst/>
                <a:latin typeface="Roboto" panose="02000000000000000000" pitchFamily="2" charset="0"/>
              </a:rPr>
              <a:t> dalam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pengambilan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keputusan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terkait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penilaian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kredit</a:t>
            </a:r>
            <a:r>
              <a:rPr lang="en-US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marL="0" indent="0" algn="l">
              <a:buNone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Roboto" panose="02000000000000000000" pitchFamily="2" charset="0"/>
              </a:rPr>
              <a:t>Tujuan</a:t>
            </a:r>
            <a:r>
              <a:rPr lang="en-US" b="0" i="0" dirty="0">
                <a:effectLst/>
                <a:latin typeface="Roboto" panose="02000000000000000000" pitchFamily="2" charset="0"/>
              </a:rPr>
              <a:t>:</a:t>
            </a:r>
          </a:p>
          <a:p>
            <a:pPr marL="0" indent="0" algn="l">
              <a:buNone/>
            </a:pPr>
            <a:r>
              <a:rPr lang="en-US" b="0" i="0" dirty="0" err="1">
                <a:effectLst/>
                <a:latin typeface="Roboto" panose="02000000000000000000" pitchFamily="2" charset="0"/>
              </a:rPr>
              <a:t>Meningkatkan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akurasi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penilaian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kredit</a:t>
            </a:r>
            <a:r>
              <a:rPr lang="en-US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mengurangi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risiko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kredit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macet</a:t>
            </a:r>
            <a:r>
              <a:rPr lang="en-US" b="0" i="0" dirty="0">
                <a:effectLst/>
                <a:latin typeface="Roboto" panose="02000000000000000000" pitchFamily="2" charset="0"/>
              </a:rPr>
              <a:t>, dan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meningkatkan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profitabilitas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perusahaan</a:t>
            </a:r>
            <a:r>
              <a:rPr lang="en-US" b="0" i="0" dirty="0">
                <a:effectLst/>
                <a:latin typeface="Roboto" panose="02000000000000000000" pitchFamily="2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8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C667-3428-379E-ED77-95278F78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E3CA2-CD48-6C0D-B6FA-BD5A60AC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Tools yang digunakan adalah Google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Colaboratory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Import Library. Library yang digunakan adalah pandas,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matplotlib.pyplot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dan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scikitlearn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Load Dataset.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Tabel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yang digunakan adalah </a:t>
            </a:r>
            <a:r>
              <a:rPr lang="en-US" b="1" i="1" dirty="0">
                <a:latin typeface="Roboto" panose="02000000000000000000" pitchFamily="2" charset="0"/>
                <a:ea typeface="Roboto" panose="02000000000000000000" pitchFamily="2" charset="0"/>
              </a:rPr>
              <a:t>bureau</a:t>
            </a:r>
            <a:r>
              <a:rPr lang="en-US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dan </a:t>
            </a:r>
            <a:r>
              <a:rPr lang="en-US" b="1" i="1" dirty="0" err="1">
                <a:latin typeface="Roboto" panose="02000000000000000000" pitchFamily="2" charset="0"/>
                <a:ea typeface="Roboto" panose="02000000000000000000" pitchFamily="2" charset="0"/>
              </a:rPr>
              <a:t>bureau_balance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Cek dan handle missing value.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Cek dan handle data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duplikat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Gabungkan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semua data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berdasarkan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kolom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yang sama,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yakni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kolom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i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SK_ID_BUREAU</a:t>
            </a:r>
          </a:p>
        </p:txBody>
      </p:sp>
    </p:spTree>
    <p:extLst>
      <p:ext uri="{BB962C8B-B14F-4D97-AF65-F5344CB8AC3E}">
        <p14:creationId xmlns:p14="http://schemas.microsoft.com/office/powerpoint/2010/main" val="405425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0FEA-AD51-172F-56CD-92191CCA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Vizualization</a:t>
            </a:r>
            <a:r>
              <a:rPr lang="en-US" dirty="0"/>
              <a:t> and Business Insight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42A92-53BF-9753-896C-E390517D63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" t="24335" r="50000" b="10125"/>
          <a:stretch/>
        </p:blipFill>
        <p:spPr>
          <a:xfrm>
            <a:off x="5247861" y="2067339"/>
            <a:ext cx="5791200" cy="44924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6D1113-EC67-24F6-D6A0-4B6F082970CA}"/>
              </a:ext>
            </a:extLst>
          </p:cNvPr>
          <p:cNvSpPr txBox="1"/>
          <p:nvPr/>
        </p:nvSpPr>
        <p:spPr>
          <a:xfrm>
            <a:off x="1152939" y="3574918"/>
            <a:ext cx="3655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i="0" dirty="0">
                <a:effectLst/>
                <a:latin typeface="Roboto" panose="02000000000000000000" pitchFamily="2" charset="0"/>
              </a:rPr>
              <a:t>Insight</a:t>
            </a:r>
            <a:r>
              <a:rPr lang="sv-SE" b="0" i="0" dirty="0">
                <a:effectLst/>
                <a:latin typeface="Roboto" panose="02000000000000000000" pitchFamily="2" charset="0"/>
              </a:rPr>
              <a:t>:</a:t>
            </a:r>
          </a:p>
          <a:p>
            <a:endParaRPr lang="sv-SE" dirty="0">
              <a:latin typeface="Roboto" panose="02000000000000000000" pitchFamily="2" charset="0"/>
            </a:endParaRPr>
          </a:p>
          <a:p>
            <a:r>
              <a:rPr lang="sv-SE" b="0" i="0" dirty="0">
                <a:effectLst/>
                <a:latin typeface="Roboto" panose="02000000000000000000" pitchFamily="2" charset="0"/>
              </a:rPr>
              <a:t>Permohonan kredit terbanyak ada pada kisaran 500 hari sebelum data direkam.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8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C289-18D0-EEB1-D517-405231B0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47188"/>
            <a:ext cx="11767931" cy="970450"/>
          </a:xfrm>
        </p:spPr>
        <p:txBody>
          <a:bodyPr/>
          <a:lstStyle/>
          <a:p>
            <a:pPr algn="ctr"/>
            <a:r>
              <a:rPr lang="en-US" sz="3600" dirty="0"/>
              <a:t>Machine Learning Implementation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7D78-85C3-1961-4DF5-232581621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604662" cy="520912"/>
          </a:xfrm>
        </p:spPr>
        <p:txBody>
          <a:bodyPr/>
          <a:lstStyle/>
          <a:p>
            <a:r>
              <a:rPr lang="en-US" i="0" dirty="0" err="1">
                <a:effectLst/>
                <a:latin typeface="Roboto" panose="02000000000000000000" pitchFamily="2" charset="0"/>
              </a:rPr>
              <a:t>Menggunakan</a:t>
            </a:r>
            <a:r>
              <a:rPr lang="en-US" i="0" dirty="0">
                <a:effectLst/>
                <a:latin typeface="Roboto" panose="02000000000000000000" pitchFamily="2" charset="0"/>
              </a:rPr>
              <a:t> </a:t>
            </a:r>
            <a:r>
              <a:rPr lang="en-US" i="0" dirty="0" err="1">
                <a:effectLst/>
                <a:latin typeface="Roboto" panose="02000000000000000000" pitchFamily="2" charset="0"/>
              </a:rPr>
              <a:t>regresi</a:t>
            </a:r>
            <a:r>
              <a:rPr lang="en-US" i="0" dirty="0">
                <a:effectLst/>
                <a:latin typeface="Roboto" panose="02000000000000000000" pitchFamily="2" charset="0"/>
              </a:rPr>
              <a:t> </a:t>
            </a:r>
            <a:r>
              <a:rPr lang="en-US" i="0" dirty="0" err="1">
                <a:effectLst/>
                <a:latin typeface="Roboto" panose="02000000000000000000" pitchFamily="2" charset="0"/>
              </a:rPr>
              <a:t>logistik</a:t>
            </a:r>
            <a:r>
              <a:rPr lang="en-US" i="0" dirty="0">
                <a:effectLst/>
                <a:latin typeface="Roboto" panose="02000000000000000000" pitchFamily="2" charset="0"/>
              </a:rPr>
              <a:t> untuk </a:t>
            </a:r>
            <a:r>
              <a:rPr lang="en-US" i="0" dirty="0" err="1">
                <a:effectLst/>
                <a:latin typeface="Roboto" panose="02000000000000000000" pitchFamily="2" charset="0"/>
              </a:rPr>
              <a:t>memprediksi</a:t>
            </a:r>
            <a:r>
              <a:rPr lang="en-US" i="0" dirty="0">
                <a:effectLst/>
                <a:latin typeface="Roboto" panose="02000000000000000000" pitchFamily="2" charset="0"/>
              </a:rPr>
              <a:t> CREDIT_ACTIVE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D5A58-3A04-EB2D-A63D-DF1EB050A7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5" t="36128" r="41303" b="26752"/>
          <a:stretch/>
        </p:blipFill>
        <p:spPr>
          <a:xfrm>
            <a:off x="2696817" y="2888975"/>
            <a:ext cx="6798365" cy="25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7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7824-302F-C56A-71CF-A1BED7186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5" y="447188"/>
            <a:ext cx="11767931" cy="970450"/>
          </a:xfrm>
        </p:spPr>
        <p:txBody>
          <a:bodyPr/>
          <a:lstStyle/>
          <a:p>
            <a:pPr algn="ctr"/>
            <a:r>
              <a:rPr lang="en-US" sz="3600" dirty="0"/>
              <a:t>Machine Learning Implementation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BE42-26CE-226E-09E9-1CE72C18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507661"/>
          </a:xfrm>
        </p:spPr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Evaluas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performa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A48EF-2B00-3550-8F22-146D1C912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5" t="27622" r="51848" b="61745"/>
          <a:stretch/>
        </p:blipFill>
        <p:spPr>
          <a:xfrm>
            <a:off x="354885" y="2773018"/>
            <a:ext cx="6214553" cy="82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3927B9-BE8D-D2EB-1A0C-F09B93816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" t="38449" r="68152" b="48459"/>
          <a:stretch/>
        </p:blipFill>
        <p:spPr>
          <a:xfrm>
            <a:off x="3066417" y="3759596"/>
            <a:ext cx="3501496" cy="1025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01388A-E3CE-CAD0-5C41-121BC43BD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" t="60198" r="48152" b="15926"/>
          <a:stretch/>
        </p:blipFill>
        <p:spPr>
          <a:xfrm>
            <a:off x="1065338" y="4950033"/>
            <a:ext cx="5502575" cy="16366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FABF64-E93D-4731-35B9-5F29735A4673}"/>
              </a:ext>
            </a:extLst>
          </p:cNvPr>
          <p:cNvSpPr txBox="1"/>
          <p:nvPr/>
        </p:nvSpPr>
        <p:spPr>
          <a:xfrm>
            <a:off x="6891131" y="2222287"/>
            <a:ext cx="48237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Roboto" panose="02000000000000000000" pitchFamily="2" charset="0"/>
              </a:rPr>
              <a:t>Insight:</a:t>
            </a:r>
          </a:p>
          <a:p>
            <a:pPr algn="l"/>
            <a:endParaRPr lang="en-US" b="1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Dari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hasil</a:t>
            </a:r>
            <a:r>
              <a:rPr lang="en-US" b="0" i="0" dirty="0">
                <a:effectLst/>
                <a:latin typeface="Roboto" panose="02000000000000000000" pitchFamily="2" charset="0"/>
              </a:rPr>
              <a:t> model yang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diberikan</a:t>
            </a:r>
            <a:r>
              <a:rPr lang="en-US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terdapat</a:t>
            </a:r>
            <a:r>
              <a:rPr lang="en-US" b="0" i="0" dirty="0">
                <a:effectLst/>
                <a:latin typeface="Roboto" panose="02000000000000000000" pitchFamily="2" charset="0"/>
              </a:rPr>
              <a:t> beberapa insight yang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dapat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diambil</a:t>
            </a:r>
            <a:r>
              <a:rPr lang="en-US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antara</a:t>
            </a:r>
            <a:r>
              <a:rPr lang="en-US" b="0" i="0" dirty="0">
                <a:effectLst/>
                <a:latin typeface="Roboto" panose="02000000000000000000" pitchFamily="2" charset="0"/>
              </a:rPr>
              <a:t> lain: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Akurasi</a:t>
            </a:r>
            <a:r>
              <a:rPr lang="en-US" b="0" i="0" dirty="0">
                <a:effectLst/>
                <a:latin typeface="Roboto" panose="02000000000000000000" pitchFamily="2" charset="0"/>
              </a:rPr>
              <a:t> model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sebesar</a:t>
            </a:r>
            <a:r>
              <a:rPr lang="en-US" b="0" i="0" dirty="0">
                <a:effectLst/>
                <a:latin typeface="Roboto" panose="02000000000000000000" pitchFamily="2" charset="0"/>
              </a:rPr>
              <a:t> 70.27%, yang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menunjukkan</a:t>
            </a:r>
            <a:r>
              <a:rPr lang="en-US" b="0" i="0" dirty="0">
                <a:effectLst/>
                <a:latin typeface="Roboto" panose="02000000000000000000" pitchFamily="2" charset="0"/>
              </a:rPr>
              <a:t> bahwa model tersebut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cukup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baik</a:t>
            </a:r>
            <a:r>
              <a:rPr lang="en-US" b="0" i="0" dirty="0">
                <a:effectLst/>
                <a:latin typeface="Roboto" panose="02000000000000000000" pitchFamily="2" charset="0"/>
              </a:rPr>
              <a:t> dalam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memprediksi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kategori-kategori</a:t>
            </a:r>
            <a:r>
              <a:rPr lang="en-US" b="0" i="0" dirty="0"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ada</a:t>
            </a:r>
            <a:r>
              <a:rPr lang="en-US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 err="1">
                <a:effectLst/>
                <a:latin typeface="Roboto" panose="02000000000000000000" pitchFamily="2" charset="0"/>
              </a:rPr>
              <a:t>Namun</a:t>
            </a:r>
            <a:r>
              <a:rPr lang="en-US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terdapat</a:t>
            </a:r>
            <a:r>
              <a:rPr lang="en-US" b="0" i="0" dirty="0">
                <a:effectLst/>
                <a:latin typeface="Roboto" panose="02000000000000000000" pitchFamily="2" charset="0"/>
              </a:rPr>
              <a:t> beberapa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kategori</a:t>
            </a:r>
            <a:r>
              <a:rPr lang="en-US" b="0" i="0" dirty="0"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sulit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diprediksi</a:t>
            </a:r>
            <a:r>
              <a:rPr lang="en-US" b="0" i="0" dirty="0">
                <a:effectLst/>
                <a:latin typeface="Roboto" panose="02000000000000000000" pitchFamily="2" charset="0"/>
              </a:rPr>
              <a:t>, seperti "Bad debt" dan "Sold", yang memiliki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nilai</a:t>
            </a:r>
            <a:r>
              <a:rPr lang="en-US" b="0" i="0" dirty="0">
                <a:effectLst/>
                <a:latin typeface="Roboto" panose="02000000000000000000" pitchFamily="2" charset="0"/>
              </a:rPr>
              <a:t> precision dan recall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sebesar</a:t>
            </a:r>
            <a:r>
              <a:rPr lang="en-US" b="0" i="0" dirty="0">
                <a:effectLst/>
                <a:latin typeface="Roboto" panose="02000000000000000000" pitchFamily="2" charset="0"/>
              </a:rPr>
              <a:t> 0. Hal ini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menunjukkan</a:t>
            </a:r>
            <a:r>
              <a:rPr lang="en-US" b="0" i="0" dirty="0">
                <a:effectLst/>
                <a:latin typeface="Roboto" panose="02000000000000000000" pitchFamily="2" charset="0"/>
              </a:rPr>
              <a:t> bahwa model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perlu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diperbaiki</a:t>
            </a:r>
            <a:r>
              <a:rPr lang="en-US" b="0" i="0" dirty="0">
                <a:effectLst/>
                <a:latin typeface="Roboto" panose="02000000000000000000" pitchFamily="2" charset="0"/>
              </a:rPr>
              <a:t> untuk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dapat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memprediksi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kategori-kategori</a:t>
            </a:r>
            <a:r>
              <a:rPr lang="en-US" b="0" i="0" dirty="0">
                <a:effectLst/>
                <a:latin typeface="Roboto" panose="02000000000000000000" pitchFamily="2" charset="0"/>
              </a:rPr>
              <a:t> ini dengan lebih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baik</a:t>
            </a:r>
            <a:r>
              <a:rPr lang="en-US" b="0" i="0" dirty="0">
                <a:effectLst/>
                <a:latin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441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FE05-B3B8-64B2-FAC2-5C03E050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A8A16-1F45-85EA-F742-7CC6A9102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Berdasarkan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insight-insight yang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ditemukan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analisis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data, beberapa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rekomendasi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bisnis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dapat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diberikan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adalah:</a:t>
            </a:r>
          </a:p>
          <a:p>
            <a:pPr>
              <a:buFont typeface="+mj-lt"/>
              <a:buAutoNum type="arabicPeriod"/>
            </a:pP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Perlu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dilakukan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evaluasi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ulang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terhadap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kebijakan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penilaian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kredit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yang digunakan. Hal ini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dapat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meliputi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peninjauan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kembali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terhadap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faktor-faktor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yang digunakan dalam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penilaian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kredit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serta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penyesuaian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terhadap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model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penilaian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kredit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yang digunakan.</a:t>
            </a:r>
          </a:p>
          <a:p>
            <a:pPr>
              <a:buFont typeface="+mj-lt"/>
              <a:buAutoNum type="arabicPeriod"/>
            </a:pP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Perlu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dilakukan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penelitian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lebih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lanjut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untuk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mengetahui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penyebab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kategori-kategori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sulit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diprediksi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Hal ini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dapat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meliputi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peninjauan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kembali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terhadap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data yang digunakan,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serta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penyesuaian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terhadap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fitur-fitur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yang digunakan dalam model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penilaian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kredit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Perlu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dilakukan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monitoring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secara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berkala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terhadap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model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penilaian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kredit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yang digunakan. Hal ini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dapat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meliputi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pemantauan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terhadap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performa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model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penilaian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kredit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serta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peninjauan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kembali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terhadap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model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penilaian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kredit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yang digunakan.</a:t>
            </a:r>
          </a:p>
        </p:txBody>
      </p:sp>
    </p:spTree>
    <p:extLst>
      <p:ext uri="{BB962C8B-B14F-4D97-AF65-F5344CB8AC3E}">
        <p14:creationId xmlns:p14="http://schemas.microsoft.com/office/powerpoint/2010/main" val="400077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7827-6FA2-0CEC-26C0-C550C884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Tautan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di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B7E1-BD46-82C0-A74B-2C529DDE6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785956"/>
          </a:xfrm>
        </p:spPr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Silakan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kunjungi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untuk lebih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lengkapnya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32D43-E6E6-7DA7-D648-F24D4C17A91B}"/>
              </a:ext>
            </a:extLst>
          </p:cNvPr>
          <p:cNvSpPr txBox="1"/>
          <p:nvPr/>
        </p:nvSpPr>
        <p:spPr>
          <a:xfrm>
            <a:off x="2735187" y="3849757"/>
            <a:ext cx="6721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https://github.com/mieffarohi/pbi-hci</a:t>
            </a:r>
            <a:r>
              <a:rPr 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693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52</TotalTime>
  <Words>422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Palatino Linotype</vt:lpstr>
      <vt:lpstr>Roboto</vt:lpstr>
      <vt:lpstr>Wingdings 2</vt:lpstr>
      <vt:lpstr>Quotable</vt:lpstr>
      <vt:lpstr>Analisis Kinerja Kredit Nasabah (Final Project)  Project-Based Internship Virtual: Data Scientist Home Credit Indonesia x Rakamin Academy</vt:lpstr>
      <vt:lpstr>Table of Content</vt:lpstr>
      <vt:lpstr>Problem Reserach</vt:lpstr>
      <vt:lpstr>Data Pre-Processing</vt:lpstr>
      <vt:lpstr>Data Vizualization and Business Insight </vt:lpstr>
      <vt:lpstr>Machine Learning Implementation and Evaluation</vt:lpstr>
      <vt:lpstr>Machine Learning Implementation and Evaluation</vt:lpstr>
      <vt:lpstr>Business Recommendations</vt:lpstr>
      <vt:lpstr>Tautan Lengkap di Github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Kinerja Kredit Nasabah (Final Project)  Project-Based Internship Virtual: Data Scientist Home Credit Indonesia x Rakamin Academy</dc:title>
  <dc:creator>Ahmad Miftahul Farohi</dc:creator>
  <cp:lastModifiedBy>Ahmad Miftahul Farohi</cp:lastModifiedBy>
  <cp:revision>5</cp:revision>
  <dcterms:created xsi:type="dcterms:W3CDTF">2023-12-03T13:19:01Z</dcterms:created>
  <dcterms:modified xsi:type="dcterms:W3CDTF">2023-12-03T14:11:53Z</dcterms:modified>
</cp:coreProperties>
</file>