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8" r:id="rId3"/>
    <p:sldId id="264" r:id="rId4"/>
    <p:sldId id="294" r:id="rId5"/>
    <p:sldId id="265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60" r:id="rId34"/>
    <p:sldId id="261" r:id="rId35"/>
    <p:sldId id="262" r:id="rId36"/>
    <p:sldId id="263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84930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954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2041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58911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0735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0216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5953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0029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6256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0729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200da5092a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200da5092a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953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0045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93011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26943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9037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54834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9187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40895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08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515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07343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7959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414734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515606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0da5092a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0da5092a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655c8f53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655c8f53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00da5092a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00da5092a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785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043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299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181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06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00da5092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00da5092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72282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9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0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1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Relationship Id="rId9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7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9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2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3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4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9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3.png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42.png"/><Relationship Id="rId4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Relationship Id="rId5" Type="http://schemas.openxmlformats.org/officeDocument/2006/relationships/hyperlink" Target="https://github.com/mieffarohi/pbi-kalbe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73713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6457058" cy="877133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 dirty="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Final Project Data Science</a:t>
            </a:r>
            <a:endParaRPr sz="2000" dirty="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899" y="2520700"/>
            <a:ext cx="6239225" cy="569356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Project Based Internship in Kalbe Nutritionals</a:t>
            </a:r>
            <a:endParaRPr sz="25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26593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 dirty="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Ahmad Miftahul Farohi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659F78-271C-7BAE-E1AF-7DA10D339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9501" y="65336"/>
            <a:ext cx="12192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Membuat Visualisasi Data di Tableau Public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40501" y="898139"/>
            <a:ext cx="423149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</a:rPr>
              <a:t>1. Worksheet 1: </a:t>
            </a:r>
            <a:r>
              <a:rPr lang="en-US" sz="1600" b="1" dirty="0" err="1">
                <a:latin typeface="Rubik"/>
              </a:rPr>
              <a:t>Jumlah</a:t>
            </a:r>
            <a:r>
              <a:rPr lang="en-US" sz="1600" b="1" dirty="0">
                <a:latin typeface="Rubik"/>
              </a:rPr>
              <a:t> qty </a:t>
            </a:r>
            <a:r>
              <a:rPr lang="en-US" sz="1600" b="1" dirty="0" err="1">
                <a:latin typeface="Rubik"/>
              </a:rPr>
              <a:t>dari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bulan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ke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bulan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0FF620-E0CA-683F-184C-2EAC2B47BA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3894" y="1305337"/>
            <a:ext cx="5692180" cy="365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6371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Membuat Visualisasi Data di Tableau Public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40501" y="898139"/>
            <a:ext cx="505020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</a:rPr>
              <a:t>2. Worksheet 2: </a:t>
            </a:r>
            <a:r>
              <a:rPr lang="en-US" sz="1600" b="1" dirty="0" err="1">
                <a:latin typeface="Rubik"/>
              </a:rPr>
              <a:t>Jumlah</a:t>
            </a:r>
            <a:r>
              <a:rPr lang="en-US" sz="1600" b="1" dirty="0">
                <a:latin typeface="Rubik"/>
              </a:rPr>
              <a:t> total amount </a:t>
            </a:r>
            <a:r>
              <a:rPr lang="en-US" sz="1600" b="1" dirty="0" err="1">
                <a:latin typeface="Rubik"/>
              </a:rPr>
              <a:t>dari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hari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ke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hari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5C3A00-5248-34EE-6AB8-AB1C34AE56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5114" y="1241159"/>
            <a:ext cx="5313771" cy="381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8934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Membuat Visualisasi Data di Tableau Public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7" y="908772"/>
            <a:ext cx="505020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</a:rPr>
              <a:t>3. Worksheet 3: </a:t>
            </a:r>
            <a:r>
              <a:rPr lang="en-US" sz="1600" b="1" dirty="0" err="1">
                <a:latin typeface="Rubik"/>
              </a:rPr>
              <a:t>Jumlah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penjualan</a:t>
            </a:r>
            <a:r>
              <a:rPr lang="en-US" sz="1600" b="1" dirty="0">
                <a:latin typeface="Rubik"/>
              </a:rPr>
              <a:t> (qty) by product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1DB92D-9935-F1AA-90F8-7A23301293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460897"/>
            <a:ext cx="9144000" cy="222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7995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Membuat Visualisasi Data di Tableau Public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08772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4. Worksheet 4: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Jumlah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penjualan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(total amount) by store name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988903-A598-B2F0-C25E-266C159B54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758" y="1424917"/>
            <a:ext cx="6506483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4289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Membuat Dashboard di Tableau Public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876873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4 worksheet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sebelumnya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digabungkan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satu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dashboard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31034-0DCE-2631-C036-5398BBE23C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31922"/>
            <a:ext cx="9144000" cy="3881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335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1. Import library dan data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926B2-A3C1-463F-25C0-A3DD55F80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35224" y="1360895"/>
            <a:ext cx="5382376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0318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2. Data cleansing and preparation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9CA68B-5BA9-4AF5-D711-824729F3D1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426" y="1312558"/>
            <a:ext cx="3219899" cy="1752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EB87AD-9264-F05C-D94B-C3680BB4C3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5516" y="1145466"/>
            <a:ext cx="2445073" cy="16476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058EE5-3AD2-1154-3BF9-3E4B106A6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174" y="3136452"/>
            <a:ext cx="2571183" cy="164690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E853B1-12F6-B9CA-84C6-508995EDB2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6325" y="2976688"/>
            <a:ext cx="2220050" cy="18332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B34BD28-CC6E-1425-567A-5C8648E28F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50589" y="1976682"/>
            <a:ext cx="2772624" cy="2344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88632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Menggabungkan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semua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data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menjadi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1 data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663F9-2CFA-6831-9B97-4893F6AFA8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766" y="1360895"/>
            <a:ext cx="8621328" cy="349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436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4.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regression (time series)</a:t>
            </a:r>
            <a:endParaRPr sz="1600" b="1"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14184-0803-C05C-BE25-A8BF52C420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178" y="1530079"/>
            <a:ext cx="8735644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575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4.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regression (time series)</a:t>
            </a:r>
            <a:endParaRPr sz="1600" b="1"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912BD5-A921-4026-5391-9CE389FBF19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60031"/>
          <a:stretch/>
        </p:blipFill>
        <p:spPr>
          <a:xfrm>
            <a:off x="175599" y="1572253"/>
            <a:ext cx="8792802" cy="19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1170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84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1231375" y="884323"/>
            <a:ext cx="1899300" cy="1848900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426498" y="246500"/>
            <a:ext cx="3918424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i="1" dirty="0">
                <a:latin typeface="Rubik SemiBold"/>
                <a:ea typeface="Rubik SemiBold"/>
                <a:cs typeface="Rubik SemiBold"/>
                <a:sym typeface="Rubik SemiBold"/>
              </a:rPr>
              <a:t>Ahmad Miftahul Farohi</a:t>
            </a:r>
            <a:endParaRPr sz="3000" b="1" i="1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37788" y="2663250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ubik SemiBold"/>
                <a:ea typeface="Rubik SemiBold"/>
                <a:cs typeface="Rubik SemiBold"/>
                <a:sym typeface="Rubik SemiBold"/>
              </a:rPr>
              <a:t>About Me</a:t>
            </a:r>
            <a:endParaRPr sz="2000" b="1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ubik SemiBold"/>
                <a:ea typeface="Rubik SemiBold"/>
                <a:cs typeface="Rubik SemiBold"/>
                <a:sym typeface="Rubik SemiBold"/>
              </a:rPr>
              <a:t>My Experience</a:t>
            </a:r>
            <a:endParaRPr sz="2000" b="1" dirty="0"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95575" y="1848125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5"/>
          <p:cNvSpPr/>
          <p:nvPr/>
        </p:nvSpPr>
        <p:spPr>
          <a:xfrm>
            <a:off x="5095575" y="2981600"/>
            <a:ext cx="28500" cy="9918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5000625" y="17160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/>
          <p:nvPr/>
        </p:nvSpPr>
        <p:spPr>
          <a:xfrm>
            <a:off x="5000625" y="2800350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000625" y="3952875"/>
            <a:ext cx="218400" cy="2184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5"/>
          <p:cNvSpPr txBox="1"/>
          <p:nvPr/>
        </p:nvSpPr>
        <p:spPr>
          <a:xfrm>
            <a:off x="5294775" y="16251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Studi Independen Bersertifikat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5294775" y="2709450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ubik"/>
                <a:ea typeface="Rubik"/>
                <a:cs typeface="Rubik"/>
                <a:sym typeface="Rubik"/>
              </a:rPr>
              <a:t>Fresh Graduate Academy</a:t>
            </a:r>
          </a:p>
        </p:txBody>
      </p:sp>
      <p:sp>
        <p:nvSpPr>
          <p:cNvPr id="89" name="Google Shape;89;p15"/>
          <p:cNvSpPr txBox="1"/>
          <p:nvPr/>
        </p:nvSpPr>
        <p:spPr>
          <a:xfrm>
            <a:off x="507399" y="3138868"/>
            <a:ext cx="3649301" cy="1477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Saya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seorang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lulusan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program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Sarjana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Pendidikan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Matematika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Universitas Sultan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Ageng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Tirtayasa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. Saya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kemampuan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baik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pemecahan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masalah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analisis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. Saya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minat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mendalam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di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bidang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data dan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sumber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daya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manusia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(SDM).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Selain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itu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,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saya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juga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memiliki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ketertarikan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kuat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terhadap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sejarah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, sastra, dan dunia </a:t>
            </a:r>
            <a:r>
              <a:rPr lang="en-US" sz="1200" dirty="0" err="1">
                <a:latin typeface="Rubik"/>
                <a:ea typeface="Rubik"/>
                <a:cs typeface="Rubik"/>
                <a:sym typeface="Rubik"/>
              </a:rPr>
              <a:t>tulis-menulis</a:t>
            </a:r>
            <a:r>
              <a:rPr lang="en-US" sz="1200" dirty="0">
                <a:latin typeface="Rubik"/>
                <a:ea typeface="Rubik"/>
                <a:cs typeface="Rubik"/>
                <a:sym typeface="Rubik"/>
              </a:rPr>
              <a:t>.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85;p15">
            <a:extLst>
              <a:ext uri="{FF2B5EF4-FFF2-40B4-BE49-F238E27FC236}">
                <a16:creationId xmlns:a16="http://schemas.microsoft.com/office/drawing/2014/main" id="{168EAAA1-766F-34A5-6014-8A8ECF282D12}"/>
              </a:ext>
            </a:extLst>
          </p:cNvPr>
          <p:cNvSpPr txBox="1"/>
          <p:nvPr/>
        </p:nvSpPr>
        <p:spPr>
          <a:xfrm>
            <a:off x="5285540" y="1871346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Merdeka Belajar Kampus Merdeka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Google Shape;85;p15">
            <a:extLst>
              <a:ext uri="{FF2B5EF4-FFF2-40B4-BE49-F238E27FC236}">
                <a16:creationId xmlns:a16="http://schemas.microsoft.com/office/drawing/2014/main" id="{DC85FA30-BB4E-1B71-0430-F3134F91D9BD}"/>
              </a:ext>
            </a:extLst>
          </p:cNvPr>
          <p:cNvSpPr txBox="1"/>
          <p:nvPr/>
        </p:nvSpPr>
        <p:spPr>
          <a:xfrm>
            <a:off x="5289081" y="2130075"/>
            <a:ext cx="320973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latin typeface="Rubik"/>
                <a:ea typeface="Rubik"/>
                <a:cs typeface="Rubik"/>
                <a:sym typeface="Rubik"/>
              </a:rPr>
              <a:t>AI Mastery Program (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Februari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– Juli 2022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7" name="Google Shape;85;p15">
            <a:extLst>
              <a:ext uri="{FF2B5EF4-FFF2-40B4-BE49-F238E27FC236}">
                <a16:creationId xmlns:a16="http://schemas.microsoft.com/office/drawing/2014/main" id="{3914C6EE-E657-3093-6C74-92BCC03DD656}"/>
              </a:ext>
            </a:extLst>
          </p:cNvPr>
          <p:cNvSpPr txBox="1"/>
          <p:nvPr/>
        </p:nvSpPr>
        <p:spPr>
          <a:xfrm>
            <a:off x="5299712" y="2948781"/>
            <a:ext cx="3740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ubik"/>
                <a:ea typeface="Rubik"/>
                <a:cs typeface="Rubik"/>
                <a:sym typeface="Rubik"/>
              </a:rPr>
              <a:t>Digital Talent Scholarship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" name="Google Shape;85;p15">
            <a:extLst>
              <a:ext uri="{FF2B5EF4-FFF2-40B4-BE49-F238E27FC236}">
                <a16:creationId xmlns:a16="http://schemas.microsoft.com/office/drawing/2014/main" id="{BABEE6AC-A9C8-AC0F-C6DF-824D2C44542D}"/>
              </a:ext>
            </a:extLst>
          </p:cNvPr>
          <p:cNvSpPr txBox="1"/>
          <p:nvPr/>
        </p:nvSpPr>
        <p:spPr>
          <a:xfrm>
            <a:off x="5303252" y="3207510"/>
            <a:ext cx="3606831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dirty="0">
                <a:latin typeface="Rubik"/>
                <a:ea typeface="Rubik"/>
                <a:cs typeface="Rubik"/>
                <a:sym typeface="Rubik"/>
              </a:rPr>
              <a:t>Big Data using Python (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Juli – </a:t>
            </a:r>
            <a:r>
              <a:rPr lang="en-US" dirty="0" err="1">
                <a:latin typeface="Rubik"/>
                <a:ea typeface="Rubik"/>
                <a:cs typeface="Rubik"/>
                <a:sym typeface="Rubik"/>
              </a:rPr>
              <a:t>Agustus</a:t>
            </a:r>
            <a:r>
              <a:rPr lang="en-US" dirty="0">
                <a:latin typeface="Rubik"/>
                <a:ea typeface="Rubik"/>
                <a:cs typeface="Rubik"/>
                <a:sym typeface="Rubik"/>
              </a:rPr>
              <a:t> 2022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)</a:t>
            </a:r>
            <a:endParaRPr dirty="0"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4.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regression (time series)</a:t>
            </a:r>
            <a:endParaRPr sz="1600" b="1"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7BE44C-3BE1-37DD-56EC-71A54257C4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548" y="1297097"/>
            <a:ext cx="5572903" cy="21243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9549D8-D563-FA8D-A947-3D10CE6C72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57021" y="3476305"/>
            <a:ext cx="5229955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736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4.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model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regression (time series)</a:t>
            </a:r>
            <a:endParaRPr sz="1600" b="1"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D93E43-6B54-722D-8B36-F717C95AE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958" y="1318363"/>
            <a:ext cx="6624084" cy="371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912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  <a:endParaRPr sz="1600" b="1" i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8D835D-CBB0-F41F-A7C7-7C84E33272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5548" y="1947775"/>
            <a:ext cx="5572903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87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50C6D-E54D-5183-86A3-C42955CD92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7655" y="1652459"/>
            <a:ext cx="4048690" cy="1838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852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817BE-EC39-F4BC-4F4A-A7C596446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6269" y="1360895"/>
            <a:ext cx="5366295" cy="366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65316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0F81E-D606-DA9E-DC53-41D1357E1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599" y="1985880"/>
            <a:ext cx="7706801" cy="1171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6FBFD2-0DFF-F3CA-2045-7960AB971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67" y="3282197"/>
            <a:ext cx="7802064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2981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E06119-3BB7-11C3-22A3-08BFF2081C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92834" y="1310757"/>
            <a:ext cx="4358332" cy="36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4023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51D45A-94C8-293B-7666-1A6AA1BE68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1547" y="2166881"/>
            <a:ext cx="702090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16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C51A3E-7012-CC44-A276-4D6A3C1982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679" y="1453850"/>
            <a:ext cx="3935321" cy="26848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4BDB1-4E8F-551F-3016-60852F40B3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14507" y="2530344"/>
            <a:ext cx="4372585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51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98C363-F46A-81E3-D3CF-D6952A7352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6087" y="1360895"/>
            <a:ext cx="3601946" cy="3315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474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6039034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Background Story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1" y="1050075"/>
            <a:ext cx="8462998" cy="41026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numCol="1" anchor="t" anchorCtr="0">
            <a:sp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Kamu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seorang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Data Scientist di Kalbe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Nutritionals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dan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sedang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mendapatkan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baru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inventory dan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marketing.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inventory,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membantu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memprediksi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jumlah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penjualan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(quantity)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total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keseluruhan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product Kalbe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mengetahui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perkiraan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quantity product yang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terjual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sehingga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inventory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stock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persediaan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cukup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Prediksi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yang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dilakukan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harus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harian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Dari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marketing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diminta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cluster/segment customer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berdasarkan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beberapa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kriteria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membuat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segment customer.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Segment customer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nantinya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digunakan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oleh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tim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marketing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untuk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memberikan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personalized promotion dan sales treatment.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Tools yang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akan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kamu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gunakan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dalam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project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ini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adalah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Notebook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Tableau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buFont typeface="Wingdings" panose="05000000000000000000" pitchFamily="2" charset="2"/>
              <a:buChar char=""/>
            </a:pPr>
            <a:r>
              <a:rPr lang="en-US" sz="1200" kern="100" dirty="0" err="1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Dbeaver</a:t>
            </a: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"/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PostgreSQL 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US" sz="1200" kern="100" dirty="0">
                <a:solidFill>
                  <a:srgbClr val="000000"/>
                </a:solidFill>
                <a:effectLst/>
                <a:latin typeface="Rubik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51949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Pembuatan Model Prediktif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61766" y="930038"/>
            <a:ext cx="587954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5.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Membuat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i="1" dirty="0">
                <a:latin typeface="Rubik"/>
                <a:ea typeface="Rubik"/>
                <a:cs typeface="Rubik"/>
                <a:sym typeface="Rubik"/>
              </a:rPr>
              <a:t>machine learning clustering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8E5A4E-9B5D-3063-80DA-543B771AE6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1444" y="1453850"/>
            <a:ext cx="420111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852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Kesimpulan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40501" y="1358419"/>
            <a:ext cx="3740001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ubik"/>
              </a:rPr>
              <a:t>Cluster 1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Cluster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jumlah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paling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banyak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Karakteristik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cluster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ini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adalah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cluster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menempati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posisi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ketiga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dari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setiap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metrik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(transaction, quantity, total amount).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Rekomendasi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Membangun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hubungan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baik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survei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mengembangkan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minat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terbanyak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</p:txBody>
      </p:sp>
      <p:sp>
        <p:nvSpPr>
          <p:cNvPr id="3" name="Google Shape;97;p16">
            <a:extLst>
              <a:ext uri="{FF2B5EF4-FFF2-40B4-BE49-F238E27FC236}">
                <a16:creationId xmlns:a16="http://schemas.microsoft.com/office/drawing/2014/main" id="{BCD897D6-D36E-C2D5-66A6-1B7B5AA6E11C}"/>
              </a:ext>
            </a:extLst>
          </p:cNvPr>
          <p:cNvSpPr txBox="1"/>
          <p:nvPr/>
        </p:nvSpPr>
        <p:spPr>
          <a:xfrm>
            <a:off x="4572000" y="1358419"/>
            <a:ext cx="3740001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ubik"/>
              </a:rPr>
              <a:t>Cluster 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Karakteristik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menempati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posisi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kedua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tertinggi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setiap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metrik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Rekomendasi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Memberikan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promo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secara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rutin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transaksi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peningkatan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penjualan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produk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harga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tinggi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189486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7102290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Kesimpulan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40501" y="1345238"/>
            <a:ext cx="3740001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ubik"/>
              </a:rPr>
              <a:t>Cluster 3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Karakteristik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nilai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terendah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setiap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metriknya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Rekomendasi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Memberikan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diskon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signifikan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meningkatkan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transaksi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Menawarkan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promo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transaksi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jumlah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barang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yang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lebih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tinggi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survei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mengidentifikasi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potensi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pengembangan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produk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</p:txBody>
      </p:sp>
      <p:sp>
        <p:nvSpPr>
          <p:cNvPr id="3" name="Google Shape;97;p16">
            <a:extLst>
              <a:ext uri="{FF2B5EF4-FFF2-40B4-BE49-F238E27FC236}">
                <a16:creationId xmlns:a16="http://schemas.microsoft.com/office/drawing/2014/main" id="{BCD897D6-D36E-C2D5-66A6-1B7B5AA6E11C}"/>
              </a:ext>
            </a:extLst>
          </p:cNvPr>
          <p:cNvSpPr txBox="1"/>
          <p:nvPr/>
        </p:nvSpPr>
        <p:spPr>
          <a:xfrm>
            <a:off x="4572000" y="1358419"/>
            <a:ext cx="3740001" cy="2769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l"/>
            <a:r>
              <a:rPr lang="en-US" b="1" i="0" dirty="0">
                <a:solidFill>
                  <a:srgbClr val="000000"/>
                </a:solidFill>
                <a:effectLst/>
                <a:latin typeface="Rubik"/>
              </a:rPr>
              <a:t>Cluster 0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Cluster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jumlah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paling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sedikit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Karakteristik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nilai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tertinggi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pada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setiap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metriknya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algn="l"/>
            <a:endParaRPr lang="en-US" b="0" i="0" dirty="0">
              <a:solidFill>
                <a:srgbClr val="000000"/>
              </a:solidFill>
              <a:effectLst/>
              <a:latin typeface="Rubik"/>
            </a:endParaRPr>
          </a:p>
          <a:p>
            <a:pPr algn="l"/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Rekomendasi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Menawarkan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program promo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loyalitas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untuk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mempertahankan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transaksi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Melakukan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survei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kepuasan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pelanggan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Mendorong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peningkatan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penjualan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produk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dengan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harga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lebih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ubik"/>
              </a:rPr>
              <a:t>tinggi</a:t>
            </a:r>
            <a:r>
              <a:rPr lang="en-US" b="0" i="0" dirty="0">
                <a:solidFill>
                  <a:srgbClr val="000000"/>
                </a:solidFill>
                <a:effectLst/>
                <a:latin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21137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7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7C4620-F3E4-670E-11EB-7F272AA793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5021" y="89189"/>
            <a:ext cx="5393958" cy="49651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8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426498" y="403775"/>
            <a:ext cx="2519658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Rubik"/>
                <a:ea typeface="Rubik"/>
                <a:cs typeface="Rubik"/>
                <a:sym typeface="Rubik"/>
              </a:rPr>
              <a:t>Tautan Github</a:t>
            </a:r>
            <a:endParaRPr sz="3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8"/>
          <p:cNvSpPr txBox="1"/>
          <p:nvPr/>
        </p:nvSpPr>
        <p:spPr>
          <a:xfrm>
            <a:off x="340602" y="2725639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Rubik"/>
                <a:ea typeface="Rubik"/>
                <a:cs typeface="Rubik"/>
                <a:sym typeface="Rubik"/>
              </a:rPr>
              <a:t>A</a:t>
            </a:r>
            <a:r>
              <a:rPr lang="en" dirty="0">
                <a:latin typeface="Rubik"/>
                <a:ea typeface="Rubik"/>
                <a:cs typeface="Rubik"/>
                <a:sym typeface="Rubik"/>
              </a:rPr>
              <a:t>tau bisa tulis tautan di bawah ini pada website</a:t>
            </a:r>
            <a:endParaRPr i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11;p18">
            <a:hlinkClick r:id="rId5"/>
            <a:extLst>
              <a:ext uri="{FF2B5EF4-FFF2-40B4-BE49-F238E27FC236}">
                <a16:creationId xmlns:a16="http://schemas.microsoft.com/office/drawing/2014/main" id="{94D5E865-570D-3CB3-C86A-538AC3438F25}"/>
              </a:ext>
            </a:extLst>
          </p:cNvPr>
          <p:cNvSpPr txBox="1"/>
          <p:nvPr/>
        </p:nvSpPr>
        <p:spPr>
          <a:xfrm>
            <a:off x="2793416" y="1925450"/>
            <a:ext cx="3557167" cy="49241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Rubik"/>
                <a:ea typeface="Rubik"/>
                <a:cs typeface="Rubik"/>
                <a:sym typeface="Rubik"/>
              </a:rPr>
              <a:t>Klik di sini untuk menuju tautan</a:t>
            </a:r>
            <a:endParaRPr sz="20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3" name="Google Shape;113;p18">
            <a:extLst>
              <a:ext uri="{FF2B5EF4-FFF2-40B4-BE49-F238E27FC236}">
                <a16:creationId xmlns:a16="http://schemas.microsoft.com/office/drawing/2014/main" id="{E9BB9293-6C97-F289-DFA5-1E1C479F05E1}"/>
              </a:ext>
            </a:extLst>
          </p:cNvPr>
          <p:cNvSpPr txBox="1"/>
          <p:nvPr/>
        </p:nvSpPr>
        <p:spPr>
          <a:xfrm>
            <a:off x="2950534" y="3269064"/>
            <a:ext cx="324293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https://github.com/mieffarohi/pbi-kalbe</a:t>
            </a:r>
            <a:r>
              <a:rPr lang="en-US" b="1" dirty="0">
                <a:solidFill>
                  <a:schemeClr val="tx1"/>
                </a:solidFill>
                <a:latin typeface="Rubik"/>
                <a:ea typeface="Rubik"/>
                <a:cs typeface="Rubik"/>
                <a:sym typeface="Rubik"/>
              </a:rPr>
              <a:t> </a:t>
            </a:r>
            <a:endParaRPr b="1" i="1" dirty="0">
              <a:solidFill>
                <a:schemeClr val="tx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9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9"/>
          <p:cNvSpPr txBox="1"/>
          <p:nvPr/>
        </p:nvSpPr>
        <p:spPr>
          <a:xfrm>
            <a:off x="340500" y="1899838"/>
            <a:ext cx="8463000" cy="954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>
                <a:latin typeface="Rubik"/>
                <a:ea typeface="Rubik"/>
                <a:cs typeface="Rubik"/>
                <a:sym typeface="Rubik"/>
              </a:rPr>
              <a:t>Video Presentation Here</a:t>
            </a:r>
            <a:endParaRPr sz="5000" b="1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340500" y="2843463"/>
            <a:ext cx="8376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ubik"/>
                <a:ea typeface="Rubik"/>
                <a:cs typeface="Rubik"/>
                <a:sym typeface="Rubik"/>
              </a:rPr>
              <a:t>Please insert your link video here (You can upload the video on YouTube or Google Drive first)!</a:t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0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FDECC3-ED0B-0A84-6928-FEB9CAEC96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974" y="4156225"/>
            <a:ext cx="1219200" cy="647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6039034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Data Ingestion ke Dbeaver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340501" y="1050075"/>
            <a:ext cx="439098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ubik"/>
                <a:ea typeface="Rubik"/>
                <a:cs typeface="Rubik"/>
                <a:sym typeface="Rubik"/>
              </a:rPr>
              <a:t>1. Menghubungkan dbeaver dengan postgreSQL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436196" y="1462406"/>
            <a:ext cx="3356085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ubik"/>
                <a:ea typeface="Rubik"/>
                <a:cs typeface="Rubik"/>
                <a:sym typeface="Rubik"/>
              </a:rPr>
              <a:t>2. Impor data format csv ke dbeaver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EF0FF4-6887-D817-2DB5-8B29D1ED7C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3123" y="2127232"/>
            <a:ext cx="6496732" cy="152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94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0534" y="185625"/>
            <a:ext cx="5928248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ubik"/>
              </a:rPr>
              <a:t>Exploratory Data Analysis di </a:t>
            </a:r>
            <a:r>
              <a:rPr lang="en-US" sz="3000" dirty="0" err="1">
                <a:latin typeface="Rubik"/>
              </a:rPr>
              <a:t>Dbeaver</a:t>
            </a:r>
            <a:endParaRPr sz="3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770C558B-EA19-D016-27DB-C7F78A991F6E}"/>
              </a:ext>
            </a:extLst>
          </p:cNvPr>
          <p:cNvSpPr txBox="1"/>
          <p:nvPr/>
        </p:nvSpPr>
        <p:spPr>
          <a:xfrm>
            <a:off x="353364" y="1293590"/>
            <a:ext cx="608996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ubik"/>
                <a:ea typeface="Rubik"/>
                <a:cs typeface="Rubik"/>
                <a:sym typeface="Rubik"/>
              </a:rPr>
              <a:t>1. </a:t>
            </a:r>
            <a:r>
              <a:rPr lang="en-US" sz="1600" b="1" dirty="0" err="1">
                <a:latin typeface="Rubik"/>
              </a:rPr>
              <a:t>Berapa</a:t>
            </a:r>
            <a:r>
              <a:rPr lang="en-US" sz="1600" b="1" dirty="0">
                <a:latin typeface="Rubik"/>
              </a:rPr>
              <a:t> rata-rata </a:t>
            </a:r>
            <a:r>
              <a:rPr lang="en-US" sz="1600" b="1" dirty="0" err="1">
                <a:latin typeface="Rubik"/>
              </a:rPr>
              <a:t>umur</a:t>
            </a:r>
            <a:r>
              <a:rPr lang="en-US" sz="1600" b="1" dirty="0">
                <a:latin typeface="Rubik"/>
              </a:rPr>
              <a:t> customer </a:t>
            </a:r>
            <a:r>
              <a:rPr lang="en-US" sz="1600" b="1" dirty="0" err="1">
                <a:latin typeface="Rubik"/>
              </a:rPr>
              <a:t>jika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dilihat</a:t>
            </a:r>
            <a:r>
              <a:rPr lang="en-US" sz="1600" b="1" dirty="0">
                <a:latin typeface="Rubik"/>
              </a:rPr>
              <a:t> </a:t>
            </a:r>
            <a:r>
              <a:rPr lang="en-US" sz="1600" b="1" dirty="0" err="1">
                <a:latin typeface="Rubik"/>
              </a:rPr>
              <a:t>dari</a:t>
            </a:r>
            <a:r>
              <a:rPr lang="en-US" sz="1600" b="1" dirty="0">
                <a:latin typeface="Rubik"/>
              </a:rPr>
              <a:t> marital </a:t>
            </a:r>
            <a:r>
              <a:rPr lang="en-US" sz="1600" b="1" dirty="0" err="1">
                <a:latin typeface="Rubik"/>
              </a:rPr>
              <a:t>statusnya</a:t>
            </a:r>
            <a:r>
              <a:rPr lang="en-US" sz="1600" b="1" dirty="0">
                <a:latin typeface="Rubik"/>
              </a:rPr>
              <a:t>?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18FF7-DF99-F094-FD38-5AF9D44D4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405" y="1833119"/>
            <a:ext cx="4393377" cy="769729"/>
          </a:xfrm>
          <a:prstGeom prst="rect">
            <a:avLst/>
          </a:prstGeom>
        </p:spPr>
      </p:pic>
      <p:sp>
        <p:nvSpPr>
          <p:cNvPr id="5" name="Google Shape;97;p16">
            <a:extLst>
              <a:ext uri="{FF2B5EF4-FFF2-40B4-BE49-F238E27FC236}">
                <a16:creationId xmlns:a16="http://schemas.microsoft.com/office/drawing/2014/main" id="{5DA0F4AD-5476-DABE-6614-70C3276D0F36}"/>
              </a:ext>
            </a:extLst>
          </p:cNvPr>
          <p:cNvSpPr txBox="1"/>
          <p:nvPr/>
        </p:nvSpPr>
        <p:spPr>
          <a:xfrm>
            <a:off x="640208" y="1788518"/>
            <a:ext cx="109489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Input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98A2BC-9586-6401-8010-3AF835CDF1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58567" y="3018038"/>
            <a:ext cx="4530119" cy="1391605"/>
          </a:xfrm>
          <a:prstGeom prst="rect">
            <a:avLst/>
          </a:prstGeom>
        </p:spPr>
      </p:pic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DD116AB3-A65B-FC15-D387-EA958B49E09B}"/>
              </a:ext>
            </a:extLst>
          </p:cNvPr>
          <p:cNvSpPr txBox="1"/>
          <p:nvPr/>
        </p:nvSpPr>
        <p:spPr>
          <a:xfrm>
            <a:off x="567551" y="3091440"/>
            <a:ext cx="12402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Output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24125398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0534" y="185625"/>
            <a:ext cx="5928248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ubik"/>
              </a:rPr>
              <a:t>Exploratory Data Analysis di </a:t>
            </a:r>
            <a:r>
              <a:rPr lang="en-US" sz="3000" dirty="0" err="1">
                <a:latin typeface="Rubik"/>
              </a:rPr>
              <a:t>Dbeaver</a:t>
            </a:r>
            <a:endParaRPr sz="3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770C558B-EA19-D016-27DB-C7F78A991F6E}"/>
              </a:ext>
            </a:extLst>
          </p:cNvPr>
          <p:cNvSpPr txBox="1"/>
          <p:nvPr/>
        </p:nvSpPr>
        <p:spPr>
          <a:xfrm>
            <a:off x="353364" y="995876"/>
            <a:ext cx="564339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2.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Berapa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rata-rata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umur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customer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jika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dilihat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dari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gendernya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?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Google Shape;97;p16">
            <a:extLst>
              <a:ext uri="{FF2B5EF4-FFF2-40B4-BE49-F238E27FC236}">
                <a16:creationId xmlns:a16="http://schemas.microsoft.com/office/drawing/2014/main" id="{5DA0F4AD-5476-DABE-6614-70C3276D0F36}"/>
              </a:ext>
            </a:extLst>
          </p:cNvPr>
          <p:cNvSpPr txBox="1"/>
          <p:nvPr/>
        </p:nvSpPr>
        <p:spPr>
          <a:xfrm>
            <a:off x="701840" y="1634593"/>
            <a:ext cx="109489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Input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DD116AB3-A65B-FC15-D387-EA958B49E09B}"/>
              </a:ext>
            </a:extLst>
          </p:cNvPr>
          <p:cNvSpPr txBox="1"/>
          <p:nvPr/>
        </p:nvSpPr>
        <p:spPr>
          <a:xfrm>
            <a:off x="737463" y="3186179"/>
            <a:ext cx="12402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Output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DDE70-A6DC-66B6-220D-337BBD8D46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9917" y="1656881"/>
            <a:ext cx="4146846" cy="783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BD6040-F107-05F1-F23A-60A6F5E64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77670" y="3186179"/>
            <a:ext cx="3891730" cy="1041653"/>
          </a:xfrm>
          <a:prstGeom prst="rect">
            <a:avLst/>
          </a:prstGeom>
        </p:spPr>
      </p:pic>
      <p:sp>
        <p:nvSpPr>
          <p:cNvPr id="10" name="Google Shape;97;p16">
            <a:extLst>
              <a:ext uri="{FF2B5EF4-FFF2-40B4-BE49-F238E27FC236}">
                <a16:creationId xmlns:a16="http://schemas.microsoft.com/office/drawing/2014/main" id="{8DF30F60-69E0-8B93-5C55-EE6C04395069}"/>
              </a:ext>
            </a:extLst>
          </p:cNvPr>
          <p:cNvSpPr txBox="1"/>
          <p:nvPr/>
        </p:nvSpPr>
        <p:spPr>
          <a:xfrm>
            <a:off x="6112862" y="3216941"/>
            <a:ext cx="1904689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ubik"/>
                <a:ea typeface="Rubik"/>
                <a:cs typeface="Rubik"/>
                <a:sym typeface="Rubik"/>
              </a:rPr>
              <a:t>Ket.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ubik"/>
                <a:ea typeface="Rubik"/>
                <a:cs typeface="Rubik"/>
                <a:sym typeface="Rubik"/>
              </a:rPr>
              <a:t>0 = Perempuan/Female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ubik"/>
                <a:ea typeface="Rubik"/>
                <a:cs typeface="Rubik"/>
                <a:sym typeface="Rubik"/>
              </a:rPr>
              <a:t>1 = Laki-laki/Male</a:t>
            </a:r>
            <a:endParaRPr sz="1200" dirty="0">
              <a:latin typeface="Rubik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08174026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0534" y="185625"/>
            <a:ext cx="5928248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ubik"/>
              </a:rPr>
              <a:t>Exploratory Data Analysis di </a:t>
            </a:r>
            <a:r>
              <a:rPr lang="en-US" sz="3000" dirty="0" err="1">
                <a:latin typeface="Rubik"/>
              </a:rPr>
              <a:t>Dbeaver</a:t>
            </a:r>
            <a:endParaRPr sz="3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770C558B-EA19-D016-27DB-C7F78A991F6E}"/>
              </a:ext>
            </a:extLst>
          </p:cNvPr>
          <p:cNvSpPr txBox="1"/>
          <p:nvPr/>
        </p:nvSpPr>
        <p:spPr>
          <a:xfrm>
            <a:off x="353364" y="995876"/>
            <a:ext cx="564339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3.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store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total quantity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!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Google Shape;97;p16">
            <a:extLst>
              <a:ext uri="{FF2B5EF4-FFF2-40B4-BE49-F238E27FC236}">
                <a16:creationId xmlns:a16="http://schemas.microsoft.com/office/drawing/2014/main" id="{5DA0F4AD-5476-DABE-6614-70C3276D0F36}"/>
              </a:ext>
            </a:extLst>
          </p:cNvPr>
          <p:cNvSpPr txBox="1"/>
          <p:nvPr/>
        </p:nvSpPr>
        <p:spPr>
          <a:xfrm>
            <a:off x="656934" y="1590684"/>
            <a:ext cx="109489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Input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DD116AB3-A65B-FC15-D387-EA958B49E09B}"/>
              </a:ext>
            </a:extLst>
          </p:cNvPr>
          <p:cNvSpPr txBox="1"/>
          <p:nvPr/>
        </p:nvSpPr>
        <p:spPr>
          <a:xfrm>
            <a:off x="511622" y="3049856"/>
            <a:ext cx="12402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Output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94B6254-B47A-478B-F2D9-F5932F7DC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75289" y="1556417"/>
            <a:ext cx="4682098" cy="114425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9EF924-B045-404E-30BC-03F5979BC3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5289" y="3091057"/>
            <a:ext cx="4743428" cy="8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7752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-1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270534" y="185625"/>
            <a:ext cx="5928248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dirty="0">
                <a:latin typeface="Rubik"/>
              </a:rPr>
              <a:t>Exploratory Data Analysis di </a:t>
            </a:r>
            <a:r>
              <a:rPr lang="en-US" sz="3000" dirty="0" err="1">
                <a:latin typeface="Rubik"/>
              </a:rPr>
              <a:t>Dbeaver</a:t>
            </a:r>
            <a:endParaRPr sz="30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770C558B-EA19-D016-27DB-C7F78A991F6E}"/>
              </a:ext>
            </a:extLst>
          </p:cNvPr>
          <p:cNvSpPr txBox="1"/>
          <p:nvPr/>
        </p:nvSpPr>
        <p:spPr>
          <a:xfrm>
            <a:off x="353364" y="995876"/>
            <a:ext cx="5845418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4.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Tentukan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nama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produk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terlaris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dengan</a:t>
            </a:r>
            <a:r>
              <a:rPr lang="en-US" sz="1600" b="1" dirty="0">
                <a:latin typeface="Rubik"/>
                <a:ea typeface="Rubik"/>
                <a:cs typeface="Rubik"/>
                <a:sym typeface="Rubik"/>
              </a:rPr>
              <a:t> total amount </a:t>
            </a:r>
            <a:r>
              <a:rPr lang="en-US" sz="1600" b="1" dirty="0" err="1">
                <a:latin typeface="Rubik"/>
                <a:ea typeface="Rubik"/>
                <a:cs typeface="Rubik"/>
                <a:sym typeface="Rubik"/>
              </a:rPr>
              <a:t>terbanyak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Google Shape;97;p16">
            <a:extLst>
              <a:ext uri="{FF2B5EF4-FFF2-40B4-BE49-F238E27FC236}">
                <a16:creationId xmlns:a16="http://schemas.microsoft.com/office/drawing/2014/main" id="{5DA0F4AD-5476-DABE-6614-70C3276D0F36}"/>
              </a:ext>
            </a:extLst>
          </p:cNvPr>
          <p:cNvSpPr txBox="1"/>
          <p:nvPr/>
        </p:nvSpPr>
        <p:spPr>
          <a:xfrm>
            <a:off x="584277" y="1625056"/>
            <a:ext cx="1094895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Input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" name="Google Shape;97;p16">
            <a:extLst>
              <a:ext uri="{FF2B5EF4-FFF2-40B4-BE49-F238E27FC236}">
                <a16:creationId xmlns:a16="http://schemas.microsoft.com/office/drawing/2014/main" id="{DD116AB3-A65B-FC15-D387-EA958B49E09B}"/>
              </a:ext>
            </a:extLst>
          </p:cNvPr>
          <p:cNvSpPr txBox="1"/>
          <p:nvPr/>
        </p:nvSpPr>
        <p:spPr>
          <a:xfrm>
            <a:off x="511622" y="3049856"/>
            <a:ext cx="1240207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Rubik"/>
                <a:ea typeface="Rubik"/>
                <a:cs typeface="Rubik"/>
                <a:sym typeface="Rubik"/>
              </a:rPr>
              <a:t>Output Query</a:t>
            </a:r>
            <a:endParaRPr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2D7E88-AF9E-74A7-F304-25500DFC5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9171" y="1563106"/>
            <a:ext cx="5321449" cy="108214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F564A1-35C6-9CF7-CC11-73B8928DCE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5715" y="2954500"/>
            <a:ext cx="4942001" cy="937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626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6"/>
          <p:cNvSpPr txBox="1"/>
          <p:nvPr/>
        </p:nvSpPr>
        <p:spPr>
          <a:xfrm>
            <a:off x="340501" y="403775"/>
            <a:ext cx="6039034" cy="646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latin typeface="Rubik"/>
                <a:ea typeface="Rubik"/>
                <a:cs typeface="Rubik"/>
                <a:sym typeface="Rubik"/>
              </a:rPr>
              <a:t>Data Ingestion ke Tableau Public</a:t>
            </a:r>
            <a:endParaRPr sz="3000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96" name="Google Shape;96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7;p16">
            <a:extLst>
              <a:ext uri="{FF2B5EF4-FFF2-40B4-BE49-F238E27FC236}">
                <a16:creationId xmlns:a16="http://schemas.microsoft.com/office/drawing/2014/main" id="{1260537C-6914-0A74-1074-8A3252D7EAAC}"/>
              </a:ext>
            </a:extLst>
          </p:cNvPr>
          <p:cNvSpPr txBox="1"/>
          <p:nvPr/>
        </p:nvSpPr>
        <p:spPr>
          <a:xfrm>
            <a:off x="340501" y="1302183"/>
            <a:ext cx="3689239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latin typeface="Rubik"/>
                <a:ea typeface="Rubik"/>
                <a:cs typeface="Rubik"/>
                <a:sym typeface="Rubik"/>
              </a:rPr>
              <a:t>1. Impor data format ke Tableau Public</a:t>
            </a:r>
            <a:endParaRPr sz="16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36E3DA-FD41-1D7D-5F4D-4BCAF643BD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2383" y="1985148"/>
            <a:ext cx="3879233" cy="23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0684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1958</TotalTime>
  <Words>828</Words>
  <Application>Microsoft Office PowerPoint</Application>
  <PresentationFormat>On-screen Show (16:9)</PresentationFormat>
  <Paragraphs>134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4" baseType="lpstr">
      <vt:lpstr>Arial</vt:lpstr>
      <vt:lpstr>Calibri</vt:lpstr>
      <vt:lpstr>Rubik</vt:lpstr>
      <vt:lpstr>Rubik Light</vt:lpstr>
      <vt:lpstr>Rubik Medium</vt:lpstr>
      <vt:lpstr>Rubik SemiBold</vt:lpstr>
      <vt:lpstr>Wingdings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Miftahul</cp:lastModifiedBy>
  <cp:revision>19</cp:revision>
  <dcterms:modified xsi:type="dcterms:W3CDTF">2023-08-27T14:42:25Z</dcterms:modified>
</cp:coreProperties>
</file>