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302" r:id="rId3"/>
    <p:sldId id="307" r:id="rId4"/>
    <p:sldId id="309" r:id="rId5"/>
    <p:sldId id="308" r:id="rId6"/>
    <p:sldId id="265" r:id="rId7"/>
    <p:sldId id="268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aunces" panose="020B0604020202020204" charset="0"/>
      <p:regular r:id="rId14"/>
    </p:embeddedFont>
    <p:embeddedFont>
      <p:font typeface="Sigmar One" panose="020B0604020202020204" charset="0"/>
      <p:regular r:id="rId15"/>
    </p:embeddedFont>
    <p:embeddedFont>
      <p:font typeface="Sitka Subheading Semibold" pitchFamily="2" charset="0"/>
      <p:bold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A60"/>
    <a:srgbClr val="FF7D2D"/>
    <a:srgbClr val="006DFF"/>
    <a:srgbClr val="0000CC"/>
    <a:srgbClr val="30507D"/>
    <a:srgbClr val="0049AB"/>
    <a:srgbClr val="4479C1"/>
    <a:srgbClr val="8BB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29" d="100"/>
          <a:sy n="29" d="100"/>
        </p:scale>
        <p:origin x="110" y="8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DFCD3-E75E-4932-8C83-AA76C429A5B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04784-3166-47D7-BDEA-AF9DEFF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6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20600" y="-1909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468919" y="-190929"/>
            <a:ext cx="7983303" cy="747733"/>
            <a:chOff x="0" y="0"/>
            <a:chExt cx="9566659" cy="8960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164177" y="972388"/>
            <a:ext cx="1445340" cy="1503815"/>
            <a:chOff x="0" y="0"/>
            <a:chExt cx="1732000" cy="18020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777627" y="1253376"/>
            <a:ext cx="831890" cy="3627297"/>
            <a:chOff x="0" y="0"/>
            <a:chExt cx="996882" cy="434671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178178" y="7311403"/>
            <a:ext cx="1230735" cy="3193810"/>
            <a:chOff x="0" y="0"/>
            <a:chExt cx="1474831" cy="38272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74831" cy="3827250"/>
            </a:xfrm>
            <a:custGeom>
              <a:avLst/>
              <a:gdLst/>
              <a:ahLst/>
              <a:cxnLst/>
              <a:rect l="l" t="t" r="r" b="b"/>
              <a:pathLst>
                <a:path w="1474831" h="3827250">
                  <a:moveTo>
                    <a:pt x="0" y="0"/>
                  </a:moveTo>
                  <a:lnTo>
                    <a:pt x="0" y="3827250"/>
                  </a:lnTo>
                  <a:lnTo>
                    <a:pt x="1474831" y="3827250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3766290"/>
                  </a:moveTo>
                  <a:lnTo>
                    <a:pt x="59690" y="3766290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37662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820162" y="8979530"/>
            <a:ext cx="6452929" cy="921321"/>
            <a:chOff x="0" y="0"/>
            <a:chExt cx="7732761" cy="11040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732761" cy="1104050"/>
            </a:xfrm>
            <a:custGeom>
              <a:avLst/>
              <a:gdLst/>
              <a:ahLst/>
              <a:cxnLst/>
              <a:rect l="l" t="t" r="r" b="b"/>
              <a:pathLst>
                <a:path w="7732761" h="1104050">
                  <a:moveTo>
                    <a:pt x="0" y="0"/>
                  </a:moveTo>
                  <a:lnTo>
                    <a:pt x="0" y="1104050"/>
                  </a:lnTo>
                  <a:lnTo>
                    <a:pt x="7732761" y="1104050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300685" y="9377834"/>
            <a:ext cx="3860705" cy="1155661"/>
            <a:chOff x="0" y="0"/>
            <a:chExt cx="4626412" cy="13848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626413" cy="1384868"/>
            </a:xfrm>
            <a:custGeom>
              <a:avLst/>
              <a:gdLst/>
              <a:ahLst/>
              <a:cxnLst/>
              <a:rect l="l" t="t" r="r" b="b"/>
              <a:pathLst>
                <a:path w="4626413" h="1384868">
                  <a:moveTo>
                    <a:pt x="0" y="0"/>
                  </a:moveTo>
                  <a:lnTo>
                    <a:pt x="0" y="1384868"/>
                  </a:lnTo>
                  <a:lnTo>
                    <a:pt x="4626413" y="138486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1323908"/>
                  </a:moveTo>
                  <a:lnTo>
                    <a:pt x="59690" y="132390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132390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-558753" y="5612866"/>
            <a:ext cx="2012855" cy="2404639"/>
            <a:chOff x="0" y="0"/>
            <a:chExt cx="2412072" cy="288156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412072" cy="2881560"/>
            </a:xfrm>
            <a:custGeom>
              <a:avLst/>
              <a:gdLst/>
              <a:ahLst/>
              <a:cxnLst/>
              <a:rect l="l" t="t" r="r" b="b"/>
              <a:pathLst>
                <a:path w="2412072" h="2881560">
                  <a:moveTo>
                    <a:pt x="0" y="0"/>
                  </a:moveTo>
                  <a:lnTo>
                    <a:pt x="0" y="2881560"/>
                  </a:lnTo>
                  <a:lnTo>
                    <a:pt x="2412072" y="2881560"/>
                  </a:lnTo>
                  <a:lnTo>
                    <a:pt x="2412072" y="0"/>
                  </a:lnTo>
                  <a:lnTo>
                    <a:pt x="0" y="0"/>
                  </a:lnTo>
                  <a:close/>
                  <a:moveTo>
                    <a:pt x="2351112" y="2820600"/>
                  </a:moveTo>
                  <a:lnTo>
                    <a:pt x="59690" y="2820600"/>
                  </a:lnTo>
                  <a:lnTo>
                    <a:pt x="59690" y="59690"/>
                  </a:lnTo>
                  <a:lnTo>
                    <a:pt x="2351112" y="59690"/>
                  </a:lnTo>
                  <a:lnTo>
                    <a:pt x="2351112" y="2820600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19050" y="19050"/>
            <a:ext cx="2510325" cy="1386136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990012" y="3889647"/>
            <a:ext cx="12307975" cy="1594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DB5300"/>
                </a:solidFill>
                <a:latin typeface="Sigmar One"/>
              </a:rPr>
              <a:t>ĐỒ ÁN CUỐI KÌ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014911" y="6448891"/>
            <a:ext cx="7723594" cy="2507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207">
                <a:solidFill>
                  <a:srgbClr val="004AAD"/>
                </a:solidFill>
                <a:latin typeface="Sitka Subheading Semibold" pitchFamily="2" charset="0"/>
              </a:rPr>
              <a:t>GVGD: </a:t>
            </a:r>
            <a:r>
              <a:rPr lang="vi-VN" sz="2800" b="1" spc="207">
                <a:solidFill>
                  <a:srgbClr val="004AAD"/>
                </a:solidFill>
                <a:latin typeface="Sitka Subheading Semibold" pitchFamily="2" charset="0"/>
              </a:rPr>
              <a:t>PGS.TS. LÊ ANH CƯỜNG</a:t>
            </a:r>
            <a:endParaRPr lang="en-US" sz="2800" b="1" spc="207">
              <a:solidFill>
                <a:srgbClr val="004AAD"/>
              </a:solidFill>
              <a:latin typeface="Sitka Subheading Semibold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b="1" spc="207">
                <a:solidFill>
                  <a:srgbClr val="004AAD"/>
                </a:solidFill>
                <a:latin typeface="Sitka Subheading Semibold" pitchFamily="2" charset="0"/>
              </a:rPr>
              <a:t>SVTH: </a:t>
            </a:r>
            <a:r>
              <a:rPr lang="vi-VN" sz="2800" b="1" spc="207">
                <a:solidFill>
                  <a:srgbClr val="004AAD"/>
                </a:solidFill>
                <a:latin typeface="Sitka Subheading Semibold" pitchFamily="2" charset="0"/>
              </a:rPr>
              <a:t>NGUYỄN THỊ CẨM THÙY</a:t>
            </a:r>
          </a:p>
          <a:p>
            <a:pPr>
              <a:lnSpc>
                <a:spcPct val="150000"/>
              </a:lnSpc>
            </a:pPr>
            <a:r>
              <a:rPr lang="vi-VN" sz="2800" b="1" spc="207">
                <a:solidFill>
                  <a:srgbClr val="004AAD"/>
                </a:solidFill>
                <a:latin typeface="Sitka Subheading Semibold" pitchFamily="2" charset="0"/>
              </a:rPr>
              <a:t>           ĐINH PHƯƠNG MY</a:t>
            </a:r>
          </a:p>
          <a:p>
            <a:pPr>
              <a:lnSpc>
                <a:spcPct val="150000"/>
              </a:lnSpc>
            </a:pPr>
            <a:r>
              <a:rPr lang="vi-VN" sz="2800" b="1" spc="207">
                <a:solidFill>
                  <a:srgbClr val="004AAD"/>
                </a:solidFill>
                <a:latin typeface="Sitka Subheading Semibold" pitchFamily="2" charset="0"/>
              </a:rPr>
              <a:t>           NGUYỄN PHÚC TRỌNG</a:t>
            </a:r>
            <a:endParaRPr lang="en-US" sz="2800" b="1" spc="207">
              <a:solidFill>
                <a:srgbClr val="004AAD"/>
              </a:solidFill>
              <a:latin typeface="Sitka Subheading Semibold" pitchFamily="2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599045" y="1723113"/>
            <a:ext cx="13089907" cy="488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4AAD"/>
                </a:solidFill>
                <a:latin typeface="Sigmar One"/>
              </a:rPr>
              <a:t>--------- NHẬP MÔN XỬ LÝ NGÔN NGỮ TỰ NHIÊN---------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178178" y="9555754"/>
            <a:ext cx="4323839" cy="968509"/>
            <a:chOff x="0" y="0"/>
            <a:chExt cx="5181401" cy="11605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81401" cy="1160597"/>
            </a:xfrm>
            <a:custGeom>
              <a:avLst/>
              <a:gdLst/>
              <a:ahLst/>
              <a:cxnLst/>
              <a:rect l="l" t="t" r="r" b="b"/>
              <a:pathLst>
                <a:path w="5181401" h="1160597">
                  <a:moveTo>
                    <a:pt x="0" y="0"/>
                  </a:moveTo>
                  <a:lnTo>
                    <a:pt x="0" y="1160597"/>
                  </a:lnTo>
                  <a:lnTo>
                    <a:pt x="5181401" y="1160597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099637"/>
                  </a:moveTo>
                  <a:lnTo>
                    <a:pt x="59690" y="1099637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099637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896600" y="9913133"/>
            <a:ext cx="7983303" cy="747733"/>
            <a:chOff x="0" y="0"/>
            <a:chExt cx="9566659" cy="8960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9050" y="19050"/>
            <a:ext cx="2510325" cy="1386136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6607DD30-2B12-4E8B-ABA3-7D8C3093B2E4}"/>
              </a:ext>
            </a:extLst>
          </p:cNvPr>
          <p:cNvSpPr txBox="1"/>
          <p:nvPr/>
        </p:nvSpPr>
        <p:spPr>
          <a:xfrm>
            <a:off x="2378321" y="1201714"/>
            <a:ext cx="13531358" cy="57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3"/>
              </a:lnSpc>
            </a:pPr>
            <a:r>
              <a:rPr lang="vi-VN" sz="4199" cap="all">
                <a:solidFill>
                  <a:srgbClr val="DB5300"/>
                </a:solidFill>
                <a:latin typeface="Sigmar One"/>
              </a:rPr>
              <a:t>Byte-Pair Encoding </a:t>
            </a:r>
            <a:endParaRPr lang="en-US" sz="4199" cap="all">
              <a:solidFill>
                <a:srgbClr val="DB5300"/>
              </a:solidFill>
              <a:latin typeface="Sigmar One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8353FDAC-E8F9-4259-BD3A-C364E94F6983}"/>
              </a:ext>
            </a:extLst>
          </p:cNvPr>
          <p:cNvSpPr txBox="1"/>
          <p:nvPr/>
        </p:nvSpPr>
        <p:spPr>
          <a:xfrm>
            <a:off x="419586" y="3247073"/>
            <a:ext cx="10049334" cy="4182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9463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800" spc="56">
                <a:solidFill>
                  <a:srgbClr val="022A60"/>
                </a:solidFill>
                <a:latin typeface="Fraunces"/>
              </a:rPr>
              <a:t>Thuật toán nén sử dụng trong NLP.</a:t>
            </a:r>
          </a:p>
          <a:p>
            <a:pPr marL="759463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800" spc="56">
                <a:solidFill>
                  <a:srgbClr val="022A60"/>
                </a:solidFill>
                <a:latin typeface="Fraunces"/>
              </a:rPr>
              <a:t>Đại diện cho vốn từ vựng lớn bằng tập hợp nhỏ các đơn vị từ con (subword).</a:t>
            </a:r>
          </a:p>
          <a:p>
            <a:pPr marL="759463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800" spc="56">
                <a:solidFill>
                  <a:srgbClr val="022A60"/>
                </a:solidFill>
                <a:latin typeface="Fraunces"/>
              </a:rPr>
              <a:t>Giới thiệu bởi Sennrich năm 2016.</a:t>
            </a:r>
          </a:p>
          <a:p>
            <a:pPr marL="759463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800" spc="56">
                <a:solidFill>
                  <a:srgbClr val="022A60"/>
                </a:solidFill>
                <a:latin typeface="Fraunces"/>
              </a:rPr>
              <a:t>Ứng dụng: Dịch máy, phân loại văn bản, tạo văn bản.</a:t>
            </a:r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1131AC2D-9A30-4000-92BA-9B75EFC8107D}"/>
              </a:ext>
            </a:extLst>
          </p:cNvPr>
          <p:cNvGrpSpPr/>
          <p:nvPr/>
        </p:nvGrpSpPr>
        <p:grpSpPr>
          <a:xfrm>
            <a:off x="419584" y="1816004"/>
            <a:ext cx="3814308" cy="1055847"/>
            <a:chOff x="0" y="-38100"/>
            <a:chExt cx="939856" cy="218484"/>
          </a:xfrm>
        </p:grpSpPr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7ACAC9B-2B54-4E13-A58B-DA332E99FF00}"/>
                </a:ext>
              </a:extLst>
            </p:cNvPr>
            <p:cNvSpPr/>
            <p:nvPr/>
          </p:nvSpPr>
          <p:spPr>
            <a:xfrm>
              <a:off x="0" y="0"/>
              <a:ext cx="939856" cy="180384"/>
            </a:xfrm>
            <a:custGeom>
              <a:avLst/>
              <a:gdLst/>
              <a:ahLst/>
              <a:cxnLst/>
              <a:rect l="l" t="t" r="r" b="b"/>
              <a:pathLst>
                <a:path w="1165468" h="180384">
                  <a:moveTo>
                    <a:pt x="0" y="0"/>
                  </a:moveTo>
                  <a:lnTo>
                    <a:pt x="1165468" y="0"/>
                  </a:lnTo>
                  <a:lnTo>
                    <a:pt x="1165468" y="180384"/>
                  </a:lnTo>
                  <a:lnTo>
                    <a:pt x="0" y="180384"/>
                  </a:lnTo>
                  <a:close/>
                </a:path>
              </a:pathLst>
            </a:custGeom>
            <a:solidFill>
              <a:srgbClr val="0049A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16">
              <a:extLst>
                <a:ext uri="{FF2B5EF4-FFF2-40B4-BE49-F238E27FC236}">
                  <a16:creationId xmlns:a16="http://schemas.microsoft.com/office/drawing/2014/main" id="{FD67FFEE-C780-44F5-BA48-1F89E9346E5C}"/>
                </a:ext>
              </a:extLst>
            </p:cNvPr>
            <p:cNvSpPr txBox="1"/>
            <p:nvPr/>
          </p:nvSpPr>
          <p:spPr>
            <a:xfrm>
              <a:off x="0" y="-38100"/>
              <a:ext cx="939856" cy="218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17">
            <a:extLst>
              <a:ext uri="{FF2B5EF4-FFF2-40B4-BE49-F238E27FC236}">
                <a16:creationId xmlns:a16="http://schemas.microsoft.com/office/drawing/2014/main" id="{7242E057-9BB7-48CB-8F81-2287030E6D7E}"/>
              </a:ext>
            </a:extLst>
          </p:cNvPr>
          <p:cNvSpPr txBox="1"/>
          <p:nvPr/>
        </p:nvSpPr>
        <p:spPr>
          <a:xfrm>
            <a:off x="488795" y="2186336"/>
            <a:ext cx="3675885" cy="49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150">
                <a:solidFill>
                  <a:srgbClr val="FFFFFF"/>
                </a:solidFill>
                <a:latin typeface="Fraunces"/>
              </a:rPr>
              <a:t>Định nghĩa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8438A659-C05C-43C9-9E59-222D776C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037" y="2290484"/>
            <a:ext cx="6280384" cy="6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3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178178" y="9555754"/>
            <a:ext cx="4323839" cy="968509"/>
            <a:chOff x="0" y="0"/>
            <a:chExt cx="5181401" cy="11605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81401" cy="1160597"/>
            </a:xfrm>
            <a:custGeom>
              <a:avLst/>
              <a:gdLst/>
              <a:ahLst/>
              <a:cxnLst/>
              <a:rect l="l" t="t" r="r" b="b"/>
              <a:pathLst>
                <a:path w="5181401" h="1160597">
                  <a:moveTo>
                    <a:pt x="0" y="0"/>
                  </a:moveTo>
                  <a:lnTo>
                    <a:pt x="0" y="1160597"/>
                  </a:lnTo>
                  <a:lnTo>
                    <a:pt x="5181401" y="1160597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099637"/>
                  </a:moveTo>
                  <a:lnTo>
                    <a:pt x="59690" y="1099637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099637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896600" y="9913133"/>
            <a:ext cx="7983303" cy="747733"/>
            <a:chOff x="0" y="0"/>
            <a:chExt cx="9566659" cy="8960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9050" y="19050"/>
            <a:ext cx="2510325" cy="1386136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91C7F2C6-2A9B-4882-A0E3-024E699FBBDD}"/>
              </a:ext>
            </a:extLst>
          </p:cNvPr>
          <p:cNvSpPr txBox="1"/>
          <p:nvPr/>
        </p:nvSpPr>
        <p:spPr>
          <a:xfrm>
            <a:off x="419586" y="3247073"/>
            <a:ext cx="10049334" cy="4182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9463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800" spc="56">
                <a:solidFill>
                  <a:srgbClr val="022A60"/>
                </a:solidFill>
                <a:latin typeface="Fraunces"/>
              </a:rPr>
              <a:t>Hợp nhất lặp đi lặp lại các cặp byte hoặc ký tự liên tiếp thường gặp nhất trong kho văn bản.</a:t>
            </a:r>
          </a:p>
          <a:p>
            <a:pPr marL="759463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800" spc="56">
                <a:solidFill>
                  <a:srgbClr val="022A60"/>
                </a:solidFill>
                <a:latin typeface="Fraunces"/>
              </a:rPr>
              <a:t>Đạt kích thước từ vựng được xác định trước.</a:t>
            </a:r>
          </a:p>
          <a:p>
            <a:pPr marL="759463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800" spc="56">
                <a:solidFill>
                  <a:srgbClr val="022A60"/>
                </a:solidFill>
                <a:latin typeface="Fraunces"/>
              </a:rPr>
              <a:t>Các đơn vị con từ kết quả đại diện văn bản gốc hiệu quả hơn.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33B7E5B-EDED-49A6-B656-BB6CF020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037" y="2290484"/>
            <a:ext cx="6280384" cy="6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14">
            <a:extLst>
              <a:ext uri="{FF2B5EF4-FFF2-40B4-BE49-F238E27FC236}">
                <a16:creationId xmlns:a16="http://schemas.microsoft.com/office/drawing/2014/main" id="{B6CD055E-7CDE-4CFE-85B3-8754C1C5B40E}"/>
              </a:ext>
            </a:extLst>
          </p:cNvPr>
          <p:cNvGrpSpPr/>
          <p:nvPr/>
        </p:nvGrpSpPr>
        <p:grpSpPr>
          <a:xfrm>
            <a:off x="419584" y="1816004"/>
            <a:ext cx="3814308" cy="1055847"/>
            <a:chOff x="0" y="-38100"/>
            <a:chExt cx="939856" cy="218484"/>
          </a:xfrm>
        </p:grpSpPr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03EE3B92-AAD8-481F-85D9-213D4BBCBB4D}"/>
                </a:ext>
              </a:extLst>
            </p:cNvPr>
            <p:cNvSpPr/>
            <p:nvPr/>
          </p:nvSpPr>
          <p:spPr>
            <a:xfrm>
              <a:off x="0" y="0"/>
              <a:ext cx="939856" cy="180384"/>
            </a:xfrm>
            <a:custGeom>
              <a:avLst/>
              <a:gdLst/>
              <a:ahLst/>
              <a:cxnLst/>
              <a:rect l="l" t="t" r="r" b="b"/>
              <a:pathLst>
                <a:path w="1165468" h="180384">
                  <a:moveTo>
                    <a:pt x="0" y="0"/>
                  </a:moveTo>
                  <a:lnTo>
                    <a:pt x="1165468" y="0"/>
                  </a:lnTo>
                  <a:lnTo>
                    <a:pt x="1165468" y="180384"/>
                  </a:lnTo>
                  <a:lnTo>
                    <a:pt x="0" y="180384"/>
                  </a:lnTo>
                  <a:close/>
                </a:path>
              </a:pathLst>
            </a:custGeom>
            <a:solidFill>
              <a:srgbClr val="0049A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E442C43A-56BF-439B-9EDB-48EFFE5122E1}"/>
                </a:ext>
              </a:extLst>
            </p:cNvPr>
            <p:cNvSpPr txBox="1"/>
            <p:nvPr/>
          </p:nvSpPr>
          <p:spPr>
            <a:xfrm>
              <a:off x="0" y="-38100"/>
              <a:ext cx="939856" cy="218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17">
            <a:extLst>
              <a:ext uri="{FF2B5EF4-FFF2-40B4-BE49-F238E27FC236}">
                <a16:creationId xmlns:a16="http://schemas.microsoft.com/office/drawing/2014/main" id="{475A358A-5242-4902-8574-8A2C2BFAD0D2}"/>
              </a:ext>
            </a:extLst>
          </p:cNvPr>
          <p:cNvSpPr txBox="1"/>
          <p:nvPr/>
        </p:nvSpPr>
        <p:spPr>
          <a:xfrm>
            <a:off x="488795" y="2186336"/>
            <a:ext cx="3675885" cy="49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vi-VN" sz="3000" spc="150">
                <a:solidFill>
                  <a:srgbClr val="FFFFFF"/>
                </a:solidFill>
                <a:latin typeface="Fraunces"/>
              </a:rPr>
              <a:t>Ý tưởng</a:t>
            </a:r>
            <a:endParaRPr lang="en-US" sz="3000" spc="150">
              <a:solidFill>
                <a:srgbClr val="FFFFFF"/>
              </a:solidFill>
              <a:latin typeface="Fraunces"/>
            </a:endParaRPr>
          </a:p>
        </p:txBody>
      </p:sp>
      <p:sp>
        <p:nvSpPr>
          <p:cNvPr id="35" name="TextBox 19">
            <a:extLst>
              <a:ext uri="{FF2B5EF4-FFF2-40B4-BE49-F238E27FC236}">
                <a16:creationId xmlns:a16="http://schemas.microsoft.com/office/drawing/2014/main" id="{D389511B-1316-4CBE-B29A-7455733A3FEA}"/>
              </a:ext>
            </a:extLst>
          </p:cNvPr>
          <p:cNvSpPr txBox="1"/>
          <p:nvPr/>
        </p:nvSpPr>
        <p:spPr>
          <a:xfrm>
            <a:off x="2378321" y="1201714"/>
            <a:ext cx="13531358" cy="57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3"/>
              </a:lnSpc>
            </a:pPr>
            <a:r>
              <a:rPr lang="vi-VN" sz="4199" cap="all">
                <a:solidFill>
                  <a:srgbClr val="DB5300"/>
                </a:solidFill>
                <a:latin typeface="Sigmar One"/>
              </a:rPr>
              <a:t>Byte-Pair Encoding </a:t>
            </a:r>
            <a:endParaRPr lang="en-US" sz="4199" cap="all">
              <a:solidFill>
                <a:srgbClr val="DB5300"/>
              </a:solidFill>
              <a:latin typeface="Sigmar One"/>
            </a:endParaRPr>
          </a:p>
        </p:txBody>
      </p:sp>
    </p:spTree>
    <p:extLst>
      <p:ext uri="{BB962C8B-B14F-4D97-AF65-F5344CB8AC3E}">
        <p14:creationId xmlns:p14="http://schemas.microsoft.com/office/powerpoint/2010/main" val="2896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178178" y="9555754"/>
            <a:ext cx="4323839" cy="968509"/>
            <a:chOff x="0" y="0"/>
            <a:chExt cx="5181401" cy="11605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81401" cy="1160597"/>
            </a:xfrm>
            <a:custGeom>
              <a:avLst/>
              <a:gdLst/>
              <a:ahLst/>
              <a:cxnLst/>
              <a:rect l="l" t="t" r="r" b="b"/>
              <a:pathLst>
                <a:path w="5181401" h="1160597">
                  <a:moveTo>
                    <a:pt x="0" y="0"/>
                  </a:moveTo>
                  <a:lnTo>
                    <a:pt x="0" y="1160597"/>
                  </a:lnTo>
                  <a:lnTo>
                    <a:pt x="5181401" y="1160597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099637"/>
                  </a:moveTo>
                  <a:lnTo>
                    <a:pt x="59690" y="1099637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099637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896600" y="9913133"/>
            <a:ext cx="7983303" cy="747733"/>
            <a:chOff x="0" y="0"/>
            <a:chExt cx="9566659" cy="8960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9050" y="19050"/>
            <a:ext cx="2510325" cy="1386136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129E95A8-69CE-4E90-B9D7-EE1209A85526}"/>
              </a:ext>
            </a:extLst>
          </p:cNvPr>
          <p:cNvSpPr txBox="1"/>
          <p:nvPr/>
        </p:nvSpPr>
        <p:spPr>
          <a:xfrm>
            <a:off x="2378321" y="1201714"/>
            <a:ext cx="13531358" cy="57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3"/>
              </a:lnSpc>
            </a:pPr>
            <a:r>
              <a:rPr lang="vi-VN" sz="4199" cap="all">
                <a:solidFill>
                  <a:srgbClr val="DB5300"/>
                </a:solidFill>
                <a:latin typeface="Sigmar One"/>
              </a:rPr>
              <a:t>Byte-Pair Encoding </a:t>
            </a:r>
            <a:endParaRPr lang="en-US" sz="4199" cap="all">
              <a:solidFill>
                <a:srgbClr val="DB5300"/>
              </a:solidFill>
              <a:latin typeface="Sigmar One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3593D4-230A-4F63-BEDC-6992540DC3E7}"/>
              </a:ext>
            </a:extLst>
          </p:cNvPr>
          <p:cNvGrpSpPr/>
          <p:nvPr/>
        </p:nvGrpSpPr>
        <p:grpSpPr>
          <a:xfrm>
            <a:off x="1145270" y="4473181"/>
            <a:ext cx="11633869" cy="578637"/>
            <a:chOff x="8362196" y="4410887"/>
            <a:chExt cx="11633869" cy="578637"/>
          </a:xfrm>
        </p:grpSpPr>
        <p:grpSp>
          <p:nvGrpSpPr>
            <p:cNvPr id="31" name="Group 6">
              <a:extLst>
                <a:ext uri="{FF2B5EF4-FFF2-40B4-BE49-F238E27FC236}">
                  <a16:creationId xmlns:a16="http://schemas.microsoft.com/office/drawing/2014/main" id="{DD867AE0-06AD-4C15-AC22-DDD6805295D6}"/>
                </a:ext>
              </a:extLst>
            </p:cNvPr>
            <p:cNvGrpSpPr/>
            <p:nvPr/>
          </p:nvGrpSpPr>
          <p:grpSpPr>
            <a:xfrm>
              <a:off x="8362196" y="4410887"/>
              <a:ext cx="578637" cy="578637"/>
              <a:chOff x="0" y="0"/>
              <a:chExt cx="812800" cy="812800"/>
            </a:xfrm>
          </p:grpSpPr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4B006BD5-6405-4848-81F9-0B2333E0348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49AB"/>
              </a:solidFill>
            </p:spPr>
          </p:sp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1EE6BF6A-BA79-4542-8D56-ACD87B68BC28}"/>
                  </a:ext>
                </a:extLst>
              </p:cNvPr>
              <p:cNvSpPr txBox="1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2800"/>
              </a:p>
            </p:txBody>
          </p:sp>
        </p:grpSp>
        <p:sp>
          <p:nvSpPr>
            <p:cNvPr id="32" name="TextBox 36">
              <a:extLst>
                <a:ext uri="{FF2B5EF4-FFF2-40B4-BE49-F238E27FC236}">
                  <a16:creationId xmlns:a16="http://schemas.microsoft.com/office/drawing/2014/main" id="{F0880155-0953-46A0-890F-3A1382A10855}"/>
                </a:ext>
              </a:extLst>
            </p:cNvPr>
            <p:cNvSpPr txBox="1"/>
            <p:nvPr/>
          </p:nvSpPr>
          <p:spPr>
            <a:xfrm>
              <a:off x="9153657" y="4481131"/>
              <a:ext cx="10842408" cy="4160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vi-VN" sz="2800" b="1">
                  <a:solidFill>
                    <a:srgbClr val="C00000"/>
                  </a:solidFill>
                  <a:latin typeface="Fraunces"/>
                </a:rPr>
                <a:t>Byte: </a:t>
              </a:r>
              <a:r>
                <a:rPr lang="vi-VN" sz="2800">
                  <a:solidFill>
                    <a:srgbClr val="022A60"/>
                  </a:solidFill>
                  <a:latin typeface="Fraunces"/>
                </a:rPr>
                <a:t>Đơn vị thông tin kỹ thuật số, thường gồm tám bit.</a:t>
              </a:r>
              <a:endParaRPr lang="en-US" sz="2800">
                <a:solidFill>
                  <a:srgbClr val="022A60"/>
                </a:solidFill>
                <a:latin typeface="Fraunce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42EEA9-53C6-46D6-9DF4-B7855CB323C2}"/>
              </a:ext>
            </a:extLst>
          </p:cNvPr>
          <p:cNvGrpSpPr/>
          <p:nvPr/>
        </p:nvGrpSpPr>
        <p:grpSpPr>
          <a:xfrm>
            <a:off x="1145270" y="7717538"/>
            <a:ext cx="13789930" cy="578637"/>
            <a:chOff x="8362196" y="7083281"/>
            <a:chExt cx="13789930" cy="578637"/>
          </a:xfrm>
        </p:grpSpPr>
        <p:grpSp>
          <p:nvGrpSpPr>
            <p:cNvPr id="37" name="Group 9">
              <a:extLst>
                <a:ext uri="{FF2B5EF4-FFF2-40B4-BE49-F238E27FC236}">
                  <a16:creationId xmlns:a16="http://schemas.microsoft.com/office/drawing/2014/main" id="{02ABB79B-7079-4654-AABF-AB00990534F1}"/>
                </a:ext>
              </a:extLst>
            </p:cNvPr>
            <p:cNvGrpSpPr/>
            <p:nvPr/>
          </p:nvGrpSpPr>
          <p:grpSpPr>
            <a:xfrm>
              <a:off x="8362196" y="7083281"/>
              <a:ext cx="578637" cy="578637"/>
              <a:chOff x="0" y="0"/>
              <a:chExt cx="812800" cy="812800"/>
            </a:xfrm>
          </p:grpSpPr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4D51C4FA-B18B-4E9D-9325-5C1789307FF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49AB"/>
              </a:solidFill>
            </p:spPr>
          </p:sp>
          <p:sp>
            <p:nvSpPr>
              <p:cNvPr id="40" name="TextBox 11">
                <a:extLst>
                  <a:ext uri="{FF2B5EF4-FFF2-40B4-BE49-F238E27FC236}">
                    <a16:creationId xmlns:a16="http://schemas.microsoft.com/office/drawing/2014/main" id="{0A180C9A-9422-458E-8429-6616E20039B9}"/>
                  </a:ext>
                </a:extLst>
              </p:cNvPr>
              <p:cNvSpPr txBox="1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28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613958-A3AE-4C93-8D7A-E2DA733BF8B6}"/>
                </a:ext>
              </a:extLst>
            </p:cNvPr>
            <p:cNvSpPr txBox="1"/>
            <p:nvPr/>
          </p:nvSpPr>
          <p:spPr>
            <a:xfrm>
              <a:off x="9153658" y="7153525"/>
              <a:ext cx="12998468" cy="4160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800" b="1">
                  <a:solidFill>
                    <a:srgbClr val="C00000"/>
                  </a:solidFill>
                  <a:latin typeface="Fraunces"/>
                </a:rPr>
                <a:t>Merge: </a:t>
              </a:r>
              <a:r>
                <a:rPr lang="en-US" sz="2800">
                  <a:solidFill>
                    <a:srgbClr val="022A60"/>
                  </a:solidFill>
                  <a:latin typeface="Fraunces"/>
                </a:rPr>
                <a:t>Quá trình kết hợp hai byte hoặc ký tự liên tiếp để tạo subword </a:t>
              </a:r>
              <a:r>
                <a:rPr lang="vi-VN" sz="2800">
                  <a:solidFill>
                    <a:srgbClr val="022A60"/>
                  </a:solidFill>
                  <a:latin typeface="Fraunces"/>
                </a:rPr>
                <a:t>mới.</a:t>
              </a:r>
              <a:endParaRPr lang="en-US" sz="2800">
                <a:solidFill>
                  <a:srgbClr val="022A60"/>
                </a:solidFill>
                <a:latin typeface="Fraunce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1F2633-3E0F-4149-B760-7BD527761955}"/>
              </a:ext>
            </a:extLst>
          </p:cNvPr>
          <p:cNvGrpSpPr/>
          <p:nvPr/>
        </p:nvGrpSpPr>
        <p:grpSpPr>
          <a:xfrm>
            <a:off x="1145270" y="5555463"/>
            <a:ext cx="11633868" cy="578637"/>
            <a:chOff x="8362196" y="5300603"/>
            <a:chExt cx="11633868" cy="578637"/>
          </a:xfrm>
        </p:grpSpPr>
        <p:grpSp>
          <p:nvGrpSpPr>
            <p:cNvPr id="42" name="Group 12">
              <a:extLst>
                <a:ext uri="{FF2B5EF4-FFF2-40B4-BE49-F238E27FC236}">
                  <a16:creationId xmlns:a16="http://schemas.microsoft.com/office/drawing/2014/main" id="{ECE85F7A-A19B-4439-8885-117B7EE02E22}"/>
                </a:ext>
              </a:extLst>
            </p:cNvPr>
            <p:cNvGrpSpPr/>
            <p:nvPr/>
          </p:nvGrpSpPr>
          <p:grpSpPr>
            <a:xfrm>
              <a:off x="8362196" y="5300603"/>
              <a:ext cx="578637" cy="578637"/>
              <a:chOff x="0" y="0"/>
              <a:chExt cx="812800" cy="812800"/>
            </a:xfrm>
          </p:grpSpPr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1D4254DF-1E3F-4E04-B382-D61C9F9F582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49AB"/>
              </a:solidFill>
            </p:spPr>
          </p:sp>
          <p:sp>
            <p:nvSpPr>
              <p:cNvPr id="45" name="TextBox 14">
                <a:extLst>
                  <a:ext uri="{FF2B5EF4-FFF2-40B4-BE49-F238E27FC236}">
                    <a16:creationId xmlns:a16="http://schemas.microsoft.com/office/drawing/2014/main" id="{A6C8370C-9B2F-456D-80B0-DE492C5332A6}"/>
                  </a:ext>
                </a:extLst>
              </p:cNvPr>
              <p:cNvSpPr txBox="1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2800"/>
              </a:p>
            </p:txBody>
          </p:sp>
        </p:grpSp>
        <p:sp>
          <p:nvSpPr>
            <p:cNvPr id="43" name="TextBox 38">
              <a:extLst>
                <a:ext uri="{FF2B5EF4-FFF2-40B4-BE49-F238E27FC236}">
                  <a16:creationId xmlns:a16="http://schemas.microsoft.com/office/drawing/2014/main" id="{DDFFBF84-1687-418F-B4ED-E28573B2CFC5}"/>
                </a:ext>
              </a:extLst>
            </p:cNvPr>
            <p:cNvSpPr txBox="1"/>
            <p:nvPr/>
          </p:nvSpPr>
          <p:spPr>
            <a:xfrm>
              <a:off x="9153657" y="5370847"/>
              <a:ext cx="10842407" cy="4160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vi-VN" sz="2800" b="1">
                  <a:solidFill>
                    <a:srgbClr val="C00000"/>
                  </a:solidFill>
                  <a:latin typeface="Fraunces"/>
                </a:rPr>
                <a:t>Character:</a:t>
              </a:r>
              <a:r>
                <a:rPr lang="en-US" sz="2800">
                  <a:solidFill>
                    <a:srgbClr val="C00000"/>
                  </a:solidFill>
                  <a:latin typeface="Fraunces"/>
                </a:rPr>
                <a:t> </a:t>
              </a:r>
              <a:r>
                <a:rPr lang="en-US" sz="2800">
                  <a:solidFill>
                    <a:srgbClr val="022A60"/>
                  </a:solidFill>
                  <a:latin typeface="Fraunces"/>
                </a:rPr>
                <a:t>Ký hiệu đại diện chữ cái hoặc chữ </a:t>
              </a:r>
              <a:r>
                <a:rPr lang="vi-VN" sz="2800">
                  <a:solidFill>
                    <a:srgbClr val="022A60"/>
                  </a:solidFill>
                  <a:latin typeface="Fraunces"/>
                </a:rPr>
                <a:t>số.</a:t>
              </a:r>
              <a:endParaRPr lang="en-US" sz="2800">
                <a:solidFill>
                  <a:srgbClr val="022A60"/>
                </a:solidFill>
                <a:latin typeface="Fraunce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16A95D-6FC7-4DB5-8110-03FE31C70ECA}"/>
              </a:ext>
            </a:extLst>
          </p:cNvPr>
          <p:cNvGrpSpPr/>
          <p:nvPr/>
        </p:nvGrpSpPr>
        <p:grpSpPr>
          <a:xfrm>
            <a:off x="1145270" y="6641208"/>
            <a:ext cx="11633868" cy="578637"/>
            <a:chOff x="8362196" y="6190319"/>
            <a:chExt cx="11633868" cy="578637"/>
          </a:xfrm>
        </p:grpSpPr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28332CDC-81E0-4E48-A8F4-4166F50B71F4}"/>
                </a:ext>
              </a:extLst>
            </p:cNvPr>
            <p:cNvGrpSpPr/>
            <p:nvPr/>
          </p:nvGrpSpPr>
          <p:grpSpPr>
            <a:xfrm>
              <a:off x="8362196" y="6190319"/>
              <a:ext cx="578637" cy="578637"/>
              <a:chOff x="0" y="0"/>
              <a:chExt cx="812800" cy="812800"/>
            </a:xfrm>
          </p:grpSpPr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71E73336-D724-4773-8586-87C48640390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49AB"/>
              </a:solidFill>
            </p:spPr>
          </p:sp>
          <p:sp>
            <p:nvSpPr>
              <p:cNvPr id="50" name="TextBox 20">
                <a:extLst>
                  <a:ext uri="{FF2B5EF4-FFF2-40B4-BE49-F238E27FC236}">
                    <a16:creationId xmlns:a16="http://schemas.microsoft.com/office/drawing/2014/main" id="{FC8677E3-D8B3-4631-88B1-56FB253C1686}"/>
                  </a:ext>
                </a:extLst>
              </p:cNvPr>
              <p:cNvSpPr txBox="1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2800"/>
              </a:p>
            </p:txBody>
          </p:sp>
        </p:grpSp>
        <p:sp>
          <p:nvSpPr>
            <p:cNvPr id="48" name="TextBox 40">
              <a:extLst>
                <a:ext uri="{FF2B5EF4-FFF2-40B4-BE49-F238E27FC236}">
                  <a16:creationId xmlns:a16="http://schemas.microsoft.com/office/drawing/2014/main" id="{83606713-3D1F-4604-A716-FE2339E8D114}"/>
                </a:ext>
              </a:extLst>
            </p:cNvPr>
            <p:cNvSpPr txBox="1"/>
            <p:nvPr/>
          </p:nvSpPr>
          <p:spPr>
            <a:xfrm>
              <a:off x="9153658" y="6260562"/>
              <a:ext cx="10842406" cy="4160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800" b="1">
                  <a:solidFill>
                    <a:srgbClr val="C00000"/>
                  </a:solidFill>
                  <a:latin typeface="Fraunces"/>
                </a:rPr>
                <a:t>Frequency: </a:t>
              </a:r>
              <a:r>
                <a:rPr lang="en-US" sz="2800">
                  <a:solidFill>
                    <a:srgbClr val="022A60"/>
                  </a:solidFill>
                  <a:latin typeface="Fraunces"/>
                </a:rPr>
                <a:t>Số lần byte hoặc ký tự xuất hiện trong kho văn </a:t>
              </a:r>
              <a:r>
                <a:rPr lang="vi-VN" sz="2800">
                  <a:solidFill>
                    <a:srgbClr val="022A60"/>
                  </a:solidFill>
                  <a:latin typeface="Fraunces"/>
                </a:rPr>
                <a:t>bản.</a:t>
              </a:r>
              <a:endParaRPr lang="en-US" sz="2800">
                <a:solidFill>
                  <a:srgbClr val="022A60"/>
                </a:solidFill>
                <a:latin typeface="Fraunce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C75180D-7427-477D-A96A-B00DAAC9D46C}"/>
              </a:ext>
            </a:extLst>
          </p:cNvPr>
          <p:cNvGrpSpPr/>
          <p:nvPr/>
        </p:nvGrpSpPr>
        <p:grpSpPr>
          <a:xfrm>
            <a:off x="1145270" y="3390900"/>
            <a:ext cx="13789930" cy="578637"/>
            <a:chOff x="8362196" y="3517925"/>
            <a:chExt cx="13789930" cy="578637"/>
          </a:xfrm>
        </p:grpSpPr>
        <p:grpSp>
          <p:nvGrpSpPr>
            <p:cNvPr id="52" name="Group 22">
              <a:extLst>
                <a:ext uri="{FF2B5EF4-FFF2-40B4-BE49-F238E27FC236}">
                  <a16:creationId xmlns:a16="http://schemas.microsoft.com/office/drawing/2014/main" id="{76921EC4-CE1F-4763-A614-31A9ED805F42}"/>
                </a:ext>
              </a:extLst>
            </p:cNvPr>
            <p:cNvGrpSpPr/>
            <p:nvPr/>
          </p:nvGrpSpPr>
          <p:grpSpPr>
            <a:xfrm>
              <a:off x="8362196" y="3517925"/>
              <a:ext cx="578637" cy="578637"/>
              <a:chOff x="0" y="0"/>
              <a:chExt cx="812800" cy="812800"/>
            </a:xfrm>
          </p:grpSpPr>
          <p:sp>
            <p:nvSpPr>
              <p:cNvPr id="54" name="Freeform 23">
                <a:extLst>
                  <a:ext uri="{FF2B5EF4-FFF2-40B4-BE49-F238E27FC236}">
                    <a16:creationId xmlns:a16="http://schemas.microsoft.com/office/drawing/2014/main" id="{DF06A078-E1D5-4247-B5A7-4DBA462FCE3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49AB"/>
              </a:solidFill>
            </p:spPr>
          </p:sp>
          <p:sp>
            <p:nvSpPr>
              <p:cNvPr id="55" name="TextBox 24">
                <a:extLst>
                  <a:ext uri="{FF2B5EF4-FFF2-40B4-BE49-F238E27FC236}">
                    <a16:creationId xmlns:a16="http://schemas.microsoft.com/office/drawing/2014/main" id="{37B52396-5358-48F2-8828-1E06CAC75340}"/>
                  </a:ext>
                </a:extLst>
              </p:cNvPr>
              <p:cNvSpPr txBox="1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2800"/>
              </a:p>
            </p:txBody>
          </p:sp>
        </p:grpSp>
        <p:sp>
          <p:nvSpPr>
            <p:cNvPr id="53" name="TextBox 41">
              <a:extLst>
                <a:ext uri="{FF2B5EF4-FFF2-40B4-BE49-F238E27FC236}">
                  <a16:creationId xmlns:a16="http://schemas.microsoft.com/office/drawing/2014/main" id="{C8B71ACC-55E2-4107-B4C0-D0F98F05649D}"/>
                </a:ext>
              </a:extLst>
            </p:cNvPr>
            <p:cNvSpPr txBox="1"/>
            <p:nvPr/>
          </p:nvSpPr>
          <p:spPr>
            <a:xfrm>
              <a:off x="9153658" y="3588169"/>
              <a:ext cx="12998468" cy="4160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vi-VN" sz="2800" b="1">
                  <a:solidFill>
                    <a:srgbClr val="C00000"/>
                  </a:solidFill>
                  <a:latin typeface="Fraunces"/>
                </a:rPr>
                <a:t>Vocabulary: </a:t>
              </a:r>
              <a:r>
                <a:rPr lang="vi-VN" sz="2800">
                  <a:solidFill>
                    <a:srgbClr val="022A60"/>
                  </a:solidFill>
                  <a:latin typeface="Fraunces"/>
                </a:rPr>
                <a:t>Tập hợp các đơn vị subword đại diện kho văn bản.</a:t>
              </a:r>
              <a:endParaRPr lang="en-US" sz="2800">
                <a:solidFill>
                  <a:srgbClr val="022A60"/>
                </a:solidFill>
                <a:latin typeface="Fraunces"/>
              </a:endParaRPr>
            </a:p>
          </p:txBody>
        </p:sp>
      </p:grpSp>
      <p:grpSp>
        <p:nvGrpSpPr>
          <p:cNvPr id="56" name="Group 14">
            <a:extLst>
              <a:ext uri="{FF2B5EF4-FFF2-40B4-BE49-F238E27FC236}">
                <a16:creationId xmlns:a16="http://schemas.microsoft.com/office/drawing/2014/main" id="{F1588B27-19C0-4E0E-985A-7316356F6C7C}"/>
              </a:ext>
            </a:extLst>
          </p:cNvPr>
          <p:cNvGrpSpPr/>
          <p:nvPr/>
        </p:nvGrpSpPr>
        <p:grpSpPr>
          <a:xfrm>
            <a:off x="419584" y="1816004"/>
            <a:ext cx="3814308" cy="1055847"/>
            <a:chOff x="0" y="-38100"/>
            <a:chExt cx="939856" cy="218484"/>
          </a:xfrm>
        </p:grpSpPr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8020F993-8839-47D8-8BE6-E132652EACF5}"/>
                </a:ext>
              </a:extLst>
            </p:cNvPr>
            <p:cNvSpPr/>
            <p:nvPr/>
          </p:nvSpPr>
          <p:spPr>
            <a:xfrm>
              <a:off x="0" y="0"/>
              <a:ext cx="939856" cy="180384"/>
            </a:xfrm>
            <a:custGeom>
              <a:avLst/>
              <a:gdLst/>
              <a:ahLst/>
              <a:cxnLst/>
              <a:rect l="l" t="t" r="r" b="b"/>
              <a:pathLst>
                <a:path w="1165468" h="180384">
                  <a:moveTo>
                    <a:pt x="0" y="0"/>
                  </a:moveTo>
                  <a:lnTo>
                    <a:pt x="1165468" y="0"/>
                  </a:lnTo>
                  <a:lnTo>
                    <a:pt x="1165468" y="180384"/>
                  </a:lnTo>
                  <a:lnTo>
                    <a:pt x="0" y="180384"/>
                  </a:lnTo>
                  <a:close/>
                </a:path>
              </a:pathLst>
            </a:custGeom>
            <a:solidFill>
              <a:srgbClr val="0049A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A701330A-5C3C-480E-94AF-24B7C924E2A7}"/>
                </a:ext>
              </a:extLst>
            </p:cNvPr>
            <p:cNvSpPr txBox="1"/>
            <p:nvPr/>
          </p:nvSpPr>
          <p:spPr>
            <a:xfrm>
              <a:off x="0" y="-38100"/>
              <a:ext cx="939856" cy="218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9" name="TextBox 17">
            <a:extLst>
              <a:ext uri="{FF2B5EF4-FFF2-40B4-BE49-F238E27FC236}">
                <a16:creationId xmlns:a16="http://schemas.microsoft.com/office/drawing/2014/main" id="{018A6508-F685-4ECB-95FF-FDAF025CED85}"/>
              </a:ext>
            </a:extLst>
          </p:cNvPr>
          <p:cNvSpPr txBox="1"/>
          <p:nvPr/>
        </p:nvSpPr>
        <p:spPr>
          <a:xfrm>
            <a:off x="488795" y="2186336"/>
            <a:ext cx="3675885" cy="49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150">
                <a:solidFill>
                  <a:srgbClr val="FFFFFF"/>
                </a:solidFill>
                <a:latin typeface="Fraunces"/>
              </a:rPr>
              <a:t>Thành phần</a:t>
            </a:r>
          </a:p>
        </p:txBody>
      </p:sp>
    </p:spTree>
    <p:extLst>
      <p:ext uri="{BB962C8B-B14F-4D97-AF65-F5344CB8AC3E}">
        <p14:creationId xmlns:p14="http://schemas.microsoft.com/office/powerpoint/2010/main" val="292908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178178" y="9555754"/>
            <a:ext cx="4323839" cy="968509"/>
            <a:chOff x="0" y="0"/>
            <a:chExt cx="5181401" cy="11605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81401" cy="1160597"/>
            </a:xfrm>
            <a:custGeom>
              <a:avLst/>
              <a:gdLst/>
              <a:ahLst/>
              <a:cxnLst/>
              <a:rect l="l" t="t" r="r" b="b"/>
              <a:pathLst>
                <a:path w="5181401" h="1160597">
                  <a:moveTo>
                    <a:pt x="0" y="0"/>
                  </a:moveTo>
                  <a:lnTo>
                    <a:pt x="0" y="1160597"/>
                  </a:lnTo>
                  <a:lnTo>
                    <a:pt x="5181401" y="1160597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099637"/>
                  </a:moveTo>
                  <a:lnTo>
                    <a:pt x="59690" y="1099637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099637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896600" y="9913133"/>
            <a:ext cx="7983303" cy="747733"/>
            <a:chOff x="0" y="0"/>
            <a:chExt cx="9566659" cy="8960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9050" y="19050"/>
            <a:ext cx="2510325" cy="1386136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6" name="TextBox 19">
            <a:extLst>
              <a:ext uri="{FF2B5EF4-FFF2-40B4-BE49-F238E27FC236}">
                <a16:creationId xmlns:a16="http://schemas.microsoft.com/office/drawing/2014/main" id="{A6FE58C7-B25B-4DE2-854D-DCCF74CC8A9D}"/>
              </a:ext>
            </a:extLst>
          </p:cNvPr>
          <p:cNvSpPr txBox="1"/>
          <p:nvPr/>
        </p:nvSpPr>
        <p:spPr>
          <a:xfrm>
            <a:off x="2378321" y="1201714"/>
            <a:ext cx="13531358" cy="57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3"/>
              </a:lnSpc>
            </a:pPr>
            <a:r>
              <a:rPr lang="vi-VN" sz="4199" cap="all">
                <a:solidFill>
                  <a:srgbClr val="DB5300"/>
                </a:solidFill>
                <a:latin typeface="Sigmar One"/>
              </a:rPr>
              <a:t>Byte-Pair Encoding </a:t>
            </a:r>
            <a:endParaRPr lang="en-US" sz="4199" cap="all">
              <a:solidFill>
                <a:srgbClr val="DB5300"/>
              </a:solidFill>
              <a:latin typeface="Sigmar One"/>
            </a:endParaRPr>
          </a:p>
        </p:txBody>
      </p:sp>
      <p:grpSp>
        <p:nvGrpSpPr>
          <p:cNvPr id="67" name="Group 14">
            <a:extLst>
              <a:ext uri="{FF2B5EF4-FFF2-40B4-BE49-F238E27FC236}">
                <a16:creationId xmlns:a16="http://schemas.microsoft.com/office/drawing/2014/main" id="{8818AE6B-AB04-4452-85A9-4FDA948F1796}"/>
              </a:ext>
            </a:extLst>
          </p:cNvPr>
          <p:cNvGrpSpPr/>
          <p:nvPr/>
        </p:nvGrpSpPr>
        <p:grpSpPr>
          <a:xfrm>
            <a:off x="419584" y="1816004"/>
            <a:ext cx="3814308" cy="1055847"/>
            <a:chOff x="0" y="-38100"/>
            <a:chExt cx="939856" cy="218484"/>
          </a:xfrm>
        </p:grpSpPr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0B965642-5129-4B68-86B6-55DCAC37B681}"/>
                </a:ext>
              </a:extLst>
            </p:cNvPr>
            <p:cNvSpPr/>
            <p:nvPr/>
          </p:nvSpPr>
          <p:spPr>
            <a:xfrm>
              <a:off x="0" y="0"/>
              <a:ext cx="939856" cy="180384"/>
            </a:xfrm>
            <a:custGeom>
              <a:avLst/>
              <a:gdLst/>
              <a:ahLst/>
              <a:cxnLst/>
              <a:rect l="l" t="t" r="r" b="b"/>
              <a:pathLst>
                <a:path w="1165468" h="180384">
                  <a:moveTo>
                    <a:pt x="0" y="0"/>
                  </a:moveTo>
                  <a:lnTo>
                    <a:pt x="1165468" y="0"/>
                  </a:lnTo>
                  <a:lnTo>
                    <a:pt x="1165468" y="180384"/>
                  </a:lnTo>
                  <a:lnTo>
                    <a:pt x="0" y="180384"/>
                  </a:lnTo>
                  <a:close/>
                </a:path>
              </a:pathLst>
            </a:custGeom>
            <a:solidFill>
              <a:srgbClr val="0049A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Box 16">
              <a:extLst>
                <a:ext uri="{FF2B5EF4-FFF2-40B4-BE49-F238E27FC236}">
                  <a16:creationId xmlns:a16="http://schemas.microsoft.com/office/drawing/2014/main" id="{65AF2CDA-A0E5-4FCD-9173-744354B6C99C}"/>
                </a:ext>
              </a:extLst>
            </p:cNvPr>
            <p:cNvSpPr txBox="1"/>
            <p:nvPr/>
          </p:nvSpPr>
          <p:spPr>
            <a:xfrm>
              <a:off x="0" y="-38100"/>
              <a:ext cx="939856" cy="218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0" name="TextBox 17">
            <a:extLst>
              <a:ext uri="{FF2B5EF4-FFF2-40B4-BE49-F238E27FC236}">
                <a16:creationId xmlns:a16="http://schemas.microsoft.com/office/drawing/2014/main" id="{3851006C-5881-4E23-8312-483D4D2DBD15}"/>
              </a:ext>
            </a:extLst>
          </p:cNvPr>
          <p:cNvSpPr txBox="1"/>
          <p:nvPr/>
        </p:nvSpPr>
        <p:spPr>
          <a:xfrm>
            <a:off x="488795" y="2186336"/>
            <a:ext cx="3675885" cy="49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vi-VN" sz="3000" spc="150">
                <a:solidFill>
                  <a:srgbClr val="FFFFFF"/>
                </a:solidFill>
                <a:latin typeface="Fraunces"/>
              </a:rPr>
              <a:t>Ưu điểm </a:t>
            </a:r>
            <a:endParaRPr lang="en-US" sz="3000" spc="150">
              <a:solidFill>
                <a:srgbClr val="FFFFFF"/>
              </a:solidFill>
              <a:latin typeface="Fraunces"/>
            </a:endParaRPr>
          </a:p>
        </p:txBody>
      </p:sp>
      <p:sp>
        <p:nvSpPr>
          <p:cNvPr id="71" name="TextBox 7">
            <a:extLst>
              <a:ext uri="{FF2B5EF4-FFF2-40B4-BE49-F238E27FC236}">
                <a16:creationId xmlns:a16="http://schemas.microsoft.com/office/drawing/2014/main" id="{3D9D03F4-813B-4087-B41E-8867AF671BB1}"/>
              </a:ext>
            </a:extLst>
          </p:cNvPr>
          <p:cNvSpPr txBox="1"/>
          <p:nvPr/>
        </p:nvSpPr>
        <p:spPr>
          <a:xfrm>
            <a:off x="421830" y="2996925"/>
            <a:ext cx="14513370" cy="6097888"/>
          </a:xfrm>
          <a:custGeom>
            <a:avLst/>
            <a:gdLst>
              <a:gd name="connsiteX0" fmla="*/ 0 w 14513370"/>
              <a:gd name="connsiteY0" fmla="*/ 0 h 6097888"/>
              <a:gd name="connsiteX1" fmla="*/ 14513370 w 14513370"/>
              <a:gd name="connsiteY1" fmla="*/ 0 h 6097888"/>
              <a:gd name="connsiteX2" fmla="*/ 14513370 w 14513370"/>
              <a:gd name="connsiteY2" fmla="*/ 6097888 h 6097888"/>
              <a:gd name="connsiteX3" fmla="*/ 0 w 14513370"/>
              <a:gd name="connsiteY3" fmla="*/ 6097888 h 6097888"/>
              <a:gd name="connsiteX4" fmla="*/ 0 w 14513370"/>
              <a:gd name="connsiteY4" fmla="*/ 0 h 609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3370" h="6097888" fill="none" extrusionOk="0">
                <a:moveTo>
                  <a:pt x="0" y="0"/>
                </a:moveTo>
                <a:cubicBezTo>
                  <a:pt x="6675647" y="-104922"/>
                  <a:pt x="11802826" y="72752"/>
                  <a:pt x="14513370" y="0"/>
                </a:cubicBezTo>
                <a:cubicBezTo>
                  <a:pt x="14564334" y="2885163"/>
                  <a:pt x="14428369" y="4500035"/>
                  <a:pt x="14513370" y="6097888"/>
                </a:cubicBezTo>
                <a:cubicBezTo>
                  <a:pt x="11833704" y="6061253"/>
                  <a:pt x="3805645" y="6137757"/>
                  <a:pt x="0" y="6097888"/>
                </a:cubicBezTo>
                <a:cubicBezTo>
                  <a:pt x="146487" y="3222294"/>
                  <a:pt x="-163292" y="1583090"/>
                  <a:pt x="0" y="0"/>
                </a:cubicBezTo>
                <a:close/>
              </a:path>
              <a:path w="14513370" h="6097888" stroke="0" extrusionOk="0">
                <a:moveTo>
                  <a:pt x="0" y="0"/>
                </a:moveTo>
                <a:cubicBezTo>
                  <a:pt x="5266216" y="56308"/>
                  <a:pt x="9749637" y="-116022"/>
                  <a:pt x="14513370" y="0"/>
                </a:cubicBezTo>
                <a:cubicBezTo>
                  <a:pt x="14662672" y="2022546"/>
                  <a:pt x="14351955" y="5072585"/>
                  <a:pt x="14513370" y="6097888"/>
                </a:cubicBezTo>
                <a:cubicBezTo>
                  <a:pt x="8703710" y="6080109"/>
                  <a:pt x="5117848" y="5995325"/>
                  <a:pt x="0" y="6097888"/>
                </a:cubicBezTo>
                <a:cubicBezTo>
                  <a:pt x="154859" y="3871347"/>
                  <a:pt x="-91538" y="1624811"/>
                  <a:pt x="0" y="0"/>
                </a:cubicBezTo>
                <a:close/>
              </a:path>
            </a:pathLst>
          </a:custGeom>
          <a:ln>
            <a:solidFill>
              <a:srgbClr val="8BBDD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67323402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marL="759459" lvl="1" indent="-457200" algn="just">
              <a:lnSpc>
                <a:spcPct val="180000"/>
              </a:lnSpc>
              <a:buFont typeface="Wingdings" panose="05000000000000000000" pitchFamily="2" charset="2"/>
              <a:buChar char="§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Khả năng xử lý từ vựng mở:</a:t>
            </a:r>
          </a:p>
          <a:p>
            <a:pPr marL="1673859" lvl="3" indent="-457200" algn="just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BPE biểu diễn từ mới hiệu quả bằng cách kết hợp các token con có sẵn.</a:t>
            </a:r>
          </a:p>
          <a:p>
            <a:pPr marL="1673859" lvl="3" indent="-457200" algn="just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Không cần bổ sung thủ công từ vựng mới.</a:t>
            </a:r>
          </a:p>
          <a:p>
            <a:pPr marL="759459" lvl="1" indent="-457200" algn="just">
              <a:lnSpc>
                <a:spcPct val="180000"/>
              </a:lnSpc>
              <a:buFont typeface="Wingdings" panose="05000000000000000000" pitchFamily="2" charset="2"/>
              <a:buChar char="§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Giảm thiểu lỗi chính tả: Chia nhỏ từ sai chính tả thành các token con chính xác,                nâng cao hiệu quả xử lý lỗi chính tả.</a:t>
            </a:r>
          </a:p>
          <a:p>
            <a:pPr marL="759459" lvl="1" indent="-457200" algn="just">
              <a:lnSpc>
                <a:spcPct val="180000"/>
              </a:lnSpc>
              <a:buFont typeface="Wingdings" panose="05000000000000000000" pitchFamily="2" charset="2"/>
              <a:buChar char="§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Cải thiện hiệu suất mô hình: </a:t>
            </a:r>
          </a:p>
          <a:p>
            <a:pPr marL="1673859" lvl="3" indent="-457200" algn="just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Giảm thiểu kích thước từ vựng.</a:t>
            </a:r>
          </a:p>
          <a:p>
            <a:pPr marL="1673859" lvl="3" indent="-457200" algn="just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Cải thiện khả năng biểu diễn từ mới.</a:t>
            </a:r>
            <a:endParaRPr lang="en-US" sz="500" spc="55">
              <a:solidFill>
                <a:srgbClr val="022A60"/>
              </a:solidFill>
              <a:latin typeface="Fraunces"/>
            </a:endParaRPr>
          </a:p>
        </p:txBody>
      </p:sp>
      <p:sp>
        <p:nvSpPr>
          <p:cNvPr id="72" name="Freeform 4">
            <a:extLst>
              <a:ext uri="{FF2B5EF4-FFF2-40B4-BE49-F238E27FC236}">
                <a16:creationId xmlns:a16="http://schemas.microsoft.com/office/drawing/2014/main" id="{E741BC4A-09DC-4189-845E-D773F7FE2015}"/>
              </a:ext>
            </a:extLst>
          </p:cNvPr>
          <p:cNvSpPr>
            <a:spLocks noChangeAspect="1"/>
          </p:cNvSpPr>
          <p:nvPr/>
        </p:nvSpPr>
        <p:spPr>
          <a:xfrm>
            <a:off x="14265720" y="5246467"/>
            <a:ext cx="3600450" cy="4114800"/>
          </a:xfrm>
          <a:custGeom>
            <a:avLst/>
            <a:gdLst/>
            <a:ahLst/>
            <a:cxnLst/>
            <a:rect l="l" t="t" r="r" b="b"/>
            <a:pathLst>
              <a:path w="3600450" h="4114800">
                <a:moveTo>
                  <a:pt x="0" y="0"/>
                </a:moveTo>
                <a:lnTo>
                  <a:pt x="3600450" y="0"/>
                </a:lnTo>
                <a:lnTo>
                  <a:pt x="36004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484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851629" y="9526575"/>
            <a:ext cx="8123399" cy="967946"/>
            <a:chOff x="0" y="0"/>
            <a:chExt cx="9734542" cy="11599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34541" cy="1159923"/>
            </a:xfrm>
            <a:custGeom>
              <a:avLst/>
              <a:gdLst/>
              <a:ahLst/>
              <a:cxnLst/>
              <a:rect l="l" t="t" r="r" b="b"/>
              <a:pathLst>
                <a:path w="9734541" h="1159923">
                  <a:moveTo>
                    <a:pt x="0" y="0"/>
                  </a:moveTo>
                  <a:lnTo>
                    <a:pt x="0" y="1159923"/>
                  </a:lnTo>
                  <a:lnTo>
                    <a:pt x="9734541" y="1159923"/>
                  </a:lnTo>
                  <a:lnTo>
                    <a:pt x="9734541" y="0"/>
                  </a:lnTo>
                  <a:lnTo>
                    <a:pt x="0" y="0"/>
                  </a:lnTo>
                  <a:close/>
                  <a:moveTo>
                    <a:pt x="9673582" y="1098962"/>
                  </a:moveTo>
                  <a:lnTo>
                    <a:pt x="59690" y="1098962"/>
                  </a:lnTo>
                  <a:lnTo>
                    <a:pt x="59690" y="59690"/>
                  </a:lnTo>
                  <a:lnTo>
                    <a:pt x="9673582" y="59690"/>
                  </a:lnTo>
                  <a:lnTo>
                    <a:pt x="9673582" y="109896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9050" y="19050"/>
            <a:ext cx="2510325" cy="1386136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4237293" y="-337096"/>
            <a:ext cx="6452929" cy="921321"/>
            <a:chOff x="0" y="0"/>
            <a:chExt cx="7732761" cy="110405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732761" cy="1104050"/>
            </a:xfrm>
            <a:custGeom>
              <a:avLst/>
              <a:gdLst/>
              <a:ahLst/>
              <a:cxnLst/>
              <a:rect l="l" t="t" r="r" b="b"/>
              <a:pathLst>
                <a:path w="7732761" h="1104050">
                  <a:moveTo>
                    <a:pt x="0" y="0"/>
                  </a:moveTo>
                  <a:lnTo>
                    <a:pt x="0" y="1104050"/>
                  </a:lnTo>
                  <a:lnTo>
                    <a:pt x="7732761" y="1104050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1819705" y="-1030286"/>
            <a:ext cx="5262535" cy="1742404"/>
            <a:chOff x="0" y="0"/>
            <a:chExt cx="6306273" cy="208798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06272" cy="2087981"/>
            </a:xfrm>
            <a:custGeom>
              <a:avLst/>
              <a:gdLst/>
              <a:ahLst/>
              <a:cxnLst/>
              <a:rect l="l" t="t" r="r" b="b"/>
              <a:pathLst>
                <a:path w="6306272" h="2087981">
                  <a:moveTo>
                    <a:pt x="0" y="0"/>
                  </a:moveTo>
                  <a:lnTo>
                    <a:pt x="0" y="2087981"/>
                  </a:lnTo>
                  <a:lnTo>
                    <a:pt x="6306272" y="2087981"/>
                  </a:lnTo>
                  <a:lnTo>
                    <a:pt x="6306272" y="0"/>
                  </a:lnTo>
                  <a:lnTo>
                    <a:pt x="0" y="0"/>
                  </a:lnTo>
                  <a:close/>
                  <a:moveTo>
                    <a:pt x="6245313" y="2027021"/>
                  </a:moveTo>
                  <a:lnTo>
                    <a:pt x="59690" y="2027021"/>
                  </a:lnTo>
                  <a:lnTo>
                    <a:pt x="59690" y="59690"/>
                  </a:lnTo>
                  <a:lnTo>
                    <a:pt x="6245313" y="59690"/>
                  </a:lnTo>
                  <a:lnTo>
                    <a:pt x="6245313" y="2027021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7278670" y="-5614502"/>
            <a:ext cx="1350217" cy="7103763"/>
            <a:chOff x="0" y="0"/>
            <a:chExt cx="1618010" cy="85126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618010" cy="8512678"/>
            </a:xfrm>
            <a:custGeom>
              <a:avLst/>
              <a:gdLst/>
              <a:ahLst/>
              <a:cxnLst/>
              <a:rect l="l" t="t" r="r" b="b"/>
              <a:pathLst>
                <a:path w="1618010" h="8512678">
                  <a:moveTo>
                    <a:pt x="0" y="0"/>
                  </a:moveTo>
                  <a:lnTo>
                    <a:pt x="0" y="8512678"/>
                  </a:lnTo>
                  <a:lnTo>
                    <a:pt x="1618010" y="8512678"/>
                  </a:lnTo>
                  <a:lnTo>
                    <a:pt x="1618010" y="0"/>
                  </a:lnTo>
                  <a:lnTo>
                    <a:pt x="0" y="0"/>
                  </a:lnTo>
                  <a:close/>
                  <a:moveTo>
                    <a:pt x="1557050" y="8451718"/>
                  </a:moveTo>
                  <a:lnTo>
                    <a:pt x="59690" y="8451718"/>
                  </a:lnTo>
                  <a:lnTo>
                    <a:pt x="59690" y="59690"/>
                  </a:lnTo>
                  <a:lnTo>
                    <a:pt x="1557050" y="59690"/>
                  </a:lnTo>
                  <a:lnTo>
                    <a:pt x="1557050" y="8451718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2192000" y="9890223"/>
            <a:ext cx="6452929" cy="921321"/>
            <a:chOff x="0" y="0"/>
            <a:chExt cx="7732761" cy="11040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732761" cy="1104050"/>
            </a:xfrm>
            <a:custGeom>
              <a:avLst/>
              <a:gdLst/>
              <a:ahLst/>
              <a:cxnLst/>
              <a:rect l="l" t="t" r="r" b="b"/>
              <a:pathLst>
                <a:path w="7732761" h="1104050">
                  <a:moveTo>
                    <a:pt x="0" y="0"/>
                  </a:moveTo>
                  <a:lnTo>
                    <a:pt x="0" y="1104050"/>
                  </a:lnTo>
                  <a:lnTo>
                    <a:pt x="7732761" y="1104050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9" name="TextBox 19">
            <a:extLst>
              <a:ext uri="{FF2B5EF4-FFF2-40B4-BE49-F238E27FC236}">
                <a16:creationId xmlns:a16="http://schemas.microsoft.com/office/drawing/2014/main" id="{964C6C70-CAB5-4C13-8B1A-BE7FC17461BC}"/>
              </a:ext>
            </a:extLst>
          </p:cNvPr>
          <p:cNvSpPr txBox="1"/>
          <p:nvPr/>
        </p:nvSpPr>
        <p:spPr>
          <a:xfrm>
            <a:off x="2378321" y="1201714"/>
            <a:ext cx="13531358" cy="57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3"/>
              </a:lnSpc>
            </a:pPr>
            <a:r>
              <a:rPr lang="vi-VN" sz="4199">
                <a:solidFill>
                  <a:srgbClr val="DB5300"/>
                </a:solidFill>
                <a:latin typeface="Sigmar One"/>
              </a:rPr>
              <a:t>Các bước hoạt động</a:t>
            </a:r>
            <a:endParaRPr lang="en-US" sz="4199">
              <a:solidFill>
                <a:srgbClr val="DB5300"/>
              </a:solidFill>
              <a:latin typeface="Sigmar One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6E7C44-684C-440B-A51D-8735F24CCEC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59018" y="3819022"/>
            <a:ext cx="3630440" cy="0"/>
          </a:xfrm>
          <a:prstGeom prst="straightConnector1">
            <a:avLst/>
          </a:prstGeom>
          <a:ln w="57150">
            <a:solidFill>
              <a:srgbClr val="FF7D2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77063A-8AA5-4176-AF82-EEBA1E2CE97D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 flipV="1">
            <a:off x="9313858" y="3802903"/>
            <a:ext cx="2878142" cy="16119"/>
          </a:xfrm>
          <a:prstGeom prst="straightConnector1">
            <a:avLst/>
          </a:prstGeom>
          <a:ln w="57150">
            <a:solidFill>
              <a:srgbClr val="FF7D2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410363-9049-41B5-9754-06A59BF22539}"/>
              </a:ext>
            </a:extLst>
          </p:cNvPr>
          <p:cNvSpPr txBox="1"/>
          <p:nvPr/>
        </p:nvSpPr>
        <p:spPr>
          <a:xfrm>
            <a:off x="4589458" y="2516486"/>
            <a:ext cx="4724400" cy="2605072"/>
          </a:xfrm>
          <a:prstGeom prst="rect">
            <a:avLst/>
          </a:prstGeom>
          <a:noFill/>
          <a:ln>
            <a:solidFill>
              <a:srgbClr val="006D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800" b="1">
                <a:solidFill>
                  <a:srgbClr val="C00000"/>
                </a:solidFill>
                <a:latin typeface="Fraunces" panose="020B0604020202020204" charset="0"/>
              </a:rPr>
              <a:t>Bước 1: </a:t>
            </a:r>
          </a:p>
          <a:p>
            <a:pPr algn="ctr">
              <a:lnSpc>
                <a:spcPct val="150000"/>
              </a:lnSpc>
            </a:pPr>
            <a:r>
              <a:rPr lang="vi-VN" sz="2800">
                <a:solidFill>
                  <a:srgbClr val="022A60"/>
                </a:solidFill>
                <a:latin typeface="Fraunces" panose="020B0604020202020204" charset="0"/>
              </a:rPr>
              <a:t>Khởi tạo từ vựng với tất cả các byte hoặc ký tự trong kho văn bản.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3D5CB4-9787-4DDC-A265-46EED3E8AE9C}"/>
              </a:ext>
            </a:extLst>
          </p:cNvPr>
          <p:cNvSpPr txBox="1"/>
          <p:nvPr/>
        </p:nvSpPr>
        <p:spPr>
          <a:xfrm>
            <a:off x="12192000" y="2500367"/>
            <a:ext cx="3801113" cy="2605072"/>
          </a:xfrm>
          <a:prstGeom prst="rect">
            <a:avLst/>
          </a:prstGeom>
          <a:noFill/>
          <a:ln>
            <a:solidFill>
              <a:srgbClr val="006D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800" b="1">
                <a:solidFill>
                  <a:srgbClr val="C00000"/>
                </a:solidFill>
                <a:latin typeface="Fraunces" panose="020B0604020202020204" charset="0"/>
              </a:rPr>
              <a:t>Bước 2: </a:t>
            </a:r>
          </a:p>
          <a:p>
            <a:pPr algn="ctr">
              <a:lnSpc>
                <a:spcPct val="150000"/>
              </a:lnSpc>
            </a:pPr>
            <a:r>
              <a:rPr lang="vi-VN" sz="2800">
                <a:solidFill>
                  <a:srgbClr val="022A60"/>
                </a:solidFill>
                <a:latin typeface="Fraunces" panose="020B0604020202020204" charset="0"/>
              </a:rPr>
              <a:t>Tính tần suất của từng byte hoặc ký tự trong kho văn bản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5A2BA2-9AEC-410F-A428-FCC0ECC0A247}"/>
              </a:ext>
            </a:extLst>
          </p:cNvPr>
          <p:cNvSpPr txBox="1"/>
          <p:nvPr/>
        </p:nvSpPr>
        <p:spPr>
          <a:xfrm>
            <a:off x="8479637" y="6093008"/>
            <a:ext cx="4421169" cy="2605072"/>
          </a:xfrm>
          <a:prstGeom prst="rect">
            <a:avLst/>
          </a:prstGeom>
          <a:noFill/>
          <a:ln>
            <a:solidFill>
              <a:srgbClr val="006D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800" b="1">
                <a:solidFill>
                  <a:srgbClr val="C00000"/>
                </a:solidFill>
                <a:latin typeface="Fraunces" panose="020B0604020202020204" charset="0"/>
              </a:rPr>
              <a:t>Bước 3: </a:t>
            </a:r>
          </a:p>
          <a:p>
            <a:pPr algn="ctr">
              <a:lnSpc>
                <a:spcPct val="150000"/>
              </a:lnSpc>
            </a:pPr>
            <a:r>
              <a:rPr lang="vi-VN" sz="2800">
                <a:solidFill>
                  <a:srgbClr val="022A60"/>
                </a:solidFill>
                <a:latin typeface="Fraunces" panose="020B0604020202020204" charset="0"/>
              </a:rPr>
              <a:t>Lặp lại các bước sau cho đến khi đạt kích thước từ vựng mong muốn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0DF45E-3653-4C16-8C3D-E9A9747D9024}"/>
              </a:ext>
            </a:extLst>
          </p:cNvPr>
          <p:cNvSpPr txBox="1"/>
          <p:nvPr/>
        </p:nvSpPr>
        <p:spPr>
          <a:xfrm>
            <a:off x="659939" y="6093008"/>
            <a:ext cx="3739409" cy="2605072"/>
          </a:xfrm>
          <a:prstGeom prst="rect">
            <a:avLst/>
          </a:prstGeom>
          <a:noFill/>
          <a:ln>
            <a:solidFill>
              <a:srgbClr val="006D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800" b="1">
                <a:solidFill>
                  <a:srgbClr val="C00000"/>
                </a:solidFill>
                <a:latin typeface="Fraunces" panose="020B0604020202020204" charset="0"/>
              </a:rPr>
              <a:t>Bước 4: </a:t>
            </a:r>
          </a:p>
          <a:p>
            <a:pPr algn="ctr">
              <a:lnSpc>
                <a:spcPct val="150000"/>
              </a:lnSpc>
            </a:pPr>
            <a:r>
              <a:rPr lang="vi-VN" sz="2800">
                <a:solidFill>
                  <a:srgbClr val="022A60"/>
                </a:solidFill>
                <a:latin typeface="Fraunces" panose="020B0604020202020204" charset="0"/>
              </a:rPr>
              <a:t>Trình bày kho văn bản bằng các đơn vị từ phụ trong từ vựng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9F2B8F-66D0-4293-8E50-B908750C7C1B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12900806" y="7395544"/>
            <a:ext cx="4548994" cy="0"/>
          </a:xfrm>
          <a:prstGeom prst="straightConnector1">
            <a:avLst/>
          </a:prstGeom>
          <a:ln w="57150">
            <a:solidFill>
              <a:srgbClr val="FF7D2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4">
            <a:extLst>
              <a:ext uri="{FF2B5EF4-FFF2-40B4-BE49-F238E27FC236}">
                <a16:creationId xmlns:a16="http://schemas.microsoft.com/office/drawing/2014/main" id="{1BA8B671-C3AF-4310-A735-A9A1DC16035A}"/>
              </a:ext>
            </a:extLst>
          </p:cNvPr>
          <p:cNvSpPr>
            <a:spLocks noChangeAspect="1"/>
          </p:cNvSpPr>
          <p:nvPr/>
        </p:nvSpPr>
        <p:spPr>
          <a:xfrm flipH="1">
            <a:off x="461476" y="2333896"/>
            <a:ext cx="1002391" cy="859550"/>
          </a:xfrm>
          <a:custGeom>
            <a:avLst/>
            <a:gdLst/>
            <a:ahLst/>
            <a:cxnLst/>
            <a:rect l="l" t="t" r="r" b="b"/>
            <a:pathLst>
              <a:path w="3260417" h="2795807">
                <a:moveTo>
                  <a:pt x="0" y="0"/>
                </a:moveTo>
                <a:lnTo>
                  <a:pt x="3260417" y="0"/>
                </a:lnTo>
                <a:lnTo>
                  <a:pt x="3260417" y="2795807"/>
                </a:lnTo>
                <a:lnTo>
                  <a:pt x="0" y="27958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AEE210-05B2-446E-BCAA-C1D0887B94B5}"/>
              </a:ext>
            </a:extLst>
          </p:cNvPr>
          <p:cNvCxnSpPr>
            <a:cxnSpLocks/>
          </p:cNvCxnSpPr>
          <p:nvPr/>
        </p:nvCxnSpPr>
        <p:spPr>
          <a:xfrm>
            <a:off x="15993113" y="3809488"/>
            <a:ext cx="1456687" cy="9534"/>
          </a:xfrm>
          <a:prstGeom prst="line">
            <a:avLst/>
          </a:prstGeom>
          <a:ln w="57150">
            <a:solidFill>
              <a:srgbClr val="FF7D2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D1BAAD-9A78-46A5-8C57-B5861240201B}"/>
              </a:ext>
            </a:extLst>
          </p:cNvPr>
          <p:cNvCxnSpPr>
            <a:cxnSpLocks/>
          </p:cNvCxnSpPr>
          <p:nvPr/>
        </p:nvCxnSpPr>
        <p:spPr>
          <a:xfrm>
            <a:off x="17449800" y="3802903"/>
            <a:ext cx="0" cy="3657600"/>
          </a:xfrm>
          <a:prstGeom prst="line">
            <a:avLst/>
          </a:prstGeom>
          <a:ln w="57150">
            <a:solidFill>
              <a:srgbClr val="FF7D2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0C81D-235A-482B-88AF-F9580266A482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flipH="1">
            <a:off x="4399348" y="7395544"/>
            <a:ext cx="4080289" cy="0"/>
          </a:xfrm>
          <a:prstGeom prst="straightConnector1">
            <a:avLst/>
          </a:prstGeom>
          <a:ln w="57150">
            <a:solidFill>
              <a:srgbClr val="FF7D2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2">
            <a:extLst>
              <a:ext uri="{FF2B5EF4-FFF2-40B4-BE49-F238E27FC236}">
                <a16:creationId xmlns:a16="http://schemas.microsoft.com/office/drawing/2014/main" id="{9C6D466E-4603-49BB-8877-309EE56EBC4B}"/>
              </a:ext>
            </a:extLst>
          </p:cNvPr>
          <p:cNvSpPr>
            <a:spLocks noChangeAspect="1"/>
          </p:cNvSpPr>
          <p:nvPr/>
        </p:nvSpPr>
        <p:spPr>
          <a:xfrm>
            <a:off x="461476" y="2247900"/>
            <a:ext cx="995085" cy="1627950"/>
          </a:xfrm>
          <a:custGeom>
            <a:avLst/>
            <a:gdLst/>
            <a:ahLst/>
            <a:cxnLst/>
            <a:rect l="l" t="t" r="r" b="b"/>
            <a:pathLst>
              <a:path w="2515172" h="4114800">
                <a:moveTo>
                  <a:pt x="0" y="0"/>
                </a:moveTo>
                <a:lnTo>
                  <a:pt x="2515172" y="0"/>
                </a:lnTo>
                <a:lnTo>
                  <a:pt x="25151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1" name="Freeform 4">
            <a:extLst>
              <a:ext uri="{FF2B5EF4-FFF2-40B4-BE49-F238E27FC236}">
                <a16:creationId xmlns:a16="http://schemas.microsoft.com/office/drawing/2014/main" id="{8E1FE14A-B648-41CE-9EB0-B0CC489037A4}"/>
              </a:ext>
            </a:extLst>
          </p:cNvPr>
          <p:cNvSpPr>
            <a:spLocks noChangeAspect="1"/>
          </p:cNvSpPr>
          <p:nvPr/>
        </p:nvSpPr>
        <p:spPr>
          <a:xfrm>
            <a:off x="17000387" y="6486617"/>
            <a:ext cx="1002391" cy="859550"/>
          </a:xfrm>
          <a:custGeom>
            <a:avLst/>
            <a:gdLst/>
            <a:ahLst/>
            <a:cxnLst/>
            <a:rect l="l" t="t" r="r" b="b"/>
            <a:pathLst>
              <a:path w="3260417" h="2795807">
                <a:moveTo>
                  <a:pt x="0" y="0"/>
                </a:moveTo>
                <a:lnTo>
                  <a:pt x="3260417" y="0"/>
                </a:lnTo>
                <a:lnTo>
                  <a:pt x="3260417" y="2795807"/>
                </a:lnTo>
                <a:lnTo>
                  <a:pt x="0" y="27958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7284E-6 L -5.55556E-7 0.02809 C -5.55556E-7 0.04059 0.04635 0.05617 0.08412 0.05617 L 0.16823 0.05617 " pathEditMode="relative" rAng="0" ptsTypes="AAAA">
                                      <p:cBhvr>
                                        <p:cTn id="33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280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06 0.05756 L 0.58073 0.05695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34" y="-3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073 0.05695 L 0.74115 0.05695 C 0.81285 0.05695 0.90157 0.15479 0.90157 0.23457 L 0.90157 0.4125 " pathEditMode="relative" rAng="0" ptsTypes="AAAA">
                                      <p:cBhvr>
                                        <p:cTn id="64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45679E-6 L -0.21944 0.00154 " pathEditMode="relative" rAng="0" ptsTypes="AA">
                                      <p:cBhvr>
                                        <p:cTn id="71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2" y="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944 0.00154 L -0.68611 3.45679E-6 " pathEditMode="relative" rAng="0" ptsTypes="AA">
                                      <p:cBhvr>
                                        <p:cTn id="82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16" y="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35" grpId="0" animBg="1"/>
      <p:bldP spid="37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4683" y="9023619"/>
            <a:ext cx="1230735" cy="2038115"/>
            <a:chOff x="0" y="0"/>
            <a:chExt cx="1474831" cy="24423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4831" cy="2442342"/>
            </a:xfrm>
            <a:custGeom>
              <a:avLst/>
              <a:gdLst/>
              <a:ahLst/>
              <a:cxnLst/>
              <a:rect l="l" t="t" r="r" b="b"/>
              <a:pathLst>
                <a:path w="1474831" h="2442342">
                  <a:moveTo>
                    <a:pt x="0" y="0"/>
                  </a:moveTo>
                  <a:lnTo>
                    <a:pt x="0" y="2442342"/>
                  </a:lnTo>
                  <a:lnTo>
                    <a:pt x="1474831" y="2442342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2381382"/>
                  </a:moveTo>
                  <a:lnTo>
                    <a:pt x="59690" y="2381382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238138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49" name="TextBox 24">
            <a:extLst>
              <a:ext uri="{FF2B5EF4-FFF2-40B4-BE49-F238E27FC236}">
                <a16:creationId xmlns:a16="http://schemas.microsoft.com/office/drawing/2014/main" id="{530D3355-7C88-442E-9A56-47538D74C7E2}"/>
              </a:ext>
            </a:extLst>
          </p:cNvPr>
          <p:cNvSpPr txBox="1"/>
          <p:nvPr/>
        </p:nvSpPr>
        <p:spPr>
          <a:xfrm>
            <a:off x="6121862" y="2936402"/>
            <a:ext cx="4991364" cy="5042727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Mô hình ngôn ngữ lớn được đào tạo trên tập dữ liệu khổng lồ.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Sử dụng tokenizer BPE để biểu diễn văn bản đầu vào và tạo văn bản đầu ra.</a:t>
            </a:r>
            <a:endParaRPr lang="en-US" sz="2799" spc="55">
              <a:solidFill>
                <a:srgbClr val="022A60"/>
              </a:solidFill>
              <a:latin typeface="Fraunce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300685" y="9505205"/>
            <a:ext cx="3860705" cy="1155661"/>
            <a:chOff x="0" y="0"/>
            <a:chExt cx="4626412" cy="138486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26413" cy="1384868"/>
            </a:xfrm>
            <a:custGeom>
              <a:avLst/>
              <a:gdLst/>
              <a:ahLst/>
              <a:cxnLst/>
              <a:rect l="l" t="t" r="r" b="b"/>
              <a:pathLst>
                <a:path w="4626413" h="1384868">
                  <a:moveTo>
                    <a:pt x="0" y="0"/>
                  </a:moveTo>
                  <a:lnTo>
                    <a:pt x="0" y="1384868"/>
                  </a:lnTo>
                  <a:lnTo>
                    <a:pt x="4626413" y="138486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1323908"/>
                  </a:moveTo>
                  <a:lnTo>
                    <a:pt x="59690" y="132390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132390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9050" y="19050"/>
            <a:ext cx="2510325" cy="1386136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285678" y="9548085"/>
            <a:ext cx="4323839" cy="3138661"/>
            <a:chOff x="0" y="0"/>
            <a:chExt cx="5181401" cy="376116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181401" cy="3761163"/>
            </a:xfrm>
            <a:custGeom>
              <a:avLst/>
              <a:gdLst/>
              <a:ahLst/>
              <a:cxnLst/>
              <a:rect l="l" t="t" r="r" b="b"/>
              <a:pathLst>
                <a:path w="5181401" h="3761163">
                  <a:moveTo>
                    <a:pt x="0" y="0"/>
                  </a:moveTo>
                  <a:lnTo>
                    <a:pt x="0" y="3761163"/>
                  </a:lnTo>
                  <a:lnTo>
                    <a:pt x="5181401" y="3761163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3700203"/>
                  </a:moveTo>
                  <a:lnTo>
                    <a:pt x="59690" y="3700203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3700203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522035" y="-209203"/>
            <a:ext cx="6452929" cy="921321"/>
            <a:chOff x="0" y="0"/>
            <a:chExt cx="7732761" cy="11040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732761" cy="1104050"/>
            </a:xfrm>
            <a:custGeom>
              <a:avLst/>
              <a:gdLst/>
              <a:ahLst/>
              <a:cxnLst/>
              <a:rect l="l" t="t" r="r" b="b"/>
              <a:pathLst>
                <a:path w="7732761" h="1104050">
                  <a:moveTo>
                    <a:pt x="0" y="0"/>
                  </a:moveTo>
                  <a:lnTo>
                    <a:pt x="0" y="1104050"/>
                  </a:lnTo>
                  <a:lnTo>
                    <a:pt x="7732761" y="1104050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850830" y="-559465"/>
            <a:ext cx="2816940" cy="3176330"/>
            <a:chOff x="0" y="0"/>
            <a:chExt cx="3375634" cy="38063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375634" cy="3806303"/>
            </a:xfrm>
            <a:custGeom>
              <a:avLst/>
              <a:gdLst/>
              <a:ahLst/>
              <a:cxnLst/>
              <a:rect l="l" t="t" r="r" b="b"/>
              <a:pathLst>
                <a:path w="3375634" h="3806303">
                  <a:moveTo>
                    <a:pt x="0" y="0"/>
                  </a:moveTo>
                  <a:lnTo>
                    <a:pt x="0" y="3806303"/>
                  </a:lnTo>
                  <a:lnTo>
                    <a:pt x="3375634" y="3806303"/>
                  </a:lnTo>
                  <a:lnTo>
                    <a:pt x="3375634" y="0"/>
                  </a:lnTo>
                  <a:lnTo>
                    <a:pt x="0" y="0"/>
                  </a:lnTo>
                  <a:close/>
                  <a:moveTo>
                    <a:pt x="3314674" y="3745343"/>
                  </a:moveTo>
                  <a:lnTo>
                    <a:pt x="59690" y="3745343"/>
                  </a:lnTo>
                  <a:lnTo>
                    <a:pt x="59690" y="59690"/>
                  </a:lnTo>
                  <a:lnTo>
                    <a:pt x="3314674" y="59690"/>
                  </a:lnTo>
                  <a:lnTo>
                    <a:pt x="3314674" y="3745343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7259300" y="849970"/>
            <a:ext cx="1350217" cy="7103763"/>
            <a:chOff x="0" y="0"/>
            <a:chExt cx="1618010" cy="85126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18010" cy="8512678"/>
            </a:xfrm>
            <a:custGeom>
              <a:avLst/>
              <a:gdLst/>
              <a:ahLst/>
              <a:cxnLst/>
              <a:rect l="l" t="t" r="r" b="b"/>
              <a:pathLst>
                <a:path w="1618010" h="8512678">
                  <a:moveTo>
                    <a:pt x="0" y="0"/>
                  </a:moveTo>
                  <a:lnTo>
                    <a:pt x="0" y="8512678"/>
                  </a:lnTo>
                  <a:lnTo>
                    <a:pt x="1618010" y="8512678"/>
                  </a:lnTo>
                  <a:lnTo>
                    <a:pt x="1618010" y="0"/>
                  </a:lnTo>
                  <a:lnTo>
                    <a:pt x="0" y="0"/>
                  </a:lnTo>
                  <a:close/>
                  <a:moveTo>
                    <a:pt x="1557050" y="8451718"/>
                  </a:moveTo>
                  <a:lnTo>
                    <a:pt x="59690" y="8451718"/>
                  </a:lnTo>
                  <a:lnTo>
                    <a:pt x="59690" y="59690"/>
                  </a:lnTo>
                  <a:lnTo>
                    <a:pt x="1557050" y="59690"/>
                  </a:lnTo>
                  <a:lnTo>
                    <a:pt x="1557050" y="8451718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5400000">
            <a:off x="15978249" y="7614946"/>
            <a:ext cx="5262535" cy="1742404"/>
            <a:chOff x="0" y="0"/>
            <a:chExt cx="6306273" cy="208798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06272" cy="2087981"/>
            </a:xfrm>
            <a:custGeom>
              <a:avLst/>
              <a:gdLst/>
              <a:ahLst/>
              <a:cxnLst/>
              <a:rect l="l" t="t" r="r" b="b"/>
              <a:pathLst>
                <a:path w="6306272" h="2087981">
                  <a:moveTo>
                    <a:pt x="0" y="0"/>
                  </a:moveTo>
                  <a:lnTo>
                    <a:pt x="0" y="2087981"/>
                  </a:lnTo>
                  <a:lnTo>
                    <a:pt x="6306272" y="2087981"/>
                  </a:lnTo>
                  <a:lnTo>
                    <a:pt x="6306272" y="0"/>
                  </a:lnTo>
                  <a:lnTo>
                    <a:pt x="0" y="0"/>
                  </a:lnTo>
                  <a:close/>
                  <a:moveTo>
                    <a:pt x="6245313" y="2027021"/>
                  </a:moveTo>
                  <a:lnTo>
                    <a:pt x="59690" y="2027021"/>
                  </a:lnTo>
                  <a:lnTo>
                    <a:pt x="59690" y="59690"/>
                  </a:lnTo>
                  <a:lnTo>
                    <a:pt x="6245313" y="59690"/>
                  </a:lnTo>
                  <a:lnTo>
                    <a:pt x="6245313" y="2027021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571236" y="2936402"/>
            <a:ext cx="4991364" cy="5904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Kiến trúc mạng nơ-ron cho nhiều nhiệm vụ NLP như dịch máy, tóm tắt văn bản, trả lời câu hỏi.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Sử dụng tokenizer BPE để biểu diễn văn bản đầu vào và đầu ra.</a:t>
            </a:r>
            <a:endParaRPr lang="en-US" sz="2799" spc="55">
              <a:solidFill>
                <a:srgbClr val="022A60"/>
              </a:solidFill>
              <a:latin typeface="Fraunces"/>
            </a:endParaRPr>
          </a:p>
        </p:txBody>
      </p:sp>
      <p:sp>
        <p:nvSpPr>
          <p:cNvPr id="37" name="AutoShape 37"/>
          <p:cNvSpPr/>
          <p:nvPr/>
        </p:nvSpPr>
        <p:spPr>
          <a:xfrm flipV="1">
            <a:off x="5818021" y="3296772"/>
            <a:ext cx="2918" cy="5543874"/>
          </a:xfrm>
          <a:prstGeom prst="line">
            <a:avLst/>
          </a:prstGeom>
          <a:ln w="38100" cap="flat">
            <a:solidFill>
              <a:srgbClr val="FF7D2D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 flipH="1" flipV="1">
            <a:off x="11371565" y="3296772"/>
            <a:ext cx="42584" cy="5543873"/>
          </a:xfrm>
          <a:prstGeom prst="line">
            <a:avLst/>
          </a:prstGeom>
          <a:ln w="38100" cap="flat">
            <a:solidFill>
              <a:srgbClr val="FF7D2D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554289" y="2171700"/>
            <a:ext cx="4991364" cy="62760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302259" lvl="1" algn="ctr">
              <a:lnSpc>
                <a:spcPts val="5599"/>
              </a:lnSpc>
            </a:pPr>
            <a:r>
              <a:rPr lang="vi-VN" sz="2799" b="1">
                <a:solidFill>
                  <a:srgbClr val="C00000"/>
                </a:solidFill>
                <a:latin typeface="Fraunces"/>
              </a:rPr>
              <a:t>Transformer</a:t>
            </a:r>
            <a:endParaRPr lang="en-US" sz="2799" b="1">
              <a:solidFill>
                <a:srgbClr val="C00000"/>
              </a:solidFill>
              <a:latin typeface="Fraunces"/>
            </a:endParaRPr>
          </a:p>
        </p:txBody>
      </p:sp>
      <p:sp>
        <p:nvSpPr>
          <p:cNvPr id="42" name="TextBox 39">
            <a:extLst>
              <a:ext uri="{FF2B5EF4-FFF2-40B4-BE49-F238E27FC236}">
                <a16:creationId xmlns:a16="http://schemas.microsoft.com/office/drawing/2014/main" id="{F853915D-E1DE-41AF-8514-029F01D5D621}"/>
              </a:ext>
            </a:extLst>
          </p:cNvPr>
          <p:cNvSpPr txBox="1"/>
          <p:nvPr/>
        </p:nvSpPr>
        <p:spPr>
          <a:xfrm>
            <a:off x="6096001" y="2171700"/>
            <a:ext cx="4778448" cy="627607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302259" lvl="1" algn="ctr">
              <a:lnSpc>
                <a:spcPts val="5599"/>
              </a:lnSpc>
            </a:pPr>
            <a:r>
              <a:rPr lang="vi-VN" sz="2799" b="1">
                <a:solidFill>
                  <a:srgbClr val="C00000"/>
                </a:solidFill>
                <a:latin typeface="Fraunces"/>
              </a:rPr>
              <a:t>GPT-2</a:t>
            </a:r>
            <a:endParaRPr lang="en-US" sz="2799" b="1">
              <a:solidFill>
                <a:srgbClr val="C00000"/>
              </a:solidFill>
              <a:latin typeface="Fraunces"/>
            </a:endParaRP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1766F704-689F-4E35-91D7-C07DDD3ED549}"/>
              </a:ext>
            </a:extLst>
          </p:cNvPr>
          <p:cNvSpPr txBox="1"/>
          <p:nvPr/>
        </p:nvSpPr>
        <p:spPr>
          <a:xfrm>
            <a:off x="2378321" y="1201714"/>
            <a:ext cx="13531358" cy="57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3"/>
              </a:lnSpc>
            </a:pPr>
            <a:r>
              <a:rPr lang="vi-VN" sz="4199">
                <a:solidFill>
                  <a:srgbClr val="DB5300"/>
                </a:solidFill>
                <a:latin typeface="Sigmar One"/>
              </a:rPr>
              <a:t>Mô hình ứng dụng</a:t>
            </a:r>
            <a:endParaRPr lang="en-US" sz="4199">
              <a:solidFill>
                <a:srgbClr val="DB5300"/>
              </a:solidFill>
              <a:latin typeface="Sigmar One"/>
            </a:endParaRPr>
          </a:p>
        </p:txBody>
      </p:sp>
      <p:sp>
        <p:nvSpPr>
          <p:cNvPr id="50" name="TextBox 39">
            <a:extLst>
              <a:ext uri="{FF2B5EF4-FFF2-40B4-BE49-F238E27FC236}">
                <a16:creationId xmlns:a16="http://schemas.microsoft.com/office/drawing/2014/main" id="{52BC8AF0-AC31-4556-88EB-0F8F4D2D292B}"/>
              </a:ext>
            </a:extLst>
          </p:cNvPr>
          <p:cNvSpPr txBox="1"/>
          <p:nvPr/>
        </p:nvSpPr>
        <p:spPr>
          <a:xfrm>
            <a:off x="11654658" y="2171699"/>
            <a:ext cx="4733441" cy="62760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302259" lvl="1" algn="ctr">
              <a:lnSpc>
                <a:spcPts val="5599"/>
              </a:lnSpc>
            </a:pPr>
            <a:r>
              <a:rPr lang="vi-VN" sz="2799" b="1">
                <a:solidFill>
                  <a:srgbClr val="C00000"/>
                </a:solidFill>
                <a:latin typeface="Fraunces"/>
              </a:rPr>
              <a:t>BERT</a:t>
            </a:r>
            <a:endParaRPr lang="en-US" sz="2799" b="1">
              <a:solidFill>
                <a:srgbClr val="C00000"/>
              </a:solidFill>
              <a:latin typeface="Fraunces"/>
            </a:endParaRPr>
          </a:p>
        </p:txBody>
      </p:sp>
      <p:sp>
        <p:nvSpPr>
          <p:cNvPr id="51" name="TextBox 24">
            <a:extLst>
              <a:ext uri="{FF2B5EF4-FFF2-40B4-BE49-F238E27FC236}">
                <a16:creationId xmlns:a16="http://schemas.microsoft.com/office/drawing/2014/main" id="{680649AB-343A-49D2-9B81-860D4EB27C47}"/>
              </a:ext>
            </a:extLst>
          </p:cNvPr>
          <p:cNvSpPr txBox="1"/>
          <p:nvPr/>
        </p:nvSpPr>
        <p:spPr>
          <a:xfrm>
            <a:off x="11629905" y="2936401"/>
            <a:ext cx="4991364" cy="6765763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Mô hình ngôn ngữ được đào tạo trước cho nhiều nhiệm vụ NLP như phân loại văn bản, trích xuất thực thể, trả lời câu hỏi.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799" spc="55">
                <a:solidFill>
                  <a:srgbClr val="022A60"/>
                </a:solidFill>
                <a:latin typeface="Fraunces"/>
              </a:rPr>
              <a:t>Sử dụng tokenizer BPE để biểu diễn văn bản đầu vào.</a:t>
            </a:r>
            <a:endParaRPr lang="en-US" sz="2799" spc="55">
              <a:solidFill>
                <a:srgbClr val="022A60"/>
              </a:solidFill>
              <a:latin typeface="Fraunc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4" grpId="0"/>
      <p:bldP spid="39" grpId="0"/>
      <p:bldP spid="42" grpId="0"/>
      <p:bldP spid="44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505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Sitka Subheading Semibold</vt:lpstr>
      <vt:lpstr>Sigmar One</vt:lpstr>
      <vt:lpstr>Fraunces</vt:lpstr>
      <vt:lpstr>Arial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MẠNG</dc:title>
  <dc:creator>Mie</dc:creator>
  <cp:lastModifiedBy>Đinh Phương My</cp:lastModifiedBy>
  <cp:revision>123</cp:revision>
  <dcterms:created xsi:type="dcterms:W3CDTF">2006-08-16T00:00:00Z</dcterms:created>
  <dcterms:modified xsi:type="dcterms:W3CDTF">2024-06-01T10:08:40Z</dcterms:modified>
  <dc:identifier>DAGBYQXM8W4</dc:identifier>
</cp:coreProperties>
</file>