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70" r:id="rId7"/>
    <p:sldId id="271" r:id="rId8"/>
  </p:sldIdLst>
  <p:sldSz cx="18288000" cy="10287000"/>
  <p:notesSz cx="6858000" cy="9144000"/>
  <p:embeddedFontLst>
    <p:embeddedFont>
      <p:font typeface="Bodoni MT Poster Compressed" panose="02070706080601050204" pitchFamily="18" charset="0"/>
      <p:regular r:id="rId9"/>
    </p:embeddedFont>
    <p:embeddedFont>
      <p:font typeface="Bogart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Sigmar One" panose="020B0604020202020204" charset="0"/>
      <p:regular r:id="rId16"/>
    </p:embeddedFont>
    <p:embeddedFont>
      <p:font typeface="Sitka Subheading Semibold" pitchFamily="2" charset="0"/>
      <p:bold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E412E"/>
    <a:srgbClr val="0066AB"/>
    <a:srgbClr val="FD6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183426" y="-707424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28700" y="4114076"/>
            <a:ext cx="16230600" cy="2052790"/>
            <a:chOff x="0" y="0"/>
            <a:chExt cx="4274726" cy="5406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540653"/>
            </a:xfrm>
            <a:custGeom>
              <a:avLst/>
              <a:gdLst/>
              <a:ahLst/>
              <a:cxnLst/>
              <a:rect l="l" t="t" r="r" b="b"/>
              <a:pathLst>
                <a:path w="4274726" h="540653">
                  <a:moveTo>
                    <a:pt x="0" y="0"/>
                  </a:moveTo>
                  <a:lnTo>
                    <a:pt x="4274726" y="0"/>
                  </a:lnTo>
                  <a:lnTo>
                    <a:pt x="4274726" y="540653"/>
                  </a:lnTo>
                  <a:lnTo>
                    <a:pt x="0" y="54065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274726" cy="569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0" y="4429323"/>
            <a:ext cx="18288000" cy="155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10"/>
              </a:lnSpc>
              <a:spcBef>
                <a:spcPct val="0"/>
              </a:spcBef>
            </a:pPr>
            <a:r>
              <a:rPr lang="en-US" sz="9007" spc="1261">
                <a:solidFill>
                  <a:srgbClr val="191919"/>
                </a:solidFill>
                <a:latin typeface="Sigmar One"/>
              </a:rPr>
              <a:t>TIỂU LUẬN GIỮA KÌ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8">
            <a:extLst>
              <a:ext uri="{FF2B5EF4-FFF2-40B4-BE49-F238E27FC236}">
                <a16:creationId xmlns:a16="http://schemas.microsoft.com/office/drawing/2014/main" id="{00C23EE0-52B2-4D50-948C-642E1D6A5FB1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1677CDEF-8870-48EF-8732-A97CABB89F55}"/>
              </a:ext>
            </a:extLst>
          </p:cNvPr>
          <p:cNvSpPr txBox="1"/>
          <p:nvPr/>
        </p:nvSpPr>
        <p:spPr>
          <a:xfrm>
            <a:off x="2599046" y="1839467"/>
            <a:ext cx="13089907" cy="488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404040"/>
                </a:solidFill>
                <a:latin typeface="Sigmar One"/>
              </a:rPr>
              <a:t>NHẬP MÔN XỬ LÝ NGÔN NGỮ TỰ NHIÊN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6DEAE422-3078-4BE8-9094-93B0A43E222D}"/>
              </a:ext>
            </a:extLst>
          </p:cNvPr>
          <p:cNvSpPr txBox="1"/>
          <p:nvPr/>
        </p:nvSpPr>
        <p:spPr>
          <a:xfrm>
            <a:off x="9601200" y="7155899"/>
            <a:ext cx="6215624" cy="250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207">
                <a:solidFill>
                  <a:srgbClr val="404040"/>
                </a:solidFill>
                <a:latin typeface="Sitka Subheading Semibold" pitchFamily="2" charset="0"/>
              </a:rPr>
              <a:t>GVGD: </a:t>
            </a:r>
            <a:r>
              <a:rPr lang="vi-VN" sz="2800" b="1" spc="207">
                <a:solidFill>
                  <a:srgbClr val="404040"/>
                </a:solidFill>
                <a:latin typeface="Sitka Subheading Semibold" pitchFamily="2" charset="0"/>
              </a:rPr>
              <a:t>PGS.TS. LÊ ANH CƯỜNG</a:t>
            </a:r>
            <a:endParaRPr lang="en-US" sz="2800" b="1" spc="207">
              <a:solidFill>
                <a:srgbClr val="404040"/>
              </a:solidFill>
              <a:latin typeface="Sitka Subheading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b="1" spc="207">
                <a:solidFill>
                  <a:srgbClr val="404040"/>
                </a:solidFill>
                <a:latin typeface="Sitka Subheading Semibold" pitchFamily="2" charset="0"/>
              </a:rPr>
              <a:t>SVTH: </a:t>
            </a:r>
            <a:r>
              <a:rPr lang="vi-VN" sz="2800" b="1" spc="207">
                <a:solidFill>
                  <a:srgbClr val="404040"/>
                </a:solidFill>
                <a:latin typeface="Sitka Subheading Semibold" pitchFamily="2" charset="0"/>
              </a:rPr>
              <a:t>NGUYỄN THỊ CẨM THÙY</a:t>
            </a:r>
          </a:p>
          <a:p>
            <a:pPr>
              <a:lnSpc>
                <a:spcPct val="150000"/>
              </a:lnSpc>
            </a:pPr>
            <a:r>
              <a:rPr lang="vi-VN" sz="2800" b="1" spc="207">
                <a:solidFill>
                  <a:srgbClr val="404040"/>
                </a:solidFill>
                <a:latin typeface="Sitka Subheading Semibold" pitchFamily="2" charset="0"/>
              </a:rPr>
              <a:t>           ĐINH PHƯƠNG MY</a:t>
            </a:r>
          </a:p>
          <a:p>
            <a:pPr>
              <a:lnSpc>
                <a:spcPct val="150000"/>
              </a:lnSpc>
            </a:pPr>
            <a:r>
              <a:rPr lang="vi-VN" sz="2800" b="1" spc="207">
                <a:solidFill>
                  <a:srgbClr val="404040"/>
                </a:solidFill>
                <a:latin typeface="Sitka Subheading Semibold" pitchFamily="2" charset="0"/>
              </a:rPr>
              <a:t>           NGUYỄN PHÚC TRỌNG</a:t>
            </a:r>
            <a:endParaRPr lang="en-US" sz="2800" b="1" spc="207">
              <a:solidFill>
                <a:srgbClr val="404040"/>
              </a:solidFill>
              <a:latin typeface="Sitka Subheading Semibold" pitchFamily="2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6">
            <a:extLst>
              <a:ext uri="{FF2B5EF4-FFF2-40B4-BE49-F238E27FC236}">
                <a16:creationId xmlns:a16="http://schemas.microsoft.com/office/drawing/2014/main" id="{BE078FC6-F587-41A6-9645-88E2967D9D34}"/>
              </a:ext>
            </a:extLst>
          </p:cNvPr>
          <p:cNvSpPr txBox="1"/>
          <p:nvPr/>
        </p:nvSpPr>
        <p:spPr>
          <a:xfrm>
            <a:off x="609600" y="2304126"/>
            <a:ext cx="169926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Mạng neural 2 lớp với một tầng ẩn.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Đầu vào: Corpus lớn.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Đầu ra: Không gian vector (vài trăm chiều) với mỗi từ gắn với một vector.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Mục tiêu: Đặt các từ có chung ngữ cảnh gần nhau trong không gian vector.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Dự đoán: Dựa trên xuất hiện trước đây của từ.</a:t>
            </a:r>
            <a:endParaRPr lang="en-US" sz="2800" spc="37">
              <a:solidFill>
                <a:srgbClr val="404040"/>
              </a:solidFill>
              <a:latin typeface="Bogart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8432287" y="8517238"/>
            <a:ext cx="10994424" cy="35395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155723" y="-3579976"/>
            <a:ext cx="1953319" cy="594116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8">
            <a:extLst>
              <a:ext uri="{FF2B5EF4-FFF2-40B4-BE49-F238E27FC236}">
                <a16:creationId xmlns:a16="http://schemas.microsoft.com/office/drawing/2014/main" id="{F859A4D4-6165-49F0-8319-D1F2D6FBCDA6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520BE-148F-4225-9520-9D16FD314FED}"/>
              </a:ext>
            </a:extLst>
          </p:cNvPr>
          <p:cNvCxnSpPr>
            <a:cxnSpLocks/>
          </p:cNvCxnSpPr>
          <p:nvPr/>
        </p:nvCxnSpPr>
        <p:spPr>
          <a:xfrm>
            <a:off x="4229100" y="1539240"/>
            <a:ext cx="9829800" cy="228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942AA5-21FD-49CA-BBC2-419939428F37}"/>
              </a:ext>
            </a:extLst>
          </p:cNvPr>
          <p:cNvSpPr txBox="1"/>
          <p:nvPr/>
        </p:nvSpPr>
        <p:spPr>
          <a:xfrm>
            <a:off x="4229100" y="656550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5400" cap="all">
                <a:latin typeface="Sigmar One" panose="020B0604020202020204" charset="0"/>
                <a:cs typeface="Vani" panose="02040502050405020303" pitchFamily="18" charset="0"/>
              </a:rPr>
              <a:t>Word2vec</a:t>
            </a:r>
            <a:endParaRPr lang="en-US" sz="5400" cap="all">
              <a:latin typeface="Sigmar One" panose="020B0604020202020204" charset="0"/>
              <a:cs typeface="Vani" panose="02040502050405020303" pitchFamily="18" charset="0"/>
            </a:endParaRPr>
          </a:p>
        </p:txBody>
      </p:sp>
      <p:grpSp>
        <p:nvGrpSpPr>
          <p:cNvPr id="26" name="Group 37">
            <a:extLst>
              <a:ext uri="{FF2B5EF4-FFF2-40B4-BE49-F238E27FC236}">
                <a16:creationId xmlns:a16="http://schemas.microsoft.com/office/drawing/2014/main" id="{71B052BE-DE04-4148-9C26-6DF8241F3079}"/>
              </a:ext>
            </a:extLst>
          </p:cNvPr>
          <p:cNvGrpSpPr/>
          <p:nvPr/>
        </p:nvGrpSpPr>
        <p:grpSpPr>
          <a:xfrm>
            <a:off x="9346687" y="9247468"/>
            <a:ext cx="9165624" cy="3886200"/>
            <a:chOff x="0" y="0"/>
            <a:chExt cx="812800" cy="812800"/>
          </a:xfrm>
        </p:grpSpPr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F06AC010-74E1-486C-BCB3-6C69A74F8AA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8F6BF952-5670-49A7-84F3-4E507F3EE55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>
            <a:extLst>
              <a:ext uri="{FF2B5EF4-FFF2-40B4-BE49-F238E27FC236}">
                <a16:creationId xmlns:a16="http://schemas.microsoft.com/office/drawing/2014/main" id="{F859A4D4-6165-49F0-8319-D1F2D6FBCDA6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1C35C-BAF0-4A11-99EE-2940D2201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1"/>
          <a:stretch/>
        </p:blipFill>
        <p:spPr bwMode="auto">
          <a:xfrm>
            <a:off x="1682358" y="2400300"/>
            <a:ext cx="6619074" cy="64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748639630">
                  <a:custGeom>
                    <a:avLst/>
                    <a:gdLst>
                      <a:gd name="connsiteX0" fmla="*/ 0 w 6456074"/>
                      <a:gd name="connsiteY0" fmla="*/ 0 h 6317499"/>
                      <a:gd name="connsiteX1" fmla="*/ 774729 w 6456074"/>
                      <a:gd name="connsiteY1" fmla="*/ 0 h 6317499"/>
                      <a:gd name="connsiteX2" fmla="*/ 1355776 w 6456074"/>
                      <a:gd name="connsiteY2" fmla="*/ 0 h 6317499"/>
                      <a:gd name="connsiteX3" fmla="*/ 2065944 w 6456074"/>
                      <a:gd name="connsiteY3" fmla="*/ 0 h 6317499"/>
                      <a:gd name="connsiteX4" fmla="*/ 2711551 w 6456074"/>
                      <a:gd name="connsiteY4" fmla="*/ 0 h 6317499"/>
                      <a:gd name="connsiteX5" fmla="*/ 3163476 w 6456074"/>
                      <a:gd name="connsiteY5" fmla="*/ 0 h 6317499"/>
                      <a:gd name="connsiteX6" fmla="*/ 3938205 w 6456074"/>
                      <a:gd name="connsiteY6" fmla="*/ 0 h 6317499"/>
                      <a:gd name="connsiteX7" fmla="*/ 4583813 w 6456074"/>
                      <a:gd name="connsiteY7" fmla="*/ 0 h 6317499"/>
                      <a:gd name="connsiteX8" fmla="*/ 5229420 w 6456074"/>
                      <a:gd name="connsiteY8" fmla="*/ 0 h 6317499"/>
                      <a:gd name="connsiteX9" fmla="*/ 5810467 w 6456074"/>
                      <a:gd name="connsiteY9" fmla="*/ 0 h 6317499"/>
                      <a:gd name="connsiteX10" fmla="*/ 6456074 w 6456074"/>
                      <a:gd name="connsiteY10" fmla="*/ 0 h 6317499"/>
                      <a:gd name="connsiteX11" fmla="*/ 6456074 w 6456074"/>
                      <a:gd name="connsiteY11" fmla="*/ 694925 h 6317499"/>
                      <a:gd name="connsiteX12" fmla="*/ 6456074 w 6456074"/>
                      <a:gd name="connsiteY12" fmla="*/ 1389850 h 6317499"/>
                      <a:gd name="connsiteX13" fmla="*/ 6456074 w 6456074"/>
                      <a:gd name="connsiteY13" fmla="*/ 1958425 h 6317499"/>
                      <a:gd name="connsiteX14" fmla="*/ 6456074 w 6456074"/>
                      <a:gd name="connsiteY14" fmla="*/ 2590175 h 6317499"/>
                      <a:gd name="connsiteX15" fmla="*/ 6456074 w 6456074"/>
                      <a:gd name="connsiteY15" fmla="*/ 3285099 h 6317499"/>
                      <a:gd name="connsiteX16" fmla="*/ 6456074 w 6456074"/>
                      <a:gd name="connsiteY16" fmla="*/ 4043199 h 6317499"/>
                      <a:gd name="connsiteX17" fmla="*/ 6456074 w 6456074"/>
                      <a:gd name="connsiteY17" fmla="*/ 4485424 h 6317499"/>
                      <a:gd name="connsiteX18" fmla="*/ 6456074 w 6456074"/>
                      <a:gd name="connsiteY18" fmla="*/ 5053999 h 6317499"/>
                      <a:gd name="connsiteX19" fmla="*/ 6456074 w 6456074"/>
                      <a:gd name="connsiteY19" fmla="*/ 5748924 h 6317499"/>
                      <a:gd name="connsiteX20" fmla="*/ 6456074 w 6456074"/>
                      <a:gd name="connsiteY20" fmla="*/ 6317499 h 6317499"/>
                      <a:gd name="connsiteX21" fmla="*/ 5875027 w 6456074"/>
                      <a:gd name="connsiteY21" fmla="*/ 6317499 h 6317499"/>
                      <a:gd name="connsiteX22" fmla="*/ 5100298 w 6456074"/>
                      <a:gd name="connsiteY22" fmla="*/ 6317499 h 6317499"/>
                      <a:gd name="connsiteX23" fmla="*/ 4390130 w 6456074"/>
                      <a:gd name="connsiteY23" fmla="*/ 6317499 h 6317499"/>
                      <a:gd name="connsiteX24" fmla="*/ 3615401 w 6456074"/>
                      <a:gd name="connsiteY24" fmla="*/ 6317499 h 6317499"/>
                      <a:gd name="connsiteX25" fmla="*/ 3098916 w 6456074"/>
                      <a:gd name="connsiteY25" fmla="*/ 6317499 h 6317499"/>
                      <a:gd name="connsiteX26" fmla="*/ 2388747 w 6456074"/>
                      <a:gd name="connsiteY26" fmla="*/ 6317499 h 6317499"/>
                      <a:gd name="connsiteX27" fmla="*/ 1807701 w 6456074"/>
                      <a:gd name="connsiteY27" fmla="*/ 6317499 h 6317499"/>
                      <a:gd name="connsiteX28" fmla="*/ 1355776 w 6456074"/>
                      <a:gd name="connsiteY28" fmla="*/ 6317499 h 6317499"/>
                      <a:gd name="connsiteX29" fmla="*/ 774729 w 6456074"/>
                      <a:gd name="connsiteY29" fmla="*/ 6317499 h 6317499"/>
                      <a:gd name="connsiteX30" fmla="*/ 0 w 6456074"/>
                      <a:gd name="connsiteY30" fmla="*/ 6317499 h 6317499"/>
                      <a:gd name="connsiteX31" fmla="*/ 0 w 6456074"/>
                      <a:gd name="connsiteY31" fmla="*/ 5559399 h 6317499"/>
                      <a:gd name="connsiteX32" fmla="*/ 0 w 6456074"/>
                      <a:gd name="connsiteY32" fmla="*/ 4990824 h 6317499"/>
                      <a:gd name="connsiteX33" fmla="*/ 0 w 6456074"/>
                      <a:gd name="connsiteY33" fmla="*/ 4485424 h 6317499"/>
                      <a:gd name="connsiteX34" fmla="*/ 0 w 6456074"/>
                      <a:gd name="connsiteY34" fmla="*/ 4043199 h 6317499"/>
                      <a:gd name="connsiteX35" fmla="*/ 0 w 6456074"/>
                      <a:gd name="connsiteY35" fmla="*/ 3411449 h 6317499"/>
                      <a:gd name="connsiteX36" fmla="*/ 0 w 6456074"/>
                      <a:gd name="connsiteY36" fmla="*/ 2842875 h 6317499"/>
                      <a:gd name="connsiteX37" fmla="*/ 0 w 6456074"/>
                      <a:gd name="connsiteY37" fmla="*/ 2400650 h 6317499"/>
                      <a:gd name="connsiteX38" fmla="*/ 0 w 6456074"/>
                      <a:gd name="connsiteY38" fmla="*/ 1705725 h 6317499"/>
                      <a:gd name="connsiteX39" fmla="*/ 0 w 6456074"/>
                      <a:gd name="connsiteY39" fmla="*/ 947625 h 6317499"/>
                      <a:gd name="connsiteX40" fmla="*/ 0 w 6456074"/>
                      <a:gd name="connsiteY40" fmla="*/ 0 h 6317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6456074" h="6317499" fill="none" extrusionOk="0">
                        <a:moveTo>
                          <a:pt x="0" y="0"/>
                        </a:moveTo>
                        <a:cubicBezTo>
                          <a:pt x="317465" y="-28887"/>
                          <a:pt x="515791" y="8396"/>
                          <a:pt x="774729" y="0"/>
                        </a:cubicBezTo>
                        <a:cubicBezTo>
                          <a:pt x="1033667" y="-8396"/>
                          <a:pt x="1179227" y="-25288"/>
                          <a:pt x="1355776" y="0"/>
                        </a:cubicBezTo>
                        <a:cubicBezTo>
                          <a:pt x="1532325" y="25288"/>
                          <a:pt x="1839602" y="29694"/>
                          <a:pt x="2065944" y="0"/>
                        </a:cubicBezTo>
                        <a:cubicBezTo>
                          <a:pt x="2292286" y="-29694"/>
                          <a:pt x="2424622" y="-13262"/>
                          <a:pt x="2711551" y="0"/>
                        </a:cubicBezTo>
                        <a:cubicBezTo>
                          <a:pt x="2998480" y="13262"/>
                          <a:pt x="3044943" y="-20648"/>
                          <a:pt x="3163476" y="0"/>
                        </a:cubicBezTo>
                        <a:cubicBezTo>
                          <a:pt x="3282010" y="20648"/>
                          <a:pt x="3743591" y="-22531"/>
                          <a:pt x="3938205" y="0"/>
                        </a:cubicBezTo>
                        <a:cubicBezTo>
                          <a:pt x="4132819" y="22531"/>
                          <a:pt x="4348775" y="-17276"/>
                          <a:pt x="4583813" y="0"/>
                        </a:cubicBezTo>
                        <a:cubicBezTo>
                          <a:pt x="4818851" y="17276"/>
                          <a:pt x="5093415" y="-16403"/>
                          <a:pt x="5229420" y="0"/>
                        </a:cubicBezTo>
                        <a:cubicBezTo>
                          <a:pt x="5365425" y="16403"/>
                          <a:pt x="5691511" y="-22878"/>
                          <a:pt x="5810467" y="0"/>
                        </a:cubicBezTo>
                        <a:cubicBezTo>
                          <a:pt x="5929423" y="22878"/>
                          <a:pt x="6240552" y="-16258"/>
                          <a:pt x="6456074" y="0"/>
                        </a:cubicBezTo>
                        <a:cubicBezTo>
                          <a:pt x="6422286" y="274597"/>
                          <a:pt x="6458980" y="380601"/>
                          <a:pt x="6456074" y="694925"/>
                        </a:cubicBezTo>
                        <a:cubicBezTo>
                          <a:pt x="6453168" y="1009250"/>
                          <a:pt x="6433769" y="1052740"/>
                          <a:pt x="6456074" y="1389850"/>
                        </a:cubicBezTo>
                        <a:cubicBezTo>
                          <a:pt x="6478379" y="1726961"/>
                          <a:pt x="6443016" y="1731622"/>
                          <a:pt x="6456074" y="1958425"/>
                        </a:cubicBezTo>
                        <a:cubicBezTo>
                          <a:pt x="6469132" y="2185228"/>
                          <a:pt x="6479973" y="2290643"/>
                          <a:pt x="6456074" y="2590175"/>
                        </a:cubicBezTo>
                        <a:cubicBezTo>
                          <a:pt x="6432176" y="2889707"/>
                          <a:pt x="6470764" y="3105681"/>
                          <a:pt x="6456074" y="3285099"/>
                        </a:cubicBezTo>
                        <a:cubicBezTo>
                          <a:pt x="6441384" y="3464517"/>
                          <a:pt x="6475063" y="3865502"/>
                          <a:pt x="6456074" y="4043199"/>
                        </a:cubicBezTo>
                        <a:cubicBezTo>
                          <a:pt x="6437085" y="4220896"/>
                          <a:pt x="6434236" y="4382102"/>
                          <a:pt x="6456074" y="4485424"/>
                        </a:cubicBezTo>
                        <a:cubicBezTo>
                          <a:pt x="6477912" y="4588747"/>
                          <a:pt x="6444359" y="4826013"/>
                          <a:pt x="6456074" y="5053999"/>
                        </a:cubicBezTo>
                        <a:cubicBezTo>
                          <a:pt x="6467789" y="5281985"/>
                          <a:pt x="6422984" y="5429079"/>
                          <a:pt x="6456074" y="5748924"/>
                        </a:cubicBezTo>
                        <a:cubicBezTo>
                          <a:pt x="6489164" y="6068770"/>
                          <a:pt x="6437608" y="6118428"/>
                          <a:pt x="6456074" y="6317499"/>
                        </a:cubicBezTo>
                        <a:cubicBezTo>
                          <a:pt x="6197400" y="6307315"/>
                          <a:pt x="5991822" y="6329130"/>
                          <a:pt x="5875027" y="6317499"/>
                        </a:cubicBezTo>
                        <a:cubicBezTo>
                          <a:pt x="5758232" y="6305868"/>
                          <a:pt x="5268594" y="6302943"/>
                          <a:pt x="5100298" y="6317499"/>
                        </a:cubicBezTo>
                        <a:cubicBezTo>
                          <a:pt x="4932002" y="6332055"/>
                          <a:pt x="4572494" y="6317881"/>
                          <a:pt x="4390130" y="6317499"/>
                        </a:cubicBezTo>
                        <a:cubicBezTo>
                          <a:pt x="4207766" y="6317117"/>
                          <a:pt x="3847548" y="6310870"/>
                          <a:pt x="3615401" y="6317499"/>
                        </a:cubicBezTo>
                        <a:cubicBezTo>
                          <a:pt x="3383254" y="6324128"/>
                          <a:pt x="3336340" y="6317254"/>
                          <a:pt x="3098916" y="6317499"/>
                        </a:cubicBezTo>
                        <a:cubicBezTo>
                          <a:pt x="2861493" y="6317744"/>
                          <a:pt x="2655042" y="6325331"/>
                          <a:pt x="2388747" y="6317499"/>
                        </a:cubicBezTo>
                        <a:cubicBezTo>
                          <a:pt x="2122452" y="6309667"/>
                          <a:pt x="2035590" y="6292903"/>
                          <a:pt x="1807701" y="6317499"/>
                        </a:cubicBezTo>
                        <a:cubicBezTo>
                          <a:pt x="1579812" y="6342095"/>
                          <a:pt x="1471822" y="6323947"/>
                          <a:pt x="1355776" y="6317499"/>
                        </a:cubicBezTo>
                        <a:cubicBezTo>
                          <a:pt x="1239730" y="6311051"/>
                          <a:pt x="1036826" y="6298903"/>
                          <a:pt x="774729" y="6317499"/>
                        </a:cubicBezTo>
                        <a:cubicBezTo>
                          <a:pt x="512632" y="6336095"/>
                          <a:pt x="364412" y="6342561"/>
                          <a:pt x="0" y="6317499"/>
                        </a:cubicBezTo>
                        <a:cubicBezTo>
                          <a:pt x="-9391" y="6104987"/>
                          <a:pt x="-17823" y="5737560"/>
                          <a:pt x="0" y="5559399"/>
                        </a:cubicBezTo>
                        <a:cubicBezTo>
                          <a:pt x="17823" y="5381238"/>
                          <a:pt x="-22804" y="5216705"/>
                          <a:pt x="0" y="4990824"/>
                        </a:cubicBezTo>
                        <a:cubicBezTo>
                          <a:pt x="22804" y="4764944"/>
                          <a:pt x="10385" y="4689624"/>
                          <a:pt x="0" y="4485424"/>
                        </a:cubicBezTo>
                        <a:cubicBezTo>
                          <a:pt x="-10385" y="4281224"/>
                          <a:pt x="17773" y="4185065"/>
                          <a:pt x="0" y="4043199"/>
                        </a:cubicBezTo>
                        <a:cubicBezTo>
                          <a:pt x="-17773" y="3901334"/>
                          <a:pt x="4760" y="3577601"/>
                          <a:pt x="0" y="3411449"/>
                        </a:cubicBezTo>
                        <a:cubicBezTo>
                          <a:pt x="-4760" y="3245297"/>
                          <a:pt x="14679" y="2994413"/>
                          <a:pt x="0" y="2842875"/>
                        </a:cubicBezTo>
                        <a:cubicBezTo>
                          <a:pt x="-14679" y="2691337"/>
                          <a:pt x="6393" y="2607333"/>
                          <a:pt x="0" y="2400650"/>
                        </a:cubicBezTo>
                        <a:cubicBezTo>
                          <a:pt x="-6393" y="2193968"/>
                          <a:pt x="18120" y="1996794"/>
                          <a:pt x="0" y="1705725"/>
                        </a:cubicBezTo>
                        <a:cubicBezTo>
                          <a:pt x="-18120" y="1414656"/>
                          <a:pt x="24428" y="1111470"/>
                          <a:pt x="0" y="947625"/>
                        </a:cubicBezTo>
                        <a:cubicBezTo>
                          <a:pt x="-24428" y="783780"/>
                          <a:pt x="-3242" y="234025"/>
                          <a:pt x="0" y="0"/>
                        </a:cubicBezTo>
                        <a:close/>
                      </a:path>
                      <a:path w="6456074" h="6317499" stroke="0" extrusionOk="0">
                        <a:moveTo>
                          <a:pt x="0" y="0"/>
                        </a:moveTo>
                        <a:cubicBezTo>
                          <a:pt x="169477" y="-20991"/>
                          <a:pt x="403662" y="-6765"/>
                          <a:pt x="710168" y="0"/>
                        </a:cubicBezTo>
                        <a:cubicBezTo>
                          <a:pt x="1016674" y="6765"/>
                          <a:pt x="1069961" y="10511"/>
                          <a:pt x="1355776" y="0"/>
                        </a:cubicBezTo>
                        <a:cubicBezTo>
                          <a:pt x="1641591" y="-10511"/>
                          <a:pt x="1740994" y="-17356"/>
                          <a:pt x="2065944" y="0"/>
                        </a:cubicBezTo>
                        <a:cubicBezTo>
                          <a:pt x="2390894" y="17356"/>
                          <a:pt x="2388891" y="-6682"/>
                          <a:pt x="2711551" y="0"/>
                        </a:cubicBezTo>
                        <a:cubicBezTo>
                          <a:pt x="3034211" y="6682"/>
                          <a:pt x="3137820" y="29308"/>
                          <a:pt x="3357158" y="0"/>
                        </a:cubicBezTo>
                        <a:cubicBezTo>
                          <a:pt x="3576496" y="-29308"/>
                          <a:pt x="3689959" y="1646"/>
                          <a:pt x="4002766" y="0"/>
                        </a:cubicBezTo>
                        <a:cubicBezTo>
                          <a:pt x="4315573" y="-1646"/>
                          <a:pt x="4524635" y="100"/>
                          <a:pt x="4712934" y="0"/>
                        </a:cubicBezTo>
                        <a:cubicBezTo>
                          <a:pt x="4901233" y="-100"/>
                          <a:pt x="5320774" y="36873"/>
                          <a:pt x="5487663" y="0"/>
                        </a:cubicBezTo>
                        <a:cubicBezTo>
                          <a:pt x="5654552" y="-36873"/>
                          <a:pt x="6233077" y="10153"/>
                          <a:pt x="6456074" y="0"/>
                        </a:cubicBezTo>
                        <a:cubicBezTo>
                          <a:pt x="6465501" y="170042"/>
                          <a:pt x="6479707" y="325823"/>
                          <a:pt x="6456074" y="568575"/>
                        </a:cubicBezTo>
                        <a:cubicBezTo>
                          <a:pt x="6432441" y="811328"/>
                          <a:pt x="6449612" y="892512"/>
                          <a:pt x="6456074" y="1010800"/>
                        </a:cubicBezTo>
                        <a:cubicBezTo>
                          <a:pt x="6462536" y="1129089"/>
                          <a:pt x="6475005" y="1494210"/>
                          <a:pt x="6456074" y="1642550"/>
                        </a:cubicBezTo>
                        <a:cubicBezTo>
                          <a:pt x="6437144" y="1790890"/>
                          <a:pt x="6446214" y="2085810"/>
                          <a:pt x="6456074" y="2337475"/>
                        </a:cubicBezTo>
                        <a:cubicBezTo>
                          <a:pt x="6465934" y="2589141"/>
                          <a:pt x="6478991" y="2633128"/>
                          <a:pt x="6456074" y="2842875"/>
                        </a:cubicBezTo>
                        <a:cubicBezTo>
                          <a:pt x="6433157" y="3052622"/>
                          <a:pt x="6451512" y="3149994"/>
                          <a:pt x="6456074" y="3285099"/>
                        </a:cubicBezTo>
                        <a:cubicBezTo>
                          <a:pt x="6460636" y="3420204"/>
                          <a:pt x="6478103" y="3601099"/>
                          <a:pt x="6456074" y="3790499"/>
                        </a:cubicBezTo>
                        <a:cubicBezTo>
                          <a:pt x="6434045" y="3979899"/>
                          <a:pt x="6430592" y="4171751"/>
                          <a:pt x="6456074" y="4359074"/>
                        </a:cubicBezTo>
                        <a:cubicBezTo>
                          <a:pt x="6481556" y="4546398"/>
                          <a:pt x="6474928" y="4810498"/>
                          <a:pt x="6456074" y="4927649"/>
                        </a:cubicBezTo>
                        <a:cubicBezTo>
                          <a:pt x="6437220" y="5044801"/>
                          <a:pt x="6442724" y="5183695"/>
                          <a:pt x="6456074" y="5433049"/>
                        </a:cubicBezTo>
                        <a:cubicBezTo>
                          <a:pt x="6469424" y="5682403"/>
                          <a:pt x="6437375" y="6136980"/>
                          <a:pt x="6456074" y="6317499"/>
                        </a:cubicBezTo>
                        <a:cubicBezTo>
                          <a:pt x="6289722" y="6315846"/>
                          <a:pt x="6176748" y="6329733"/>
                          <a:pt x="6004149" y="6317499"/>
                        </a:cubicBezTo>
                        <a:cubicBezTo>
                          <a:pt x="5831551" y="6305265"/>
                          <a:pt x="5429522" y="6295293"/>
                          <a:pt x="5229420" y="6317499"/>
                        </a:cubicBezTo>
                        <a:cubicBezTo>
                          <a:pt x="5029318" y="6339705"/>
                          <a:pt x="4822544" y="6330153"/>
                          <a:pt x="4648373" y="6317499"/>
                        </a:cubicBezTo>
                        <a:cubicBezTo>
                          <a:pt x="4474202" y="6304845"/>
                          <a:pt x="4373005" y="6339761"/>
                          <a:pt x="4196448" y="6317499"/>
                        </a:cubicBezTo>
                        <a:cubicBezTo>
                          <a:pt x="4019892" y="6295237"/>
                          <a:pt x="3745276" y="6301826"/>
                          <a:pt x="3615401" y="6317499"/>
                        </a:cubicBezTo>
                        <a:cubicBezTo>
                          <a:pt x="3485526" y="6333172"/>
                          <a:pt x="3312421" y="6336666"/>
                          <a:pt x="3163476" y="6317499"/>
                        </a:cubicBezTo>
                        <a:cubicBezTo>
                          <a:pt x="3014532" y="6298332"/>
                          <a:pt x="2829008" y="6339293"/>
                          <a:pt x="2517869" y="6317499"/>
                        </a:cubicBezTo>
                        <a:cubicBezTo>
                          <a:pt x="2206730" y="6295705"/>
                          <a:pt x="2204033" y="6311001"/>
                          <a:pt x="2001383" y="6317499"/>
                        </a:cubicBezTo>
                        <a:cubicBezTo>
                          <a:pt x="1798733" y="6323997"/>
                          <a:pt x="1730772" y="6300171"/>
                          <a:pt x="1484897" y="6317499"/>
                        </a:cubicBezTo>
                        <a:cubicBezTo>
                          <a:pt x="1239022" y="6334827"/>
                          <a:pt x="907521" y="6297312"/>
                          <a:pt x="710168" y="6317499"/>
                        </a:cubicBezTo>
                        <a:cubicBezTo>
                          <a:pt x="512815" y="6337686"/>
                          <a:pt x="181590" y="6347531"/>
                          <a:pt x="0" y="6317499"/>
                        </a:cubicBezTo>
                        <a:cubicBezTo>
                          <a:pt x="27792" y="6081015"/>
                          <a:pt x="27840" y="5925454"/>
                          <a:pt x="0" y="5748924"/>
                        </a:cubicBezTo>
                        <a:cubicBezTo>
                          <a:pt x="-27840" y="5572394"/>
                          <a:pt x="-14552" y="5401239"/>
                          <a:pt x="0" y="5306699"/>
                        </a:cubicBezTo>
                        <a:cubicBezTo>
                          <a:pt x="14552" y="5212160"/>
                          <a:pt x="848" y="4903440"/>
                          <a:pt x="0" y="4548599"/>
                        </a:cubicBezTo>
                        <a:cubicBezTo>
                          <a:pt x="-848" y="4193758"/>
                          <a:pt x="-13231" y="4304444"/>
                          <a:pt x="0" y="4106374"/>
                        </a:cubicBezTo>
                        <a:cubicBezTo>
                          <a:pt x="13231" y="3908304"/>
                          <a:pt x="13132" y="3797113"/>
                          <a:pt x="0" y="3537799"/>
                        </a:cubicBezTo>
                        <a:cubicBezTo>
                          <a:pt x="-13132" y="3278485"/>
                          <a:pt x="-27720" y="3091279"/>
                          <a:pt x="0" y="2779700"/>
                        </a:cubicBezTo>
                        <a:cubicBezTo>
                          <a:pt x="27720" y="2468121"/>
                          <a:pt x="-9327" y="2503852"/>
                          <a:pt x="0" y="2274300"/>
                        </a:cubicBezTo>
                        <a:cubicBezTo>
                          <a:pt x="9327" y="2044748"/>
                          <a:pt x="33494" y="1887209"/>
                          <a:pt x="0" y="1516200"/>
                        </a:cubicBezTo>
                        <a:cubicBezTo>
                          <a:pt x="-33494" y="1145191"/>
                          <a:pt x="1349" y="1210563"/>
                          <a:pt x="0" y="947625"/>
                        </a:cubicBezTo>
                        <a:cubicBezTo>
                          <a:pt x="-1349" y="684687"/>
                          <a:pt x="4359" y="2436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5C1D59-27D0-4379-9879-4C6E6CC2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952" y="2400300"/>
            <a:ext cx="6348207" cy="64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63B24-E6A9-4772-A6C4-7D3DEAD29528}"/>
              </a:ext>
            </a:extLst>
          </p:cNvPr>
          <p:cNvSpPr txBox="1"/>
          <p:nvPr/>
        </p:nvSpPr>
        <p:spPr>
          <a:xfrm>
            <a:off x="4229100" y="656550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5400" cap="all">
                <a:latin typeface="Sigmar One" panose="020B0604020202020204" charset="0"/>
                <a:cs typeface="Vani" panose="02040502050405020303" pitchFamily="18" charset="0"/>
              </a:rPr>
              <a:t>Phương pháp chính</a:t>
            </a:r>
            <a:endParaRPr lang="en-US" sz="5400" cap="all">
              <a:latin typeface="Sigmar One" panose="020B0604020202020204" charset="0"/>
              <a:cs typeface="Vani" panose="02040502050405020303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EC3723-FA2D-4D56-9365-6D68B8312866}"/>
              </a:ext>
            </a:extLst>
          </p:cNvPr>
          <p:cNvCxnSpPr>
            <a:cxnSpLocks/>
          </p:cNvCxnSpPr>
          <p:nvPr/>
        </p:nvCxnSpPr>
        <p:spPr>
          <a:xfrm>
            <a:off x="4229100" y="1539240"/>
            <a:ext cx="9829800" cy="228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6">
            <a:extLst>
              <a:ext uri="{FF2B5EF4-FFF2-40B4-BE49-F238E27FC236}">
                <a16:creationId xmlns:a16="http://schemas.microsoft.com/office/drawing/2014/main" id="{81E0BE5E-6CB1-46ED-99FF-C5C3A73CDC37}"/>
              </a:ext>
            </a:extLst>
          </p:cNvPr>
          <p:cNvSpPr txBox="1"/>
          <p:nvPr/>
        </p:nvSpPr>
        <p:spPr>
          <a:xfrm>
            <a:off x="1682358" y="9181783"/>
            <a:ext cx="661907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Continuous Bag of Words (CBOW)</a:t>
            </a:r>
            <a:endParaRPr lang="en-US" sz="2800" spc="37">
              <a:solidFill>
                <a:srgbClr val="404040"/>
              </a:solidFill>
              <a:latin typeface="Bogart"/>
            </a:endParaRPr>
          </a:p>
        </p:txBody>
      </p:sp>
      <p:sp>
        <p:nvSpPr>
          <p:cNvPr id="20" name="TextBox 46">
            <a:extLst>
              <a:ext uri="{FF2B5EF4-FFF2-40B4-BE49-F238E27FC236}">
                <a16:creationId xmlns:a16="http://schemas.microsoft.com/office/drawing/2014/main" id="{16C20E2D-505F-4F58-989B-58DA8DCB8594}"/>
              </a:ext>
            </a:extLst>
          </p:cNvPr>
          <p:cNvSpPr txBox="1"/>
          <p:nvPr/>
        </p:nvSpPr>
        <p:spPr>
          <a:xfrm>
            <a:off x="10171952" y="9182696"/>
            <a:ext cx="6348207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Skip-gram</a:t>
            </a:r>
            <a:endParaRPr lang="en-US" sz="2800" spc="37">
              <a:solidFill>
                <a:srgbClr val="404040"/>
              </a:solidFill>
              <a:latin typeface="Bogart"/>
            </a:endParaRPr>
          </a:p>
        </p:txBody>
      </p:sp>
    </p:spTree>
    <p:extLst>
      <p:ext uri="{BB962C8B-B14F-4D97-AF65-F5344CB8AC3E}">
        <p14:creationId xmlns:p14="http://schemas.microsoft.com/office/powerpoint/2010/main" val="31655846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6360" y="4320291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3945801">
            <a:off x="189652" y="9420704"/>
            <a:ext cx="4776403" cy="477640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3945801">
            <a:off x="477688" y="8449243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4881"/>
            </a:stretch>
          </a:blipFill>
        </p:spPr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F859A4D4-6165-49F0-8319-D1F2D6FBCDA6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75F77-0333-4D08-A855-53F99B21D1EB}"/>
              </a:ext>
            </a:extLst>
          </p:cNvPr>
          <p:cNvSpPr txBox="1"/>
          <p:nvPr/>
        </p:nvSpPr>
        <p:spPr>
          <a:xfrm>
            <a:off x="4229100" y="656550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5400" cap="all">
                <a:latin typeface="Sigmar One" panose="020B0604020202020204" charset="0"/>
                <a:cs typeface="Vani" panose="02040502050405020303" pitchFamily="18" charset="0"/>
              </a:rPr>
              <a:t>cbow</a:t>
            </a:r>
            <a:endParaRPr lang="en-US" sz="5400" cap="all">
              <a:latin typeface="Sigmar One" panose="020B0604020202020204" charset="0"/>
              <a:cs typeface="Vani" panose="02040502050405020303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2CB0B8-A345-4C4B-879C-9C70284D1803}"/>
              </a:ext>
            </a:extLst>
          </p:cNvPr>
          <p:cNvCxnSpPr>
            <a:cxnSpLocks/>
          </p:cNvCxnSpPr>
          <p:nvPr/>
        </p:nvCxnSpPr>
        <p:spPr>
          <a:xfrm>
            <a:off x="4229100" y="1539240"/>
            <a:ext cx="9829800" cy="228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6">
            <a:extLst>
              <a:ext uri="{FF2B5EF4-FFF2-40B4-BE49-F238E27FC236}">
                <a16:creationId xmlns:a16="http://schemas.microsoft.com/office/drawing/2014/main" id="{B2459964-A36E-44ED-A3A4-88BBE35AD917}"/>
              </a:ext>
            </a:extLst>
          </p:cNvPr>
          <p:cNvSpPr txBox="1"/>
          <p:nvPr/>
        </p:nvSpPr>
        <p:spPr>
          <a:xfrm>
            <a:off x="609600" y="2304126"/>
            <a:ext cx="16992600" cy="2908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Ý tưởng: + Dự đoán từ đích (target word) dựa trên từ ngữ cảnh (từ xung quanh).</a:t>
            </a:r>
          </a:p>
          <a:p>
            <a:pPr lvl="4">
              <a:lnSpc>
                <a:spcPct val="200000"/>
              </a:lnSpc>
              <a:spcBef>
                <a:spcPct val="0"/>
              </a:spcBef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 + Vị trí từ ngữ cảnh không ảnh hưởng đến dự đoán từ target.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Đầu vào: Cửa sổ các từ xung quanh từ cần dự đoán.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Đầu ra: Từ cần dự đoán.</a:t>
            </a:r>
            <a:endParaRPr lang="en-US" sz="2800" spc="37">
              <a:solidFill>
                <a:srgbClr val="404040"/>
              </a:solidFill>
              <a:latin typeface="Bogar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2C45D-A0E0-4A98-AF6B-8D4CD5705E9B}"/>
              </a:ext>
            </a:extLst>
          </p:cNvPr>
          <p:cNvSpPr txBox="1"/>
          <p:nvPr/>
        </p:nvSpPr>
        <p:spPr>
          <a:xfrm>
            <a:off x="5531757" y="7173020"/>
            <a:ext cx="1005839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The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82FB7-699D-4C96-B053-71C6C357AE4D}"/>
              </a:ext>
            </a:extLst>
          </p:cNvPr>
          <p:cNvSpPr txBox="1"/>
          <p:nvPr/>
        </p:nvSpPr>
        <p:spPr>
          <a:xfrm>
            <a:off x="6881503" y="7173020"/>
            <a:ext cx="1005840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man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DA986-9A23-4366-9528-060BA5F40E0A}"/>
              </a:ext>
            </a:extLst>
          </p:cNvPr>
          <p:cNvSpPr txBox="1"/>
          <p:nvPr/>
        </p:nvSpPr>
        <p:spPr>
          <a:xfrm>
            <a:off x="8231250" y="7173020"/>
            <a:ext cx="1005840" cy="523220"/>
          </a:xfrm>
          <a:prstGeom prst="rect">
            <a:avLst/>
          </a:prstGeom>
          <a:solidFill>
            <a:srgbClr val="DE41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love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3F013-2B2F-41B3-9E25-AE8D6040E2FB}"/>
              </a:ext>
            </a:extLst>
          </p:cNvPr>
          <p:cNvSpPr txBox="1"/>
          <p:nvPr/>
        </p:nvSpPr>
        <p:spPr>
          <a:xfrm>
            <a:off x="9580997" y="7173020"/>
            <a:ext cx="1005840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his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395A65-CA8F-4F89-A3D5-D139A3718256}"/>
              </a:ext>
            </a:extLst>
          </p:cNvPr>
          <p:cNvSpPr txBox="1"/>
          <p:nvPr/>
        </p:nvSpPr>
        <p:spPr>
          <a:xfrm>
            <a:off x="10930744" y="7173020"/>
            <a:ext cx="1005840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son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0BF614-238E-4C01-8A80-DE19781575BC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16200000" flipV="1">
            <a:off x="8059297" y="6498146"/>
            <a:ext cx="12700" cy="1349747"/>
          </a:xfrm>
          <a:prstGeom prst="curvedConnector3">
            <a:avLst>
              <a:gd name="adj1" fmla="val 2879953"/>
            </a:avLst>
          </a:prstGeom>
          <a:ln>
            <a:solidFill>
              <a:srgbClr val="4040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50312D9-61EC-48BF-9AE1-1A7773E2A0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09045" y="6498146"/>
            <a:ext cx="12700" cy="1349747"/>
          </a:xfrm>
          <a:prstGeom prst="curvedConnector3">
            <a:avLst>
              <a:gd name="adj1" fmla="val 2919984"/>
            </a:avLst>
          </a:prstGeom>
          <a:ln>
            <a:solidFill>
              <a:srgbClr val="4040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D8EBE19-6FBD-40A0-822D-6FFAF552D2DB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10083917" y="5823273"/>
            <a:ext cx="12700" cy="2699494"/>
          </a:xfrm>
          <a:prstGeom prst="curvedConnector3">
            <a:avLst>
              <a:gd name="adj1" fmla="val 11560000"/>
            </a:avLst>
          </a:prstGeom>
          <a:ln>
            <a:solidFill>
              <a:srgbClr val="4040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6C4858A-747C-4AF0-87B3-15F95B556F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84423" y="5823273"/>
            <a:ext cx="12700" cy="2699493"/>
          </a:xfrm>
          <a:prstGeom prst="curvedConnector3">
            <a:avLst>
              <a:gd name="adj1" fmla="val 10600000"/>
            </a:avLst>
          </a:prstGeom>
          <a:ln>
            <a:solidFill>
              <a:srgbClr val="4040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B35FC2-4A9C-42E1-B186-41FDAF7D6111}"/>
                  </a:ext>
                </a:extLst>
              </p:cNvPr>
              <p:cNvSpPr txBox="1"/>
              <p:nvPr/>
            </p:nvSpPr>
            <p:spPr>
              <a:xfrm>
                <a:off x="9036167" y="6382317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B35FC2-4A9C-42E1-B186-41FDAF7D6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167" y="6382317"/>
                <a:ext cx="2095500" cy="461665"/>
              </a:xfrm>
              <a:prstGeom prst="rect">
                <a:avLst/>
              </a:prstGeom>
              <a:blipFill>
                <a:blip r:embed="rId5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2AB4FC-D9EE-44B6-A6D0-A05D68A7D5B8}"/>
                  </a:ext>
                </a:extLst>
              </p:cNvPr>
              <p:cNvSpPr txBox="1"/>
              <p:nvPr/>
            </p:nvSpPr>
            <p:spPr>
              <a:xfrm>
                <a:off x="6336673" y="6382317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2AB4FC-D9EE-44B6-A6D0-A05D68A7D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73" y="6382317"/>
                <a:ext cx="2095500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C24BFA-DFED-4088-A196-BE9CA0DA08D0}"/>
                  </a:ext>
                </a:extLst>
              </p:cNvPr>
              <p:cNvSpPr txBox="1"/>
              <p:nvPr/>
            </p:nvSpPr>
            <p:spPr>
              <a:xfrm>
                <a:off x="4688176" y="5597965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C24BFA-DFED-4088-A196-BE9CA0DA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76" y="5597965"/>
                <a:ext cx="2095500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BAC9EF-82A9-4015-8AE5-3907CF6AC039}"/>
                  </a:ext>
                </a:extLst>
              </p:cNvPr>
              <p:cNvSpPr txBox="1"/>
              <p:nvPr/>
            </p:nvSpPr>
            <p:spPr>
              <a:xfrm>
                <a:off x="10413325" y="5597964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BAC9EF-82A9-4015-8AE5-3907CF6A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25" y="5597964"/>
                <a:ext cx="2095500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9E65874B-7D89-4A83-84E5-988DBAE719E7}"/>
              </a:ext>
            </a:extLst>
          </p:cNvPr>
          <p:cNvSpPr/>
          <p:nvPr/>
        </p:nvSpPr>
        <p:spPr>
          <a:xfrm rot="16200000">
            <a:off x="6485068" y="6840862"/>
            <a:ext cx="448964" cy="2355586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4140481-97DE-4ECF-B232-D05C02E6555D}"/>
              </a:ext>
            </a:extLst>
          </p:cNvPr>
          <p:cNvSpPr/>
          <p:nvPr/>
        </p:nvSpPr>
        <p:spPr>
          <a:xfrm rot="16200000">
            <a:off x="10534308" y="6835891"/>
            <a:ext cx="448964" cy="2355586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3B8ADC6-04B4-4BE9-89A6-DEBB087DF86F}"/>
              </a:ext>
            </a:extLst>
          </p:cNvPr>
          <p:cNvSpPr/>
          <p:nvPr/>
        </p:nvSpPr>
        <p:spPr>
          <a:xfrm rot="16200000">
            <a:off x="8512863" y="7513938"/>
            <a:ext cx="448965" cy="999489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CC7DFC-B4E5-4342-9454-A0E87D05A5C4}"/>
              </a:ext>
            </a:extLst>
          </p:cNvPr>
          <p:cNvSpPr txBox="1"/>
          <p:nvPr/>
        </p:nvSpPr>
        <p:spPr>
          <a:xfrm>
            <a:off x="5661800" y="8223779"/>
            <a:ext cx="20955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>
                <a:latin typeface="Bogart" panose="020B0604020202020204" charset="0"/>
              </a:rPr>
              <a:t>từ ngữ cảnh bên ngoài trong cửa sổ kích thước 2</a:t>
            </a:r>
            <a:endParaRPr lang="en-US" sz="2000">
              <a:latin typeface="Bogart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0A9E73-E7DE-49FC-94B6-1A84F1AE9B35}"/>
              </a:ext>
            </a:extLst>
          </p:cNvPr>
          <p:cNvSpPr txBox="1"/>
          <p:nvPr/>
        </p:nvSpPr>
        <p:spPr>
          <a:xfrm>
            <a:off x="9711040" y="8238165"/>
            <a:ext cx="20955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>
                <a:latin typeface="Bogart" panose="020B0604020202020204" charset="0"/>
              </a:rPr>
              <a:t>từ ngữ cảnh bên ngoài trong cửa sổ kích thước 2</a:t>
            </a:r>
            <a:endParaRPr lang="en-US" sz="2000">
              <a:latin typeface="Bogart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D42192-DDCD-4408-821C-468A9B83E760}"/>
              </a:ext>
            </a:extLst>
          </p:cNvPr>
          <p:cNvSpPr txBox="1"/>
          <p:nvPr/>
        </p:nvSpPr>
        <p:spPr>
          <a:xfrm>
            <a:off x="8122193" y="8223778"/>
            <a:ext cx="122341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>
                <a:latin typeface="Bogart" panose="020B0604020202020204" charset="0"/>
              </a:rPr>
              <a:t>từ trung tâm tại vị trí t</a:t>
            </a:r>
            <a:endParaRPr lang="en-US" sz="2000">
              <a:latin typeface="Bogart" panose="020B060402020202020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C57322A-CE30-459A-882A-C7E7F9E13DA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761"/>
          <a:stretch/>
        </p:blipFill>
        <p:spPr bwMode="auto">
          <a:xfrm>
            <a:off x="14638735" y="2206305"/>
            <a:ext cx="3178352" cy="31101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748639630">
                  <a:custGeom>
                    <a:avLst/>
                    <a:gdLst>
                      <a:gd name="connsiteX0" fmla="*/ 0 w 6456074"/>
                      <a:gd name="connsiteY0" fmla="*/ 0 h 6317499"/>
                      <a:gd name="connsiteX1" fmla="*/ 774729 w 6456074"/>
                      <a:gd name="connsiteY1" fmla="*/ 0 h 6317499"/>
                      <a:gd name="connsiteX2" fmla="*/ 1355776 w 6456074"/>
                      <a:gd name="connsiteY2" fmla="*/ 0 h 6317499"/>
                      <a:gd name="connsiteX3" fmla="*/ 2065944 w 6456074"/>
                      <a:gd name="connsiteY3" fmla="*/ 0 h 6317499"/>
                      <a:gd name="connsiteX4" fmla="*/ 2711551 w 6456074"/>
                      <a:gd name="connsiteY4" fmla="*/ 0 h 6317499"/>
                      <a:gd name="connsiteX5" fmla="*/ 3163476 w 6456074"/>
                      <a:gd name="connsiteY5" fmla="*/ 0 h 6317499"/>
                      <a:gd name="connsiteX6" fmla="*/ 3938205 w 6456074"/>
                      <a:gd name="connsiteY6" fmla="*/ 0 h 6317499"/>
                      <a:gd name="connsiteX7" fmla="*/ 4583813 w 6456074"/>
                      <a:gd name="connsiteY7" fmla="*/ 0 h 6317499"/>
                      <a:gd name="connsiteX8" fmla="*/ 5229420 w 6456074"/>
                      <a:gd name="connsiteY8" fmla="*/ 0 h 6317499"/>
                      <a:gd name="connsiteX9" fmla="*/ 5810467 w 6456074"/>
                      <a:gd name="connsiteY9" fmla="*/ 0 h 6317499"/>
                      <a:gd name="connsiteX10" fmla="*/ 6456074 w 6456074"/>
                      <a:gd name="connsiteY10" fmla="*/ 0 h 6317499"/>
                      <a:gd name="connsiteX11" fmla="*/ 6456074 w 6456074"/>
                      <a:gd name="connsiteY11" fmla="*/ 694925 h 6317499"/>
                      <a:gd name="connsiteX12" fmla="*/ 6456074 w 6456074"/>
                      <a:gd name="connsiteY12" fmla="*/ 1389850 h 6317499"/>
                      <a:gd name="connsiteX13" fmla="*/ 6456074 w 6456074"/>
                      <a:gd name="connsiteY13" fmla="*/ 1958425 h 6317499"/>
                      <a:gd name="connsiteX14" fmla="*/ 6456074 w 6456074"/>
                      <a:gd name="connsiteY14" fmla="*/ 2590175 h 6317499"/>
                      <a:gd name="connsiteX15" fmla="*/ 6456074 w 6456074"/>
                      <a:gd name="connsiteY15" fmla="*/ 3285099 h 6317499"/>
                      <a:gd name="connsiteX16" fmla="*/ 6456074 w 6456074"/>
                      <a:gd name="connsiteY16" fmla="*/ 4043199 h 6317499"/>
                      <a:gd name="connsiteX17" fmla="*/ 6456074 w 6456074"/>
                      <a:gd name="connsiteY17" fmla="*/ 4485424 h 6317499"/>
                      <a:gd name="connsiteX18" fmla="*/ 6456074 w 6456074"/>
                      <a:gd name="connsiteY18" fmla="*/ 5053999 h 6317499"/>
                      <a:gd name="connsiteX19" fmla="*/ 6456074 w 6456074"/>
                      <a:gd name="connsiteY19" fmla="*/ 5748924 h 6317499"/>
                      <a:gd name="connsiteX20" fmla="*/ 6456074 w 6456074"/>
                      <a:gd name="connsiteY20" fmla="*/ 6317499 h 6317499"/>
                      <a:gd name="connsiteX21" fmla="*/ 5875027 w 6456074"/>
                      <a:gd name="connsiteY21" fmla="*/ 6317499 h 6317499"/>
                      <a:gd name="connsiteX22" fmla="*/ 5100298 w 6456074"/>
                      <a:gd name="connsiteY22" fmla="*/ 6317499 h 6317499"/>
                      <a:gd name="connsiteX23" fmla="*/ 4390130 w 6456074"/>
                      <a:gd name="connsiteY23" fmla="*/ 6317499 h 6317499"/>
                      <a:gd name="connsiteX24" fmla="*/ 3615401 w 6456074"/>
                      <a:gd name="connsiteY24" fmla="*/ 6317499 h 6317499"/>
                      <a:gd name="connsiteX25" fmla="*/ 3098916 w 6456074"/>
                      <a:gd name="connsiteY25" fmla="*/ 6317499 h 6317499"/>
                      <a:gd name="connsiteX26" fmla="*/ 2388747 w 6456074"/>
                      <a:gd name="connsiteY26" fmla="*/ 6317499 h 6317499"/>
                      <a:gd name="connsiteX27" fmla="*/ 1807701 w 6456074"/>
                      <a:gd name="connsiteY27" fmla="*/ 6317499 h 6317499"/>
                      <a:gd name="connsiteX28" fmla="*/ 1355776 w 6456074"/>
                      <a:gd name="connsiteY28" fmla="*/ 6317499 h 6317499"/>
                      <a:gd name="connsiteX29" fmla="*/ 774729 w 6456074"/>
                      <a:gd name="connsiteY29" fmla="*/ 6317499 h 6317499"/>
                      <a:gd name="connsiteX30" fmla="*/ 0 w 6456074"/>
                      <a:gd name="connsiteY30" fmla="*/ 6317499 h 6317499"/>
                      <a:gd name="connsiteX31" fmla="*/ 0 w 6456074"/>
                      <a:gd name="connsiteY31" fmla="*/ 5559399 h 6317499"/>
                      <a:gd name="connsiteX32" fmla="*/ 0 w 6456074"/>
                      <a:gd name="connsiteY32" fmla="*/ 4990824 h 6317499"/>
                      <a:gd name="connsiteX33" fmla="*/ 0 w 6456074"/>
                      <a:gd name="connsiteY33" fmla="*/ 4485424 h 6317499"/>
                      <a:gd name="connsiteX34" fmla="*/ 0 w 6456074"/>
                      <a:gd name="connsiteY34" fmla="*/ 4043199 h 6317499"/>
                      <a:gd name="connsiteX35" fmla="*/ 0 w 6456074"/>
                      <a:gd name="connsiteY35" fmla="*/ 3411449 h 6317499"/>
                      <a:gd name="connsiteX36" fmla="*/ 0 w 6456074"/>
                      <a:gd name="connsiteY36" fmla="*/ 2842875 h 6317499"/>
                      <a:gd name="connsiteX37" fmla="*/ 0 w 6456074"/>
                      <a:gd name="connsiteY37" fmla="*/ 2400650 h 6317499"/>
                      <a:gd name="connsiteX38" fmla="*/ 0 w 6456074"/>
                      <a:gd name="connsiteY38" fmla="*/ 1705725 h 6317499"/>
                      <a:gd name="connsiteX39" fmla="*/ 0 w 6456074"/>
                      <a:gd name="connsiteY39" fmla="*/ 947625 h 6317499"/>
                      <a:gd name="connsiteX40" fmla="*/ 0 w 6456074"/>
                      <a:gd name="connsiteY40" fmla="*/ 0 h 6317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6456074" h="6317499" fill="none" extrusionOk="0">
                        <a:moveTo>
                          <a:pt x="0" y="0"/>
                        </a:moveTo>
                        <a:cubicBezTo>
                          <a:pt x="317465" y="-28887"/>
                          <a:pt x="515791" y="8396"/>
                          <a:pt x="774729" y="0"/>
                        </a:cubicBezTo>
                        <a:cubicBezTo>
                          <a:pt x="1033667" y="-8396"/>
                          <a:pt x="1179227" y="-25288"/>
                          <a:pt x="1355776" y="0"/>
                        </a:cubicBezTo>
                        <a:cubicBezTo>
                          <a:pt x="1532325" y="25288"/>
                          <a:pt x="1839602" y="29694"/>
                          <a:pt x="2065944" y="0"/>
                        </a:cubicBezTo>
                        <a:cubicBezTo>
                          <a:pt x="2292286" y="-29694"/>
                          <a:pt x="2424622" y="-13262"/>
                          <a:pt x="2711551" y="0"/>
                        </a:cubicBezTo>
                        <a:cubicBezTo>
                          <a:pt x="2998480" y="13262"/>
                          <a:pt x="3044943" y="-20648"/>
                          <a:pt x="3163476" y="0"/>
                        </a:cubicBezTo>
                        <a:cubicBezTo>
                          <a:pt x="3282010" y="20648"/>
                          <a:pt x="3743591" y="-22531"/>
                          <a:pt x="3938205" y="0"/>
                        </a:cubicBezTo>
                        <a:cubicBezTo>
                          <a:pt x="4132819" y="22531"/>
                          <a:pt x="4348775" y="-17276"/>
                          <a:pt x="4583813" y="0"/>
                        </a:cubicBezTo>
                        <a:cubicBezTo>
                          <a:pt x="4818851" y="17276"/>
                          <a:pt x="5093415" y="-16403"/>
                          <a:pt x="5229420" y="0"/>
                        </a:cubicBezTo>
                        <a:cubicBezTo>
                          <a:pt x="5365425" y="16403"/>
                          <a:pt x="5691511" y="-22878"/>
                          <a:pt x="5810467" y="0"/>
                        </a:cubicBezTo>
                        <a:cubicBezTo>
                          <a:pt x="5929423" y="22878"/>
                          <a:pt x="6240552" y="-16258"/>
                          <a:pt x="6456074" y="0"/>
                        </a:cubicBezTo>
                        <a:cubicBezTo>
                          <a:pt x="6422286" y="274597"/>
                          <a:pt x="6458980" y="380601"/>
                          <a:pt x="6456074" y="694925"/>
                        </a:cubicBezTo>
                        <a:cubicBezTo>
                          <a:pt x="6453168" y="1009250"/>
                          <a:pt x="6433769" y="1052740"/>
                          <a:pt x="6456074" y="1389850"/>
                        </a:cubicBezTo>
                        <a:cubicBezTo>
                          <a:pt x="6478379" y="1726961"/>
                          <a:pt x="6443016" y="1731622"/>
                          <a:pt x="6456074" y="1958425"/>
                        </a:cubicBezTo>
                        <a:cubicBezTo>
                          <a:pt x="6469132" y="2185228"/>
                          <a:pt x="6479973" y="2290643"/>
                          <a:pt x="6456074" y="2590175"/>
                        </a:cubicBezTo>
                        <a:cubicBezTo>
                          <a:pt x="6432176" y="2889707"/>
                          <a:pt x="6470764" y="3105681"/>
                          <a:pt x="6456074" y="3285099"/>
                        </a:cubicBezTo>
                        <a:cubicBezTo>
                          <a:pt x="6441384" y="3464517"/>
                          <a:pt x="6475063" y="3865502"/>
                          <a:pt x="6456074" y="4043199"/>
                        </a:cubicBezTo>
                        <a:cubicBezTo>
                          <a:pt x="6437085" y="4220896"/>
                          <a:pt x="6434236" y="4382102"/>
                          <a:pt x="6456074" y="4485424"/>
                        </a:cubicBezTo>
                        <a:cubicBezTo>
                          <a:pt x="6477912" y="4588747"/>
                          <a:pt x="6444359" y="4826013"/>
                          <a:pt x="6456074" y="5053999"/>
                        </a:cubicBezTo>
                        <a:cubicBezTo>
                          <a:pt x="6467789" y="5281985"/>
                          <a:pt x="6422984" y="5429079"/>
                          <a:pt x="6456074" y="5748924"/>
                        </a:cubicBezTo>
                        <a:cubicBezTo>
                          <a:pt x="6489164" y="6068770"/>
                          <a:pt x="6437608" y="6118428"/>
                          <a:pt x="6456074" y="6317499"/>
                        </a:cubicBezTo>
                        <a:cubicBezTo>
                          <a:pt x="6197400" y="6307315"/>
                          <a:pt x="5991822" y="6329130"/>
                          <a:pt x="5875027" y="6317499"/>
                        </a:cubicBezTo>
                        <a:cubicBezTo>
                          <a:pt x="5758232" y="6305868"/>
                          <a:pt x="5268594" y="6302943"/>
                          <a:pt x="5100298" y="6317499"/>
                        </a:cubicBezTo>
                        <a:cubicBezTo>
                          <a:pt x="4932002" y="6332055"/>
                          <a:pt x="4572494" y="6317881"/>
                          <a:pt x="4390130" y="6317499"/>
                        </a:cubicBezTo>
                        <a:cubicBezTo>
                          <a:pt x="4207766" y="6317117"/>
                          <a:pt x="3847548" y="6310870"/>
                          <a:pt x="3615401" y="6317499"/>
                        </a:cubicBezTo>
                        <a:cubicBezTo>
                          <a:pt x="3383254" y="6324128"/>
                          <a:pt x="3336340" y="6317254"/>
                          <a:pt x="3098916" y="6317499"/>
                        </a:cubicBezTo>
                        <a:cubicBezTo>
                          <a:pt x="2861493" y="6317744"/>
                          <a:pt x="2655042" y="6325331"/>
                          <a:pt x="2388747" y="6317499"/>
                        </a:cubicBezTo>
                        <a:cubicBezTo>
                          <a:pt x="2122452" y="6309667"/>
                          <a:pt x="2035590" y="6292903"/>
                          <a:pt x="1807701" y="6317499"/>
                        </a:cubicBezTo>
                        <a:cubicBezTo>
                          <a:pt x="1579812" y="6342095"/>
                          <a:pt x="1471822" y="6323947"/>
                          <a:pt x="1355776" y="6317499"/>
                        </a:cubicBezTo>
                        <a:cubicBezTo>
                          <a:pt x="1239730" y="6311051"/>
                          <a:pt x="1036826" y="6298903"/>
                          <a:pt x="774729" y="6317499"/>
                        </a:cubicBezTo>
                        <a:cubicBezTo>
                          <a:pt x="512632" y="6336095"/>
                          <a:pt x="364412" y="6342561"/>
                          <a:pt x="0" y="6317499"/>
                        </a:cubicBezTo>
                        <a:cubicBezTo>
                          <a:pt x="-9391" y="6104987"/>
                          <a:pt x="-17823" y="5737560"/>
                          <a:pt x="0" y="5559399"/>
                        </a:cubicBezTo>
                        <a:cubicBezTo>
                          <a:pt x="17823" y="5381238"/>
                          <a:pt x="-22804" y="5216705"/>
                          <a:pt x="0" y="4990824"/>
                        </a:cubicBezTo>
                        <a:cubicBezTo>
                          <a:pt x="22804" y="4764944"/>
                          <a:pt x="10385" y="4689624"/>
                          <a:pt x="0" y="4485424"/>
                        </a:cubicBezTo>
                        <a:cubicBezTo>
                          <a:pt x="-10385" y="4281224"/>
                          <a:pt x="17773" y="4185065"/>
                          <a:pt x="0" y="4043199"/>
                        </a:cubicBezTo>
                        <a:cubicBezTo>
                          <a:pt x="-17773" y="3901334"/>
                          <a:pt x="4760" y="3577601"/>
                          <a:pt x="0" y="3411449"/>
                        </a:cubicBezTo>
                        <a:cubicBezTo>
                          <a:pt x="-4760" y="3245297"/>
                          <a:pt x="14679" y="2994413"/>
                          <a:pt x="0" y="2842875"/>
                        </a:cubicBezTo>
                        <a:cubicBezTo>
                          <a:pt x="-14679" y="2691337"/>
                          <a:pt x="6393" y="2607333"/>
                          <a:pt x="0" y="2400650"/>
                        </a:cubicBezTo>
                        <a:cubicBezTo>
                          <a:pt x="-6393" y="2193968"/>
                          <a:pt x="18120" y="1996794"/>
                          <a:pt x="0" y="1705725"/>
                        </a:cubicBezTo>
                        <a:cubicBezTo>
                          <a:pt x="-18120" y="1414656"/>
                          <a:pt x="24428" y="1111470"/>
                          <a:pt x="0" y="947625"/>
                        </a:cubicBezTo>
                        <a:cubicBezTo>
                          <a:pt x="-24428" y="783780"/>
                          <a:pt x="-3242" y="234025"/>
                          <a:pt x="0" y="0"/>
                        </a:cubicBezTo>
                        <a:close/>
                      </a:path>
                      <a:path w="6456074" h="6317499" stroke="0" extrusionOk="0">
                        <a:moveTo>
                          <a:pt x="0" y="0"/>
                        </a:moveTo>
                        <a:cubicBezTo>
                          <a:pt x="169477" y="-20991"/>
                          <a:pt x="403662" y="-6765"/>
                          <a:pt x="710168" y="0"/>
                        </a:cubicBezTo>
                        <a:cubicBezTo>
                          <a:pt x="1016674" y="6765"/>
                          <a:pt x="1069961" y="10511"/>
                          <a:pt x="1355776" y="0"/>
                        </a:cubicBezTo>
                        <a:cubicBezTo>
                          <a:pt x="1641591" y="-10511"/>
                          <a:pt x="1740994" y="-17356"/>
                          <a:pt x="2065944" y="0"/>
                        </a:cubicBezTo>
                        <a:cubicBezTo>
                          <a:pt x="2390894" y="17356"/>
                          <a:pt x="2388891" y="-6682"/>
                          <a:pt x="2711551" y="0"/>
                        </a:cubicBezTo>
                        <a:cubicBezTo>
                          <a:pt x="3034211" y="6682"/>
                          <a:pt x="3137820" y="29308"/>
                          <a:pt x="3357158" y="0"/>
                        </a:cubicBezTo>
                        <a:cubicBezTo>
                          <a:pt x="3576496" y="-29308"/>
                          <a:pt x="3689959" y="1646"/>
                          <a:pt x="4002766" y="0"/>
                        </a:cubicBezTo>
                        <a:cubicBezTo>
                          <a:pt x="4315573" y="-1646"/>
                          <a:pt x="4524635" y="100"/>
                          <a:pt x="4712934" y="0"/>
                        </a:cubicBezTo>
                        <a:cubicBezTo>
                          <a:pt x="4901233" y="-100"/>
                          <a:pt x="5320774" y="36873"/>
                          <a:pt x="5487663" y="0"/>
                        </a:cubicBezTo>
                        <a:cubicBezTo>
                          <a:pt x="5654552" y="-36873"/>
                          <a:pt x="6233077" y="10153"/>
                          <a:pt x="6456074" y="0"/>
                        </a:cubicBezTo>
                        <a:cubicBezTo>
                          <a:pt x="6465501" y="170042"/>
                          <a:pt x="6479707" y="325823"/>
                          <a:pt x="6456074" y="568575"/>
                        </a:cubicBezTo>
                        <a:cubicBezTo>
                          <a:pt x="6432441" y="811328"/>
                          <a:pt x="6449612" y="892512"/>
                          <a:pt x="6456074" y="1010800"/>
                        </a:cubicBezTo>
                        <a:cubicBezTo>
                          <a:pt x="6462536" y="1129089"/>
                          <a:pt x="6475005" y="1494210"/>
                          <a:pt x="6456074" y="1642550"/>
                        </a:cubicBezTo>
                        <a:cubicBezTo>
                          <a:pt x="6437144" y="1790890"/>
                          <a:pt x="6446214" y="2085810"/>
                          <a:pt x="6456074" y="2337475"/>
                        </a:cubicBezTo>
                        <a:cubicBezTo>
                          <a:pt x="6465934" y="2589141"/>
                          <a:pt x="6478991" y="2633128"/>
                          <a:pt x="6456074" y="2842875"/>
                        </a:cubicBezTo>
                        <a:cubicBezTo>
                          <a:pt x="6433157" y="3052622"/>
                          <a:pt x="6451512" y="3149994"/>
                          <a:pt x="6456074" y="3285099"/>
                        </a:cubicBezTo>
                        <a:cubicBezTo>
                          <a:pt x="6460636" y="3420204"/>
                          <a:pt x="6478103" y="3601099"/>
                          <a:pt x="6456074" y="3790499"/>
                        </a:cubicBezTo>
                        <a:cubicBezTo>
                          <a:pt x="6434045" y="3979899"/>
                          <a:pt x="6430592" y="4171751"/>
                          <a:pt x="6456074" y="4359074"/>
                        </a:cubicBezTo>
                        <a:cubicBezTo>
                          <a:pt x="6481556" y="4546398"/>
                          <a:pt x="6474928" y="4810498"/>
                          <a:pt x="6456074" y="4927649"/>
                        </a:cubicBezTo>
                        <a:cubicBezTo>
                          <a:pt x="6437220" y="5044801"/>
                          <a:pt x="6442724" y="5183695"/>
                          <a:pt x="6456074" y="5433049"/>
                        </a:cubicBezTo>
                        <a:cubicBezTo>
                          <a:pt x="6469424" y="5682403"/>
                          <a:pt x="6437375" y="6136980"/>
                          <a:pt x="6456074" y="6317499"/>
                        </a:cubicBezTo>
                        <a:cubicBezTo>
                          <a:pt x="6289722" y="6315846"/>
                          <a:pt x="6176748" y="6329733"/>
                          <a:pt x="6004149" y="6317499"/>
                        </a:cubicBezTo>
                        <a:cubicBezTo>
                          <a:pt x="5831551" y="6305265"/>
                          <a:pt x="5429522" y="6295293"/>
                          <a:pt x="5229420" y="6317499"/>
                        </a:cubicBezTo>
                        <a:cubicBezTo>
                          <a:pt x="5029318" y="6339705"/>
                          <a:pt x="4822544" y="6330153"/>
                          <a:pt x="4648373" y="6317499"/>
                        </a:cubicBezTo>
                        <a:cubicBezTo>
                          <a:pt x="4474202" y="6304845"/>
                          <a:pt x="4373005" y="6339761"/>
                          <a:pt x="4196448" y="6317499"/>
                        </a:cubicBezTo>
                        <a:cubicBezTo>
                          <a:pt x="4019892" y="6295237"/>
                          <a:pt x="3745276" y="6301826"/>
                          <a:pt x="3615401" y="6317499"/>
                        </a:cubicBezTo>
                        <a:cubicBezTo>
                          <a:pt x="3485526" y="6333172"/>
                          <a:pt x="3312421" y="6336666"/>
                          <a:pt x="3163476" y="6317499"/>
                        </a:cubicBezTo>
                        <a:cubicBezTo>
                          <a:pt x="3014532" y="6298332"/>
                          <a:pt x="2829008" y="6339293"/>
                          <a:pt x="2517869" y="6317499"/>
                        </a:cubicBezTo>
                        <a:cubicBezTo>
                          <a:pt x="2206730" y="6295705"/>
                          <a:pt x="2204033" y="6311001"/>
                          <a:pt x="2001383" y="6317499"/>
                        </a:cubicBezTo>
                        <a:cubicBezTo>
                          <a:pt x="1798733" y="6323997"/>
                          <a:pt x="1730772" y="6300171"/>
                          <a:pt x="1484897" y="6317499"/>
                        </a:cubicBezTo>
                        <a:cubicBezTo>
                          <a:pt x="1239022" y="6334827"/>
                          <a:pt x="907521" y="6297312"/>
                          <a:pt x="710168" y="6317499"/>
                        </a:cubicBezTo>
                        <a:cubicBezTo>
                          <a:pt x="512815" y="6337686"/>
                          <a:pt x="181590" y="6347531"/>
                          <a:pt x="0" y="6317499"/>
                        </a:cubicBezTo>
                        <a:cubicBezTo>
                          <a:pt x="27792" y="6081015"/>
                          <a:pt x="27840" y="5925454"/>
                          <a:pt x="0" y="5748924"/>
                        </a:cubicBezTo>
                        <a:cubicBezTo>
                          <a:pt x="-27840" y="5572394"/>
                          <a:pt x="-14552" y="5401239"/>
                          <a:pt x="0" y="5306699"/>
                        </a:cubicBezTo>
                        <a:cubicBezTo>
                          <a:pt x="14552" y="5212160"/>
                          <a:pt x="848" y="4903440"/>
                          <a:pt x="0" y="4548599"/>
                        </a:cubicBezTo>
                        <a:cubicBezTo>
                          <a:pt x="-848" y="4193758"/>
                          <a:pt x="-13231" y="4304444"/>
                          <a:pt x="0" y="4106374"/>
                        </a:cubicBezTo>
                        <a:cubicBezTo>
                          <a:pt x="13231" y="3908304"/>
                          <a:pt x="13132" y="3797113"/>
                          <a:pt x="0" y="3537799"/>
                        </a:cubicBezTo>
                        <a:cubicBezTo>
                          <a:pt x="-13132" y="3278485"/>
                          <a:pt x="-27720" y="3091279"/>
                          <a:pt x="0" y="2779700"/>
                        </a:cubicBezTo>
                        <a:cubicBezTo>
                          <a:pt x="27720" y="2468121"/>
                          <a:pt x="-9327" y="2503852"/>
                          <a:pt x="0" y="2274300"/>
                        </a:cubicBezTo>
                        <a:cubicBezTo>
                          <a:pt x="9327" y="2044748"/>
                          <a:pt x="33494" y="1887209"/>
                          <a:pt x="0" y="1516200"/>
                        </a:cubicBezTo>
                        <a:cubicBezTo>
                          <a:pt x="-33494" y="1145191"/>
                          <a:pt x="1349" y="1210563"/>
                          <a:pt x="0" y="947625"/>
                        </a:cubicBezTo>
                        <a:cubicBezTo>
                          <a:pt x="-1349" y="684687"/>
                          <a:pt x="4359" y="2436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14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6360" y="4320291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3945801">
            <a:off x="189652" y="9420704"/>
            <a:ext cx="4776403" cy="477640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3945801">
            <a:off x="477688" y="8449243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4881"/>
            </a:stretch>
          </a:blipFill>
        </p:spPr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F859A4D4-6165-49F0-8319-D1F2D6FBCDA6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B1855-EC3D-41E0-BFDA-D6D05423A90C}"/>
              </a:ext>
            </a:extLst>
          </p:cNvPr>
          <p:cNvSpPr txBox="1"/>
          <p:nvPr/>
        </p:nvSpPr>
        <p:spPr>
          <a:xfrm>
            <a:off x="4229100" y="656550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5400" cap="all">
                <a:latin typeface="Sigmar One" panose="020B0604020202020204" charset="0"/>
                <a:cs typeface="Vani" panose="02040502050405020303" pitchFamily="18" charset="0"/>
              </a:rPr>
              <a:t>Skip-gram</a:t>
            </a:r>
            <a:endParaRPr lang="en-US" sz="5400" cap="all">
              <a:latin typeface="Sigmar One" panose="020B0604020202020204" charset="0"/>
              <a:cs typeface="Vani" panose="02040502050405020303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04F53F-F6AE-47FA-8648-0656C894608B}"/>
              </a:ext>
            </a:extLst>
          </p:cNvPr>
          <p:cNvCxnSpPr>
            <a:cxnSpLocks/>
          </p:cNvCxnSpPr>
          <p:nvPr/>
        </p:nvCxnSpPr>
        <p:spPr>
          <a:xfrm>
            <a:off x="4229100" y="1539240"/>
            <a:ext cx="9829800" cy="228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6">
            <a:extLst>
              <a:ext uri="{FF2B5EF4-FFF2-40B4-BE49-F238E27FC236}">
                <a16:creationId xmlns:a16="http://schemas.microsoft.com/office/drawing/2014/main" id="{49F48129-1544-45A3-96B6-2F63C2AB722E}"/>
              </a:ext>
            </a:extLst>
          </p:cNvPr>
          <p:cNvSpPr txBox="1"/>
          <p:nvPr/>
        </p:nvSpPr>
        <p:spPr>
          <a:xfrm>
            <a:off x="609600" y="2304126"/>
            <a:ext cx="16992600" cy="2908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Ý tưởng: + Dự đoán các từ ngữ cảnh xung quanh từ đích.</a:t>
            </a:r>
          </a:p>
          <a:p>
            <a:pPr lvl="3">
              <a:lnSpc>
                <a:spcPct val="200000"/>
              </a:lnSpc>
              <a:spcBef>
                <a:spcPct val="0"/>
              </a:spcBef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	 + Xem xét từ ngữ cảnh gần sẽ được đánh giá cao hơn từ xa.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/>
              </a:rPr>
              <a:t>Đầu vào: </a:t>
            </a:r>
            <a:r>
              <a:rPr lang="vi-VN" sz="2800" spc="37">
                <a:solidFill>
                  <a:srgbClr val="404040"/>
                </a:solidFill>
                <a:latin typeface="Bogart" panose="020B0604020202020204" charset="0"/>
              </a:rPr>
              <a:t>Từ đích biểu diễn bằng vector one-hot.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spc="37">
                <a:solidFill>
                  <a:srgbClr val="404040"/>
                </a:solidFill>
                <a:latin typeface="Bogart" panose="020B0604020202020204" charset="0"/>
              </a:rPr>
              <a:t>Đầu ra: Dự đoán các từ ngữ cảnh.</a:t>
            </a:r>
            <a:endParaRPr lang="en-US" sz="2800" spc="37">
              <a:solidFill>
                <a:srgbClr val="404040"/>
              </a:solidFill>
              <a:latin typeface="Bogar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8745D-D816-4A6A-BA9F-7560C5062F71}"/>
              </a:ext>
            </a:extLst>
          </p:cNvPr>
          <p:cNvSpPr txBox="1"/>
          <p:nvPr/>
        </p:nvSpPr>
        <p:spPr>
          <a:xfrm>
            <a:off x="5531757" y="7173020"/>
            <a:ext cx="1005839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The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35565-41EC-4854-B2B6-D625BF93266C}"/>
              </a:ext>
            </a:extLst>
          </p:cNvPr>
          <p:cNvSpPr txBox="1"/>
          <p:nvPr/>
        </p:nvSpPr>
        <p:spPr>
          <a:xfrm>
            <a:off x="6881503" y="7173020"/>
            <a:ext cx="1005840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man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A2F0D-AB57-435B-82CE-E9FA877EF766}"/>
              </a:ext>
            </a:extLst>
          </p:cNvPr>
          <p:cNvSpPr txBox="1"/>
          <p:nvPr/>
        </p:nvSpPr>
        <p:spPr>
          <a:xfrm>
            <a:off x="8231250" y="7173020"/>
            <a:ext cx="1005840" cy="523220"/>
          </a:xfrm>
          <a:prstGeom prst="rect">
            <a:avLst/>
          </a:prstGeom>
          <a:solidFill>
            <a:srgbClr val="DE41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love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75E5B-C7C8-459E-AD05-E960E63C8669}"/>
              </a:ext>
            </a:extLst>
          </p:cNvPr>
          <p:cNvSpPr txBox="1"/>
          <p:nvPr/>
        </p:nvSpPr>
        <p:spPr>
          <a:xfrm>
            <a:off x="9580997" y="7173020"/>
            <a:ext cx="1005840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his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69B0-3B58-43B9-A56E-E2585E998A2F}"/>
              </a:ext>
            </a:extLst>
          </p:cNvPr>
          <p:cNvSpPr txBox="1"/>
          <p:nvPr/>
        </p:nvSpPr>
        <p:spPr>
          <a:xfrm>
            <a:off x="10930744" y="7173020"/>
            <a:ext cx="1005840" cy="523220"/>
          </a:xfrm>
          <a:prstGeom prst="rect">
            <a:avLst/>
          </a:prstGeom>
          <a:solidFill>
            <a:srgbClr val="0066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  <a:latin typeface="Bogart" panose="020B0604020202020204" charset="0"/>
                <a:cs typeface="Vani" panose="02040502050405020303" pitchFamily="18" charset="0"/>
              </a:rPr>
              <a:t>son</a:t>
            </a:r>
            <a:endParaRPr lang="en-US" sz="2800">
              <a:solidFill>
                <a:schemeClr val="bg1"/>
              </a:solidFill>
              <a:latin typeface="Bodoni MT Poster Compressed" panose="02070706080601050204" pitchFamily="18" charset="0"/>
              <a:cs typeface="Vani" panose="02040502050405020303" pitchFamily="18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EF2E8B5-4448-49FC-9ED0-78BD704E0B48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16200000" flipV="1">
            <a:off x="8059297" y="6498146"/>
            <a:ext cx="12700" cy="1349747"/>
          </a:xfrm>
          <a:prstGeom prst="curvedConnector3">
            <a:avLst>
              <a:gd name="adj1" fmla="val 2879953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253752F-019F-49B7-BC0F-AD9336B31F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09044" y="6498146"/>
            <a:ext cx="12700" cy="1349747"/>
          </a:xfrm>
          <a:prstGeom prst="curvedConnector3">
            <a:avLst>
              <a:gd name="adj1" fmla="val 291998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F09DC30-0317-44F8-A307-7FF79CFF98EF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10083917" y="5823273"/>
            <a:ext cx="12700" cy="2699494"/>
          </a:xfrm>
          <a:prstGeom prst="curvedConnector3">
            <a:avLst>
              <a:gd name="adj1" fmla="val 11560000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53C584B-E3BE-46CB-A0E1-15A800233434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 rot="16200000" flipV="1">
            <a:off x="7384424" y="5823273"/>
            <a:ext cx="12700" cy="2699493"/>
          </a:xfrm>
          <a:prstGeom prst="curvedConnector3">
            <a:avLst>
              <a:gd name="adj1" fmla="val 10600000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BFE2DA-3FEF-4BA6-9E8A-2BE61BD024C6}"/>
                  </a:ext>
                </a:extLst>
              </p:cNvPr>
              <p:cNvSpPr txBox="1"/>
              <p:nvPr/>
            </p:nvSpPr>
            <p:spPr>
              <a:xfrm>
                <a:off x="9036167" y="6382317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BFE2DA-3FEF-4BA6-9E8A-2BE61BD0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167" y="6382317"/>
                <a:ext cx="2095500" cy="461665"/>
              </a:xfrm>
              <a:prstGeom prst="rect">
                <a:avLst/>
              </a:prstGeom>
              <a:blipFill>
                <a:blip r:embed="rId5"/>
                <a:stretch>
                  <a:fillRect l="-436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667165-53E3-4D1F-9EB8-25C1B70471F0}"/>
                  </a:ext>
                </a:extLst>
              </p:cNvPr>
              <p:cNvSpPr txBox="1"/>
              <p:nvPr/>
            </p:nvSpPr>
            <p:spPr>
              <a:xfrm>
                <a:off x="6336673" y="6382317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667165-53E3-4D1F-9EB8-25C1B704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73" y="6382317"/>
                <a:ext cx="2095500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8E62EE-AC95-4B91-A2FB-794C7F9697AF}"/>
                  </a:ext>
                </a:extLst>
              </p:cNvPr>
              <p:cNvSpPr txBox="1"/>
              <p:nvPr/>
            </p:nvSpPr>
            <p:spPr>
              <a:xfrm>
                <a:off x="4688176" y="5597965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8E62EE-AC95-4B91-A2FB-794C7F96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76" y="5597965"/>
                <a:ext cx="2095500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6090FC-B33D-4977-BABE-A206968C5FA8}"/>
                  </a:ext>
                </a:extLst>
              </p:cNvPr>
              <p:cNvSpPr txBox="1"/>
              <p:nvPr/>
            </p:nvSpPr>
            <p:spPr>
              <a:xfrm>
                <a:off x="10413325" y="5597964"/>
                <a:ext cx="209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sz="2400">
                    <a:latin typeface="Bogart" panose="020B060402020202020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latin typeface="Bogart" panose="020B060402020202020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6090FC-B33D-4977-BABE-A206968C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25" y="5597964"/>
                <a:ext cx="2095500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Left Brace 54">
            <a:extLst>
              <a:ext uri="{FF2B5EF4-FFF2-40B4-BE49-F238E27FC236}">
                <a16:creationId xmlns:a16="http://schemas.microsoft.com/office/drawing/2014/main" id="{F81AD379-6659-4ED3-928A-C5F7B6176EDD}"/>
              </a:ext>
            </a:extLst>
          </p:cNvPr>
          <p:cNvSpPr/>
          <p:nvPr/>
        </p:nvSpPr>
        <p:spPr>
          <a:xfrm rot="16200000">
            <a:off x="6485068" y="6840862"/>
            <a:ext cx="448964" cy="2355586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44C4FF2-B97D-44D5-A793-132151FEE010}"/>
              </a:ext>
            </a:extLst>
          </p:cNvPr>
          <p:cNvSpPr/>
          <p:nvPr/>
        </p:nvSpPr>
        <p:spPr>
          <a:xfrm rot="16200000">
            <a:off x="10534308" y="6835891"/>
            <a:ext cx="448964" cy="2355586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C829578-BC4A-43F6-9C01-A7BDCD4006D1}"/>
              </a:ext>
            </a:extLst>
          </p:cNvPr>
          <p:cNvSpPr/>
          <p:nvPr/>
        </p:nvSpPr>
        <p:spPr>
          <a:xfrm rot="16200000">
            <a:off x="8512863" y="7513938"/>
            <a:ext cx="448965" cy="999489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8174E0-D896-4277-84B2-90F52BDA1882}"/>
              </a:ext>
            </a:extLst>
          </p:cNvPr>
          <p:cNvSpPr txBox="1"/>
          <p:nvPr/>
        </p:nvSpPr>
        <p:spPr>
          <a:xfrm>
            <a:off x="8122193" y="8223778"/>
            <a:ext cx="122341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>
                <a:latin typeface="Bogart" panose="020B0604020202020204" charset="0"/>
              </a:rPr>
              <a:t>từ trung tâm tại vị trí t</a:t>
            </a:r>
            <a:endParaRPr lang="en-US" sz="2000">
              <a:latin typeface="Bogart" panose="020B060402020202020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0B68879-E6E3-4F43-8341-5008A96F6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38735" y="2206305"/>
            <a:ext cx="3178352" cy="3242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750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" grpId="0" animBg="1"/>
      <p:bldP spid="16" grpId="0" animBg="1"/>
      <p:bldP spid="17" grpId="0" animBg="1"/>
      <p:bldP spid="18" grpId="0" animBg="1"/>
      <p:bldP spid="19" grpId="0" animBg="1"/>
      <p:bldP spid="50" grpId="0"/>
      <p:bldP spid="51" grpId="0"/>
      <p:bldP spid="53" grpId="0"/>
      <p:bldP spid="54" grpId="0"/>
      <p:bldP spid="55" grpId="0" animBg="1"/>
      <p:bldP spid="56" grpId="0" animBg="1"/>
      <p:bldP spid="57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>
            <a:extLst>
              <a:ext uri="{FF2B5EF4-FFF2-40B4-BE49-F238E27FC236}">
                <a16:creationId xmlns:a16="http://schemas.microsoft.com/office/drawing/2014/main" id="{F859A4D4-6165-49F0-8319-D1F2D6FBCDA6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75BB5-9DE8-4A36-9083-86671466AFCF}"/>
              </a:ext>
            </a:extLst>
          </p:cNvPr>
          <p:cNvSpPr txBox="1"/>
          <p:nvPr/>
        </p:nvSpPr>
        <p:spPr>
          <a:xfrm>
            <a:off x="4229100" y="656550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5400" cap="all">
                <a:latin typeface="Sigmar One" panose="020B0604020202020204" charset="0"/>
                <a:cs typeface="Vani" panose="02040502050405020303" pitchFamily="18" charset="0"/>
              </a:rPr>
              <a:t>Ưu điểm</a:t>
            </a:r>
            <a:endParaRPr lang="en-US" sz="5400" cap="all">
              <a:latin typeface="Sigmar One" panose="020B0604020202020204" charset="0"/>
              <a:cs typeface="Vani" panose="02040502050405020303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B8DE7E-23C1-473B-9F47-783A2C9DAC85}"/>
              </a:ext>
            </a:extLst>
          </p:cNvPr>
          <p:cNvCxnSpPr>
            <a:cxnSpLocks/>
          </p:cNvCxnSpPr>
          <p:nvPr/>
        </p:nvCxnSpPr>
        <p:spPr>
          <a:xfrm>
            <a:off x="4229100" y="1539240"/>
            <a:ext cx="9829800" cy="228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7">
            <a:extLst>
              <a:ext uri="{FF2B5EF4-FFF2-40B4-BE49-F238E27FC236}">
                <a16:creationId xmlns:a16="http://schemas.microsoft.com/office/drawing/2014/main" id="{A956B14E-ABBD-4BCD-B6EB-7232147129E3}"/>
              </a:ext>
            </a:extLst>
          </p:cNvPr>
          <p:cNvGrpSpPr/>
          <p:nvPr/>
        </p:nvGrpSpPr>
        <p:grpSpPr>
          <a:xfrm>
            <a:off x="-8175024" y="618450"/>
            <a:ext cx="9165624" cy="9173250"/>
            <a:chOff x="0" y="0"/>
            <a:chExt cx="812800" cy="812800"/>
          </a:xfrm>
        </p:grpSpPr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8BAE7C7F-0FF2-41A5-9DEF-23924C191C4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7" name="TextBox 39">
              <a:extLst>
                <a:ext uri="{FF2B5EF4-FFF2-40B4-BE49-F238E27FC236}">
                  <a16:creationId xmlns:a16="http://schemas.microsoft.com/office/drawing/2014/main" id="{0C0E27AF-6CDC-4A90-B79B-D1840B433D0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4762A2-9523-4F4E-A38C-03C8EECA3D30}"/>
              </a:ext>
            </a:extLst>
          </p:cNvPr>
          <p:cNvGrpSpPr/>
          <p:nvPr/>
        </p:nvGrpSpPr>
        <p:grpSpPr>
          <a:xfrm>
            <a:off x="2732283" y="2444791"/>
            <a:ext cx="5791200" cy="2470110"/>
            <a:chOff x="6736080" y="3086100"/>
            <a:chExt cx="5791200" cy="44373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3466C29-4EA3-4B55-AFB5-A1F502FFC477}"/>
                </a:ext>
              </a:extLst>
            </p:cNvPr>
            <p:cNvSpPr/>
            <p:nvPr/>
          </p:nvSpPr>
          <p:spPr>
            <a:xfrm>
              <a:off x="6736080" y="3245235"/>
              <a:ext cx="5791200" cy="42782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/>
                <a:t>HHH</a:t>
              </a:r>
              <a:endParaRPr lang="en-US"/>
            </a:p>
          </p:txBody>
        </p: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DC13235D-EC87-462C-86EE-81977F8C48CD}"/>
                </a:ext>
              </a:extLst>
            </p:cNvPr>
            <p:cNvSpPr txBox="1"/>
            <p:nvPr/>
          </p:nvSpPr>
          <p:spPr>
            <a:xfrm>
              <a:off x="8876030" y="3086100"/>
              <a:ext cx="15113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vi-VN" sz="2800" b="1" spc="37">
                  <a:solidFill>
                    <a:srgbClr val="404040"/>
                  </a:solidFill>
                  <a:latin typeface="Bogart"/>
                </a:rPr>
                <a:t>CBOW</a:t>
              </a:r>
              <a:endParaRPr lang="en-US" sz="2800" b="1" spc="37">
                <a:solidFill>
                  <a:srgbClr val="404040"/>
                </a:solidFill>
                <a:latin typeface="Bogart" panose="020B060402020202020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052952-B42F-434F-A49F-14AC08FF6C6E}"/>
              </a:ext>
            </a:extLst>
          </p:cNvPr>
          <p:cNvGrpSpPr/>
          <p:nvPr/>
        </p:nvGrpSpPr>
        <p:grpSpPr>
          <a:xfrm>
            <a:off x="9764517" y="2444791"/>
            <a:ext cx="5791200" cy="2470109"/>
            <a:chOff x="6736080" y="3086100"/>
            <a:chExt cx="5791200" cy="443737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95DD7E8-7BCC-47DE-928D-9709E490C510}"/>
                </a:ext>
              </a:extLst>
            </p:cNvPr>
            <p:cNvSpPr/>
            <p:nvPr/>
          </p:nvSpPr>
          <p:spPr>
            <a:xfrm>
              <a:off x="6736080" y="3245235"/>
              <a:ext cx="5791200" cy="42782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46">
              <a:extLst>
                <a:ext uri="{FF2B5EF4-FFF2-40B4-BE49-F238E27FC236}">
                  <a16:creationId xmlns:a16="http://schemas.microsoft.com/office/drawing/2014/main" id="{32387E6F-AE32-4FE5-907B-ABAF7B508862}"/>
                </a:ext>
              </a:extLst>
            </p:cNvPr>
            <p:cNvSpPr txBox="1"/>
            <p:nvPr/>
          </p:nvSpPr>
          <p:spPr>
            <a:xfrm>
              <a:off x="8630163" y="3086100"/>
              <a:ext cx="20574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vi-VN" sz="2800" b="1" spc="37">
                  <a:solidFill>
                    <a:srgbClr val="404040"/>
                  </a:solidFill>
                  <a:latin typeface="Bogart"/>
                </a:rPr>
                <a:t>Skip-gram</a:t>
              </a:r>
              <a:endParaRPr lang="en-US" sz="2800" b="1" spc="37">
                <a:solidFill>
                  <a:srgbClr val="404040"/>
                </a:solidFill>
                <a:latin typeface="Bogart" panose="020B060402020202020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427F1C-47D6-4E17-B395-D4A55BFA041A}"/>
              </a:ext>
            </a:extLst>
          </p:cNvPr>
          <p:cNvSpPr txBox="1"/>
          <p:nvPr/>
        </p:nvSpPr>
        <p:spPr>
          <a:xfrm>
            <a:off x="2884683" y="3084718"/>
            <a:ext cx="5638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>
                <a:latin typeface="Bogart" panose="020B0604020202020204" charset="0"/>
              </a:rPr>
              <a:t>Thời gian huấn luyện nhanh hơn.</a:t>
            </a:r>
            <a:endParaRPr lang="en-US" sz="2800">
              <a:latin typeface="Bogart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C57E7-0F78-4875-A090-4061F25A8F28}"/>
              </a:ext>
            </a:extLst>
          </p:cNvPr>
          <p:cNvSpPr txBox="1"/>
          <p:nvPr/>
        </p:nvSpPr>
        <p:spPr>
          <a:xfrm>
            <a:off x="9916917" y="3079765"/>
            <a:ext cx="5638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>
                <a:latin typeface="Bogart" panose="020B0604020202020204" charset="0"/>
              </a:rPr>
              <a:t>Độ chính xác cao hơn.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vi-VN" sz="2800">
                <a:latin typeface="Bogart" panose="020B0604020202020204" charset="0"/>
              </a:rPr>
              <a:t>Xử lý tốt các từ ít xuất hiện.</a:t>
            </a:r>
            <a:endParaRPr lang="en-US" sz="2800">
              <a:latin typeface="Bogart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4AEAF-F804-4971-8364-5E6F2EDA0D3C}"/>
              </a:ext>
            </a:extLst>
          </p:cNvPr>
          <p:cNvSpPr txBox="1"/>
          <p:nvPr/>
        </p:nvSpPr>
        <p:spPr>
          <a:xfrm>
            <a:off x="2732283" y="5205075"/>
            <a:ext cx="8880597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800" b="1">
                <a:latin typeface="Bogart" panose="020B0604020202020204" charset="0"/>
                <a:sym typeface="Wingdings" panose="05000000000000000000" pitchFamily="2" charset="2"/>
              </a:rPr>
              <a:t> </a:t>
            </a:r>
            <a:r>
              <a:rPr lang="en-US" sz="2800" b="1">
                <a:latin typeface="Bogart" panose="020B0604020202020204" charset="0"/>
              </a:rPr>
              <a:t>Ứng dụng</a:t>
            </a:r>
            <a:r>
              <a:rPr lang="vi-VN" sz="2800" b="1">
                <a:latin typeface="Bogart" panose="020B0604020202020204" charset="0"/>
              </a:rPr>
              <a:t> trong:</a:t>
            </a: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>
                <a:latin typeface="Bogart" panose="020B0604020202020204" charset="0"/>
              </a:rPr>
              <a:t>Dịch máy.</a:t>
            </a:r>
            <a:endParaRPr lang="vi-VN" sz="2800">
              <a:latin typeface="Bogart" panose="020B0604020202020204" charset="0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>
                <a:latin typeface="Bogart" panose="020B0604020202020204" charset="0"/>
              </a:rPr>
              <a:t>Phân loại văn bản.</a:t>
            </a:r>
            <a:endParaRPr lang="vi-VN" sz="2800">
              <a:latin typeface="Bogart" panose="020B0604020202020204" charset="0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>
                <a:latin typeface="Bogart" panose="020B0604020202020204" charset="0"/>
              </a:rPr>
              <a:t>Tạo văn bản.</a:t>
            </a:r>
          </a:p>
        </p:txBody>
      </p:sp>
      <p:grpSp>
        <p:nvGrpSpPr>
          <p:cNvPr id="29" name="Group 8">
            <a:extLst>
              <a:ext uri="{FF2B5EF4-FFF2-40B4-BE49-F238E27FC236}">
                <a16:creationId xmlns:a16="http://schemas.microsoft.com/office/drawing/2014/main" id="{7D3EDB27-A095-4074-AAD4-FE61B0C9D209}"/>
              </a:ext>
            </a:extLst>
          </p:cNvPr>
          <p:cNvGrpSpPr/>
          <p:nvPr/>
        </p:nvGrpSpPr>
        <p:grpSpPr>
          <a:xfrm rot="3945801">
            <a:off x="14409671" y="6446771"/>
            <a:ext cx="4776403" cy="4776403"/>
            <a:chOff x="0" y="0"/>
            <a:chExt cx="812800" cy="812800"/>
          </a:xfrm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D9FF9AA-7A3D-4A7B-A961-071D6D22AB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F4167903-AA2A-40B3-8070-027B775DFCC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11">
            <a:extLst>
              <a:ext uri="{FF2B5EF4-FFF2-40B4-BE49-F238E27FC236}">
                <a16:creationId xmlns:a16="http://schemas.microsoft.com/office/drawing/2014/main" id="{D307293B-B066-4E74-8215-A4390596758A}"/>
              </a:ext>
            </a:extLst>
          </p:cNvPr>
          <p:cNvSpPr/>
          <p:nvPr/>
        </p:nvSpPr>
        <p:spPr>
          <a:xfrm rot="3945801">
            <a:off x="14697707" y="5475310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204881"/>
            </a:stretch>
          </a:blipFill>
        </p:spPr>
      </p:sp>
    </p:spTree>
    <p:extLst>
      <p:ext uri="{BB962C8B-B14F-4D97-AF65-F5344CB8AC3E}">
        <p14:creationId xmlns:p14="http://schemas.microsoft.com/office/powerpoint/2010/main" val="376913309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2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>
            <a:extLst>
              <a:ext uri="{FF2B5EF4-FFF2-40B4-BE49-F238E27FC236}">
                <a16:creationId xmlns:a16="http://schemas.microsoft.com/office/drawing/2014/main" id="{F859A4D4-6165-49F0-8319-D1F2D6FBCDA6}"/>
              </a:ext>
            </a:extLst>
          </p:cNvPr>
          <p:cNvSpPr>
            <a:spLocks noChangeAspect="1"/>
          </p:cNvSpPr>
          <p:nvPr/>
        </p:nvSpPr>
        <p:spPr>
          <a:xfrm>
            <a:off x="15468600" y="38100"/>
            <a:ext cx="2760000" cy="1524000"/>
          </a:xfrm>
          <a:custGeom>
            <a:avLst/>
            <a:gdLst/>
            <a:ahLst/>
            <a:cxnLst/>
            <a:rect l="l" t="t" r="r" b="b"/>
            <a:pathLst>
              <a:path w="2510325" h="1386136">
                <a:moveTo>
                  <a:pt x="0" y="0"/>
                </a:moveTo>
                <a:lnTo>
                  <a:pt x="2510325" y="0"/>
                </a:lnTo>
                <a:lnTo>
                  <a:pt x="2510325" y="1386136"/>
                </a:lnTo>
                <a:lnTo>
                  <a:pt x="0" y="138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75BB5-9DE8-4A36-9083-86671466AFCF}"/>
              </a:ext>
            </a:extLst>
          </p:cNvPr>
          <p:cNvSpPr txBox="1"/>
          <p:nvPr/>
        </p:nvSpPr>
        <p:spPr>
          <a:xfrm>
            <a:off x="4229100" y="3566144"/>
            <a:ext cx="98298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9900" cap="all">
                <a:latin typeface="Sigmar One" panose="020B0604020202020204" charset="0"/>
                <a:cs typeface="Vani" panose="02040502050405020303" pitchFamily="18" charset="0"/>
              </a:rPr>
              <a:t>DEMO</a:t>
            </a:r>
            <a:endParaRPr lang="en-US" sz="19900" cap="all">
              <a:latin typeface="Sigmar One" panose="020B0604020202020204" charset="0"/>
              <a:cs typeface="Vani" panose="02040502050405020303" pitchFamily="18" charset="0"/>
            </a:endParaRPr>
          </a:p>
        </p:txBody>
      </p:sp>
      <p:grpSp>
        <p:nvGrpSpPr>
          <p:cNvPr id="15" name="Group 37">
            <a:extLst>
              <a:ext uri="{FF2B5EF4-FFF2-40B4-BE49-F238E27FC236}">
                <a16:creationId xmlns:a16="http://schemas.microsoft.com/office/drawing/2014/main" id="{A956B14E-ABBD-4BCD-B6EB-7232147129E3}"/>
              </a:ext>
            </a:extLst>
          </p:cNvPr>
          <p:cNvGrpSpPr/>
          <p:nvPr/>
        </p:nvGrpSpPr>
        <p:grpSpPr>
          <a:xfrm>
            <a:off x="-5638800" y="8801100"/>
            <a:ext cx="9165624" cy="9173250"/>
            <a:chOff x="0" y="0"/>
            <a:chExt cx="812800" cy="812800"/>
          </a:xfrm>
        </p:grpSpPr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8BAE7C7F-0FF2-41A5-9DEF-23924C191C4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7" name="TextBox 39">
              <a:extLst>
                <a:ext uri="{FF2B5EF4-FFF2-40B4-BE49-F238E27FC236}">
                  <a16:creationId xmlns:a16="http://schemas.microsoft.com/office/drawing/2014/main" id="{0C0E27AF-6CDC-4A90-B79B-D1840B433D0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7D3EDB27-A095-4074-AAD4-FE61B0C9D209}"/>
              </a:ext>
            </a:extLst>
          </p:cNvPr>
          <p:cNvGrpSpPr/>
          <p:nvPr/>
        </p:nvGrpSpPr>
        <p:grpSpPr>
          <a:xfrm rot="3945801">
            <a:off x="17000470" y="2755298"/>
            <a:ext cx="4776403" cy="4776403"/>
            <a:chOff x="0" y="0"/>
            <a:chExt cx="812800" cy="812800"/>
          </a:xfrm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D9FF9AA-7A3D-4A7B-A961-071D6D22AB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F4167903-AA2A-40B3-8070-027B775DFCC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49378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333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Bogart</vt:lpstr>
      <vt:lpstr>Cambria Math</vt:lpstr>
      <vt:lpstr>Sigmar One</vt:lpstr>
      <vt:lpstr>Calibri</vt:lpstr>
      <vt:lpstr>Wingdings</vt:lpstr>
      <vt:lpstr>Bodoni MT Poster Compressed</vt:lpstr>
      <vt:lpstr>Sitka Subheading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</dc:title>
  <cp:lastModifiedBy>Đinh Phương My</cp:lastModifiedBy>
  <cp:revision>17</cp:revision>
  <dcterms:created xsi:type="dcterms:W3CDTF">2006-08-16T00:00:00Z</dcterms:created>
  <dcterms:modified xsi:type="dcterms:W3CDTF">2024-06-04T00:08:44Z</dcterms:modified>
  <dc:identifier>DAGBYQXM8W4</dc:identifier>
</cp:coreProperties>
</file>