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7463413" cy="21067713"/>
  <p:notesSz cx="9309100" cy="14795500"/>
  <p:defaultTextStyle>
    <a:defPPr>
      <a:defRPr lang="en-US"/>
    </a:defPPr>
    <a:lvl1pPr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1871663" indent="-14144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3744913" indent="-28305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5618163" indent="-424656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7491413" indent="-5662613" algn="l" defTabSz="1871663"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6E8F"/>
    <a:srgbClr val="A2B69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5" d="100"/>
          <a:sy n="25" d="100"/>
        </p:scale>
        <p:origin x="-942" y="-426"/>
      </p:cViewPr>
      <p:guideLst>
        <p:guide orient="horz" pos="6636"/>
        <p:guide pos="118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9"/>
            <a:ext cx="31843901" cy="4515904"/>
          </a:xfrm>
        </p:spPr>
        <p:txBody>
          <a:bodyPr/>
          <a:lstStyle/>
          <a:p>
            <a:r>
              <a:rPr lang="en-US" smtClean="0"/>
              <a:t>Click to edit Master title style</a:t>
            </a:r>
            <a:endParaRPr lang="en-US"/>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872966" indent="0" algn="ctr">
              <a:buNone/>
              <a:defRPr>
                <a:solidFill>
                  <a:schemeClr val="tx1">
                    <a:tint val="75000"/>
                  </a:schemeClr>
                </a:solidFill>
              </a:defRPr>
            </a:lvl2pPr>
            <a:lvl3pPr marL="3745931" indent="0" algn="ctr">
              <a:buNone/>
              <a:defRPr>
                <a:solidFill>
                  <a:schemeClr val="tx1">
                    <a:tint val="75000"/>
                  </a:schemeClr>
                </a:solidFill>
              </a:defRPr>
            </a:lvl3pPr>
            <a:lvl4pPr marL="5618897" indent="0" algn="ctr">
              <a:buNone/>
              <a:defRPr>
                <a:solidFill>
                  <a:schemeClr val="tx1">
                    <a:tint val="75000"/>
                  </a:schemeClr>
                </a:solidFill>
              </a:defRPr>
            </a:lvl4pPr>
            <a:lvl5pPr marL="7491862" indent="0" algn="ctr">
              <a:buNone/>
              <a:defRPr>
                <a:solidFill>
                  <a:schemeClr val="tx1">
                    <a:tint val="75000"/>
                  </a:schemeClr>
                </a:solidFill>
              </a:defRPr>
            </a:lvl5pPr>
            <a:lvl6pPr marL="9364828" indent="0" algn="ctr">
              <a:buNone/>
              <a:defRPr>
                <a:solidFill>
                  <a:schemeClr val="tx1">
                    <a:tint val="75000"/>
                  </a:schemeClr>
                </a:solidFill>
              </a:defRPr>
            </a:lvl6pPr>
            <a:lvl7pPr marL="11237793" indent="0" algn="ctr">
              <a:buNone/>
              <a:defRPr>
                <a:solidFill>
                  <a:schemeClr val="tx1">
                    <a:tint val="75000"/>
                  </a:schemeClr>
                </a:solidFill>
              </a:defRPr>
            </a:lvl7pPr>
            <a:lvl8pPr marL="13110759" indent="0" algn="ctr">
              <a:buNone/>
              <a:defRPr>
                <a:solidFill>
                  <a:schemeClr val="tx1">
                    <a:tint val="75000"/>
                  </a:schemeClr>
                </a:solidFill>
              </a:defRPr>
            </a:lvl8pPr>
            <a:lvl9pPr marL="1498372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D5E6D4-A61A-134D-8809-550FAF98671F}"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EF7277-7068-FA48-A23A-B945BF511802}" type="slidenum">
              <a:rPr lang="en-US"/>
              <a:pPr>
                <a:defRPr/>
              </a:pPr>
              <a:t>‹#›</a:t>
            </a:fld>
            <a:endParaRPr lang="en-US"/>
          </a:p>
        </p:txBody>
      </p:sp>
    </p:spTree>
    <p:extLst>
      <p:ext uri="{BB962C8B-B14F-4D97-AF65-F5344CB8AC3E}">
        <p14:creationId xmlns:p14="http://schemas.microsoft.com/office/powerpoint/2010/main" val="24087220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6"/>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7343091" y="1882438"/>
            <a:ext cx="22478048" cy="12640628"/>
          </a:xfrm>
        </p:spPr>
        <p:txBody>
          <a:bodyPr rtlCol="0">
            <a:normAutofit/>
          </a:bodyPr>
          <a:lstStyle>
            <a:lvl1pPr marL="0" indent="0">
              <a:buNone/>
              <a:defRPr sz="13100"/>
            </a:lvl1pPr>
            <a:lvl2pPr marL="1872966" indent="0">
              <a:buNone/>
              <a:defRPr sz="11500"/>
            </a:lvl2pPr>
            <a:lvl3pPr marL="3745931" indent="0">
              <a:buNone/>
              <a:defRPr sz="9800"/>
            </a:lvl3pPr>
            <a:lvl4pPr marL="5618897" indent="0">
              <a:buNone/>
              <a:defRPr sz="8200"/>
            </a:lvl4pPr>
            <a:lvl5pPr marL="7491862" indent="0">
              <a:buNone/>
              <a:defRPr sz="8200"/>
            </a:lvl5pPr>
            <a:lvl6pPr marL="9364828" indent="0">
              <a:buNone/>
              <a:defRPr sz="8200"/>
            </a:lvl6pPr>
            <a:lvl7pPr marL="11237793" indent="0">
              <a:buNone/>
              <a:defRPr sz="8200"/>
            </a:lvl7pPr>
            <a:lvl8pPr marL="13110759" indent="0">
              <a:buNone/>
              <a:defRPr sz="8200"/>
            </a:lvl8pPr>
            <a:lvl9pPr marL="14983724" indent="0">
              <a:buNone/>
              <a:defRPr sz="8200"/>
            </a:lvl9pPr>
          </a:lstStyle>
          <a:p>
            <a:pPr lvl="0"/>
            <a:endParaRPr lang="en-US" noProof="0"/>
          </a:p>
        </p:txBody>
      </p:sp>
      <p:sp>
        <p:nvSpPr>
          <p:cNvPr id="4" name="Text Placeholder 3"/>
          <p:cNvSpPr>
            <a:spLocks noGrp="1"/>
          </p:cNvSpPr>
          <p:nvPr>
            <p:ph type="body" sz="half" idx="2"/>
          </p:nvPr>
        </p:nvSpPr>
        <p:spPr>
          <a:xfrm>
            <a:off x="7343091" y="16488413"/>
            <a:ext cx="22478048" cy="247253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05091B8-C0E5-A744-807C-3E17F9FF6276}"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99E51A-5069-3A41-8150-A34B27A599E0}" type="slidenum">
              <a:rPr lang="en-US"/>
              <a:pPr>
                <a:defRPr/>
              </a:pPr>
              <a:t>‹#›</a:t>
            </a:fld>
            <a:endParaRPr lang="en-US"/>
          </a:p>
        </p:txBody>
      </p:sp>
    </p:spTree>
    <p:extLst>
      <p:ext uri="{BB962C8B-B14F-4D97-AF65-F5344CB8AC3E}">
        <p14:creationId xmlns:p14="http://schemas.microsoft.com/office/powerpoint/2010/main" val="926886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C14E4E-4C0B-1748-98E1-892E017DC70F}"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7B51CC-D4FC-0D49-9616-48B44887DCE8}" type="slidenum">
              <a:rPr lang="en-US"/>
              <a:pPr>
                <a:defRPr/>
              </a:pPr>
              <a:t>‹#›</a:t>
            </a:fld>
            <a:endParaRPr lang="en-US"/>
          </a:p>
        </p:txBody>
      </p:sp>
    </p:spTree>
    <p:extLst>
      <p:ext uri="{BB962C8B-B14F-4D97-AF65-F5344CB8AC3E}">
        <p14:creationId xmlns:p14="http://schemas.microsoft.com/office/powerpoint/2010/main" val="134907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160974" y="633981"/>
            <a:ext cx="8429268" cy="134794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73170" y="633981"/>
            <a:ext cx="24663414" cy="13479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EFBE29-94B4-E24D-8A84-BD9509BFF697}"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EDF1FE-588F-F04F-A52E-6DED383B1EB6}" type="slidenum">
              <a:rPr lang="en-US"/>
              <a:pPr>
                <a:defRPr/>
              </a:pPr>
              <a:t>‹#›</a:t>
            </a:fld>
            <a:endParaRPr lang="en-US"/>
          </a:p>
        </p:txBody>
      </p:sp>
    </p:spTree>
    <p:extLst>
      <p:ext uri="{BB962C8B-B14F-4D97-AF65-F5344CB8AC3E}">
        <p14:creationId xmlns:p14="http://schemas.microsoft.com/office/powerpoint/2010/main" val="3048708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4622086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250" y="1181100"/>
            <a:ext cx="33716913" cy="176371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5F94644-D4AE-9642-A6B2-1300A93D4BBB}"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7D3CB-FA78-2243-B5C9-07549D21517E}" type="slidenum">
              <a:rPr lang="en-US"/>
              <a:pPr>
                <a:defRPr/>
              </a:pPr>
              <a:t>‹#›</a:t>
            </a:fld>
            <a:endParaRPr lang="en-US"/>
          </a:p>
        </p:txBody>
      </p:sp>
    </p:spTree>
    <p:extLst>
      <p:ext uri="{BB962C8B-B14F-4D97-AF65-F5344CB8AC3E}">
        <p14:creationId xmlns:p14="http://schemas.microsoft.com/office/powerpoint/2010/main" val="20473819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60"/>
            <a:ext cx="31843901" cy="4184281"/>
          </a:xfrm>
        </p:spPr>
        <p:txBody>
          <a:bodyPr anchor="t"/>
          <a:lstStyle>
            <a:lvl1pPr algn="l">
              <a:defRPr sz="16400" b="1" cap="all"/>
            </a:lvl1pPr>
          </a:lstStyle>
          <a:p>
            <a:r>
              <a:rPr lang="en-US" smtClean="0"/>
              <a:t>Click to edit Master title style</a:t>
            </a:r>
            <a:endParaRPr lang="en-US"/>
          </a:p>
        </p:txBody>
      </p:sp>
      <p:sp>
        <p:nvSpPr>
          <p:cNvPr id="3" name="Text Placeholder 2"/>
          <p:cNvSpPr>
            <a:spLocks noGrp="1"/>
          </p:cNvSpPr>
          <p:nvPr>
            <p:ph type="body" idx="1"/>
          </p:nvPr>
        </p:nvSpPr>
        <p:spPr>
          <a:xfrm>
            <a:off x="2959352" y="8929396"/>
            <a:ext cx="31843901" cy="4608560"/>
          </a:xfrm>
        </p:spPr>
        <p:txBody>
          <a:bodyPr anchor="b"/>
          <a:lstStyle>
            <a:lvl1pPr marL="0" indent="0">
              <a:buNone/>
              <a:defRPr sz="8200">
                <a:solidFill>
                  <a:schemeClr val="tx1">
                    <a:tint val="75000"/>
                  </a:schemeClr>
                </a:solidFill>
              </a:defRPr>
            </a:lvl1pPr>
            <a:lvl2pPr marL="1872966" indent="0">
              <a:buNone/>
              <a:defRPr sz="7400">
                <a:solidFill>
                  <a:schemeClr val="tx1">
                    <a:tint val="75000"/>
                  </a:schemeClr>
                </a:solidFill>
              </a:defRPr>
            </a:lvl2pPr>
            <a:lvl3pPr marL="3745931" indent="0">
              <a:buNone/>
              <a:defRPr sz="6600">
                <a:solidFill>
                  <a:schemeClr val="tx1">
                    <a:tint val="75000"/>
                  </a:schemeClr>
                </a:solidFill>
              </a:defRPr>
            </a:lvl3pPr>
            <a:lvl4pPr marL="5618897" indent="0">
              <a:buNone/>
              <a:defRPr sz="5700">
                <a:solidFill>
                  <a:schemeClr val="tx1">
                    <a:tint val="75000"/>
                  </a:schemeClr>
                </a:solidFill>
              </a:defRPr>
            </a:lvl4pPr>
            <a:lvl5pPr marL="7491862" indent="0">
              <a:buNone/>
              <a:defRPr sz="5700">
                <a:solidFill>
                  <a:schemeClr val="tx1">
                    <a:tint val="75000"/>
                  </a:schemeClr>
                </a:solidFill>
              </a:defRPr>
            </a:lvl5pPr>
            <a:lvl6pPr marL="9364828" indent="0">
              <a:buNone/>
              <a:defRPr sz="5700">
                <a:solidFill>
                  <a:schemeClr val="tx1">
                    <a:tint val="75000"/>
                  </a:schemeClr>
                </a:solidFill>
              </a:defRPr>
            </a:lvl6pPr>
            <a:lvl7pPr marL="11237793" indent="0">
              <a:buNone/>
              <a:defRPr sz="5700">
                <a:solidFill>
                  <a:schemeClr val="tx1">
                    <a:tint val="75000"/>
                  </a:schemeClr>
                </a:solidFill>
              </a:defRPr>
            </a:lvl7pPr>
            <a:lvl8pPr marL="13110759" indent="0">
              <a:buNone/>
              <a:defRPr sz="5700">
                <a:solidFill>
                  <a:schemeClr val="tx1">
                    <a:tint val="75000"/>
                  </a:schemeClr>
                </a:solidFill>
              </a:defRPr>
            </a:lvl8pPr>
            <a:lvl9pPr marL="14983724" indent="0">
              <a:buNone/>
              <a:defRPr sz="5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093858F-F048-EC49-A0EE-9D9153B5F773}" type="datetimeFigureOut">
              <a:rPr lang="en-US"/>
              <a:pPr>
                <a:defRPr/>
              </a:pPr>
              <a:t>12/22/2014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32726D-AD4F-784B-B6CE-A7173938D6E1}" type="slidenum">
              <a:rPr lang="en-US"/>
              <a:pPr>
                <a:defRPr/>
              </a:pPr>
              <a:t>‹#›</a:t>
            </a:fld>
            <a:endParaRPr lang="en-US"/>
          </a:p>
        </p:txBody>
      </p:sp>
    </p:spTree>
    <p:extLst>
      <p:ext uri="{BB962C8B-B14F-4D97-AF65-F5344CB8AC3E}">
        <p14:creationId xmlns:p14="http://schemas.microsoft.com/office/powerpoint/2010/main" val="12077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7317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043901" y="3686852"/>
            <a:ext cx="16546341" cy="10426566"/>
          </a:xfrm>
        </p:spPr>
        <p:txBody>
          <a:bodyPr/>
          <a:lstStyle>
            <a:lvl1pPr>
              <a:defRPr sz="11500"/>
            </a:lvl1pPr>
            <a:lvl2pPr>
              <a:defRPr sz="98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9DC5A92-630D-6746-A643-2F923844088F}"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83B73FE-2370-794E-A794-89473A33B4B1}" type="slidenum">
              <a:rPr lang="en-US"/>
              <a:pPr>
                <a:defRPr/>
              </a:pPr>
              <a:t>‹#›</a:t>
            </a:fld>
            <a:endParaRPr lang="en-US"/>
          </a:p>
        </p:txBody>
      </p:sp>
    </p:spTree>
    <p:extLst>
      <p:ext uri="{BB962C8B-B14F-4D97-AF65-F5344CB8AC3E}">
        <p14:creationId xmlns:p14="http://schemas.microsoft.com/office/powerpoint/2010/main" val="390427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7"/>
            <a:ext cx="33717072" cy="351128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73171" y="4715854"/>
            <a:ext cx="16552847"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873171" y="6681195"/>
            <a:ext cx="16552847"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030900" y="4715854"/>
            <a:ext cx="16559349" cy="1965345"/>
          </a:xfrm>
        </p:spPr>
        <p:txBody>
          <a:bodyPr anchor="b"/>
          <a:lstStyle>
            <a:lvl1pPr marL="0" indent="0">
              <a:buNone/>
              <a:defRPr sz="9800" b="1"/>
            </a:lvl1pPr>
            <a:lvl2pPr marL="1872966" indent="0">
              <a:buNone/>
              <a:defRPr sz="8200" b="1"/>
            </a:lvl2pPr>
            <a:lvl3pPr marL="3745931" indent="0">
              <a:buNone/>
              <a:defRPr sz="7400" b="1"/>
            </a:lvl3pPr>
            <a:lvl4pPr marL="5618897" indent="0">
              <a:buNone/>
              <a:defRPr sz="6600" b="1"/>
            </a:lvl4pPr>
            <a:lvl5pPr marL="7491862" indent="0">
              <a:buNone/>
              <a:defRPr sz="6600" b="1"/>
            </a:lvl5pPr>
            <a:lvl6pPr marL="9364828" indent="0">
              <a:buNone/>
              <a:defRPr sz="6600" b="1"/>
            </a:lvl6pPr>
            <a:lvl7pPr marL="11237793" indent="0">
              <a:buNone/>
              <a:defRPr sz="6600" b="1"/>
            </a:lvl7pPr>
            <a:lvl8pPr marL="13110759" indent="0">
              <a:buNone/>
              <a:defRPr sz="6600" b="1"/>
            </a:lvl8pPr>
            <a:lvl9pPr marL="14983724"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9030900" y="6681195"/>
            <a:ext cx="16559349" cy="12138320"/>
          </a:xfrm>
        </p:spPr>
        <p:txBody>
          <a:bodyPr/>
          <a:lstStyle>
            <a:lvl1pPr>
              <a:defRPr sz="98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0C1B829-DABC-114A-9635-991879314BC9}" type="datetimeFigureOut">
              <a:rPr lang="en-US"/>
              <a:pPr>
                <a:defRPr/>
              </a:pPr>
              <a:t>12/22/2014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2D87401-1A4D-9C44-8C83-228CED04FE13}" type="slidenum">
              <a:rPr lang="en-US"/>
              <a:pPr>
                <a:defRPr/>
              </a:pPr>
              <a:t>‹#›</a:t>
            </a:fld>
            <a:endParaRPr lang="en-US"/>
          </a:p>
        </p:txBody>
      </p:sp>
    </p:spTree>
    <p:extLst>
      <p:ext uri="{BB962C8B-B14F-4D97-AF65-F5344CB8AC3E}">
        <p14:creationId xmlns:p14="http://schemas.microsoft.com/office/powerpoint/2010/main" val="47555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3FDC0DC-B3F3-0A4F-BC03-18235A9BC09E}" type="datetimeFigureOut">
              <a:rPr lang="en-US"/>
              <a:pPr>
                <a:defRPr/>
              </a:pPr>
              <a:t>12/22/2014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DD4EA0C-DC33-674D-AE85-03E6C6AEB0CB}" type="slidenum">
              <a:rPr lang="en-US"/>
              <a:pPr>
                <a:defRPr/>
              </a:pPr>
              <a:t>‹#›</a:t>
            </a:fld>
            <a:endParaRPr lang="en-US"/>
          </a:p>
        </p:txBody>
      </p:sp>
    </p:spTree>
    <p:extLst>
      <p:ext uri="{BB962C8B-B14F-4D97-AF65-F5344CB8AC3E}">
        <p14:creationId xmlns:p14="http://schemas.microsoft.com/office/powerpoint/2010/main" val="202578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AEB24E-1AE8-754D-B38F-AEB3B3B7A92C}" type="datetimeFigureOut">
              <a:rPr lang="en-US"/>
              <a:pPr>
                <a:defRPr/>
              </a:pPr>
              <a:t>12/22/2014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E3507C2-7DAF-2749-A168-80E7FECFC9DD}" type="slidenum">
              <a:rPr lang="en-US"/>
              <a:pPr>
                <a:defRPr/>
              </a:pPr>
              <a:t>‹#›</a:t>
            </a:fld>
            <a:endParaRPr lang="en-US"/>
          </a:p>
        </p:txBody>
      </p:sp>
    </p:spTree>
    <p:extLst>
      <p:ext uri="{BB962C8B-B14F-4D97-AF65-F5344CB8AC3E}">
        <p14:creationId xmlns:p14="http://schemas.microsoft.com/office/powerpoint/2010/main" val="21140915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7" y="838805"/>
            <a:ext cx="12325205" cy="3569809"/>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4647154" y="838811"/>
            <a:ext cx="20943089" cy="17980710"/>
          </a:xfrm>
        </p:spPr>
        <p:txBody>
          <a:bodyPr/>
          <a:lstStyle>
            <a:lvl1pPr>
              <a:defRPr sz="13100"/>
            </a:lvl1pPr>
            <a:lvl2pPr>
              <a:defRPr sz="11500"/>
            </a:lvl2pPr>
            <a:lvl3pPr>
              <a:defRPr sz="98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73177" y="4408620"/>
            <a:ext cx="12325205" cy="14410901"/>
          </a:xfrm>
        </p:spPr>
        <p:txBody>
          <a:bodyPr/>
          <a:lstStyle>
            <a:lvl1pPr marL="0" indent="0">
              <a:buNone/>
              <a:defRPr sz="5700"/>
            </a:lvl1pPr>
            <a:lvl2pPr marL="1872966" indent="0">
              <a:buNone/>
              <a:defRPr sz="4900"/>
            </a:lvl2pPr>
            <a:lvl3pPr marL="3745931" indent="0">
              <a:buNone/>
              <a:defRPr sz="4100"/>
            </a:lvl3pPr>
            <a:lvl4pPr marL="5618897" indent="0">
              <a:buNone/>
              <a:defRPr sz="3700"/>
            </a:lvl4pPr>
            <a:lvl5pPr marL="7491862" indent="0">
              <a:buNone/>
              <a:defRPr sz="3700"/>
            </a:lvl5pPr>
            <a:lvl6pPr marL="9364828" indent="0">
              <a:buNone/>
              <a:defRPr sz="3700"/>
            </a:lvl6pPr>
            <a:lvl7pPr marL="11237793" indent="0">
              <a:buNone/>
              <a:defRPr sz="3700"/>
            </a:lvl7pPr>
            <a:lvl8pPr marL="13110759" indent="0">
              <a:buNone/>
              <a:defRPr sz="3700"/>
            </a:lvl8pPr>
            <a:lvl9pPr marL="14983724" indent="0">
              <a:buNone/>
              <a:defRPr sz="3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EAB4272-B050-C84C-9C23-F1304B75F219}" type="datetimeFigureOut">
              <a:rPr lang="en-US"/>
              <a:pPr>
                <a:defRPr/>
              </a:pPr>
              <a:t>12/22/2014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C08202-5D97-8449-9837-6CB5CDD7DD34}" type="slidenum">
              <a:rPr lang="en-US"/>
              <a:pPr>
                <a:defRPr/>
              </a:pPr>
              <a:t>‹#›</a:t>
            </a:fld>
            <a:endParaRPr lang="en-US"/>
          </a:p>
        </p:txBody>
      </p:sp>
    </p:spTree>
    <p:extLst>
      <p:ext uri="{BB962C8B-B14F-4D97-AF65-F5344CB8AC3E}">
        <p14:creationId xmlns:p14="http://schemas.microsoft.com/office/powerpoint/2010/main" val="3043000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73250" y="844550"/>
            <a:ext cx="3371691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xmlns:ma14="http://schemas.microsoft.com/office/mac/drawingml/2011/main" val="1"/>
            </a:ext>
          </a:extLst>
        </p:spPr>
        <p:txBody>
          <a:bodyPr vert="horz" wrap="square" lIns="374593" tIns="187297" rIns="374593" bIns="1872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873250" y="4916488"/>
            <a:ext cx="33716913" cy="139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xdr="http://schemas.openxmlformats.org/drawingml/2006/spreadsheetDrawing" xmlns:ns11="http://schemas.openxmlformats.org/drawingml/2006/compatibility" xmlns:ns12="http://schemas.openxmlformats.org/drawingml/2006/lockedCanvas" xmlns:ma14="http://schemas.microsoft.com/office/mac/drawingml/2011/main" val="1"/>
            </a:ext>
          </a:extLst>
        </p:spPr>
        <p:txBody>
          <a:bodyPr vert="horz" wrap="square" lIns="374593" tIns="187297" rIns="374593" bIns="1872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250" y="19526250"/>
            <a:ext cx="8740775" cy="1125538"/>
          </a:xfrm>
          <a:prstGeom prst="rect">
            <a:avLst/>
          </a:prstGeom>
        </p:spPr>
        <p:txBody>
          <a:bodyPr vert="horz" lIns="374593" tIns="187297" rIns="374593" bIns="187297" rtlCol="0" anchor="ctr"/>
          <a:lstStyle>
            <a:lvl1pPr algn="l" defTabSz="1872966" fontAlgn="auto">
              <a:spcBef>
                <a:spcPts val="0"/>
              </a:spcBef>
              <a:spcAft>
                <a:spcPts val="0"/>
              </a:spcAft>
              <a:defRPr sz="4900">
                <a:solidFill>
                  <a:schemeClr val="tx1">
                    <a:tint val="75000"/>
                  </a:schemeClr>
                </a:solidFill>
                <a:latin typeface="+mn-lt"/>
                <a:ea typeface="+mn-ea"/>
                <a:cs typeface="+mn-cs"/>
              </a:defRPr>
            </a:lvl1pPr>
          </a:lstStyle>
          <a:p>
            <a:pPr>
              <a:defRPr/>
            </a:pPr>
            <a:fld id="{DB188D1C-9C72-E745-AE7A-57F1676F3872}" type="datetimeFigureOut">
              <a:rPr lang="en-US"/>
              <a:pPr>
                <a:defRPr/>
              </a:pPr>
              <a:t>12/22/2014</a:t>
            </a:fld>
            <a:endParaRPr lang="en-US"/>
          </a:p>
        </p:txBody>
      </p:sp>
      <p:sp>
        <p:nvSpPr>
          <p:cNvPr id="5" name="Footer Placeholder 4"/>
          <p:cNvSpPr>
            <a:spLocks noGrp="1"/>
          </p:cNvSpPr>
          <p:nvPr>
            <p:ph type="ftr" sz="quarter" idx="3"/>
          </p:nvPr>
        </p:nvSpPr>
        <p:spPr>
          <a:xfrm>
            <a:off x="12800013" y="19526250"/>
            <a:ext cx="11863387" cy="1125538"/>
          </a:xfrm>
          <a:prstGeom prst="rect">
            <a:avLst/>
          </a:prstGeom>
        </p:spPr>
        <p:txBody>
          <a:bodyPr vert="horz" lIns="374593" tIns="187297" rIns="374593" bIns="187297" rtlCol="0" anchor="ctr"/>
          <a:lstStyle>
            <a:lvl1pPr algn="ctr" defTabSz="1872966" fontAlgn="auto">
              <a:spcBef>
                <a:spcPts val="0"/>
              </a:spcBef>
              <a:spcAft>
                <a:spcPts val="0"/>
              </a:spcAft>
              <a:defRPr sz="4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849388" y="19526250"/>
            <a:ext cx="8740775" cy="1125538"/>
          </a:xfrm>
          <a:prstGeom prst="rect">
            <a:avLst/>
          </a:prstGeom>
        </p:spPr>
        <p:txBody>
          <a:bodyPr vert="horz" lIns="374593" tIns="187297" rIns="374593" bIns="187297" rtlCol="0" anchor="ctr"/>
          <a:lstStyle>
            <a:lvl1pPr algn="r" defTabSz="1872966" fontAlgn="auto">
              <a:spcBef>
                <a:spcPts val="0"/>
              </a:spcBef>
              <a:spcAft>
                <a:spcPts val="0"/>
              </a:spcAft>
              <a:defRPr sz="4900">
                <a:solidFill>
                  <a:schemeClr val="tx1">
                    <a:tint val="75000"/>
                  </a:schemeClr>
                </a:solidFill>
                <a:latin typeface="+mn-lt"/>
                <a:ea typeface="+mn-ea"/>
                <a:cs typeface="+mn-cs"/>
              </a:defRPr>
            </a:lvl1pPr>
          </a:lstStyle>
          <a:p>
            <a:pPr>
              <a:defRPr/>
            </a:pPr>
            <a:fld id="{40C18470-5076-3B46-AC3C-A75C4D21B36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1871663" rtl="0" eaLnBrk="0" fontAlgn="base" hangingPunct="0">
        <a:spcBef>
          <a:spcPct val="0"/>
        </a:spcBef>
        <a:spcAft>
          <a:spcPct val="0"/>
        </a:spcAft>
        <a:defRPr sz="18000" kern="1200">
          <a:solidFill>
            <a:schemeClr val="tx1"/>
          </a:solidFill>
          <a:latin typeface="+mj-lt"/>
          <a:ea typeface="ＭＳ Ｐゴシック" charset="0"/>
          <a:cs typeface="ＭＳ Ｐゴシック" charset="0"/>
        </a:defRPr>
      </a:lvl1pPr>
      <a:lvl2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2pPr>
      <a:lvl3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3pPr>
      <a:lvl4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4pPr>
      <a:lvl5pPr algn="ctr" defTabSz="1871663" rtl="0" eaLnBrk="0" fontAlgn="base" hangingPunct="0">
        <a:spcBef>
          <a:spcPct val="0"/>
        </a:spcBef>
        <a:spcAft>
          <a:spcPct val="0"/>
        </a:spcAft>
        <a:defRPr sz="18000">
          <a:solidFill>
            <a:schemeClr val="tx1"/>
          </a:solidFill>
          <a:latin typeface="Calibri" charset="0"/>
          <a:ea typeface="ＭＳ Ｐゴシック" charset="0"/>
          <a:cs typeface="ＭＳ Ｐゴシック" charset="0"/>
        </a:defRPr>
      </a:lvl5pPr>
      <a:lvl6pPr marL="1872966"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6pPr>
      <a:lvl7pPr marL="3745931"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7pPr>
      <a:lvl8pPr marL="5618897"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8pPr>
      <a:lvl9pPr marL="7491862" algn="ctr" defTabSz="1872966" rtl="0" fontAlgn="base">
        <a:spcBef>
          <a:spcPct val="0"/>
        </a:spcBef>
        <a:spcAft>
          <a:spcPct val="0"/>
        </a:spcAft>
        <a:defRPr sz="18000">
          <a:solidFill>
            <a:schemeClr val="tx1"/>
          </a:solidFill>
          <a:latin typeface="Calibri" charset="0"/>
          <a:ea typeface="ＭＳ Ｐゴシック" charset="0"/>
          <a:cs typeface="ＭＳ Ｐゴシック" charset="0"/>
        </a:defRPr>
      </a:lvl9pPr>
    </p:titleStyle>
    <p:bodyStyle>
      <a:lvl1pPr marL="1403350" indent="-1403350" algn="l" defTabSz="1871663" rtl="0" eaLnBrk="0" fontAlgn="base" hangingPunct="0">
        <a:spcBef>
          <a:spcPct val="20000"/>
        </a:spcBef>
        <a:spcAft>
          <a:spcPct val="0"/>
        </a:spcAft>
        <a:buFont typeface="Arial" charset="0"/>
        <a:buChar char="•"/>
        <a:defRPr sz="13100" kern="1200">
          <a:solidFill>
            <a:schemeClr val="tx1"/>
          </a:solidFill>
          <a:latin typeface="+mn-lt"/>
          <a:ea typeface="ＭＳ Ｐゴシック" charset="0"/>
          <a:cs typeface="ＭＳ Ｐゴシック" charset="0"/>
        </a:defRPr>
      </a:lvl1pPr>
      <a:lvl2pPr marL="3043238" indent="-1169988" algn="l" defTabSz="1871663" rtl="0" eaLnBrk="0" fontAlgn="base" hangingPunct="0">
        <a:spcBef>
          <a:spcPct val="20000"/>
        </a:spcBef>
        <a:spcAft>
          <a:spcPct val="0"/>
        </a:spcAft>
        <a:buFont typeface="Arial" charset="0"/>
        <a:buChar char="–"/>
        <a:defRPr sz="11500" kern="1200">
          <a:solidFill>
            <a:schemeClr val="tx1"/>
          </a:solidFill>
          <a:latin typeface="+mn-lt"/>
          <a:ea typeface="ＭＳ Ｐゴシック" charset="0"/>
          <a:cs typeface="+mn-cs"/>
        </a:defRPr>
      </a:lvl2pPr>
      <a:lvl3pPr marL="4681538" indent="-935038" algn="l" defTabSz="1871663" rtl="0" eaLnBrk="0" fontAlgn="base" hangingPunct="0">
        <a:spcBef>
          <a:spcPct val="20000"/>
        </a:spcBef>
        <a:spcAft>
          <a:spcPct val="0"/>
        </a:spcAft>
        <a:buFont typeface="Arial" charset="0"/>
        <a:buChar char="•"/>
        <a:defRPr sz="9800" kern="1200">
          <a:solidFill>
            <a:schemeClr val="tx1"/>
          </a:solidFill>
          <a:latin typeface="+mn-lt"/>
          <a:ea typeface="ＭＳ Ｐゴシック" charset="0"/>
          <a:cs typeface="+mn-cs"/>
        </a:defRPr>
      </a:lvl3pPr>
      <a:lvl4pPr marL="655478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4pPr>
      <a:lvl5pPr marL="8428038" indent="-935038" algn="l" defTabSz="1871663" rtl="0" eaLnBrk="0" fontAlgn="base" hangingPunct="0">
        <a:spcBef>
          <a:spcPct val="20000"/>
        </a:spcBef>
        <a:spcAft>
          <a:spcPct val="0"/>
        </a:spcAft>
        <a:buFont typeface="Arial" charset="0"/>
        <a:buChar char="»"/>
        <a:defRPr sz="8200" kern="1200">
          <a:solidFill>
            <a:schemeClr val="tx1"/>
          </a:solidFill>
          <a:latin typeface="+mn-lt"/>
          <a:ea typeface="ＭＳ Ｐゴシック" charset="0"/>
          <a:cs typeface="+mn-cs"/>
        </a:defRPr>
      </a:lvl5pPr>
      <a:lvl6pPr marL="10301310" indent="-936483" algn="l" defTabSz="1872966" rtl="0" eaLnBrk="1" latinLnBrk="0" hangingPunct="1">
        <a:spcBef>
          <a:spcPct val="20000"/>
        </a:spcBef>
        <a:buFont typeface="Arial"/>
        <a:buChar char="•"/>
        <a:defRPr sz="8200" kern="1200">
          <a:solidFill>
            <a:schemeClr val="tx1"/>
          </a:solidFill>
          <a:latin typeface="+mn-lt"/>
          <a:ea typeface="+mn-ea"/>
          <a:cs typeface="+mn-cs"/>
        </a:defRPr>
      </a:lvl6pPr>
      <a:lvl7pPr marL="12174276" indent="-936483" algn="l" defTabSz="1872966" rtl="0" eaLnBrk="1" latinLnBrk="0" hangingPunct="1">
        <a:spcBef>
          <a:spcPct val="20000"/>
        </a:spcBef>
        <a:buFont typeface="Arial"/>
        <a:buChar char="•"/>
        <a:defRPr sz="8200" kern="1200">
          <a:solidFill>
            <a:schemeClr val="tx1"/>
          </a:solidFill>
          <a:latin typeface="+mn-lt"/>
          <a:ea typeface="+mn-ea"/>
          <a:cs typeface="+mn-cs"/>
        </a:defRPr>
      </a:lvl7pPr>
      <a:lvl8pPr marL="14047241" indent="-936483" algn="l" defTabSz="1872966" rtl="0" eaLnBrk="1" latinLnBrk="0" hangingPunct="1">
        <a:spcBef>
          <a:spcPct val="20000"/>
        </a:spcBef>
        <a:buFont typeface="Arial"/>
        <a:buChar char="•"/>
        <a:defRPr sz="8200" kern="1200">
          <a:solidFill>
            <a:schemeClr val="tx1"/>
          </a:solidFill>
          <a:latin typeface="+mn-lt"/>
          <a:ea typeface="+mn-ea"/>
          <a:cs typeface="+mn-cs"/>
        </a:defRPr>
      </a:lvl8pPr>
      <a:lvl9pPr marL="15920207" indent="-936483" algn="l" defTabSz="1872966"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72966" rtl="0" eaLnBrk="1" latinLnBrk="0" hangingPunct="1">
        <a:defRPr sz="7400" kern="1200">
          <a:solidFill>
            <a:schemeClr val="tx1"/>
          </a:solidFill>
          <a:latin typeface="+mn-lt"/>
          <a:ea typeface="+mn-ea"/>
          <a:cs typeface="+mn-cs"/>
        </a:defRPr>
      </a:lvl1pPr>
      <a:lvl2pPr marL="1872966" algn="l" defTabSz="1872966" rtl="0" eaLnBrk="1" latinLnBrk="0" hangingPunct="1">
        <a:defRPr sz="7400" kern="1200">
          <a:solidFill>
            <a:schemeClr val="tx1"/>
          </a:solidFill>
          <a:latin typeface="+mn-lt"/>
          <a:ea typeface="+mn-ea"/>
          <a:cs typeface="+mn-cs"/>
        </a:defRPr>
      </a:lvl2pPr>
      <a:lvl3pPr marL="3745931" algn="l" defTabSz="1872966" rtl="0" eaLnBrk="1" latinLnBrk="0" hangingPunct="1">
        <a:defRPr sz="7400" kern="1200">
          <a:solidFill>
            <a:schemeClr val="tx1"/>
          </a:solidFill>
          <a:latin typeface="+mn-lt"/>
          <a:ea typeface="+mn-ea"/>
          <a:cs typeface="+mn-cs"/>
        </a:defRPr>
      </a:lvl3pPr>
      <a:lvl4pPr marL="5618897" algn="l" defTabSz="1872966" rtl="0" eaLnBrk="1" latinLnBrk="0" hangingPunct="1">
        <a:defRPr sz="7400" kern="1200">
          <a:solidFill>
            <a:schemeClr val="tx1"/>
          </a:solidFill>
          <a:latin typeface="+mn-lt"/>
          <a:ea typeface="+mn-ea"/>
          <a:cs typeface="+mn-cs"/>
        </a:defRPr>
      </a:lvl4pPr>
      <a:lvl5pPr marL="7491862" algn="l" defTabSz="1872966" rtl="0" eaLnBrk="1" latinLnBrk="0" hangingPunct="1">
        <a:defRPr sz="7400" kern="1200">
          <a:solidFill>
            <a:schemeClr val="tx1"/>
          </a:solidFill>
          <a:latin typeface="+mn-lt"/>
          <a:ea typeface="+mn-ea"/>
          <a:cs typeface="+mn-cs"/>
        </a:defRPr>
      </a:lvl5pPr>
      <a:lvl6pPr marL="9364828" algn="l" defTabSz="1872966" rtl="0" eaLnBrk="1" latinLnBrk="0" hangingPunct="1">
        <a:defRPr sz="7400" kern="1200">
          <a:solidFill>
            <a:schemeClr val="tx1"/>
          </a:solidFill>
          <a:latin typeface="+mn-lt"/>
          <a:ea typeface="+mn-ea"/>
          <a:cs typeface="+mn-cs"/>
        </a:defRPr>
      </a:lvl6pPr>
      <a:lvl7pPr marL="11237793" algn="l" defTabSz="1872966" rtl="0" eaLnBrk="1" latinLnBrk="0" hangingPunct="1">
        <a:defRPr sz="7400" kern="1200">
          <a:solidFill>
            <a:schemeClr val="tx1"/>
          </a:solidFill>
          <a:latin typeface="+mn-lt"/>
          <a:ea typeface="+mn-ea"/>
          <a:cs typeface="+mn-cs"/>
        </a:defRPr>
      </a:lvl7pPr>
      <a:lvl8pPr marL="13110759" algn="l" defTabSz="1872966" rtl="0" eaLnBrk="1" latinLnBrk="0" hangingPunct="1">
        <a:defRPr sz="7400" kern="1200">
          <a:solidFill>
            <a:schemeClr val="tx1"/>
          </a:solidFill>
          <a:latin typeface="+mn-lt"/>
          <a:ea typeface="+mn-ea"/>
          <a:cs typeface="+mn-cs"/>
        </a:defRPr>
      </a:lvl8pPr>
      <a:lvl9pPr marL="14983724" algn="l" defTabSz="18729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oleObject" Target="../embeddings/Microsoft_Excel_97-2003_Worksheet3.xls"/><Relationship Id="rId1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Microsoft_Excel_97-2003_Worksheet2.xls"/><Relationship Id="rId12" Type="http://schemas.openxmlformats.org/officeDocument/2006/relationships/oleObject" Target="../embeddings/oleObject3.bin"/><Relationship Id="rId17" Type="http://schemas.openxmlformats.org/officeDocument/2006/relationships/oleObject" Target="../embeddings/Microsoft_Excel_97-2003_Worksheet5.xls"/><Relationship Id="rId2" Type="http://schemas.openxmlformats.org/officeDocument/2006/relationships/slideLayout" Target="../slideLayouts/slideLayout1.xml"/><Relationship Id="rId16"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png"/><Relationship Id="rId5" Type="http://schemas.openxmlformats.org/officeDocument/2006/relationships/image" Target="../media/image1.png"/><Relationship Id="rId15" Type="http://schemas.openxmlformats.org/officeDocument/2006/relationships/oleObject" Target="../embeddings/Microsoft_Excel_97-2003_Worksheet4.xls"/><Relationship Id="rId10" Type="http://schemas.openxmlformats.org/officeDocument/2006/relationships/image" Target="../media/image4.png"/><Relationship Id="rId19" Type="http://schemas.openxmlformats.org/officeDocument/2006/relationships/oleObject" Target="../embeddings/Microsoft_Excel_97-2003_Worksheet6.xls"/><Relationship Id="rId4" Type="http://schemas.openxmlformats.org/officeDocument/2006/relationships/oleObject" Target="../embeddings/Microsoft_Excel_97-2003_Worksheet1.xls"/><Relationship Id="rId9" Type="http://schemas.openxmlformats.org/officeDocument/2006/relationships/image" Target="../media/image3.png"/><Relationship Id="rId1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60350"/>
            <a:ext cx="37463413" cy="3062288"/>
          </a:xfrm>
          <a:prstGeom prst="rect">
            <a:avLst/>
          </a:prstGeom>
          <a:solidFill>
            <a:srgbClr val="A2B69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1872966">
              <a:defRPr/>
            </a:pPr>
            <a:r>
              <a:rPr lang="en-US" sz="4900" b="1" dirty="0"/>
              <a:t>Factors Predicting Permanency Outcomes for Children in </a:t>
            </a:r>
            <a:r>
              <a:rPr lang="en-US" sz="4900" b="1" dirty="0" smtClean="0"/>
              <a:t>Out-of-Home </a:t>
            </a:r>
            <a:r>
              <a:rPr lang="en-US" sz="4900" b="1" dirty="0"/>
              <a:t>Care: </a:t>
            </a:r>
            <a:endParaRPr lang="en-US" sz="4900" b="1" dirty="0" smtClean="0"/>
          </a:p>
          <a:p>
            <a:pPr algn="ctr" defTabSz="1872966">
              <a:defRPr/>
            </a:pPr>
            <a:r>
              <a:rPr lang="en-US" sz="4900" b="1" dirty="0" smtClean="0"/>
              <a:t>A </a:t>
            </a:r>
            <a:r>
              <a:rPr lang="en-US" sz="4900" b="1" dirty="0"/>
              <a:t>Comprehensive Examination of Originally Collected Data Linked to Administrative Records</a:t>
            </a:r>
            <a:r>
              <a:rPr lang="en-US" sz="4900" dirty="0"/>
              <a:t> </a:t>
            </a:r>
            <a:endParaRPr lang="en-US" sz="4900" dirty="0" smtClean="0"/>
          </a:p>
          <a:p>
            <a:pPr algn="ctr" defTabSz="1872966">
              <a:defRPr/>
            </a:pPr>
            <a:r>
              <a:rPr lang="en-US" sz="3900" dirty="0" smtClean="0"/>
              <a:t>Joseph A. Mienko</a:t>
            </a:r>
            <a:r>
              <a:rPr lang="en-US" sz="3900" baseline="30000" dirty="0"/>
              <a:t>1</a:t>
            </a:r>
            <a:r>
              <a:rPr lang="en-US" sz="3900" dirty="0" smtClean="0"/>
              <a:t>, Mark E. Courtney</a:t>
            </a:r>
            <a:r>
              <a:rPr lang="en-US" sz="3900" baseline="30000" dirty="0"/>
              <a:t>2</a:t>
            </a:r>
            <a:r>
              <a:rPr lang="en-US" sz="3900" dirty="0" smtClean="0"/>
              <a:t>, &amp; Maureen O. Marcenko</a:t>
            </a:r>
            <a:r>
              <a:rPr lang="en-US" sz="3900" baseline="30000" dirty="0"/>
              <a:t>1</a:t>
            </a:r>
            <a:endParaRPr lang="en-US" sz="3900" dirty="0"/>
          </a:p>
          <a:p>
            <a:pPr algn="ctr" defTabSz="1872966">
              <a:defRPr/>
            </a:pPr>
            <a:r>
              <a:rPr lang="en-US" sz="3900" baseline="30000" dirty="0" smtClean="0"/>
              <a:t>1</a:t>
            </a:r>
            <a:r>
              <a:rPr lang="en-US" sz="3900" dirty="0" smtClean="0"/>
              <a:t>University of Washington, </a:t>
            </a:r>
            <a:r>
              <a:rPr lang="en-US" sz="3900" baseline="30000" dirty="0" smtClean="0"/>
              <a:t>2</a:t>
            </a:r>
            <a:r>
              <a:rPr lang="en-US" sz="3900" dirty="0" smtClean="0"/>
              <a:t>University of Chicago</a:t>
            </a:r>
            <a:endParaRPr lang="en-US" sz="3900" dirty="0"/>
          </a:p>
        </p:txBody>
      </p:sp>
      <p:graphicFrame>
        <p:nvGraphicFramePr>
          <p:cNvPr id="13321" name="Chart 9"/>
          <p:cNvGraphicFramePr>
            <a:graphicFrameLocks/>
          </p:cNvGraphicFramePr>
          <p:nvPr>
            <p:extLst>
              <p:ext uri="{D42A27DB-BD31-4B8C-83A1-F6EECF244321}">
                <p14:modId xmlns:p14="http://schemas.microsoft.com/office/powerpoint/2010/main" val="3530895242"/>
              </p:ext>
            </p:extLst>
          </p:nvPr>
        </p:nvGraphicFramePr>
        <p:xfrm>
          <a:off x="20990049" y="4662038"/>
          <a:ext cx="6037931" cy="4732337"/>
        </p:xfrm>
        <a:graphic>
          <a:graphicData uri="http://schemas.openxmlformats.org/presentationml/2006/ole">
            <mc:AlternateContent xmlns:mc="http://schemas.openxmlformats.org/markup-compatibility/2006">
              <mc:Choice xmlns:v="urn:schemas-microsoft-com:vml" Requires="v">
                <p:oleObj spid="_x0000_s14390" name="Worksheet" r:id="rId4" imgW="1200813" imgH="1158144" progId="Excel.Sheet.8">
                  <p:embed/>
                </p:oleObj>
              </mc:Choice>
              <mc:Fallback>
                <p:oleObj name="Worksheet" r:id="rId4" imgW="1200813" imgH="1158144"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0049" y="4662038"/>
                        <a:ext cx="6037931" cy="4732337"/>
                      </a:xfrm>
                      <a:prstGeom prst="rect">
                        <a:avLst/>
                      </a:prstGeom>
                      <a:noFill/>
                      <a:ln>
                        <a:noFill/>
                      </a:ln>
                      <a:extLst/>
                    </p:spPr>
                  </p:pic>
                </p:oleObj>
              </mc:Fallback>
            </mc:AlternateContent>
          </a:graphicData>
        </a:graphic>
      </p:graphicFrame>
      <p:graphicFrame>
        <p:nvGraphicFramePr>
          <p:cNvPr id="13322" name="Chart 10"/>
          <p:cNvGraphicFramePr>
            <a:graphicFrameLocks/>
          </p:cNvGraphicFramePr>
          <p:nvPr>
            <p:extLst>
              <p:ext uri="{D42A27DB-BD31-4B8C-83A1-F6EECF244321}">
                <p14:modId xmlns:p14="http://schemas.microsoft.com/office/powerpoint/2010/main" val="1929292299"/>
              </p:ext>
            </p:extLst>
          </p:nvPr>
        </p:nvGraphicFramePr>
        <p:xfrm>
          <a:off x="25906536" y="4662038"/>
          <a:ext cx="6037931" cy="4732337"/>
        </p:xfrm>
        <a:graphic>
          <a:graphicData uri="http://schemas.openxmlformats.org/presentationml/2006/ole">
            <mc:AlternateContent xmlns:mc="http://schemas.openxmlformats.org/markup-compatibility/2006">
              <mc:Choice xmlns:v="urn:schemas-microsoft-com:vml" Requires="v">
                <p:oleObj spid="_x0000_s14391" r:id="rId7" imgW="1200813" imgH="1158144" progId="Excel.Chart.8">
                  <p:embed/>
                </p:oleObj>
              </mc:Choice>
              <mc:Fallback>
                <p:oleObj r:id="rId7" imgW="1200813" imgH="1158144"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6536" y="4662038"/>
                        <a:ext cx="6037931" cy="4732337"/>
                      </a:xfrm>
                      <a:prstGeom prst="rect">
                        <a:avLst/>
                      </a:prstGeom>
                      <a:noFill/>
                      <a:ln>
                        <a:noFill/>
                      </a:ln>
                      <a:extLst/>
                    </p:spPr>
                  </p:pic>
                </p:oleObj>
              </mc:Fallback>
            </mc:AlternateContent>
          </a:graphicData>
        </a:graphic>
      </p:graphicFrame>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124" y="1091958"/>
            <a:ext cx="6205876" cy="1399071"/>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900741" y="739914"/>
            <a:ext cx="5117578" cy="704088"/>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707653" y="2039214"/>
            <a:ext cx="3503755" cy="704088"/>
          </a:xfrm>
          <a:prstGeom prst="rect">
            <a:avLst/>
          </a:prstGeom>
        </p:spPr>
      </p:pic>
      <p:cxnSp>
        <p:nvCxnSpPr>
          <p:cNvPr id="23" name="Straight Connector 22"/>
          <p:cNvCxnSpPr/>
          <p:nvPr/>
        </p:nvCxnSpPr>
        <p:spPr>
          <a:xfrm>
            <a:off x="31900741" y="1715293"/>
            <a:ext cx="5117578" cy="1"/>
          </a:xfrm>
          <a:prstGeom prst="line">
            <a:avLst/>
          </a:prstGeom>
          <a:ln w="22225" cap="sq">
            <a:solidFill>
              <a:schemeClr val="bg1">
                <a:alpha val="40000"/>
              </a:schemeClr>
            </a:solidFill>
            <a:miter lim="800000"/>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0" y="3519038"/>
            <a:ext cx="10340975" cy="7929473"/>
            <a:chOff x="0" y="3519038"/>
            <a:chExt cx="10340975" cy="7929473"/>
          </a:xfrm>
        </p:grpSpPr>
        <p:grpSp>
          <p:nvGrpSpPr>
            <p:cNvPr id="24" name="Group 23"/>
            <p:cNvGrpSpPr/>
            <p:nvPr/>
          </p:nvGrpSpPr>
          <p:grpSpPr>
            <a:xfrm>
              <a:off x="0" y="3519038"/>
              <a:ext cx="10340975" cy="1960924"/>
              <a:chOff x="0" y="3519038"/>
              <a:chExt cx="10340975" cy="1960924"/>
            </a:xfrm>
          </p:grpSpPr>
          <p:sp>
            <p:nvSpPr>
              <p:cNvPr id="16" name="Rectangle 15"/>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Background</a:t>
                </a:r>
                <a:endParaRPr lang="en-US" sz="4900" dirty="0">
                  <a:solidFill>
                    <a:schemeClr val="bg1"/>
                  </a:solidFill>
                </a:endParaRPr>
              </a:p>
            </p:txBody>
          </p:sp>
          <p:sp>
            <p:nvSpPr>
              <p:cNvPr id="13323"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26" name="Rectangle 25"/>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a:t>The timing of permanency outcomes for children placed in out-of-home care is a substantive concern to child welfare scholars and policy makers alike. </a:t>
              </a:r>
            </a:p>
            <a:p>
              <a:pPr marL="457200" indent="-457200">
                <a:buFont typeface="Arial" panose="020B0604020202020204" pitchFamily="34" charset="0"/>
                <a:buChar char="•"/>
              </a:pPr>
              <a:r>
                <a:rPr lang="en-US" sz="2900" dirty="0"/>
                <a:t>Extended out-of-home care stays also create a significant cost burden for states – even when compared to the long-term costs of adoption subsidies. </a:t>
              </a:r>
              <a:endParaRPr lang="en-US" sz="2900" dirty="0" smtClean="0"/>
            </a:p>
            <a:p>
              <a:pPr marL="457200" indent="-457200">
                <a:buFont typeface="Arial" panose="020B0604020202020204" pitchFamily="34" charset="0"/>
                <a:buChar char="•"/>
              </a:pPr>
              <a:r>
                <a:rPr lang="en-US" sz="2900" dirty="0" smtClean="0"/>
                <a:t>While </a:t>
              </a:r>
              <a:r>
                <a:rPr lang="en-US" sz="2900" dirty="0"/>
                <a:t>previous attempts have sought to examine the timing of the competing permanency options, the covariates examined in these studies have been limited to those available </a:t>
              </a:r>
              <a:r>
                <a:rPr lang="en-US" sz="2900" dirty="0" smtClean="0"/>
                <a:t>in </a:t>
              </a:r>
              <a:r>
                <a:rPr lang="en-US" sz="2900" dirty="0"/>
                <a:t>administrative data. </a:t>
              </a:r>
              <a:endParaRPr lang="en-US" sz="2900" dirty="0" smtClean="0"/>
            </a:p>
            <a:p>
              <a:pPr marL="457200" indent="-457200">
                <a:buFont typeface="Arial" panose="020B0604020202020204" pitchFamily="34" charset="0"/>
                <a:buChar char="•"/>
              </a:pPr>
              <a:r>
                <a:rPr lang="en-US" sz="2900" dirty="0" smtClean="0"/>
                <a:t>The </a:t>
              </a:r>
              <a:r>
                <a:rPr lang="en-US" sz="2900" dirty="0"/>
                <a:t>current paper makes use of a unique set of originally collected survey data linked to longitudinal court and child welfare administrative data in order to provide deeper insight into child and family-level factors associated with competing permanency options.</a:t>
              </a:r>
            </a:p>
          </p:txBody>
        </p:sp>
      </p:grpSp>
      <p:grpSp>
        <p:nvGrpSpPr>
          <p:cNvPr id="36" name="Group 35"/>
          <p:cNvGrpSpPr/>
          <p:nvPr/>
        </p:nvGrpSpPr>
        <p:grpSpPr>
          <a:xfrm>
            <a:off x="10322718" y="3519038"/>
            <a:ext cx="10340975" cy="7929473"/>
            <a:chOff x="0" y="3519038"/>
            <a:chExt cx="10340975" cy="7929473"/>
          </a:xfrm>
        </p:grpSpPr>
        <p:grpSp>
          <p:nvGrpSpPr>
            <p:cNvPr id="37" name="Group 36"/>
            <p:cNvGrpSpPr/>
            <p:nvPr/>
          </p:nvGrpSpPr>
          <p:grpSpPr>
            <a:xfrm>
              <a:off x="0" y="3519038"/>
              <a:ext cx="10340975" cy="1960924"/>
              <a:chOff x="0" y="3519038"/>
              <a:chExt cx="10340975" cy="1960924"/>
            </a:xfrm>
          </p:grpSpPr>
          <p:sp>
            <p:nvSpPr>
              <p:cNvPr id="39" name="Rectangle 3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Analytic Methods</a:t>
                </a:r>
                <a:endParaRPr lang="en-US" sz="4900" dirty="0">
                  <a:solidFill>
                    <a:schemeClr val="bg1"/>
                  </a:solidFill>
                </a:endParaRPr>
              </a:p>
            </p:txBody>
          </p:sp>
          <p:sp>
            <p:nvSpPr>
              <p:cNvPr id="4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38" name="Rectangle 37"/>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42" name="Group 41"/>
          <p:cNvGrpSpPr/>
          <p:nvPr/>
        </p:nvGrpSpPr>
        <p:grpSpPr>
          <a:xfrm>
            <a:off x="0" y="16555154"/>
            <a:ext cx="10340975" cy="4805541"/>
            <a:chOff x="0" y="3519038"/>
            <a:chExt cx="10340975" cy="4805541"/>
          </a:xfrm>
        </p:grpSpPr>
        <p:grpSp>
          <p:nvGrpSpPr>
            <p:cNvPr id="43" name="Group 42"/>
            <p:cNvGrpSpPr/>
            <p:nvPr/>
          </p:nvGrpSpPr>
          <p:grpSpPr>
            <a:xfrm>
              <a:off x="0" y="3519038"/>
              <a:ext cx="10340975" cy="1960924"/>
              <a:chOff x="0" y="3519038"/>
              <a:chExt cx="10340975" cy="1960924"/>
            </a:xfrm>
          </p:grpSpPr>
          <p:sp>
            <p:nvSpPr>
              <p:cNvPr id="45" name="Rectangle 4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Data Collection Methods</a:t>
                </a:r>
                <a:endParaRPr lang="en-US" sz="4900" dirty="0">
                  <a:solidFill>
                    <a:schemeClr val="bg1"/>
                  </a:solidFill>
                </a:endParaRPr>
              </a:p>
            </p:txBody>
          </p:sp>
          <p:sp>
            <p:nvSpPr>
              <p:cNvPr id="4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4" name="Rectangle 43"/>
            <p:cNvSpPr/>
            <p:nvPr/>
          </p:nvSpPr>
          <p:spPr>
            <a:xfrm>
              <a:off x="339725" y="4662038"/>
              <a:ext cx="9364663" cy="3662541"/>
            </a:xfrm>
            <a:prstGeom prst="rect">
              <a:avLst/>
            </a:prstGeom>
          </p:spPr>
          <p:txBody>
            <a:bodyPr wrap="square">
              <a:spAutoFit/>
            </a:bodyPr>
            <a:lstStyle/>
            <a:p>
              <a:pPr marL="457200" indent="-457200">
                <a:buFont typeface="Arial" panose="020B0604020202020204" pitchFamily="34" charset="0"/>
                <a:buChar char="•"/>
              </a:pPr>
              <a:r>
                <a:rPr lang="en-US" sz="2900" dirty="0"/>
                <a:t>In-person interviews were conducted with a statewide, representative sample of parents. </a:t>
              </a:r>
            </a:p>
            <a:p>
              <a:pPr marL="457200" indent="-457200">
                <a:buFont typeface="Arial" panose="020B0604020202020204" pitchFamily="34" charset="0"/>
                <a:buChar char="•"/>
              </a:pPr>
              <a:r>
                <a:rPr lang="en-US" sz="2900" dirty="0"/>
                <a:t>Survey data were linked to child welfare and court administrative data to look at the children’s permanency outcomes from September 24, 2007 to December 31, 2013. The final sample included 619 from children nested in 373 households.</a:t>
              </a:r>
            </a:p>
            <a:p>
              <a:pPr eaLnBrk="1" hangingPunct="1"/>
              <a:endParaRPr lang="en-US" sz="2900" b="1" dirty="0"/>
            </a:p>
          </p:txBody>
        </p:sp>
      </p:grpSp>
      <p:grpSp>
        <p:nvGrpSpPr>
          <p:cNvPr id="47" name="Group 46"/>
          <p:cNvGrpSpPr/>
          <p:nvPr/>
        </p:nvGrpSpPr>
        <p:grpSpPr>
          <a:xfrm>
            <a:off x="0" y="11561584"/>
            <a:ext cx="10340975" cy="4805541"/>
            <a:chOff x="0" y="3519038"/>
            <a:chExt cx="10340975" cy="4805541"/>
          </a:xfrm>
        </p:grpSpPr>
        <p:grpSp>
          <p:nvGrpSpPr>
            <p:cNvPr id="48" name="Group 47"/>
            <p:cNvGrpSpPr/>
            <p:nvPr/>
          </p:nvGrpSpPr>
          <p:grpSpPr>
            <a:xfrm>
              <a:off x="0" y="3519038"/>
              <a:ext cx="10340975" cy="1960924"/>
              <a:chOff x="0" y="3519038"/>
              <a:chExt cx="10340975" cy="1960924"/>
            </a:xfrm>
          </p:grpSpPr>
          <p:sp>
            <p:nvSpPr>
              <p:cNvPr id="50" name="Rectangle 4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Objective</a:t>
                </a:r>
                <a:endParaRPr lang="en-US" sz="4900" dirty="0">
                  <a:solidFill>
                    <a:schemeClr val="bg1"/>
                  </a:solidFill>
                </a:endParaRPr>
              </a:p>
            </p:txBody>
          </p:sp>
          <p:sp>
            <p:nvSpPr>
              <p:cNvPr id="5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49" name="Rectangle 48"/>
            <p:cNvSpPr/>
            <p:nvPr/>
          </p:nvSpPr>
          <p:spPr>
            <a:xfrm>
              <a:off x="339725" y="4662038"/>
              <a:ext cx="9364663" cy="3662541"/>
            </a:xfrm>
            <a:prstGeom prst="rect">
              <a:avLst/>
            </a:prstGeom>
          </p:spPr>
          <p:txBody>
            <a:bodyPr wrap="square">
              <a:spAutoFit/>
            </a:bodyPr>
            <a:lstStyle/>
            <a:p>
              <a:pPr marL="457200" indent="-457200" eaLnBrk="1" hangingPunct="1">
                <a:buFont typeface="Arial" panose="020B0604020202020204" pitchFamily="34" charset="0"/>
                <a:buChar char="•"/>
              </a:pPr>
              <a:r>
                <a:rPr lang="en-US" sz="2900" b="1" dirty="0"/>
                <a:t>Identify those demographic factors which predict a child’s likelihood of exiting the foster care system through reunification, adoption, guardianship, or emancipation. </a:t>
              </a:r>
            </a:p>
            <a:p>
              <a:pPr marL="457200" indent="-457200" eaLnBrk="1" hangingPunct="1">
                <a:buFont typeface="Arial" panose="020B0604020202020204" pitchFamily="34" charset="0"/>
                <a:buChar char="•"/>
              </a:pPr>
              <a:r>
                <a:rPr lang="en-US" sz="2900" b="1" dirty="0"/>
                <a:t>Assess the predictive validity of such demographic factors relative to survey-based factors related to household economics and parent engagement with their social workers.</a:t>
              </a:r>
            </a:p>
          </p:txBody>
        </p:sp>
      </p:grpSp>
      <p:grpSp>
        <p:nvGrpSpPr>
          <p:cNvPr id="52" name="Group 51"/>
          <p:cNvGrpSpPr/>
          <p:nvPr/>
        </p:nvGrpSpPr>
        <p:grpSpPr>
          <a:xfrm>
            <a:off x="10452893" y="11083334"/>
            <a:ext cx="10340975" cy="7929473"/>
            <a:chOff x="0" y="3519038"/>
            <a:chExt cx="10340975" cy="7929473"/>
          </a:xfrm>
        </p:grpSpPr>
        <p:grpSp>
          <p:nvGrpSpPr>
            <p:cNvPr id="53" name="Group 52"/>
            <p:cNvGrpSpPr/>
            <p:nvPr/>
          </p:nvGrpSpPr>
          <p:grpSpPr>
            <a:xfrm>
              <a:off x="0" y="3519038"/>
              <a:ext cx="10340975" cy="1960924"/>
              <a:chOff x="0" y="3519038"/>
              <a:chExt cx="10340975" cy="1960924"/>
            </a:xfrm>
          </p:grpSpPr>
          <p:sp>
            <p:nvSpPr>
              <p:cNvPr id="55" name="Rectangle 54"/>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Numeric Results</a:t>
                </a:r>
                <a:endParaRPr lang="en-US" sz="4900" dirty="0">
                  <a:solidFill>
                    <a:schemeClr val="bg1"/>
                  </a:solidFill>
                </a:endParaRPr>
              </a:p>
            </p:txBody>
          </p:sp>
          <p:sp>
            <p:nvSpPr>
              <p:cNvPr id="56"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4" name="Rectangle 53"/>
            <p:cNvSpPr/>
            <p:nvPr/>
          </p:nvSpPr>
          <p:spPr>
            <a:xfrm>
              <a:off x="339725" y="4662038"/>
              <a:ext cx="9364663" cy="6786473"/>
            </a:xfrm>
            <a:prstGeom prst="rect">
              <a:avLst/>
            </a:prstGeom>
          </p:spPr>
          <p:txBody>
            <a:bodyPr wrap="square">
              <a:spAutoFit/>
            </a:bodyPr>
            <a:lstStyle/>
            <a:p>
              <a:pPr marL="457200" indent="-457200">
                <a:buFont typeface="Arial" panose="020B0604020202020204" pitchFamily="34" charset="0"/>
                <a:buChar char="•"/>
              </a:pPr>
              <a:r>
                <a:rPr lang="en-US" sz="2900" dirty="0" smtClean="0"/>
                <a:t>Relevant </a:t>
              </a:r>
              <a:r>
                <a:rPr lang="en-US" sz="2900" dirty="0"/>
                <a:t>potential predictor variables were identified based on a review of the literature. </a:t>
              </a:r>
            </a:p>
            <a:p>
              <a:pPr marL="457200" indent="-457200">
                <a:buFont typeface="Arial" panose="020B0604020202020204" pitchFamily="34" charset="0"/>
                <a:buChar char="•"/>
              </a:pPr>
              <a:r>
                <a:rPr lang="en-US" sz="2900" dirty="0" smtClean="0"/>
                <a:t>Latent variable measures (i.e. engagement) were operationalized on the basis of Monte Carlo cross validation. </a:t>
              </a:r>
            </a:p>
            <a:p>
              <a:pPr marL="457200" indent="-457200">
                <a:buFont typeface="Arial" panose="020B0604020202020204" pitchFamily="34" charset="0"/>
                <a:buChar char="•"/>
              </a:pPr>
              <a:r>
                <a:rPr lang="en-US" sz="2900" dirty="0" smtClean="0"/>
                <a:t>The </a:t>
              </a:r>
              <a:r>
                <a:rPr lang="en-US" sz="2900" dirty="0"/>
                <a:t>process above yielded a candidate list of predictor variables which was subjected to Bayesian </a:t>
              </a:r>
              <a:r>
                <a:rPr lang="en-US" sz="2900" dirty="0" smtClean="0"/>
                <a:t>model averaging </a:t>
              </a:r>
              <a:r>
                <a:rPr lang="en-US" sz="2900" dirty="0"/>
                <a:t>across binomial </a:t>
              </a:r>
              <a:r>
                <a:rPr lang="en-US" sz="2900" dirty="0" smtClean="0"/>
                <a:t>generalized </a:t>
              </a:r>
              <a:r>
                <a:rPr lang="en-US" sz="2900" dirty="0"/>
                <a:t>linear models (i.e. logistic regressions) for each permanency outcome to yield a final list of covariates. </a:t>
              </a:r>
            </a:p>
            <a:p>
              <a:pPr marL="457200" indent="-457200">
                <a:buFont typeface="Arial" panose="020B0604020202020204" pitchFamily="34" charset="0"/>
                <a:buChar char="•"/>
              </a:pPr>
              <a:r>
                <a:rPr lang="en-US" sz="2900" dirty="0" smtClean="0"/>
                <a:t>The </a:t>
              </a:r>
              <a:r>
                <a:rPr lang="en-US" sz="2900" dirty="0"/>
                <a:t>final list of covariates was then applied to a </a:t>
              </a:r>
              <a:r>
                <a:rPr lang="en-US" sz="2900" dirty="0" smtClean="0"/>
                <a:t>multinomial </a:t>
              </a:r>
              <a:r>
                <a:rPr lang="en-US" sz="2900" dirty="0"/>
                <a:t>logistic regression </a:t>
              </a:r>
              <a:r>
                <a:rPr lang="en-US" sz="2900" dirty="0" smtClean="0"/>
                <a:t>model.</a:t>
              </a:r>
            </a:p>
            <a:p>
              <a:pPr marL="457200" indent="-457200">
                <a:buFont typeface="Arial" panose="020B0604020202020204" pitchFamily="34" charset="0"/>
                <a:buChar char="•"/>
              </a:pPr>
              <a:r>
                <a:rPr lang="en-US" sz="2900" dirty="0" smtClean="0"/>
                <a:t>Simulations were conducted for all significant covariates as shown in the graphical results section. </a:t>
              </a:r>
            </a:p>
            <a:p>
              <a:pPr marL="457200" indent="-457200">
                <a:buFont typeface="Arial" panose="020B0604020202020204" pitchFamily="34" charset="0"/>
                <a:buChar char="•"/>
              </a:pPr>
              <a:endParaRPr lang="en-US" sz="2900" dirty="0"/>
            </a:p>
          </p:txBody>
        </p:sp>
      </p:grpSp>
      <p:grpSp>
        <p:nvGrpSpPr>
          <p:cNvPr id="57" name="Group 56"/>
          <p:cNvGrpSpPr/>
          <p:nvPr/>
        </p:nvGrpSpPr>
        <p:grpSpPr>
          <a:xfrm>
            <a:off x="20663693" y="3519038"/>
            <a:ext cx="17436307" cy="1960924"/>
            <a:chOff x="0" y="3519038"/>
            <a:chExt cx="10340975" cy="1960924"/>
          </a:xfrm>
        </p:grpSpPr>
        <p:grpSp>
          <p:nvGrpSpPr>
            <p:cNvPr id="58" name="Group 57"/>
            <p:cNvGrpSpPr/>
            <p:nvPr/>
          </p:nvGrpSpPr>
          <p:grpSpPr>
            <a:xfrm>
              <a:off x="0" y="3519038"/>
              <a:ext cx="10340975" cy="1960924"/>
              <a:chOff x="0" y="3519038"/>
              <a:chExt cx="10340975" cy="1960924"/>
            </a:xfrm>
          </p:grpSpPr>
          <p:sp>
            <p:nvSpPr>
              <p:cNvPr id="60" name="Rectangle 59"/>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Graphical Results</a:t>
                </a:r>
                <a:endParaRPr lang="en-US" sz="4900" dirty="0">
                  <a:solidFill>
                    <a:schemeClr val="bg1"/>
                  </a:solidFill>
                </a:endParaRPr>
              </a:p>
            </p:txBody>
          </p:sp>
          <p:sp>
            <p:nvSpPr>
              <p:cNvPr id="61"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59" name="Rectangle 58"/>
            <p:cNvSpPr/>
            <p:nvPr/>
          </p:nvSpPr>
          <p:spPr>
            <a:xfrm>
              <a:off x="339725" y="4662038"/>
              <a:ext cx="9364663" cy="538609"/>
            </a:xfrm>
            <a:prstGeom prst="rect">
              <a:avLst/>
            </a:prstGeom>
          </p:spPr>
          <p:txBody>
            <a:bodyPr wrap="square">
              <a:spAutoFit/>
            </a:bodyPr>
            <a:lstStyle/>
            <a:p>
              <a:endParaRPr lang="en-US" sz="2900" dirty="0"/>
            </a:p>
          </p:txBody>
        </p:sp>
      </p:grpSp>
      <p:graphicFrame>
        <p:nvGraphicFramePr>
          <p:cNvPr id="29" name="Object 28"/>
          <p:cNvGraphicFramePr>
            <a:graphicFrameLocks/>
          </p:cNvGraphicFramePr>
          <p:nvPr>
            <p:extLst>
              <p:ext uri="{D42A27DB-BD31-4B8C-83A1-F6EECF244321}">
                <p14:modId xmlns:p14="http://schemas.microsoft.com/office/powerpoint/2010/main" val="1978299517"/>
              </p:ext>
            </p:extLst>
          </p:nvPr>
        </p:nvGraphicFramePr>
        <p:xfrm>
          <a:off x="30763367" y="4662038"/>
          <a:ext cx="6037262" cy="4732337"/>
        </p:xfrm>
        <a:graphic>
          <a:graphicData uri="http://schemas.openxmlformats.org/presentationml/2006/ole">
            <mc:AlternateContent xmlns:mc="http://schemas.openxmlformats.org/markup-compatibility/2006">
              <mc:Choice xmlns:v="urn:schemas-microsoft-com:vml" Requires="v">
                <p:oleObj spid="_x0000_s14392" r:id="rId13" imgW="1200813" imgH="1158144" progId="Excel.Chart.8">
                  <p:embed/>
                </p:oleObj>
              </mc:Choice>
              <mc:Fallback>
                <p:oleObj r:id="rId13" imgW="1200813" imgH="1158144" progId="Excel.Chart.8">
                  <p:embed/>
                  <p:pic>
                    <p:nvPicPr>
                      <p:cNvPr id="0" name="Char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3367" y="4662038"/>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p:cNvGraphicFramePr>
          <p:nvPr>
            <p:extLst>
              <p:ext uri="{D42A27DB-BD31-4B8C-83A1-F6EECF244321}">
                <p14:modId xmlns:p14="http://schemas.microsoft.com/office/powerpoint/2010/main" val="1339540190"/>
              </p:ext>
            </p:extLst>
          </p:nvPr>
        </p:nvGraphicFramePr>
        <p:xfrm>
          <a:off x="20990048" y="9668895"/>
          <a:ext cx="6037263" cy="4732337"/>
        </p:xfrm>
        <a:graphic>
          <a:graphicData uri="http://schemas.openxmlformats.org/presentationml/2006/ole">
            <mc:AlternateContent xmlns:mc="http://schemas.openxmlformats.org/markup-compatibility/2006">
              <mc:Choice xmlns:v="urn:schemas-microsoft-com:vml" Requires="v">
                <p:oleObj spid="_x0000_s14393" name="Worksheet" r:id="rId15" imgW="1200813" imgH="1158144" progId="Excel.Sheet.8">
                  <p:embed/>
                </p:oleObj>
              </mc:Choice>
              <mc:Fallback>
                <p:oleObj name="Worksheet" r:id="rId15" imgW="1200813" imgH="1158144" progId="Excel.Sheet.8">
                  <p:embed/>
                  <p:pic>
                    <p:nvPicPr>
                      <p:cNvPr id="0" name="Chart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004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0"/>
          <p:cNvGraphicFramePr>
            <a:graphicFrameLocks/>
          </p:cNvGraphicFramePr>
          <p:nvPr>
            <p:extLst>
              <p:ext uri="{D42A27DB-BD31-4B8C-83A1-F6EECF244321}">
                <p14:modId xmlns:p14="http://schemas.microsoft.com/office/powerpoint/2010/main" val="4209555609"/>
              </p:ext>
            </p:extLst>
          </p:nvPr>
        </p:nvGraphicFramePr>
        <p:xfrm>
          <a:off x="25906536" y="9668895"/>
          <a:ext cx="6037262" cy="4732337"/>
        </p:xfrm>
        <a:graphic>
          <a:graphicData uri="http://schemas.openxmlformats.org/presentationml/2006/ole">
            <mc:AlternateContent xmlns:mc="http://schemas.openxmlformats.org/markup-compatibility/2006">
              <mc:Choice xmlns:v="urn:schemas-microsoft-com:vml" Requires="v">
                <p:oleObj spid="_x0000_s14394" r:id="rId17" imgW="1200813" imgH="1158144" progId="Excel.Chart.8">
                  <p:embed/>
                </p:oleObj>
              </mc:Choice>
              <mc:Fallback>
                <p:oleObj r:id="rId17" imgW="1200813" imgH="1158144" progId="Excel.Chart.8">
                  <p:embed/>
                  <p:pic>
                    <p:nvPicPr>
                      <p:cNvPr id="0" name="Char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6536" y="9668895"/>
                        <a:ext cx="6037262"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31"/>
          <p:cNvGraphicFramePr>
            <a:graphicFrameLocks/>
          </p:cNvGraphicFramePr>
          <p:nvPr>
            <p:extLst>
              <p:ext uri="{D42A27DB-BD31-4B8C-83A1-F6EECF244321}">
                <p14:modId xmlns:p14="http://schemas.microsoft.com/office/powerpoint/2010/main" val="1770903302"/>
              </p:ext>
            </p:extLst>
          </p:nvPr>
        </p:nvGraphicFramePr>
        <p:xfrm>
          <a:off x="30762698" y="9668895"/>
          <a:ext cx="6037263" cy="4732337"/>
        </p:xfrm>
        <a:graphic>
          <a:graphicData uri="http://schemas.openxmlformats.org/presentationml/2006/ole">
            <mc:AlternateContent xmlns:mc="http://schemas.openxmlformats.org/markup-compatibility/2006">
              <mc:Choice xmlns:v="urn:schemas-microsoft-com:vml" Requires="v">
                <p:oleObj spid="_x0000_s14395" r:id="rId19" imgW="1200813" imgH="1158144" progId="Excel.Chart.8">
                  <p:embed/>
                </p:oleObj>
              </mc:Choice>
              <mc:Fallback>
                <p:oleObj r:id="rId19" imgW="1200813" imgH="1158144" progId="Excel.Chart.8">
                  <p:embed/>
                  <p:pic>
                    <p:nvPicPr>
                      <p:cNvPr id="0" name="Object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62698" y="9668895"/>
                        <a:ext cx="6037263" cy="473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 name="Group 65"/>
          <p:cNvGrpSpPr/>
          <p:nvPr/>
        </p:nvGrpSpPr>
        <p:grpSpPr>
          <a:xfrm>
            <a:off x="20663693" y="14535854"/>
            <a:ext cx="17436307" cy="1960924"/>
            <a:chOff x="0" y="3519038"/>
            <a:chExt cx="10340975" cy="1960924"/>
          </a:xfrm>
        </p:grpSpPr>
        <p:grpSp>
          <p:nvGrpSpPr>
            <p:cNvPr id="67" name="Group 66"/>
            <p:cNvGrpSpPr/>
            <p:nvPr/>
          </p:nvGrpSpPr>
          <p:grpSpPr>
            <a:xfrm>
              <a:off x="0" y="3519038"/>
              <a:ext cx="10340975" cy="1960924"/>
              <a:chOff x="0" y="3519038"/>
              <a:chExt cx="10340975" cy="1960924"/>
            </a:xfrm>
          </p:grpSpPr>
          <p:sp>
            <p:nvSpPr>
              <p:cNvPr id="69" name="Rectangle 68"/>
              <p:cNvSpPr/>
              <p:nvPr/>
            </p:nvSpPr>
            <p:spPr>
              <a:xfrm>
                <a:off x="0" y="3519038"/>
                <a:ext cx="9704388" cy="1143000"/>
              </a:xfrm>
              <a:prstGeom prst="rect">
                <a:avLst/>
              </a:prstGeom>
              <a:solidFill>
                <a:srgbClr val="3B6E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900" b="1" dirty="0" smtClean="0">
                    <a:solidFill>
                      <a:schemeClr val="bg1"/>
                    </a:solidFill>
                  </a:rPr>
                  <a:t>Conclusions</a:t>
                </a:r>
                <a:endParaRPr lang="en-US" sz="4900" dirty="0">
                  <a:solidFill>
                    <a:schemeClr val="bg1"/>
                  </a:solidFill>
                </a:endParaRPr>
              </a:p>
            </p:txBody>
          </p:sp>
          <p:sp>
            <p:nvSpPr>
              <p:cNvPr id="70" name="TextBox 11"/>
              <p:cNvSpPr txBox="1">
                <a:spLocks noChangeArrowheads="1"/>
              </p:cNvSpPr>
              <p:nvPr/>
            </p:nvSpPr>
            <p:spPr bwMode="auto">
              <a:xfrm>
                <a:off x="130175" y="4470768"/>
                <a:ext cx="10210800" cy="100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593" tIns="187297" rIns="374593" bIns="187297">
                <a:spAutoFit/>
              </a:bodyPr>
              <a:lstStyle>
                <a:lvl1pPr marL="171450" indent="-171450"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defTabSz="1871663" eaLnBrk="0" fontAlgn="base" hangingPunct="0">
                  <a:spcBef>
                    <a:spcPct val="0"/>
                  </a:spcBef>
                  <a:spcAft>
                    <a:spcPct val="0"/>
                  </a:spcAft>
                  <a:defRPr sz="2400">
                    <a:solidFill>
                      <a:schemeClr val="tx1"/>
                    </a:solidFill>
                    <a:latin typeface="Calibri" charset="0"/>
                    <a:ea typeface="ＭＳ Ｐゴシック" charset="0"/>
                  </a:defRPr>
                </a:lvl6pPr>
                <a:lvl7pPr marL="2971800" indent="-228600" defTabSz="1871663" eaLnBrk="0" fontAlgn="base" hangingPunct="0">
                  <a:spcBef>
                    <a:spcPct val="0"/>
                  </a:spcBef>
                  <a:spcAft>
                    <a:spcPct val="0"/>
                  </a:spcAft>
                  <a:defRPr sz="2400">
                    <a:solidFill>
                      <a:schemeClr val="tx1"/>
                    </a:solidFill>
                    <a:latin typeface="Calibri" charset="0"/>
                    <a:ea typeface="ＭＳ Ｐゴシック" charset="0"/>
                  </a:defRPr>
                </a:lvl7pPr>
                <a:lvl8pPr marL="3429000" indent="-228600" defTabSz="1871663" eaLnBrk="0" fontAlgn="base" hangingPunct="0">
                  <a:spcBef>
                    <a:spcPct val="0"/>
                  </a:spcBef>
                  <a:spcAft>
                    <a:spcPct val="0"/>
                  </a:spcAft>
                  <a:defRPr sz="2400">
                    <a:solidFill>
                      <a:schemeClr val="tx1"/>
                    </a:solidFill>
                    <a:latin typeface="Calibri" charset="0"/>
                    <a:ea typeface="ＭＳ Ｐゴシック" charset="0"/>
                  </a:defRPr>
                </a:lvl8pPr>
                <a:lvl9pPr marL="3886200" indent="-228600" defTabSz="1871663" eaLnBrk="0" fontAlgn="base" hangingPunct="0">
                  <a:spcBef>
                    <a:spcPct val="0"/>
                  </a:spcBef>
                  <a:spcAft>
                    <a:spcPct val="0"/>
                  </a:spcAft>
                  <a:defRPr sz="2400">
                    <a:solidFill>
                      <a:schemeClr val="tx1"/>
                    </a:solidFill>
                    <a:latin typeface="Calibri" charset="0"/>
                    <a:ea typeface="ＭＳ Ｐゴシック" charset="0"/>
                  </a:defRPr>
                </a:lvl9pPr>
              </a:lstStyle>
              <a:p>
                <a:pPr marL="0" indent="0" eaLnBrk="1" hangingPunct="1"/>
                <a:endParaRPr lang="en-US" sz="4100" b="1" dirty="0"/>
              </a:p>
            </p:txBody>
          </p:sp>
        </p:grpSp>
        <p:sp>
          <p:nvSpPr>
            <p:cNvPr id="68" name="Rectangle 67"/>
            <p:cNvSpPr/>
            <p:nvPr/>
          </p:nvSpPr>
          <p:spPr>
            <a:xfrm>
              <a:off x="339725" y="4662038"/>
              <a:ext cx="9364663" cy="538609"/>
            </a:xfrm>
            <a:prstGeom prst="rect">
              <a:avLst/>
            </a:prstGeom>
          </p:spPr>
          <p:txBody>
            <a:bodyPr wrap="square">
              <a:spAutoFit/>
            </a:bodyPr>
            <a:lstStyle/>
            <a:p>
              <a:endParaRPr lang="en-US" sz="2900" dirty="0"/>
            </a:p>
          </p:txBody>
        </p:sp>
      </p:grpSp>
    </p:spTree>
    <p:extLst>
      <p:ext uri="{BB962C8B-B14F-4D97-AF65-F5344CB8AC3E}">
        <p14:creationId xmlns:p14="http://schemas.microsoft.com/office/powerpoint/2010/main" val="2607017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3854</TotalTime>
  <Words>483</Words>
  <Application>Microsoft Office PowerPoint</Application>
  <PresentationFormat>Custom</PresentationFormat>
  <Paragraphs>29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Office Theme</vt:lpstr>
      <vt:lpstr>Worksheet</vt:lpstr>
      <vt:lpstr>Microsoft Excel Chart</vt:lpstr>
      <vt:lpstr>PowerPoint Presentation</vt:lpstr>
    </vt:vector>
  </TitlesOfParts>
  <Company>ePosterBoards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Phillippe</dc:creator>
  <cp:lastModifiedBy>JOSEPH A MIENKO</cp:lastModifiedBy>
  <cp:revision>20</cp:revision>
  <cp:lastPrinted>2014-12-19T22:00:10Z</cp:lastPrinted>
  <dcterms:created xsi:type="dcterms:W3CDTF">2013-03-04T18:11:28Z</dcterms:created>
  <dcterms:modified xsi:type="dcterms:W3CDTF">2014-12-22T14:25:40Z</dcterms:modified>
</cp:coreProperties>
</file>