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handoutMasterIdLst>
    <p:handoutMasterId r:id="rId24"/>
  </p:handoutMasterIdLst>
  <p:sldIdLst>
    <p:sldId id="315" r:id="rId2"/>
    <p:sldId id="316" r:id="rId3"/>
    <p:sldId id="317" r:id="rId4"/>
    <p:sldId id="318" r:id="rId5"/>
    <p:sldId id="306" r:id="rId6"/>
    <p:sldId id="328" r:id="rId7"/>
    <p:sldId id="310" r:id="rId8"/>
    <p:sldId id="329" r:id="rId9"/>
    <p:sldId id="312" r:id="rId10"/>
    <p:sldId id="330" r:id="rId11"/>
    <p:sldId id="332" r:id="rId12"/>
    <p:sldId id="331" r:id="rId13"/>
    <p:sldId id="333" r:id="rId14"/>
    <p:sldId id="311" r:id="rId15"/>
    <p:sldId id="334" r:id="rId16"/>
    <p:sldId id="340" r:id="rId17"/>
    <p:sldId id="336" r:id="rId18"/>
    <p:sldId id="335" r:id="rId19"/>
    <p:sldId id="337" r:id="rId20"/>
    <p:sldId id="338" r:id="rId21"/>
    <p:sldId id="33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8" d="100"/>
          <a:sy n="78" d="100"/>
        </p:scale>
        <p:origin x="77" y="2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0E4BE09-42BA-433B-8B99-A359282BA9E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BEAA511-84A2-4B7D-950E-75F30188CF8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26720E4-04A0-4AE3-8ECB-3DB6A1B94BAC}" type="datetimeFigureOut">
              <a:rPr lang="en-US" smtClean="0"/>
              <a:t>5/6/2020</a:t>
            </a:fld>
            <a:endParaRPr lang="en-US"/>
          </a:p>
        </p:txBody>
      </p:sp>
      <p:sp>
        <p:nvSpPr>
          <p:cNvPr id="4" name="Footer Placeholder 3">
            <a:extLst>
              <a:ext uri="{FF2B5EF4-FFF2-40B4-BE49-F238E27FC236}">
                <a16:creationId xmlns:a16="http://schemas.microsoft.com/office/drawing/2014/main" id="{86D8B009-8790-4FB9-9D62-96D3DD1C574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CC5E52FE-8AA3-4CA7-8437-1BCCE4B33B7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BD7F086-6ADC-45B9-9DEE-7E9F64F8D1A8}" type="slidenum">
              <a:rPr lang="en-US" smtClean="0"/>
              <a:t>‹#›</a:t>
            </a:fld>
            <a:endParaRPr lang="en-US"/>
          </a:p>
        </p:txBody>
      </p:sp>
    </p:spTree>
    <p:extLst>
      <p:ext uri="{BB962C8B-B14F-4D97-AF65-F5344CB8AC3E}">
        <p14:creationId xmlns:p14="http://schemas.microsoft.com/office/powerpoint/2010/main" val="3005451736"/>
      </p:ext>
    </p:extLst>
  </p:cSld>
  <p:clrMap bg1="lt1" tx1="dk1" bg2="lt2" tx2="dk2" accent1="accent1" accent2="accent2" accent3="accent3" accent4="accent4" accent5="accent5" accent6="accent6" hlink="hlink" folHlink="folHlink"/>
  <p:hf hdr="0" dt="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2-19T04:55:58.140"/>
    </inkml:context>
    <inkml:brush xml:id="br0">
      <inkml:brushProperty name="width" value="0.05" units="cm"/>
      <inkml:brushProperty name="height" value="0.05" units="cm"/>
      <inkml:brushProperty name="color" value="#FFC000"/>
      <inkml:brushProperty name="ignorePressure" value="1"/>
    </inkml:brush>
  </inkml:definitions>
  <inkml:trace contextRef="#ctx0" brushRef="#br0">1 1,'0'0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41C228-1CF9-4484-8A57-C958E8280F92}" type="datetimeFigureOut">
              <a:rPr lang="en-US" smtClean="0"/>
              <a:t>5/6/2020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C7423C-8DB8-437D-B62F-888D47132A55}" type="slidenum">
              <a:rPr lang="en-US" smtClean="0"/>
              <a:t>‹#›</a:t>
            </a:fld>
            <a:endParaRPr lang="en-US"/>
          </a:p>
        </p:txBody>
      </p:sp>
    </p:spTree>
    <p:extLst>
      <p:ext uri="{BB962C8B-B14F-4D97-AF65-F5344CB8AC3E}">
        <p14:creationId xmlns:p14="http://schemas.microsoft.com/office/powerpoint/2010/main" val="756351284"/>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r>
              <a:rPr lang="en-US"/>
              <a:t>MNIST - Digit Recognizer</a:t>
            </a:r>
          </a:p>
        </p:txBody>
      </p:sp>
      <p:sp>
        <p:nvSpPr>
          <p:cNvPr id="5" name="Slide Number Placeholder 4"/>
          <p:cNvSpPr>
            <a:spLocks noGrp="1"/>
          </p:cNvSpPr>
          <p:nvPr>
            <p:ph type="sldNum" sz="quarter" idx="5"/>
          </p:nvPr>
        </p:nvSpPr>
        <p:spPr/>
        <p:txBody>
          <a:bodyPr/>
          <a:lstStyle/>
          <a:p>
            <a:fld id="{F4C7423C-8DB8-437D-B62F-888D47132A55}" type="slidenum">
              <a:rPr lang="en-US" smtClean="0"/>
              <a:t>3</a:t>
            </a:fld>
            <a:endParaRPr lang="en-US"/>
          </a:p>
        </p:txBody>
      </p:sp>
    </p:spTree>
    <p:extLst>
      <p:ext uri="{BB962C8B-B14F-4D97-AF65-F5344CB8AC3E}">
        <p14:creationId xmlns:p14="http://schemas.microsoft.com/office/powerpoint/2010/main" val="215957187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78EED-BCCD-B643-8786-0E4D6E1409C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267E2A5-31E3-7F4B-9385-4F2F79A778F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7A11391-C77F-F04D-BF12-1D5055C632F2}"/>
              </a:ext>
            </a:extLst>
          </p:cNvPr>
          <p:cNvSpPr>
            <a:spLocks noGrp="1"/>
          </p:cNvSpPr>
          <p:nvPr>
            <p:ph type="dt" sz="half" idx="10"/>
          </p:nvPr>
        </p:nvSpPr>
        <p:spPr>
          <a:xfrm>
            <a:off x="838200" y="6356350"/>
            <a:ext cx="2743200" cy="365125"/>
          </a:xfrm>
          <a:prstGeom prst="rect">
            <a:avLst/>
          </a:prstGeom>
        </p:spPr>
        <p:txBody>
          <a:bodyPr/>
          <a:lstStyle/>
          <a:p>
            <a:fld id="{9064C77F-8B6F-4D19-9E1F-4D0EFDE7C93E}" type="datetime1">
              <a:rPr lang="en-US" smtClean="0"/>
              <a:t>5/6/2020</a:t>
            </a:fld>
            <a:endParaRPr lang="en-US"/>
          </a:p>
        </p:txBody>
      </p:sp>
      <p:sp>
        <p:nvSpPr>
          <p:cNvPr id="5" name="Footer Placeholder 4">
            <a:extLst>
              <a:ext uri="{FF2B5EF4-FFF2-40B4-BE49-F238E27FC236}">
                <a16:creationId xmlns:a16="http://schemas.microsoft.com/office/drawing/2014/main" id="{E96B265E-ECD7-2E48-8670-2C200B89C6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616F8D-4F69-2E41-A0FE-39595273E5EF}"/>
              </a:ext>
            </a:extLst>
          </p:cNvPr>
          <p:cNvSpPr>
            <a:spLocks noGrp="1"/>
          </p:cNvSpPr>
          <p:nvPr>
            <p:ph type="sldNum" sz="quarter" idx="12"/>
          </p:nvPr>
        </p:nvSpPr>
        <p:spPr/>
        <p:txBody>
          <a:bodyPr/>
          <a:lstStyle/>
          <a:p>
            <a:fld id="{893B9824-233C-2C4E-9F04-927A239639F3}" type="slidenum">
              <a:rPr lang="en-US" smtClean="0"/>
              <a:t>‹#›</a:t>
            </a:fld>
            <a:endParaRPr lang="en-US"/>
          </a:p>
        </p:txBody>
      </p:sp>
      <p:sp>
        <p:nvSpPr>
          <p:cNvPr id="9" name="Rectangle 8"/>
          <p:cNvSpPr/>
          <p:nvPr userDrawn="1"/>
        </p:nvSpPr>
        <p:spPr>
          <a:xfrm>
            <a:off x="0" y="6056417"/>
            <a:ext cx="12192000" cy="80158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l"/>
            <a:endParaRPr lang="en-US" sz="2400">
              <a:solidFill>
                <a:schemeClr val="accent4">
                  <a:lumMod val="60000"/>
                  <a:lumOff val="40000"/>
                </a:schemeClr>
              </a:solidFill>
            </a:endParaRP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681883" y="6192941"/>
            <a:ext cx="2236694" cy="528534"/>
          </a:xfrm>
          <a:prstGeom prst="rect">
            <a:avLst/>
          </a:prstGeom>
        </p:spPr>
      </p:pic>
    </p:spTree>
    <p:extLst>
      <p:ext uri="{BB962C8B-B14F-4D97-AF65-F5344CB8AC3E}">
        <p14:creationId xmlns:p14="http://schemas.microsoft.com/office/powerpoint/2010/main" val="6144356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3F9A9-9ECA-834E-BCD4-73A28BACE21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8EB41FE-02DE-2D4A-BD85-3B59DA0C8ED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93AEF7-1B82-CC49-9E17-C863C1850D96}"/>
              </a:ext>
            </a:extLst>
          </p:cNvPr>
          <p:cNvSpPr>
            <a:spLocks noGrp="1"/>
          </p:cNvSpPr>
          <p:nvPr>
            <p:ph type="dt" sz="half" idx="10"/>
          </p:nvPr>
        </p:nvSpPr>
        <p:spPr>
          <a:xfrm>
            <a:off x="838200" y="6356350"/>
            <a:ext cx="2743200" cy="365125"/>
          </a:xfrm>
          <a:prstGeom prst="rect">
            <a:avLst/>
          </a:prstGeom>
        </p:spPr>
        <p:txBody>
          <a:bodyPr/>
          <a:lstStyle/>
          <a:p>
            <a:fld id="{DADB9F01-C93C-4A20-A975-1B5F2328AB6E}" type="datetime1">
              <a:rPr lang="en-US" smtClean="0"/>
              <a:t>5/6/2020</a:t>
            </a:fld>
            <a:endParaRPr lang="en-US"/>
          </a:p>
        </p:txBody>
      </p:sp>
      <p:sp>
        <p:nvSpPr>
          <p:cNvPr id="5" name="Footer Placeholder 4">
            <a:extLst>
              <a:ext uri="{FF2B5EF4-FFF2-40B4-BE49-F238E27FC236}">
                <a16:creationId xmlns:a16="http://schemas.microsoft.com/office/drawing/2014/main" id="{C63DB40A-C09D-4F42-8AE3-64F39AF7D7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4234A1-00ED-CE4A-A267-6547AADC2639}"/>
              </a:ext>
            </a:extLst>
          </p:cNvPr>
          <p:cNvSpPr>
            <a:spLocks noGrp="1"/>
          </p:cNvSpPr>
          <p:nvPr>
            <p:ph type="sldNum" sz="quarter" idx="12"/>
          </p:nvPr>
        </p:nvSpPr>
        <p:spPr/>
        <p:txBody>
          <a:bodyPr/>
          <a:lstStyle/>
          <a:p>
            <a:fld id="{893B9824-233C-2C4E-9F04-927A239639F3}" type="slidenum">
              <a:rPr lang="en-US" smtClean="0"/>
              <a:t>‹#›</a:t>
            </a:fld>
            <a:endParaRPr lang="en-US"/>
          </a:p>
        </p:txBody>
      </p:sp>
      <p:sp>
        <p:nvSpPr>
          <p:cNvPr id="9" name="Rectangle 8"/>
          <p:cNvSpPr/>
          <p:nvPr userDrawn="1"/>
        </p:nvSpPr>
        <p:spPr>
          <a:xfrm>
            <a:off x="0" y="6266329"/>
            <a:ext cx="12192000" cy="59167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l"/>
            <a:r>
              <a:rPr lang="en-US" sz="2000"/>
              <a:t>	</a:t>
            </a:r>
            <a:r>
              <a:rPr lang="en-US" sz="2000">
                <a:solidFill>
                  <a:schemeClr val="accent4">
                    <a:lumMod val="60000"/>
                    <a:lumOff val="40000"/>
                  </a:schemeClr>
                </a:solidFill>
              </a:rPr>
              <a:t>Spoiler Alert!</a:t>
            </a: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57011" y="6356350"/>
            <a:ext cx="1770530" cy="418379"/>
          </a:xfrm>
          <a:prstGeom prst="rect">
            <a:avLst/>
          </a:prstGeom>
        </p:spPr>
      </p:pic>
    </p:spTree>
    <p:extLst>
      <p:ext uri="{BB962C8B-B14F-4D97-AF65-F5344CB8AC3E}">
        <p14:creationId xmlns:p14="http://schemas.microsoft.com/office/powerpoint/2010/main" val="16874706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4E7B853-2A1F-7D45-A35E-C7D3CA1D55B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2E16775-A4D8-BC49-96FC-F35B9EBB8E8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E13136-48B4-3E4C-AF4C-DAD70753DEFC}"/>
              </a:ext>
            </a:extLst>
          </p:cNvPr>
          <p:cNvSpPr>
            <a:spLocks noGrp="1"/>
          </p:cNvSpPr>
          <p:nvPr>
            <p:ph type="dt" sz="half" idx="10"/>
          </p:nvPr>
        </p:nvSpPr>
        <p:spPr>
          <a:xfrm>
            <a:off x="838200" y="6356350"/>
            <a:ext cx="2743200" cy="365125"/>
          </a:xfrm>
          <a:prstGeom prst="rect">
            <a:avLst/>
          </a:prstGeom>
        </p:spPr>
        <p:txBody>
          <a:bodyPr/>
          <a:lstStyle/>
          <a:p>
            <a:fld id="{A022A418-A102-49B2-9403-2E024D442364}" type="datetime1">
              <a:rPr lang="en-US" smtClean="0"/>
              <a:t>5/6/2020</a:t>
            </a:fld>
            <a:endParaRPr lang="en-US"/>
          </a:p>
        </p:txBody>
      </p:sp>
      <p:sp>
        <p:nvSpPr>
          <p:cNvPr id="5" name="Footer Placeholder 4">
            <a:extLst>
              <a:ext uri="{FF2B5EF4-FFF2-40B4-BE49-F238E27FC236}">
                <a16:creationId xmlns:a16="http://schemas.microsoft.com/office/drawing/2014/main" id="{4836B197-7D85-3A43-8C92-77F87F0188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E90984-21F4-5840-A2FE-3A62A5F15FE3}"/>
              </a:ext>
            </a:extLst>
          </p:cNvPr>
          <p:cNvSpPr>
            <a:spLocks noGrp="1"/>
          </p:cNvSpPr>
          <p:nvPr>
            <p:ph type="sldNum" sz="quarter" idx="12"/>
          </p:nvPr>
        </p:nvSpPr>
        <p:spPr/>
        <p:txBody>
          <a:bodyPr/>
          <a:lstStyle/>
          <a:p>
            <a:fld id="{893B9824-233C-2C4E-9F04-927A239639F3}" type="slidenum">
              <a:rPr lang="en-US" smtClean="0"/>
              <a:t>‹#›</a:t>
            </a:fld>
            <a:endParaRPr lang="en-US"/>
          </a:p>
        </p:txBody>
      </p:sp>
      <p:sp>
        <p:nvSpPr>
          <p:cNvPr id="9" name="Rectangle 8"/>
          <p:cNvSpPr/>
          <p:nvPr userDrawn="1"/>
        </p:nvSpPr>
        <p:spPr>
          <a:xfrm>
            <a:off x="0" y="6266329"/>
            <a:ext cx="12192000" cy="59167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l"/>
            <a:r>
              <a:rPr lang="en-US" sz="2000"/>
              <a:t>	</a:t>
            </a:r>
            <a:r>
              <a:rPr lang="en-US" sz="2000">
                <a:solidFill>
                  <a:schemeClr val="accent4">
                    <a:lumMod val="60000"/>
                    <a:lumOff val="40000"/>
                  </a:schemeClr>
                </a:solidFill>
              </a:rPr>
              <a:t>Spoiler Alert!</a:t>
            </a: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57011" y="6356350"/>
            <a:ext cx="1770530" cy="418379"/>
          </a:xfrm>
          <a:prstGeom prst="rect">
            <a:avLst/>
          </a:prstGeom>
        </p:spPr>
      </p:pic>
    </p:spTree>
    <p:extLst>
      <p:ext uri="{BB962C8B-B14F-4D97-AF65-F5344CB8AC3E}">
        <p14:creationId xmlns:p14="http://schemas.microsoft.com/office/powerpoint/2010/main" val="38694183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9D72C-2C59-BF44-85B2-934192F01F86}"/>
              </a:ext>
            </a:extLst>
          </p:cNvPr>
          <p:cNvSpPr>
            <a:spLocks noGrp="1"/>
          </p:cNvSpPr>
          <p:nvPr>
            <p:ph type="title"/>
          </p:nvPr>
        </p:nvSpPr>
        <p:spPr>
          <a:xfrm>
            <a:off x="838200" y="167901"/>
            <a:ext cx="10515600"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814B2D21-380A-C54B-9786-ED96F5563796}"/>
              </a:ext>
            </a:extLst>
          </p:cNvPr>
          <p:cNvSpPr>
            <a:spLocks noGrp="1"/>
          </p:cNvSpPr>
          <p:nvPr>
            <p:ph idx="1"/>
          </p:nvPr>
        </p:nvSpPr>
        <p:spPr>
          <a:xfrm>
            <a:off x="838200" y="1617847"/>
            <a:ext cx="10515600" cy="423079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458C0DB-8C02-A945-BBEA-6C15614EC1B0}"/>
              </a:ext>
            </a:extLst>
          </p:cNvPr>
          <p:cNvSpPr>
            <a:spLocks noGrp="1"/>
          </p:cNvSpPr>
          <p:nvPr>
            <p:ph type="dt" sz="half" idx="10"/>
          </p:nvPr>
        </p:nvSpPr>
        <p:spPr>
          <a:xfrm>
            <a:off x="838200" y="6356350"/>
            <a:ext cx="2743200" cy="365125"/>
          </a:xfrm>
          <a:prstGeom prst="rect">
            <a:avLst/>
          </a:prstGeom>
        </p:spPr>
        <p:txBody>
          <a:bodyPr/>
          <a:lstStyle/>
          <a:p>
            <a:fld id="{55C9E030-FEC9-43FC-A8FD-4EB875FCE654}" type="datetime1">
              <a:rPr lang="en-US" smtClean="0"/>
              <a:t>5/6/2020</a:t>
            </a:fld>
            <a:endParaRPr lang="en-US"/>
          </a:p>
        </p:txBody>
      </p:sp>
      <p:sp>
        <p:nvSpPr>
          <p:cNvPr id="5" name="Footer Placeholder 4">
            <a:extLst>
              <a:ext uri="{FF2B5EF4-FFF2-40B4-BE49-F238E27FC236}">
                <a16:creationId xmlns:a16="http://schemas.microsoft.com/office/drawing/2014/main" id="{0DB010A4-147B-BA41-9BEC-431DA17B22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FF0DD2-A55D-0949-9369-2B7DF26A3B37}"/>
              </a:ext>
            </a:extLst>
          </p:cNvPr>
          <p:cNvSpPr>
            <a:spLocks noGrp="1"/>
          </p:cNvSpPr>
          <p:nvPr>
            <p:ph type="sldNum" sz="quarter" idx="12"/>
          </p:nvPr>
        </p:nvSpPr>
        <p:spPr/>
        <p:txBody>
          <a:bodyPr/>
          <a:lstStyle/>
          <a:p>
            <a:fld id="{893B9824-233C-2C4E-9F04-927A239639F3}" type="slidenum">
              <a:rPr lang="en-US" smtClean="0"/>
              <a:t>‹#›</a:t>
            </a:fld>
            <a:endParaRPr lang="en-US"/>
          </a:p>
        </p:txBody>
      </p:sp>
      <p:sp>
        <p:nvSpPr>
          <p:cNvPr id="9" name="Rectangle 8"/>
          <p:cNvSpPr/>
          <p:nvPr userDrawn="1"/>
        </p:nvSpPr>
        <p:spPr>
          <a:xfrm>
            <a:off x="0" y="6266329"/>
            <a:ext cx="12192000" cy="59167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l"/>
            <a:r>
              <a:rPr lang="en-US" sz="2000" dirty="0"/>
              <a:t>	</a:t>
            </a:r>
            <a:endParaRPr lang="en-US" sz="2000" dirty="0">
              <a:solidFill>
                <a:schemeClr val="accent4">
                  <a:lumMod val="60000"/>
                  <a:lumOff val="40000"/>
                </a:schemeClr>
              </a:solidFill>
            </a:endParaRP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57011" y="6356350"/>
            <a:ext cx="1770530" cy="418379"/>
          </a:xfrm>
          <a:prstGeom prst="rect">
            <a:avLst/>
          </a:prstGeom>
        </p:spPr>
      </p:pic>
    </p:spTree>
    <p:extLst>
      <p:ext uri="{BB962C8B-B14F-4D97-AF65-F5344CB8AC3E}">
        <p14:creationId xmlns:p14="http://schemas.microsoft.com/office/powerpoint/2010/main" val="4028677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3B2B0-F7F5-5A4F-B91E-D64E59F61B7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0B1EF0A-A822-AB46-A20B-DA1FCFA03DE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0780F02-F7A1-374A-BDA7-84BDD2CF54BA}"/>
              </a:ext>
            </a:extLst>
          </p:cNvPr>
          <p:cNvSpPr>
            <a:spLocks noGrp="1"/>
          </p:cNvSpPr>
          <p:nvPr>
            <p:ph type="dt" sz="half" idx="10"/>
          </p:nvPr>
        </p:nvSpPr>
        <p:spPr>
          <a:xfrm>
            <a:off x="838200" y="6356350"/>
            <a:ext cx="2743200" cy="365125"/>
          </a:xfrm>
          <a:prstGeom prst="rect">
            <a:avLst/>
          </a:prstGeom>
        </p:spPr>
        <p:txBody>
          <a:bodyPr/>
          <a:lstStyle/>
          <a:p>
            <a:fld id="{249901BD-3730-485E-AECE-6008EDCF847E}" type="datetime1">
              <a:rPr lang="en-US" smtClean="0"/>
              <a:t>5/6/2020</a:t>
            </a:fld>
            <a:endParaRPr lang="en-US"/>
          </a:p>
        </p:txBody>
      </p:sp>
      <p:sp>
        <p:nvSpPr>
          <p:cNvPr id="5" name="Footer Placeholder 4">
            <a:extLst>
              <a:ext uri="{FF2B5EF4-FFF2-40B4-BE49-F238E27FC236}">
                <a16:creationId xmlns:a16="http://schemas.microsoft.com/office/drawing/2014/main" id="{269C95C8-522A-014E-A672-A923B9B697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BDC0B9-0268-6E4E-B9A3-E9DCFC8E374F}"/>
              </a:ext>
            </a:extLst>
          </p:cNvPr>
          <p:cNvSpPr>
            <a:spLocks noGrp="1"/>
          </p:cNvSpPr>
          <p:nvPr>
            <p:ph type="sldNum" sz="quarter" idx="12"/>
          </p:nvPr>
        </p:nvSpPr>
        <p:spPr/>
        <p:txBody>
          <a:bodyPr/>
          <a:lstStyle/>
          <a:p>
            <a:fld id="{893B9824-233C-2C4E-9F04-927A239639F3}" type="slidenum">
              <a:rPr lang="en-US" smtClean="0"/>
              <a:t>‹#›</a:t>
            </a:fld>
            <a:endParaRPr lang="en-US"/>
          </a:p>
        </p:txBody>
      </p:sp>
      <p:sp>
        <p:nvSpPr>
          <p:cNvPr id="7" name="Rectangle 6"/>
          <p:cNvSpPr/>
          <p:nvPr userDrawn="1"/>
        </p:nvSpPr>
        <p:spPr>
          <a:xfrm>
            <a:off x="0" y="6056417"/>
            <a:ext cx="12192000" cy="80158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l"/>
            <a:endParaRPr lang="en-US" sz="2400" dirty="0">
              <a:solidFill>
                <a:schemeClr val="accent4">
                  <a:lumMod val="60000"/>
                  <a:lumOff val="40000"/>
                </a:schemeClr>
              </a:soli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681883" y="6192941"/>
            <a:ext cx="2236694" cy="528534"/>
          </a:xfrm>
          <a:prstGeom prst="rect">
            <a:avLst/>
          </a:prstGeom>
        </p:spPr>
      </p:pic>
    </p:spTree>
    <p:extLst>
      <p:ext uri="{BB962C8B-B14F-4D97-AF65-F5344CB8AC3E}">
        <p14:creationId xmlns:p14="http://schemas.microsoft.com/office/powerpoint/2010/main" val="29537933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89E00-A6A4-214A-BB7A-8FB9C2C13C0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8626A4-91D4-A64A-AF23-624094E5326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D4A2178-B27E-E04D-8E67-A98D5620A17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EE1ECD-23EA-EB48-8A52-048038B45518}"/>
              </a:ext>
            </a:extLst>
          </p:cNvPr>
          <p:cNvSpPr>
            <a:spLocks noGrp="1"/>
          </p:cNvSpPr>
          <p:nvPr>
            <p:ph type="dt" sz="half" idx="10"/>
          </p:nvPr>
        </p:nvSpPr>
        <p:spPr>
          <a:xfrm>
            <a:off x="838200" y="6356350"/>
            <a:ext cx="2743200" cy="365125"/>
          </a:xfrm>
          <a:prstGeom prst="rect">
            <a:avLst/>
          </a:prstGeom>
        </p:spPr>
        <p:txBody>
          <a:bodyPr/>
          <a:lstStyle/>
          <a:p>
            <a:fld id="{D8210E8E-44CB-4ABA-96C1-C3302C87C98C}" type="datetime1">
              <a:rPr lang="en-US" smtClean="0"/>
              <a:t>5/6/2020</a:t>
            </a:fld>
            <a:endParaRPr lang="en-US"/>
          </a:p>
        </p:txBody>
      </p:sp>
      <p:sp>
        <p:nvSpPr>
          <p:cNvPr id="6" name="Footer Placeholder 5">
            <a:extLst>
              <a:ext uri="{FF2B5EF4-FFF2-40B4-BE49-F238E27FC236}">
                <a16:creationId xmlns:a16="http://schemas.microsoft.com/office/drawing/2014/main" id="{9C53AD1A-6BA9-484B-B860-00106C148D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F332FB-F6E7-F045-939E-915DC762BF12}"/>
              </a:ext>
            </a:extLst>
          </p:cNvPr>
          <p:cNvSpPr>
            <a:spLocks noGrp="1"/>
          </p:cNvSpPr>
          <p:nvPr>
            <p:ph type="sldNum" sz="quarter" idx="12"/>
          </p:nvPr>
        </p:nvSpPr>
        <p:spPr/>
        <p:txBody>
          <a:bodyPr/>
          <a:lstStyle/>
          <a:p>
            <a:fld id="{893B9824-233C-2C4E-9F04-927A239639F3}" type="slidenum">
              <a:rPr lang="en-US" smtClean="0"/>
              <a:t>‹#›</a:t>
            </a:fld>
            <a:endParaRPr lang="en-US"/>
          </a:p>
        </p:txBody>
      </p:sp>
      <p:sp>
        <p:nvSpPr>
          <p:cNvPr id="10" name="Rectangle 9"/>
          <p:cNvSpPr/>
          <p:nvPr userDrawn="1"/>
        </p:nvSpPr>
        <p:spPr>
          <a:xfrm>
            <a:off x="0" y="6266329"/>
            <a:ext cx="12192000" cy="59167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l"/>
            <a:endParaRPr lang="en-US" sz="2000" dirty="0">
              <a:solidFill>
                <a:schemeClr val="accent4">
                  <a:lumMod val="60000"/>
                  <a:lumOff val="40000"/>
                </a:schemeClr>
              </a:solidFill>
            </a:endParaRP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57011" y="6356350"/>
            <a:ext cx="1770530" cy="418379"/>
          </a:xfrm>
          <a:prstGeom prst="rect">
            <a:avLst/>
          </a:prstGeom>
        </p:spPr>
      </p:pic>
    </p:spTree>
    <p:extLst>
      <p:ext uri="{BB962C8B-B14F-4D97-AF65-F5344CB8AC3E}">
        <p14:creationId xmlns:p14="http://schemas.microsoft.com/office/powerpoint/2010/main" val="25637000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77FAC-409C-D64D-AEC6-29D5C597C0C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122826D-51FD-1241-9158-03405C5FF08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58F056D-87CD-2D44-845C-B6A9B5D8C33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583CA15-8B78-1441-A1F0-06F82C49F11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E94AAC9-BA84-8748-AE5C-C2517CD371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BA456D7-4E7B-814F-A381-17367D17A06B}"/>
              </a:ext>
            </a:extLst>
          </p:cNvPr>
          <p:cNvSpPr>
            <a:spLocks noGrp="1"/>
          </p:cNvSpPr>
          <p:nvPr>
            <p:ph type="dt" sz="half" idx="10"/>
          </p:nvPr>
        </p:nvSpPr>
        <p:spPr>
          <a:xfrm>
            <a:off x="838200" y="6356350"/>
            <a:ext cx="2743200" cy="365125"/>
          </a:xfrm>
          <a:prstGeom prst="rect">
            <a:avLst/>
          </a:prstGeom>
        </p:spPr>
        <p:txBody>
          <a:bodyPr/>
          <a:lstStyle/>
          <a:p>
            <a:fld id="{583152C4-4D80-4F39-8E03-3EA11754124A}" type="datetime1">
              <a:rPr lang="en-US" smtClean="0"/>
              <a:t>5/6/2020</a:t>
            </a:fld>
            <a:endParaRPr lang="en-US"/>
          </a:p>
        </p:txBody>
      </p:sp>
      <p:sp>
        <p:nvSpPr>
          <p:cNvPr id="8" name="Footer Placeholder 7">
            <a:extLst>
              <a:ext uri="{FF2B5EF4-FFF2-40B4-BE49-F238E27FC236}">
                <a16:creationId xmlns:a16="http://schemas.microsoft.com/office/drawing/2014/main" id="{D96F4607-53B2-0D47-B262-8240CFF6CD6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CA60B21-E999-8E4C-90B6-3BA171653E21}"/>
              </a:ext>
            </a:extLst>
          </p:cNvPr>
          <p:cNvSpPr>
            <a:spLocks noGrp="1"/>
          </p:cNvSpPr>
          <p:nvPr>
            <p:ph type="sldNum" sz="quarter" idx="12"/>
          </p:nvPr>
        </p:nvSpPr>
        <p:spPr/>
        <p:txBody>
          <a:bodyPr/>
          <a:lstStyle/>
          <a:p>
            <a:fld id="{893B9824-233C-2C4E-9F04-927A239639F3}" type="slidenum">
              <a:rPr lang="en-US" smtClean="0"/>
              <a:t>‹#›</a:t>
            </a:fld>
            <a:endParaRPr lang="en-US"/>
          </a:p>
        </p:txBody>
      </p:sp>
      <p:sp>
        <p:nvSpPr>
          <p:cNvPr id="12" name="Rectangle 11"/>
          <p:cNvSpPr/>
          <p:nvPr userDrawn="1"/>
        </p:nvSpPr>
        <p:spPr>
          <a:xfrm>
            <a:off x="0" y="6266329"/>
            <a:ext cx="12192000" cy="59167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l"/>
            <a:r>
              <a:rPr lang="en-US" sz="2000"/>
              <a:t>	</a:t>
            </a:r>
            <a:r>
              <a:rPr lang="en-US" sz="2000">
                <a:solidFill>
                  <a:schemeClr val="accent4">
                    <a:lumMod val="60000"/>
                    <a:lumOff val="40000"/>
                  </a:schemeClr>
                </a:solidFill>
              </a:rPr>
              <a:t>Spoiler Alert!</a:t>
            </a:r>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57011" y="6356350"/>
            <a:ext cx="1770530" cy="418379"/>
          </a:xfrm>
          <a:prstGeom prst="rect">
            <a:avLst/>
          </a:prstGeom>
        </p:spPr>
      </p:pic>
    </p:spTree>
    <p:extLst>
      <p:ext uri="{BB962C8B-B14F-4D97-AF65-F5344CB8AC3E}">
        <p14:creationId xmlns:p14="http://schemas.microsoft.com/office/powerpoint/2010/main" val="33487603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59813-A897-0140-8C28-918CA281AA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1AF9865-7693-7840-A491-AD77A804FBC9}"/>
              </a:ext>
            </a:extLst>
          </p:cNvPr>
          <p:cNvSpPr>
            <a:spLocks noGrp="1"/>
          </p:cNvSpPr>
          <p:nvPr>
            <p:ph type="dt" sz="half" idx="10"/>
          </p:nvPr>
        </p:nvSpPr>
        <p:spPr>
          <a:xfrm>
            <a:off x="838200" y="6356350"/>
            <a:ext cx="2743200" cy="365125"/>
          </a:xfrm>
          <a:prstGeom prst="rect">
            <a:avLst/>
          </a:prstGeom>
        </p:spPr>
        <p:txBody>
          <a:bodyPr/>
          <a:lstStyle/>
          <a:p>
            <a:fld id="{7BC0EA97-0B19-455D-A980-7185B2F477E8}" type="datetime1">
              <a:rPr lang="en-US" smtClean="0"/>
              <a:t>5/6/2020</a:t>
            </a:fld>
            <a:endParaRPr lang="en-US"/>
          </a:p>
        </p:txBody>
      </p:sp>
      <p:sp>
        <p:nvSpPr>
          <p:cNvPr id="4" name="Footer Placeholder 3">
            <a:extLst>
              <a:ext uri="{FF2B5EF4-FFF2-40B4-BE49-F238E27FC236}">
                <a16:creationId xmlns:a16="http://schemas.microsoft.com/office/drawing/2014/main" id="{61E9DB77-DDF3-C240-A0BF-BF0FBF667ED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9E7C6ED-AC39-7749-88CD-49EB3E40992F}"/>
              </a:ext>
            </a:extLst>
          </p:cNvPr>
          <p:cNvSpPr>
            <a:spLocks noGrp="1"/>
          </p:cNvSpPr>
          <p:nvPr>
            <p:ph type="sldNum" sz="quarter" idx="12"/>
          </p:nvPr>
        </p:nvSpPr>
        <p:spPr/>
        <p:txBody>
          <a:bodyPr/>
          <a:lstStyle/>
          <a:p>
            <a:fld id="{893B9824-233C-2C4E-9F04-927A239639F3}" type="slidenum">
              <a:rPr lang="en-US" smtClean="0"/>
              <a:t>‹#›</a:t>
            </a:fld>
            <a:endParaRPr lang="en-US"/>
          </a:p>
        </p:txBody>
      </p:sp>
      <p:sp>
        <p:nvSpPr>
          <p:cNvPr id="8" name="Rectangle 7"/>
          <p:cNvSpPr/>
          <p:nvPr userDrawn="1"/>
        </p:nvSpPr>
        <p:spPr>
          <a:xfrm>
            <a:off x="0" y="6266329"/>
            <a:ext cx="12192000" cy="59167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l"/>
            <a:r>
              <a:rPr lang="en-US" sz="2000"/>
              <a:t>	</a:t>
            </a:r>
            <a:r>
              <a:rPr lang="en-US" sz="2000">
                <a:solidFill>
                  <a:schemeClr val="accent4">
                    <a:lumMod val="60000"/>
                    <a:lumOff val="40000"/>
                  </a:schemeClr>
                </a:solidFill>
              </a:rPr>
              <a:t>Spoiler Alert!</a:t>
            </a: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57011" y="6356350"/>
            <a:ext cx="1770530" cy="418379"/>
          </a:xfrm>
          <a:prstGeom prst="rect">
            <a:avLst/>
          </a:prstGeom>
        </p:spPr>
      </p:pic>
    </p:spTree>
    <p:extLst>
      <p:ext uri="{BB962C8B-B14F-4D97-AF65-F5344CB8AC3E}">
        <p14:creationId xmlns:p14="http://schemas.microsoft.com/office/powerpoint/2010/main" val="1515737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22575F9-A21B-E841-AFCD-29A137FCFCAC}"/>
              </a:ext>
            </a:extLst>
          </p:cNvPr>
          <p:cNvSpPr>
            <a:spLocks noGrp="1"/>
          </p:cNvSpPr>
          <p:nvPr>
            <p:ph type="dt" sz="half" idx="10"/>
          </p:nvPr>
        </p:nvSpPr>
        <p:spPr>
          <a:xfrm>
            <a:off x="838200" y="6356350"/>
            <a:ext cx="2743200" cy="365125"/>
          </a:xfrm>
          <a:prstGeom prst="rect">
            <a:avLst/>
          </a:prstGeom>
        </p:spPr>
        <p:txBody>
          <a:bodyPr/>
          <a:lstStyle/>
          <a:p>
            <a:fld id="{C5A4E314-6601-4BED-A479-2AEFC63D1B58}" type="datetime1">
              <a:rPr lang="en-US" smtClean="0"/>
              <a:t>5/6/2020</a:t>
            </a:fld>
            <a:endParaRPr lang="en-US"/>
          </a:p>
        </p:txBody>
      </p:sp>
      <p:sp>
        <p:nvSpPr>
          <p:cNvPr id="3" name="Footer Placeholder 2">
            <a:extLst>
              <a:ext uri="{FF2B5EF4-FFF2-40B4-BE49-F238E27FC236}">
                <a16:creationId xmlns:a16="http://schemas.microsoft.com/office/drawing/2014/main" id="{952340E7-6A84-E64E-B6F3-25B53E1277B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17D05E9-9228-0C4B-9B8E-F5162D0A6A38}"/>
              </a:ext>
            </a:extLst>
          </p:cNvPr>
          <p:cNvSpPr>
            <a:spLocks noGrp="1"/>
          </p:cNvSpPr>
          <p:nvPr>
            <p:ph type="sldNum" sz="quarter" idx="12"/>
          </p:nvPr>
        </p:nvSpPr>
        <p:spPr/>
        <p:txBody>
          <a:bodyPr/>
          <a:lstStyle/>
          <a:p>
            <a:fld id="{893B9824-233C-2C4E-9F04-927A239639F3}" type="slidenum">
              <a:rPr lang="en-US" smtClean="0"/>
              <a:t>‹#›</a:t>
            </a:fld>
            <a:endParaRPr lang="en-US"/>
          </a:p>
        </p:txBody>
      </p:sp>
      <p:sp>
        <p:nvSpPr>
          <p:cNvPr id="7" name="Rectangle 6"/>
          <p:cNvSpPr/>
          <p:nvPr userDrawn="1"/>
        </p:nvSpPr>
        <p:spPr>
          <a:xfrm>
            <a:off x="0" y="6266329"/>
            <a:ext cx="12192000" cy="59167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l"/>
            <a:r>
              <a:rPr lang="en-US" sz="2000"/>
              <a:t>	</a:t>
            </a:r>
            <a:r>
              <a:rPr lang="en-US" sz="2000">
                <a:solidFill>
                  <a:schemeClr val="accent4">
                    <a:lumMod val="60000"/>
                    <a:lumOff val="40000"/>
                  </a:schemeClr>
                </a:solidFill>
              </a:rPr>
              <a:t>Spoiler Alert!</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57011" y="6356350"/>
            <a:ext cx="1770530" cy="418379"/>
          </a:xfrm>
          <a:prstGeom prst="rect">
            <a:avLst/>
          </a:prstGeom>
        </p:spPr>
      </p:pic>
    </p:spTree>
    <p:extLst>
      <p:ext uri="{BB962C8B-B14F-4D97-AF65-F5344CB8AC3E}">
        <p14:creationId xmlns:p14="http://schemas.microsoft.com/office/powerpoint/2010/main" val="14562236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1E488-581A-C84B-8176-50D4038C9B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A5C723C-B3A4-0641-8AD6-AE5AAB0B00B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27E0DC9-C3AE-1846-841E-BF7FEF5E50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9E73D9-D977-7942-A680-3D00D1DB6F5F}"/>
              </a:ext>
            </a:extLst>
          </p:cNvPr>
          <p:cNvSpPr>
            <a:spLocks noGrp="1"/>
          </p:cNvSpPr>
          <p:nvPr>
            <p:ph type="dt" sz="half" idx="10"/>
          </p:nvPr>
        </p:nvSpPr>
        <p:spPr>
          <a:xfrm>
            <a:off x="838200" y="6356350"/>
            <a:ext cx="2743200" cy="365125"/>
          </a:xfrm>
          <a:prstGeom prst="rect">
            <a:avLst/>
          </a:prstGeom>
        </p:spPr>
        <p:txBody>
          <a:bodyPr/>
          <a:lstStyle/>
          <a:p>
            <a:fld id="{7365A2E7-CE2D-474D-8499-0B21BD148946}" type="datetime1">
              <a:rPr lang="en-US" smtClean="0"/>
              <a:t>5/6/2020</a:t>
            </a:fld>
            <a:endParaRPr lang="en-US"/>
          </a:p>
        </p:txBody>
      </p:sp>
      <p:sp>
        <p:nvSpPr>
          <p:cNvPr id="6" name="Footer Placeholder 5">
            <a:extLst>
              <a:ext uri="{FF2B5EF4-FFF2-40B4-BE49-F238E27FC236}">
                <a16:creationId xmlns:a16="http://schemas.microsoft.com/office/drawing/2014/main" id="{0F555DF1-7CE9-1C4F-9888-0C30C36EF3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11229C-E6F3-3244-A70D-9852987EFA18}"/>
              </a:ext>
            </a:extLst>
          </p:cNvPr>
          <p:cNvSpPr>
            <a:spLocks noGrp="1"/>
          </p:cNvSpPr>
          <p:nvPr>
            <p:ph type="sldNum" sz="quarter" idx="12"/>
          </p:nvPr>
        </p:nvSpPr>
        <p:spPr/>
        <p:txBody>
          <a:bodyPr/>
          <a:lstStyle/>
          <a:p>
            <a:fld id="{893B9824-233C-2C4E-9F04-927A239639F3}" type="slidenum">
              <a:rPr lang="en-US" smtClean="0"/>
              <a:t>‹#›</a:t>
            </a:fld>
            <a:endParaRPr lang="en-US"/>
          </a:p>
        </p:txBody>
      </p:sp>
      <p:sp>
        <p:nvSpPr>
          <p:cNvPr id="10" name="Rectangle 9"/>
          <p:cNvSpPr/>
          <p:nvPr userDrawn="1"/>
        </p:nvSpPr>
        <p:spPr>
          <a:xfrm>
            <a:off x="0" y="6266329"/>
            <a:ext cx="12192000" cy="59167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l"/>
            <a:r>
              <a:rPr lang="en-US" sz="2000"/>
              <a:t>	</a:t>
            </a:r>
            <a:r>
              <a:rPr lang="en-US" sz="2000">
                <a:solidFill>
                  <a:schemeClr val="accent4">
                    <a:lumMod val="60000"/>
                    <a:lumOff val="40000"/>
                  </a:schemeClr>
                </a:solidFill>
              </a:rPr>
              <a:t>Spoiler Alert!</a:t>
            </a: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57011" y="6356350"/>
            <a:ext cx="1770530" cy="418379"/>
          </a:xfrm>
          <a:prstGeom prst="rect">
            <a:avLst/>
          </a:prstGeom>
        </p:spPr>
      </p:pic>
    </p:spTree>
    <p:extLst>
      <p:ext uri="{BB962C8B-B14F-4D97-AF65-F5344CB8AC3E}">
        <p14:creationId xmlns:p14="http://schemas.microsoft.com/office/powerpoint/2010/main" val="8439772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202A5-E44E-C647-A109-6443045CCA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9F0C984-F7EA-A64A-BE67-1B1BDBDF741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BDBBBAF-DBA5-6E47-AC05-7BEE46F972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4C24C5-68CD-6C41-8603-6B128E4A0A08}"/>
              </a:ext>
            </a:extLst>
          </p:cNvPr>
          <p:cNvSpPr>
            <a:spLocks noGrp="1"/>
          </p:cNvSpPr>
          <p:nvPr>
            <p:ph type="dt" sz="half" idx="10"/>
          </p:nvPr>
        </p:nvSpPr>
        <p:spPr>
          <a:xfrm>
            <a:off x="838200" y="6356350"/>
            <a:ext cx="2743200" cy="365125"/>
          </a:xfrm>
          <a:prstGeom prst="rect">
            <a:avLst/>
          </a:prstGeom>
        </p:spPr>
        <p:txBody>
          <a:bodyPr/>
          <a:lstStyle/>
          <a:p>
            <a:fld id="{2D190F18-F81E-4069-A3DA-37B2CAB28C25}" type="datetime1">
              <a:rPr lang="en-US" smtClean="0"/>
              <a:t>5/6/2020</a:t>
            </a:fld>
            <a:endParaRPr lang="en-US"/>
          </a:p>
        </p:txBody>
      </p:sp>
      <p:sp>
        <p:nvSpPr>
          <p:cNvPr id="6" name="Footer Placeholder 5">
            <a:extLst>
              <a:ext uri="{FF2B5EF4-FFF2-40B4-BE49-F238E27FC236}">
                <a16:creationId xmlns:a16="http://schemas.microsoft.com/office/drawing/2014/main" id="{ACA78002-999E-A64F-87F8-012CC2758E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E782413-1AF5-914E-80B7-6889AFA940DF}"/>
              </a:ext>
            </a:extLst>
          </p:cNvPr>
          <p:cNvSpPr>
            <a:spLocks noGrp="1"/>
          </p:cNvSpPr>
          <p:nvPr>
            <p:ph type="sldNum" sz="quarter" idx="12"/>
          </p:nvPr>
        </p:nvSpPr>
        <p:spPr/>
        <p:txBody>
          <a:bodyPr/>
          <a:lstStyle/>
          <a:p>
            <a:fld id="{893B9824-233C-2C4E-9F04-927A239639F3}" type="slidenum">
              <a:rPr lang="en-US" smtClean="0"/>
              <a:t>‹#›</a:t>
            </a:fld>
            <a:endParaRPr lang="en-US"/>
          </a:p>
        </p:txBody>
      </p:sp>
      <p:sp>
        <p:nvSpPr>
          <p:cNvPr id="10" name="Rectangle 9"/>
          <p:cNvSpPr/>
          <p:nvPr userDrawn="1"/>
        </p:nvSpPr>
        <p:spPr>
          <a:xfrm>
            <a:off x="0" y="6266329"/>
            <a:ext cx="12192000" cy="59167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l"/>
            <a:r>
              <a:rPr lang="en-US" sz="2000"/>
              <a:t>	</a:t>
            </a:r>
            <a:r>
              <a:rPr lang="en-US" sz="2000">
                <a:solidFill>
                  <a:schemeClr val="accent4">
                    <a:lumMod val="60000"/>
                    <a:lumOff val="40000"/>
                  </a:schemeClr>
                </a:solidFill>
              </a:rPr>
              <a:t>Spoiler Alert!</a:t>
            </a: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57011" y="6356350"/>
            <a:ext cx="1770530" cy="418379"/>
          </a:xfrm>
          <a:prstGeom prst="rect">
            <a:avLst/>
          </a:prstGeom>
        </p:spPr>
      </p:pic>
    </p:spTree>
    <p:extLst>
      <p:ext uri="{BB962C8B-B14F-4D97-AF65-F5344CB8AC3E}">
        <p14:creationId xmlns:p14="http://schemas.microsoft.com/office/powerpoint/2010/main" val="23767148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4CA5CBF-C2CB-B349-BC85-DB1DD46DE05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96F380C-A861-BC4A-9793-2254037FE8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EE46B41E-3024-5048-8C45-2E8A1029C38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Georgia" panose="02040502050405020303" pitchFamily="18" charset="0"/>
              </a:defRPr>
            </a:lvl1pPr>
          </a:lstStyle>
          <a:p>
            <a:endParaRPr lang="en-US"/>
          </a:p>
        </p:txBody>
      </p:sp>
      <p:sp>
        <p:nvSpPr>
          <p:cNvPr id="6" name="Slide Number Placeholder 5">
            <a:extLst>
              <a:ext uri="{FF2B5EF4-FFF2-40B4-BE49-F238E27FC236}">
                <a16:creationId xmlns:a16="http://schemas.microsoft.com/office/drawing/2014/main" id="{D826A87D-734A-A94C-8A83-7DA0DA10468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3B9824-233C-2C4E-9F04-927A239639F3}" type="slidenum">
              <a:rPr lang="en-US" smtClean="0"/>
              <a:t>‹#›</a:t>
            </a:fld>
            <a:endParaRPr lang="en-US"/>
          </a:p>
        </p:txBody>
      </p:sp>
    </p:spTree>
    <p:extLst>
      <p:ext uri="{BB962C8B-B14F-4D97-AF65-F5344CB8AC3E}">
        <p14:creationId xmlns:p14="http://schemas.microsoft.com/office/powerpoint/2010/main" val="42020657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lnSpc>
          <a:spcPct val="90000"/>
        </a:lnSpc>
        <a:spcBef>
          <a:spcPct val="0"/>
        </a:spcBef>
        <a:buNone/>
        <a:defRPr sz="4400" kern="1200">
          <a:solidFill>
            <a:schemeClr val="tx1"/>
          </a:solidFill>
          <a:latin typeface="Segoe UI" panose="020B0502040204020203" pitchFamily="34" charset="0"/>
          <a:ea typeface="+mj-ea"/>
          <a:cs typeface="Segoe UI" panose="020B0502040204020203"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customXml" Target="../ink/ink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www.deathbycaptcha.com/user/login"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643BB-722E-5244-8CE0-75726134E6C7}"/>
              </a:ext>
            </a:extLst>
          </p:cNvPr>
          <p:cNvSpPr>
            <a:spLocks noGrp="1"/>
          </p:cNvSpPr>
          <p:nvPr>
            <p:ph type="ctrTitle"/>
          </p:nvPr>
        </p:nvSpPr>
        <p:spPr/>
        <p:txBody>
          <a:bodyPr anchor="ctr">
            <a:normAutofit/>
          </a:bodyPr>
          <a:lstStyle/>
          <a:p>
            <a:r>
              <a:rPr lang="en-US" b="1" dirty="0"/>
              <a:t>MNIST Digit Recognizer</a:t>
            </a:r>
            <a:br>
              <a:rPr lang="en-US" b="1" dirty="0"/>
            </a:br>
            <a:r>
              <a:rPr lang="en-US" b="1" dirty="0"/>
              <a:t>- Exploration</a:t>
            </a:r>
            <a:endParaRPr lang="en-US" sz="6600" b="1" dirty="0"/>
          </a:p>
        </p:txBody>
      </p:sp>
      <p:sp>
        <p:nvSpPr>
          <p:cNvPr id="3" name="Subtitle 2">
            <a:extLst>
              <a:ext uri="{FF2B5EF4-FFF2-40B4-BE49-F238E27FC236}">
                <a16:creationId xmlns:a16="http://schemas.microsoft.com/office/drawing/2014/main" id="{C2CD7A00-CB05-9C42-A9DA-B68E5CC40C88}"/>
              </a:ext>
            </a:extLst>
          </p:cNvPr>
          <p:cNvSpPr>
            <a:spLocks noGrp="1"/>
          </p:cNvSpPr>
          <p:nvPr>
            <p:ph type="subTitle" idx="1"/>
          </p:nvPr>
        </p:nvSpPr>
        <p:spPr/>
        <p:txBody>
          <a:bodyPr>
            <a:normAutofit fontScale="85000" lnSpcReduction="20000"/>
          </a:bodyPr>
          <a:lstStyle/>
          <a:p>
            <a:r>
              <a:rPr lang="en-US" sz="2800" b="1" dirty="0"/>
              <a:t>April 09, 2020</a:t>
            </a:r>
          </a:p>
          <a:p>
            <a:r>
              <a:rPr lang="en-US" sz="2800" dirty="0"/>
              <a:t>Mien Nguyen</a:t>
            </a:r>
          </a:p>
          <a:p>
            <a:br>
              <a:rPr lang="en-US" dirty="0"/>
            </a:br>
            <a:r>
              <a:rPr lang="en-US" i="1" dirty="0"/>
              <a:t>CSCI 5952 – Big Data Science</a:t>
            </a:r>
          </a:p>
          <a:p>
            <a:r>
              <a:rPr lang="en-US" i="1" dirty="0"/>
              <a:t>Department of Computer Science &amp; Engineering</a:t>
            </a:r>
          </a:p>
        </p:txBody>
      </p:sp>
    </p:spTree>
    <p:extLst>
      <p:ext uri="{BB962C8B-B14F-4D97-AF65-F5344CB8AC3E}">
        <p14:creationId xmlns:p14="http://schemas.microsoft.com/office/powerpoint/2010/main" val="31141393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F678B-629C-49D1-A05E-E0BFD6FF91BC}"/>
              </a:ext>
            </a:extLst>
          </p:cNvPr>
          <p:cNvSpPr>
            <a:spLocks noGrp="1"/>
          </p:cNvSpPr>
          <p:nvPr>
            <p:ph type="title"/>
          </p:nvPr>
        </p:nvSpPr>
        <p:spPr>
          <a:xfrm>
            <a:off x="838200" y="167902"/>
            <a:ext cx="10515600" cy="903018"/>
          </a:xfrm>
        </p:spPr>
        <p:txBody>
          <a:bodyPr/>
          <a:lstStyle/>
          <a:p>
            <a:r>
              <a:rPr lang="en-US" dirty="0"/>
              <a:t>Method 3 – SSL – Graph based method</a:t>
            </a:r>
          </a:p>
        </p:txBody>
      </p:sp>
      <p:sp>
        <p:nvSpPr>
          <p:cNvPr id="9" name="Rectangle 8">
            <a:extLst>
              <a:ext uri="{FF2B5EF4-FFF2-40B4-BE49-F238E27FC236}">
                <a16:creationId xmlns:a16="http://schemas.microsoft.com/office/drawing/2014/main" id="{F43B415C-52D7-4E1E-91E7-4C60D4616441}"/>
              </a:ext>
            </a:extLst>
          </p:cNvPr>
          <p:cNvSpPr/>
          <p:nvPr/>
        </p:nvSpPr>
        <p:spPr>
          <a:xfrm>
            <a:off x="1326294" y="969553"/>
            <a:ext cx="9352004" cy="461665"/>
          </a:xfrm>
          <a:prstGeom prst="rect">
            <a:avLst/>
          </a:prstGeom>
        </p:spPr>
        <p:txBody>
          <a:bodyPr wrap="square">
            <a:spAutoFit/>
          </a:bodyPr>
          <a:lstStyle/>
          <a:p>
            <a:r>
              <a:rPr lang="en-US" sz="2400" dirty="0"/>
              <a:t>Graph-based Methods – Main Idea</a:t>
            </a:r>
          </a:p>
        </p:txBody>
      </p:sp>
      <p:sp>
        <p:nvSpPr>
          <p:cNvPr id="5" name="Rectangle 4">
            <a:extLst>
              <a:ext uri="{FF2B5EF4-FFF2-40B4-BE49-F238E27FC236}">
                <a16:creationId xmlns:a16="http://schemas.microsoft.com/office/drawing/2014/main" id="{2A3D1A15-5468-4968-BD14-D3B50C40F98B}"/>
              </a:ext>
            </a:extLst>
          </p:cNvPr>
          <p:cNvSpPr/>
          <p:nvPr/>
        </p:nvSpPr>
        <p:spPr>
          <a:xfrm>
            <a:off x="10234036" y="1422184"/>
            <a:ext cx="1457515" cy="369332"/>
          </a:xfrm>
          <a:prstGeom prst="rect">
            <a:avLst/>
          </a:prstGeom>
        </p:spPr>
        <p:txBody>
          <a:bodyPr wrap="none">
            <a:spAutoFit/>
          </a:bodyPr>
          <a:lstStyle/>
          <a:p>
            <a:r>
              <a:rPr lang="en-US" dirty="0">
                <a:solidFill>
                  <a:srgbClr val="FF0000"/>
                </a:solidFill>
                <a:sym typeface="Wingdings" panose="05000000000000000000" pitchFamily="2" charset="2"/>
              </a:rPr>
              <a:t> </a:t>
            </a:r>
            <a:r>
              <a:rPr lang="en-US" dirty="0" err="1">
                <a:solidFill>
                  <a:srgbClr val="FF0000"/>
                </a:solidFill>
              </a:rPr>
              <a:t>kNN</a:t>
            </a:r>
            <a:r>
              <a:rPr lang="en-US" dirty="0">
                <a:solidFill>
                  <a:srgbClr val="FF0000"/>
                </a:solidFill>
              </a:rPr>
              <a:t> graph</a:t>
            </a:r>
          </a:p>
        </p:txBody>
      </p:sp>
      <p:sp>
        <p:nvSpPr>
          <p:cNvPr id="7" name="Rectangle 6">
            <a:extLst>
              <a:ext uri="{FF2B5EF4-FFF2-40B4-BE49-F238E27FC236}">
                <a16:creationId xmlns:a16="http://schemas.microsoft.com/office/drawing/2014/main" id="{41451CF9-64C4-4440-88F4-3F3E65851403}"/>
              </a:ext>
            </a:extLst>
          </p:cNvPr>
          <p:cNvSpPr/>
          <p:nvPr/>
        </p:nvSpPr>
        <p:spPr>
          <a:xfrm>
            <a:off x="1326294" y="1468350"/>
            <a:ext cx="10264344" cy="369332"/>
          </a:xfrm>
          <a:prstGeom prst="rect">
            <a:avLst/>
          </a:prstGeom>
        </p:spPr>
        <p:txBody>
          <a:bodyPr wrap="square">
            <a:spAutoFit/>
          </a:bodyPr>
          <a:lstStyle/>
          <a:p>
            <a:pPr marL="342900" indent="-342900">
              <a:buAutoNum type="arabicPeriod"/>
            </a:pPr>
            <a:r>
              <a:rPr lang="en-US" dirty="0">
                <a:solidFill>
                  <a:srgbClr val="000000"/>
                </a:solidFill>
              </a:rPr>
              <a:t>Construct graph G with edges between very similar samples (both Labeled and Unlabeled) </a:t>
            </a:r>
          </a:p>
        </p:txBody>
      </p:sp>
      <p:sp>
        <p:nvSpPr>
          <p:cNvPr id="11" name="Rectangle 10">
            <a:extLst>
              <a:ext uri="{FF2B5EF4-FFF2-40B4-BE49-F238E27FC236}">
                <a16:creationId xmlns:a16="http://schemas.microsoft.com/office/drawing/2014/main" id="{47AA4D25-6FBC-4120-96A9-354108CCA9B4}"/>
              </a:ext>
            </a:extLst>
          </p:cNvPr>
          <p:cNvSpPr/>
          <p:nvPr/>
        </p:nvSpPr>
        <p:spPr>
          <a:xfrm>
            <a:off x="1205378" y="1883848"/>
            <a:ext cx="10379676" cy="923330"/>
          </a:xfrm>
          <a:prstGeom prst="rect">
            <a:avLst/>
          </a:prstGeom>
        </p:spPr>
        <p:txBody>
          <a:bodyPr wrap="square">
            <a:spAutoFit/>
          </a:bodyPr>
          <a:lstStyle/>
          <a:p>
            <a:pPr marL="800100" lvl="1" indent="-342900">
              <a:buFont typeface="Courier New" panose="02070309020205020404" pitchFamily="49" charset="0"/>
              <a:buChar char="o"/>
            </a:pPr>
            <a:r>
              <a:rPr lang="en-US" dirty="0">
                <a:solidFill>
                  <a:srgbClr val="000000"/>
                </a:solidFill>
              </a:rPr>
              <a:t>The similarity between samples is represented by the thickness of the edges. The process of construction of the graph involves two stages (Cheng et al., 2010). The initial phase involves graph adjacency matrix construction and second phase deals with graph weight calculation. </a:t>
            </a:r>
          </a:p>
        </p:txBody>
      </p:sp>
      <p:sp>
        <p:nvSpPr>
          <p:cNvPr id="13" name="Rectangle 12">
            <a:extLst>
              <a:ext uri="{FF2B5EF4-FFF2-40B4-BE49-F238E27FC236}">
                <a16:creationId xmlns:a16="http://schemas.microsoft.com/office/drawing/2014/main" id="{7B7CB0E9-AEE1-448C-B95B-87F756FD4FDA}"/>
              </a:ext>
            </a:extLst>
          </p:cNvPr>
          <p:cNvSpPr/>
          <p:nvPr/>
        </p:nvSpPr>
        <p:spPr>
          <a:xfrm>
            <a:off x="1326294" y="5037024"/>
            <a:ext cx="10033687" cy="369332"/>
          </a:xfrm>
          <a:prstGeom prst="rect">
            <a:avLst/>
          </a:prstGeom>
        </p:spPr>
        <p:txBody>
          <a:bodyPr wrap="square">
            <a:spAutoFit/>
          </a:bodyPr>
          <a:lstStyle/>
          <a:p>
            <a:r>
              <a:rPr lang="en-US" dirty="0">
                <a:solidFill>
                  <a:srgbClr val="000000"/>
                </a:solidFill>
              </a:rPr>
              <a:t>2.   Unlabeled data can help to glue the objects of the same class together </a:t>
            </a:r>
          </a:p>
        </p:txBody>
      </p:sp>
      <p:sp>
        <p:nvSpPr>
          <p:cNvPr id="14" name="Rectangle 13">
            <a:extLst>
              <a:ext uri="{FF2B5EF4-FFF2-40B4-BE49-F238E27FC236}">
                <a16:creationId xmlns:a16="http://schemas.microsoft.com/office/drawing/2014/main" id="{01868F1D-E1ED-4EC9-A7A8-7FD144644984}"/>
              </a:ext>
            </a:extLst>
          </p:cNvPr>
          <p:cNvSpPr/>
          <p:nvPr/>
        </p:nvSpPr>
        <p:spPr>
          <a:xfrm>
            <a:off x="1326294" y="5519115"/>
            <a:ext cx="9102810" cy="369332"/>
          </a:xfrm>
          <a:prstGeom prst="rect">
            <a:avLst/>
          </a:prstGeom>
        </p:spPr>
        <p:txBody>
          <a:bodyPr wrap="square">
            <a:spAutoFit/>
          </a:bodyPr>
          <a:lstStyle/>
          <a:p>
            <a:r>
              <a:rPr lang="en-US" dirty="0">
                <a:solidFill>
                  <a:srgbClr val="000000"/>
                </a:solidFill>
              </a:rPr>
              <a:t>3.   Run a graph partitioning algorithm to separate graph into pieces</a:t>
            </a:r>
            <a:endParaRPr lang="en-US" dirty="0"/>
          </a:p>
        </p:txBody>
      </p:sp>
      <p:sp>
        <p:nvSpPr>
          <p:cNvPr id="15" name="Rectangle 14">
            <a:extLst>
              <a:ext uri="{FF2B5EF4-FFF2-40B4-BE49-F238E27FC236}">
                <a16:creationId xmlns:a16="http://schemas.microsoft.com/office/drawing/2014/main" id="{41BB7BD1-A6F0-4FC0-A702-A018D0EBAC4F}"/>
              </a:ext>
            </a:extLst>
          </p:cNvPr>
          <p:cNvSpPr/>
          <p:nvPr/>
        </p:nvSpPr>
        <p:spPr>
          <a:xfrm>
            <a:off x="8706213" y="3551210"/>
            <a:ext cx="3055645" cy="369332"/>
          </a:xfrm>
          <a:prstGeom prst="rect">
            <a:avLst/>
          </a:prstGeom>
        </p:spPr>
        <p:txBody>
          <a:bodyPr wrap="none">
            <a:spAutoFit/>
          </a:bodyPr>
          <a:lstStyle/>
          <a:p>
            <a:r>
              <a:rPr lang="en-US" dirty="0">
                <a:solidFill>
                  <a:srgbClr val="FF0000"/>
                </a:solidFill>
                <a:sym typeface="Wingdings" panose="05000000000000000000" pitchFamily="2" charset="2"/>
              </a:rPr>
              <a:t> Gaussian similarity function</a:t>
            </a:r>
            <a:endParaRPr lang="en-US" dirty="0">
              <a:solidFill>
                <a:srgbClr val="FF0000"/>
              </a:solidFill>
            </a:endParaRPr>
          </a:p>
        </p:txBody>
      </p:sp>
      <mc:AlternateContent xmlns:mc="http://schemas.openxmlformats.org/markup-compatibility/2006">
        <mc:Choice xmlns:a14="http://schemas.microsoft.com/office/drawing/2010/main" Requires="a14">
          <p:sp>
            <p:nvSpPr>
              <p:cNvPr id="16" name="Rectangle 15">
                <a:extLst>
                  <a:ext uri="{FF2B5EF4-FFF2-40B4-BE49-F238E27FC236}">
                    <a16:creationId xmlns:a16="http://schemas.microsoft.com/office/drawing/2014/main" id="{B6E37EDE-E59B-455F-89EF-0CCE77E76895}"/>
                  </a:ext>
                </a:extLst>
              </p:cNvPr>
              <p:cNvSpPr/>
              <p:nvPr/>
            </p:nvSpPr>
            <p:spPr>
              <a:xfrm>
                <a:off x="1205378" y="2969114"/>
                <a:ext cx="10857471" cy="1955151"/>
              </a:xfrm>
              <a:prstGeom prst="rect">
                <a:avLst/>
              </a:prstGeom>
            </p:spPr>
            <p:txBody>
              <a:bodyPr wrap="square">
                <a:spAutoFit/>
              </a:bodyPr>
              <a:lstStyle/>
              <a:p>
                <a:pPr marL="1200150" lvl="2" indent="-285750">
                  <a:buFont typeface="Wingdings" panose="05000000000000000000" pitchFamily="2" charset="2"/>
                  <a:buChar char="Ø"/>
                </a:pPr>
                <a:r>
                  <a:rPr lang="en-US" dirty="0">
                    <a:solidFill>
                      <a:srgbClr val="000000"/>
                    </a:solidFill>
                  </a:rPr>
                  <a:t>The graph adjacency matrix is constructed either by the k-nearest neighbor or by ε nearest neighbor. </a:t>
                </a:r>
              </a:p>
              <a:p>
                <a:pPr marL="1200150" lvl="2" indent="-285750">
                  <a:buFont typeface="Wingdings" panose="05000000000000000000" pitchFamily="2" charset="2"/>
                  <a:buChar char="Ø"/>
                </a:pPr>
                <a:r>
                  <a:rPr lang="en-US" dirty="0">
                    <a:solidFill>
                      <a:srgbClr val="000000"/>
                    </a:solidFill>
                  </a:rPr>
                  <a:t>For calculation of graph weights, one of the following equation is used</a:t>
                </a:r>
              </a:p>
              <a:p>
                <a:pPr lvl="3"/>
                <a:r>
                  <a:rPr lang="en-US" dirty="0" err="1">
                    <a:solidFill>
                      <a:srgbClr val="000000"/>
                    </a:solidFill>
                  </a:rPr>
                  <a:t>i</a:t>
                </a:r>
                <a:r>
                  <a:rPr lang="en-US" dirty="0">
                    <a:solidFill>
                      <a:srgbClr val="000000"/>
                    </a:solidFill>
                  </a:rPr>
                  <a:t>.   The Gaussian similarity function which is represented as</a:t>
                </a:r>
              </a:p>
              <a:p>
                <a:pPr lvl="3"/>
                <a:r>
                  <a:rPr lang="en-US" dirty="0">
                    <a:solidFill>
                      <a:srgbClr val="000000"/>
                    </a:solidFill>
                  </a:rPr>
                  <a:t>	g(</a:t>
                </a:r>
                <a14:m>
                  <m:oMath xmlns:m="http://schemas.openxmlformats.org/officeDocument/2006/math">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𝑥</m:t>
                        </m:r>
                      </m:e>
                      <m:sub>
                        <m:r>
                          <a:rPr lang="en-US" i="1">
                            <a:solidFill>
                              <a:srgbClr val="000000"/>
                            </a:solidFill>
                            <a:latin typeface="Cambria Math" panose="02040503050406030204" pitchFamily="18" charset="0"/>
                          </a:rPr>
                          <m:t>𝑖</m:t>
                        </m:r>
                      </m:sub>
                    </m:sSub>
                    <m:r>
                      <a:rPr lang="en-US" i="1">
                        <a:solidFill>
                          <a:srgbClr val="000000"/>
                        </a:solidFill>
                        <a:latin typeface="Cambria Math" panose="02040503050406030204" pitchFamily="18" charset="0"/>
                      </a:rPr>
                      <m:t>, </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𝑥</m:t>
                        </m:r>
                      </m:e>
                      <m:sub>
                        <m:r>
                          <a:rPr lang="en-US" i="1">
                            <a:solidFill>
                              <a:srgbClr val="000000"/>
                            </a:solidFill>
                            <a:latin typeface="Cambria Math" panose="02040503050406030204" pitchFamily="18" charset="0"/>
                          </a:rPr>
                          <m:t>𝑗</m:t>
                        </m:r>
                      </m:sub>
                    </m:sSub>
                  </m:oMath>
                </a14:m>
                <a:r>
                  <a:rPr lang="en-US" dirty="0">
                    <a:solidFill>
                      <a:srgbClr val="000000"/>
                    </a:solidFill>
                  </a:rPr>
                  <a:t>) = exp(- </a:t>
                </a:r>
                <a14:m>
                  <m:oMath xmlns:m="http://schemas.openxmlformats.org/officeDocument/2006/math">
                    <m:f>
                      <m:fPr>
                        <m:ctrlPr>
                          <a:rPr lang="en-US" i="1">
                            <a:solidFill>
                              <a:srgbClr val="000000"/>
                            </a:solidFill>
                            <a:latin typeface="Cambria Math" panose="02040503050406030204" pitchFamily="18" charset="0"/>
                          </a:rPr>
                        </m:ctrlPr>
                      </m:fPr>
                      <m:num>
                        <m:sSup>
                          <m:sSupPr>
                            <m:ctrlPr>
                              <a:rPr lang="en-US" i="1">
                                <a:solidFill>
                                  <a:srgbClr val="000000"/>
                                </a:solidFill>
                                <a:latin typeface="Cambria Math" panose="02040503050406030204" pitchFamily="18" charset="0"/>
                              </a:rPr>
                            </m:ctrlPr>
                          </m:sSupPr>
                          <m:e>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𝑥</m:t>
                                </m:r>
                              </m:e>
                              <m:sub>
                                <m:r>
                                  <a:rPr lang="en-US" i="1">
                                    <a:solidFill>
                                      <a:srgbClr val="000000"/>
                                    </a:solidFill>
                                    <a:latin typeface="Cambria Math" panose="02040503050406030204" pitchFamily="18" charset="0"/>
                                  </a:rPr>
                                  <m:t>𝑖</m:t>
                                </m:r>
                              </m:sub>
                            </m:sSub>
                            <m:r>
                              <a:rPr lang="en-US" i="1">
                                <a:solidFill>
                                  <a:srgbClr val="000000"/>
                                </a:solidFill>
                                <a:latin typeface="Cambria Math" panose="02040503050406030204" pitchFamily="18" charset="0"/>
                              </a:rPr>
                              <m:t> −</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𝑥</m:t>
                                </m:r>
                              </m:e>
                              <m:sub>
                                <m:r>
                                  <a:rPr lang="en-US" i="1">
                                    <a:solidFill>
                                      <a:srgbClr val="000000"/>
                                    </a:solidFill>
                                    <a:latin typeface="Cambria Math" panose="02040503050406030204" pitchFamily="18" charset="0"/>
                                  </a:rPr>
                                  <m:t>𝑗</m:t>
                                </m:r>
                              </m:sub>
                            </m:sSub>
                            <m:r>
                              <a:rPr lang="en-US" i="1">
                                <a:solidFill>
                                  <a:srgbClr val="000000"/>
                                </a:solidFill>
                                <a:latin typeface="Cambria Math" panose="02040503050406030204" pitchFamily="18" charset="0"/>
                              </a:rPr>
                              <m:t>||</m:t>
                            </m:r>
                          </m:e>
                          <m:sup>
                            <m:r>
                              <a:rPr lang="en-US" i="1">
                                <a:solidFill>
                                  <a:srgbClr val="000000"/>
                                </a:solidFill>
                                <a:latin typeface="Cambria Math" panose="02040503050406030204" pitchFamily="18" charset="0"/>
                              </a:rPr>
                              <m:t>2</m:t>
                            </m:r>
                          </m:sup>
                        </m:sSup>
                      </m:num>
                      <m:den>
                        <m:r>
                          <a:rPr lang="en-US" i="1">
                            <a:solidFill>
                              <a:srgbClr val="000000"/>
                            </a:solidFill>
                            <a:latin typeface="Cambria Math" panose="02040503050406030204" pitchFamily="18" charset="0"/>
                          </a:rPr>
                          <m:t>2∗</m:t>
                        </m:r>
                        <m:sSup>
                          <m:sSupPr>
                            <m:ctrlPr>
                              <a:rPr lang="en-US" i="1">
                                <a:solidFill>
                                  <a:srgbClr val="000000"/>
                                </a:solidFill>
                                <a:latin typeface="Cambria Math" panose="02040503050406030204" pitchFamily="18" charset="0"/>
                              </a:rPr>
                            </m:ctrlPr>
                          </m:sSupPr>
                          <m:e>
                            <m:r>
                              <a:rPr lang="en-US" i="1">
                                <a:solidFill>
                                  <a:srgbClr val="000000"/>
                                </a:solidFill>
                                <a:latin typeface="Cambria Math" panose="02040503050406030204" pitchFamily="18" charset="0"/>
                                <a:ea typeface="Cambria Math" panose="02040503050406030204" pitchFamily="18" charset="0"/>
                              </a:rPr>
                              <m:t>𝜎</m:t>
                            </m:r>
                          </m:e>
                          <m:sup>
                            <m:r>
                              <a:rPr lang="en-US" i="1">
                                <a:solidFill>
                                  <a:srgbClr val="000000"/>
                                </a:solidFill>
                                <a:latin typeface="Cambria Math" panose="02040503050406030204" pitchFamily="18" charset="0"/>
                              </a:rPr>
                              <m:t>2</m:t>
                            </m:r>
                          </m:sup>
                        </m:sSup>
                      </m:den>
                    </m:f>
                  </m:oMath>
                </a14:m>
                <a:r>
                  <a:rPr lang="en-US" dirty="0">
                    <a:solidFill>
                      <a:srgbClr val="000000"/>
                    </a:solidFill>
                  </a:rPr>
                  <a:t>) where σ controls the width of the neighborhoods </a:t>
                </a:r>
              </a:p>
              <a:p>
                <a:pPr marL="1771650" lvl="3" indent="-400050">
                  <a:buAutoNum type="romanLcPeriod" startAt="2"/>
                </a:pPr>
                <a:r>
                  <a:rPr lang="en-US" dirty="0">
                    <a:solidFill>
                      <a:srgbClr val="000000"/>
                    </a:solidFill>
                  </a:rPr>
                  <a:t>The inverse Euclidean distance function is given as</a:t>
                </a:r>
              </a:p>
              <a:p>
                <a:pPr lvl="3"/>
                <a:r>
                  <a:rPr lang="en-US" dirty="0">
                    <a:solidFill>
                      <a:srgbClr val="000000"/>
                    </a:solidFill>
                  </a:rPr>
                  <a:t>	g(</a:t>
                </a:r>
                <a14:m>
                  <m:oMath xmlns:m="http://schemas.openxmlformats.org/officeDocument/2006/math">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𝑥</m:t>
                        </m:r>
                      </m:e>
                      <m:sub>
                        <m:r>
                          <a:rPr lang="en-US" i="1">
                            <a:solidFill>
                              <a:srgbClr val="000000"/>
                            </a:solidFill>
                            <a:latin typeface="Cambria Math" panose="02040503050406030204" pitchFamily="18" charset="0"/>
                          </a:rPr>
                          <m:t>𝑖</m:t>
                        </m:r>
                      </m:sub>
                    </m:sSub>
                    <m:r>
                      <a:rPr lang="en-US" i="1">
                        <a:solidFill>
                          <a:srgbClr val="000000"/>
                        </a:solidFill>
                        <a:latin typeface="Cambria Math" panose="02040503050406030204" pitchFamily="18" charset="0"/>
                      </a:rPr>
                      <m:t>, </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𝑥</m:t>
                        </m:r>
                      </m:e>
                      <m:sub>
                        <m:r>
                          <a:rPr lang="en-US" i="1">
                            <a:solidFill>
                              <a:srgbClr val="000000"/>
                            </a:solidFill>
                            <a:latin typeface="Cambria Math" panose="02040503050406030204" pitchFamily="18" charset="0"/>
                          </a:rPr>
                          <m:t>𝑗</m:t>
                        </m:r>
                      </m:sub>
                    </m:sSub>
                  </m:oMath>
                </a14:m>
                <a:r>
                  <a:rPr lang="en-US" dirty="0">
                    <a:solidFill>
                      <a:srgbClr val="000000"/>
                    </a:solidFill>
                  </a:rPr>
                  <a:t>) = </a:t>
                </a:r>
                <a14:m>
                  <m:oMath xmlns:m="http://schemas.openxmlformats.org/officeDocument/2006/math">
                    <m:sSup>
                      <m:sSupPr>
                        <m:ctrlPr>
                          <a:rPr lang="en-US" i="1">
                            <a:solidFill>
                              <a:srgbClr val="000000"/>
                            </a:solidFill>
                            <a:latin typeface="Cambria Math" panose="02040503050406030204" pitchFamily="18" charset="0"/>
                          </a:rPr>
                        </m:ctrlPr>
                      </m:sSupPr>
                      <m:e>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𝑥</m:t>
                            </m:r>
                          </m:e>
                          <m:sub>
                            <m:r>
                              <a:rPr lang="en-US" i="1">
                                <a:solidFill>
                                  <a:srgbClr val="000000"/>
                                </a:solidFill>
                                <a:latin typeface="Cambria Math" panose="02040503050406030204" pitchFamily="18" charset="0"/>
                              </a:rPr>
                              <m:t>𝑖</m:t>
                            </m:r>
                          </m:sub>
                        </m:sSub>
                        <m:r>
                          <a:rPr lang="en-US" i="1">
                            <a:solidFill>
                              <a:srgbClr val="000000"/>
                            </a:solidFill>
                            <a:latin typeface="Cambria Math" panose="02040503050406030204" pitchFamily="18" charset="0"/>
                          </a:rPr>
                          <m:t> −</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𝑥</m:t>
                            </m:r>
                          </m:e>
                          <m:sub>
                            <m:r>
                              <a:rPr lang="en-US" i="1">
                                <a:solidFill>
                                  <a:srgbClr val="000000"/>
                                </a:solidFill>
                                <a:latin typeface="Cambria Math" panose="02040503050406030204" pitchFamily="18" charset="0"/>
                              </a:rPr>
                              <m:t>𝑗</m:t>
                            </m:r>
                          </m:sub>
                        </m:sSub>
                        <m:r>
                          <a:rPr lang="en-US" i="1">
                            <a:solidFill>
                              <a:srgbClr val="000000"/>
                            </a:solidFill>
                            <a:latin typeface="Cambria Math" panose="02040503050406030204" pitchFamily="18" charset="0"/>
                          </a:rPr>
                          <m:t>||</m:t>
                        </m:r>
                      </m:e>
                      <m:sup>
                        <m:r>
                          <a:rPr lang="en-US" i="1">
                            <a:solidFill>
                              <a:srgbClr val="000000"/>
                            </a:solidFill>
                            <a:latin typeface="Cambria Math" panose="02040503050406030204" pitchFamily="18" charset="0"/>
                          </a:rPr>
                          <m:t>−1</m:t>
                        </m:r>
                      </m:sup>
                    </m:sSup>
                    <m:r>
                      <a:rPr lang="en-US" i="1">
                        <a:solidFill>
                          <a:srgbClr val="000000"/>
                        </a:solidFill>
                        <a:latin typeface="Cambria Math" panose="02040503050406030204" pitchFamily="18" charset="0"/>
                      </a:rPr>
                      <m:t>, …</m:t>
                    </m:r>
                    <m:r>
                      <a:rPr lang="en-US" i="1">
                        <a:solidFill>
                          <a:srgbClr val="000000"/>
                        </a:solidFill>
                        <a:latin typeface="Cambria Math" panose="02040503050406030204" pitchFamily="18" charset="0"/>
                      </a:rPr>
                      <m:t>𝑤𝑖𝑡h</m:t>
                    </m:r>
                    <m:r>
                      <m:rPr>
                        <m:nor/>
                      </m:rPr>
                      <a:rPr lang="en-US">
                        <a:solidFill>
                          <a:srgbClr val="000000"/>
                        </a:solidFill>
                        <a:latin typeface="Cambria Math" panose="02040503050406030204" pitchFamily="18" charset="0"/>
                      </a:rPr>
                      <m:t> </m:t>
                    </m:r>
                    <m:r>
                      <m:rPr>
                        <m:nor/>
                      </m:rPr>
                      <a:rPr lang="en-US"/>
                      <m:t>normalized</m:t>
                    </m:r>
                    <m:r>
                      <m:rPr>
                        <m:nor/>
                      </m:rPr>
                      <a:rPr lang="en-US"/>
                      <m:t> </m:t>
                    </m:r>
                    <m:r>
                      <m:rPr>
                        <m:nor/>
                      </m:rPr>
                      <a:rPr lang="en-US"/>
                      <m:t>graph</m:t>
                    </m:r>
                    <m:r>
                      <m:rPr>
                        <m:nor/>
                      </m:rPr>
                      <a:rPr lang="en-US"/>
                      <m:t> </m:t>
                    </m:r>
                    <m:r>
                      <m:rPr>
                        <m:nor/>
                      </m:rPr>
                      <a:rPr lang="en-US"/>
                      <m:t>Laplacian</m:t>
                    </m:r>
                    <m:r>
                      <m:rPr>
                        <m:nor/>
                      </m:rPr>
                      <a:rPr lang="en-US"/>
                      <m:t>, </m:t>
                    </m:r>
                    <m:r>
                      <m:rPr>
                        <m:nor/>
                      </m:rPr>
                      <a:rPr lang="en-US"/>
                      <m:t>more</m:t>
                    </m:r>
                    <m:r>
                      <m:rPr>
                        <m:nor/>
                      </m:rPr>
                      <a:rPr lang="en-US"/>
                      <m:t> </m:t>
                    </m:r>
                    <m:r>
                      <m:rPr>
                        <m:nor/>
                      </m:rPr>
                      <a:rPr lang="en-US"/>
                      <m:t>complicated</m:t>
                    </m:r>
                    <m:r>
                      <m:rPr>
                        <m:nor/>
                      </m:rPr>
                      <a:rPr lang="en-US"/>
                      <m:t>...</m:t>
                    </m:r>
                  </m:oMath>
                </a14:m>
                <a:endParaRPr lang="en-US" dirty="0">
                  <a:solidFill>
                    <a:srgbClr val="000000"/>
                  </a:solidFill>
                </a:endParaRPr>
              </a:p>
            </p:txBody>
          </p:sp>
        </mc:Choice>
        <mc:Fallback>
          <p:sp>
            <p:nvSpPr>
              <p:cNvPr id="16" name="Rectangle 15">
                <a:extLst>
                  <a:ext uri="{FF2B5EF4-FFF2-40B4-BE49-F238E27FC236}">
                    <a16:creationId xmlns:a16="http://schemas.microsoft.com/office/drawing/2014/main" id="{B6E37EDE-E59B-455F-89EF-0CCE77E76895}"/>
                  </a:ext>
                </a:extLst>
              </p:cNvPr>
              <p:cNvSpPr>
                <a:spLocks noRot="1" noChangeAspect="1" noMove="1" noResize="1" noEditPoints="1" noAdjustHandles="1" noChangeArrowheads="1" noChangeShapeType="1" noTextEdit="1"/>
              </p:cNvSpPr>
              <p:nvPr/>
            </p:nvSpPr>
            <p:spPr>
              <a:xfrm>
                <a:off x="1205378" y="2969114"/>
                <a:ext cx="10857471" cy="1955151"/>
              </a:xfrm>
              <a:prstGeom prst="rect">
                <a:avLst/>
              </a:prstGeom>
              <a:blipFill>
                <a:blip r:embed="rId2"/>
                <a:stretch>
                  <a:fillRect t="-1558" b="-3115"/>
                </a:stretch>
              </a:blipFill>
            </p:spPr>
            <p:txBody>
              <a:bodyPr/>
              <a:lstStyle/>
              <a:p>
                <a:r>
                  <a:rPr lang="en-US">
                    <a:noFill/>
                  </a:rPr>
                  <a:t> </a:t>
                </a:r>
              </a:p>
            </p:txBody>
          </p:sp>
        </mc:Fallback>
      </mc:AlternateContent>
    </p:spTree>
    <p:extLst>
      <p:ext uri="{BB962C8B-B14F-4D97-AF65-F5344CB8AC3E}">
        <p14:creationId xmlns:p14="http://schemas.microsoft.com/office/powerpoint/2010/main" val="2790472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ppt_x"/>
                                          </p:val>
                                        </p:tav>
                                        <p:tav tm="100000">
                                          <p:val>
                                            <p:strVal val="#ppt_x"/>
                                          </p:val>
                                        </p:tav>
                                      </p:tavLst>
                                    </p:anim>
                                    <p:anim calcmode="lin" valueType="num">
                                      <p:cBhvr additive="base">
                                        <p:cTn id="2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1000"/>
                                        <p:tgtEl>
                                          <p:spTgt spid="5"/>
                                        </p:tgtEl>
                                      </p:cBhvr>
                                    </p:animEffect>
                                    <p:anim calcmode="lin" valueType="num">
                                      <p:cBhvr>
                                        <p:cTn id="26" dur="1000" fill="hold"/>
                                        <p:tgtEl>
                                          <p:spTgt spid="5"/>
                                        </p:tgtEl>
                                        <p:attrNameLst>
                                          <p:attrName>ppt_x</p:attrName>
                                        </p:attrNameLst>
                                      </p:cBhvr>
                                      <p:tavLst>
                                        <p:tav tm="0">
                                          <p:val>
                                            <p:strVal val="#ppt_x"/>
                                          </p:val>
                                        </p:tav>
                                        <p:tav tm="100000">
                                          <p:val>
                                            <p:strVal val="#ppt_x"/>
                                          </p:val>
                                        </p:tav>
                                      </p:tavLst>
                                    </p:anim>
                                    <p:anim calcmode="lin" valueType="num">
                                      <p:cBhvr>
                                        <p:cTn id="27"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 calcmode="lin" valueType="num">
                                      <p:cBhvr additive="base">
                                        <p:cTn id="32" dur="500" fill="hold"/>
                                        <p:tgtEl>
                                          <p:spTgt spid="11"/>
                                        </p:tgtEl>
                                        <p:attrNameLst>
                                          <p:attrName>ppt_x</p:attrName>
                                        </p:attrNameLst>
                                      </p:cBhvr>
                                      <p:tavLst>
                                        <p:tav tm="0">
                                          <p:val>
                                            <p:strVal val="#ppt_x"/>
                                          </p:val>
                                        </p:tav>
                                        <p:tav tm="100000">
                                          <p:val>
                                            <p:strVal val="#ppt_x"/>
                                          </p:val>
                                        </p:tav>
                                      </p:tavLst>
                                    </p:anim>
                                    <p:anim calcmode="lin" valueType="num">
                                      <p:cBhvr additive="base">
                                        <p:cTn id="33"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16"/>
                                        </p:tgtEl>
                                        <p:attrNameLst>
                                          <p:attrName>style.visibility</p:attrName>
                                        </p:attrNameLst>
                                      </p:cBhvr>
                                      <p:to>
                                        <p:strVal val="visible"/>
                                      </p:to>
                                    </p:set>
                                    <p:anim calcmode="lin" valueType="num">
                                      <p:cBhvr additive="base">
                                        <p:cTn id="38" dur="500" fill="hold"/>
                                        <p:tgtEl>
                                          <p:spTgt spid="16"/>
                                        </p:tgtEl>
                                        <p:attrNameLst>
                                          <p:attrName>ppt_x</p:attrName>
                                        </p:attrNameLst>
                                      </p:cBhvr>
                                      <p:tavLst>
                                        <p:tav tm="0">
                                          <p:val>
                                            <p:strVal val="#ppt_x"/>
                                          </p:val>
                                        </p:tav>
                                        <p:tav tm="100000">
                                          <p:val>
                                            <p:strVal val="#ppt_x"/>
                                          </p:val>
                                        </p:tav>
                                      </p:tavLst>
                                    </p:anim>
                                    <p:anim calcmode="lin" valueType="num">
                                      <p:cBhvr additive="base">
                                        <p:cTn id="39"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16" presetClass="entr" presetSubtype="21" fill="hold" grpId="0" nodeType="clickEffect">
                                  <p:stCondLst>
                                    <p:cond delay="0"/>
                                  </p:stCondLst>
                                  <p:childTnLst>
                                    <p:set>
                                      <p:cBhvr>
                                        <p:cTn id="43" dur="1" fill="hold">
                                          <p:stCondLst>
                                            <p:cond delay="0"/>
                                          </p:stCondLst>
                                        </p:cTn>
                                        <p:tgtEl>
                                          <p:spTgt spid="15"/>
                                        </p:tgtEl>
                                        <p:attrNameLst>
                                          <p:attrName>style.visibility</p:attrName>
                                        </p:attrNameLst>
                                      </p:cBhvr>
                                      <p:to>
                                        <p:strVal val="visible"/>
                                      </p:to>
                                    </p:set>
                                    <p:animEffect transition="in" filter="barn(inVertical)">
                                      <p:cBhvr>
                                        <p:cTn id="4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11" grpId="0"/>
      <p:bldP spid="13" grpId="0"/>
      <p:bldP spid="14" grpId="0"/>
      <p:bldP spid="15" grpId="0"/>
      <p:bldP spid="1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F678B-629C-49D1-A05E-E0BFD6FF91BC}"/>
              </a:ext>
            </a:extLst>
          </p:cNvPr>
          <p:cNvSpPr>
            <a:spLocks noGrp="1"/>
          </p:cNvSpPr>
          <p:nvPr>
            <p:ph type="title"/>
          </p:nvPr>
        </p:nvSpPr>
        <p:spPr>
          <a:xfrm>
            <a:off x="838200" y="167902"/>
            <a:ext cx="10515600" cy="446776"/>
          </a:xfrm>
        </p:spPr>
        <p:txBody>
          <a:bodyPr>
            <a:normAutofit fontScale="90000"/>
          </a:bodyPr>
          <a:lstStyle/>
          <a:p>
            <a:r>
              <a:rPr lang="en-US" dirty="0"/>
              <a:t>Method 3 – SSL – Graph based method</a:t>
            </a:r>
          </a:p>
        </p:txBody>
      </p:sp>
      <p:pic>
        <p:nvPicPr>
          <p:cNvPr id="8" name="Picture 7">
            <a:extLst>
              <a:ext uri="{FF2B5EF4-FFF2-40B4-BE49-F238E27FC236}">
                <a16:creationId xmlns:a16="http://schemas.microsoft.com/office/drawing/2014/main" id="{D50E3056-7EA6-40BD-8AE0-4723FC580C19}"/>
              </a:ext>
            </a:extLst>
          </p:cNvPr>
          <p:cNvPicPr>
            <a:picLocks noChangeAspect="1"/>
          </p:cNvPicPr>
          <p:nvPr/>
        </p:nvPicPr>
        <p:blipFill>
          <a:blip r:embed="rId2"/>
          <a:stretch>
            <a:fillRect/>
          </a:stretch>
        </p:blipFill>
        <p:spPr>
          <a:xfrm>
            <a:off x="5980933" y="1462025"/>
            <a:ext cx="5413971" cy="4336998"/>
          </a:xfrm>
          <a:prstGeom prst="rect">
            <a:avLst/>
          </a:prstGeom>
        </p:spPr>
      </p:pic>
      <p:grpSp>
        <p:nvGrpSpPr>
          <p:cNvPr id="41" name="Group 40">
            <a:extLst>
              <a:ext uri="{FF2B5EF4-FFF2-40B4-BE49-F238E27FC236}">
                <a16:creationId xmlns:a16="http://schemas.microsoft.com/office/drawing/2014/main" id="{A6FF8613-F420-4A98-94C1-5CE9495234DC}"/>
              </a:ext>
            </a:extLst>
          </p:cNvPr>
          <p:cNvGrpSpPr/>
          <p:nvPr/>
        </p:nvGrpSpPr>
        <p:grpSpPr>
          <a:xfrm>
            <a:off x="411892" y="1635990"/>
            <a:ext cx="4869745" cy="3798989"/>
            <a:chOff x="700365" y="971191"/>
            <a:chExt cx="3762391" cy="2665815"/>
          </a:xfrm>
        </p:grpSpPr>
        <p:sp>
          <p:nvSpPr>
            <p:cNvPr id="6" name="Oval 5">
              <a:extLst>
                <a:ext uri="{FF2B5EF4-FFF2-40B4-BE49-F238E27FC236}">
                  <a16:creationId xmlns:a16="http://schemas.microsoft.com/office/drawing/2014/main" id="{7DAC47C5-C0DA-4F1A-ACE4-6A6A9241F7E0}"/>
                </a:ext>
              </a:extLst>
            </p:cNvPr>
            <p:cNvSpPr/>
            <p:nvPr/>
          </p:nvSpPr>
          <p:spPr>
            <a:xfrm>
              <a:off x="1614055" y="1434577"/>
              <a:ext cx="315098" cy="28832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
          <p:nvSpPr>
            <p:cNvPr id="17" name="Oval 16">
              <a:extLst>
                <a:ext uri="{FF2B5EF4-FFF2-40B4-BE49-F238E27FC236}">
                  <a16:creationId xmlns:a16="http://schemas.microsoft.com/office/drawing/2014/main" id="{40F1CAA2-DCA6-4318-9E1B-8664B6FF03E7}"/>
                </a:ext>
              </a:extLst>
            </p:cNvPr>
            <p:cNvSpPr/>
            <p:nvPr/>
          </p:nvSpPr>
          <p:spPr>
            <a:xfrm>
              <a:off x="1025758" y="1621986"/>
              <a:ext cx="306859" cy="28832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
          <p:nvSpPr>
            <p:cNvPr id="18" name="Oval 17">
              <a:extLst>
                <a:ext uri="{FF2B5EF4-FFF2-40B4-BE49-F238E27FC236}">
                  <a16:creationId xmlns:a16="http://schemas.microsoft.com/office/drawing/2014/main" id="{9DEE5943-10CB-4E53-A8AD-AD98C2DCB413}"/>
                </a:ext>
              </a:extLst>
            </p:cNvPr>
            <p:cNvSpPr/>
            <p:nvPr/>
          </p:nvSpPr>
          <p:spPr>
            <a:xfrm>
              <a:off x="700365" y="1170965"/>
              <a:ext cx="306859" cy="28832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9" name="Oval 18">
              <a:extLst>
                <a:ext uri="{FF2B5EF4-FFF2-40B4-BE49-F238E27FC236}">
                  <a16:creationId xmlns:a16="http://schemas.microsoft.com/office/drawing/2014/main" id="{56D8EB71-1A0F-4ABA-8259-C5958CC3E848}"/>
                </a:ext>
              </a:extLst>
            </p:cNvPr>
            <p:cNvSpPr/>
            <p:nvPr/>
          </p:nvSpPr>
          <p:spPr>
            <a:xfrm>
              <a:off x="4147658" y="2134471"/>
              <a:ext cx="315098" cy="28832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
          <p:nvSpPr>
            <p:cNvPr id="20" name="Oval 19">
              <a:extLst>
                <a:ext uri="{FF2B5EF4-FFF2-40B4-BE49-F238E27FC236}">
                  <a16:creationId xmlns:a16="http://schemas.microsoft.com/office/drawing/2014/main" id="{2B07A6D9-DCF8-4F13-9B47-02A000A177D2}"/>
                </a:ext>
              </a:extLst>
            </p:cNvPr>
            <p:cNvSpPr/>
            <p:nvPr/>
          </p:nvSpPr>
          <p:spPr>
            <a:xfrm>
              <a:off x="1565145" y="1953239"/>
              <a:ext cx="306859" cy="28832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
          <p:nvSpPr>
            <p:cNvPr id="21" name="Oval 20">
              <a:extLst>
                <a:ext uri="{FF2B5EF4-FFF2-40B4-BE49-F238E27FC236}">
                  <a16:creationId xmlns:a16="http://schemas.microsoft.com/office/drawing/2014/main" id="{FEFE416A-F03A-4F7B-9E48-9ED458B3C791}"/>
                </a:ext>
              </a:extLst>
            </p:cNvPr>
            <p:cNvSpPr/>
            <p:nvPr/>
          </p:nvSpPr>
          <p:spPr>
            <a:xfrm>
              <a:off x="3508342" y="2134471"/>
              <a:ext cx="315098" cy="28832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
          <p:nvSpPr>
            <p:cNvPr id="22" name="Oval 21">
              <a:extLst>
                <a:ext uri="{FF2B5EF4-FFF2-40B4-BE49-F238E27FC236}">
                  <a16:creationId xmlns:a16="http://schemas.microsoft.com/office/drawing/2014/main" id="{DEE52189-DF46-4552-9F01-E65C26BCBFDA}"/>
                </a:ext>
              </a:extLst>
            </p:cNvPr>
            <p:cNvSpPr/>
            <p:nvPr/>
          </p:nvSpPr>
          <p:spPr>
            <a:xfrm>
              <a:off x="3193244" y="1780243"/>
              <a:ext cx="315098" cy="28832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
          <p:nvSpPr>
            <p:cNvPr id="23" name="Oval 22">
              <a:extLst>
                <a:ext uri="{FF2B5EF4-FFF2-40B4-BE49-F238E27FC236}">
                  <a16:creationId xmlns:a16="http://schemas.microsoft.com/office/drawing/2014/main" id="{B9F60898-6566-4EE1-B8A2-FA89C36666EF}"/>
                </a:ext>
              </a:extLst>
            </p:cNvPr>
            <p:cNvSpPr/>
            <p:nvPr/>
          </p:nvSpPr>
          <p:spPr>
            <a:xfrm>
              <a:off x="2475621" y="971191"/>
              <a:ext cx="315098" cy="28832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
          <p:nvSpPr>
            <p:cNvPr id="24" name="Oval 23">
              <a:extLst>
                <a:ext uri="{FF2B5EF4-FFF2-40B4-BE49-F238E27FC236}">
                  <a16:creationId xmlns:a16="http://schemas.microsoft.com/office/drawing/2014/main" id="{AAE3E9EF-D8F5-4347-BE8B-3BEB1446BD9D}"/>
                </a:ext>
              </a:extLst>
            </p:cNvPr>
            <p:cNvSpPr/>
            <p:nvPr/>
          </p:nvSpPr>
          <p:spPr>
            <a:xfrm>
              <a:off x="2878146" y="1426015"/>
              <a:ext cx="315098" cy="28832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
          <p:nvSpPr>
            <p:cNvPr id="25" name="Oval 24">
              <a:extLst>
                <a:ext uri="{FF2B5EF4-FFF2-40B4-BE49-F238E27FC236}">
                  <a16:creationId xmlns:a16="http://schemas.microsoft.com/office/drawing/2014/main" id="{D5AE3627-DF50-4FE8-BFCD-A449B0F92047}"/>
                </a:ext>
              </a:extLst>
            </p:cNvPr>
            <p:cNvSpPr/>
            <p:nvPr/>
          </p:nvSpPr>
          <p:spPr>
            <a:xfrm>
              <a:off x="2187311" y="1500189"/>
              <a:ext cx="315098" cy="28832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
          <p:nvSpPr>
            <p:cNvPr id="26" name="Oval 25">
              <a:extLst>
                <a:ext uri="{FF2B5EF4-FFF2-40B4-BE49-F238E27FC236}">
                  <a16:creationId xmlns:a16="http://schemas.microsoft.com/office/drawing/2014/main" id="{8C648709-3A81-47AB-8BEC-EB8F97CC4D51}"/>
                </a:ext>
              </a:extLst>
            </p:cNvPr>
            <p:cNvSpPr/>
            <p:nvPr/>
          </p:nvSpPr>
          <p:spPr>
            <a:xfrm>
              <a:off x="3474682" y="1216274"/>
              <a:ext cx="315098" cy="28832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pic>
          <p:nvPicPr>
            <p:cNvPr id="10" name="Picture 9">
              <a:extLst>
                <a:ext uri="{FF2B5EF4-FFF2-40B4-BE49-F238E27FC236}">
                  <a16:creationId xmlns:a16="http://schemas.microsoft.com/office/drawing/2014/main" id="{224BC3AE-76F8-4985-8696-D2AEBF2B11A9}"/>
                </a:ext>
              </a:extLst>
            </p:cNvPr>
            <p:cNvPicPr>
              <a:picLocks noChangeAspect="1"/>
            </p:cNvPicPr>
            <p:nvPr/>
          </p:nvPicPr>
          <p:blipFill>
            <a:blip r:embed="rId3"/>
            <a:stretch>
              <a:fillRect/>
            </a:stretch>
          </p:blipFill>
          <p:spPr>
            <a:xfrm>
              <a:off x="744870" y="1207525"/>
              <a:ext cx="175565" cy="194648"/>
            </a:xfrm>
            <a:prstGeom prst="rect">
              <a:avLst/>
            </a:prstGeom>
          </p:spPr>
        </p:pic>
        <p:pic>
          <p:nvPicPr>
            <p:cNvPr id="12" name="Picture 11">
              <a:extLst>
                <a:ext uri="{FF2B5EF4-FFF2-40B4-BE49-F238E27FC236}">
                  <a16:creationId xmlns:a16="http://schemas.microsoft.com/office/drawing/2014/main" id="{3FD021A9-2BD9-4A9A-A3B8-B0FE1EB8E28B}"/>
                </a:ext>
              </a:extLst>
            </p:cNvPr>
            <p:cNvPicPr>
              <a:picLocks noChangeAspect="1"/>
            </p:cNvPicPr>
            <p:nvPr/>
          </p:nvPicPr>
          <p:blipFill>
            <a:blip r:embed="rId4"/>
            <a:stretch>
              <a:fillRect/>
            </a:stretch>
          </p:blipFill>
          <p:spPr>
            <a:xfrm>
              <a:off x="2543328" y="1018647"/>
              <a:ext cx="194778" cy="198674"/>
            </a:xfrm>
            <a:prstGeom prst="rect">
              <a:avLst/>
            </a:prstGeom>
          </p:spPr>
        </p:pic>
        <p:pic>
          <p:nvPicPr>
            <p:cNvPr id="27" name="Picture 26">
              <a:extLst>
                <a:ext uri="{FF2B5EF4-FFF2-40B4-BE49-F238E27FC236}">
                  <a16:creationId xmlns:a16="http://schemas.microsoft.com/office/drawing/2014/main" id="{FAFF86EA-5B51-4C51-9F44-D95CBB4266D0}"/>
                </a:ext>
              </a:extLst>
            </p:cNvPr>
            <p:cNvPicPr>
              <a:picLocks noChangeAspect="1"/>
            </p:cNvPicPr>
            <p:nvPr/>
          </p:nvPicPr>
          <p:blipFill>
            <a:blip r:embed="rId5"/>
            <a:stretch>
              <a:fillRect/>
            </a:stretch>
          </p:blipFill>
          <p:spPr>
            <a:xfrm>
              <a:off x="3523503" y="1268184"/>
              <a:ext cx="217456" cy="157831"/>
            </a:xfrm>
            <a:prstGeom prst="rect">
              <a:avLst/>
            </a:prstGeom>
          </p:spPr>
        </p:pic>
        <p:pic>
          <p:nvPicPr>
            <p:cNvPr id="28" name="Picture 27">
              <a:extLst>
                <a:ext uri="{FF2B5EF4-FFF2-40B4-BE49-F238E27FC236}">
                  <a16:creationId xmlns:a16="http://schemas.microsoft.com/office/drawing/2014/main" id="{5AB8D04F-943C-4ED9-AF68-45880E6FA86F}"/>
                </a:ext>
              </a:extLst>
            </p:cNvPr>
            <p:cNvPicPr>
              <a:picLocks noChangeAspect="1"/>
            </p:cNvPicPr>
            <p:nvPr/>
          </p:nvPicPr>
          <p:blipFill>
            <a:blip r:embed="rId6"/>
            <a:stretch>
              <a:fillRect/>
            </a:stretch>
          </p:blipFill>
          <p:spPr>
            <a:xfrm>
              <a:off x="4224051" y="2160481"/>
              <a:ext cx="172015" cy="239143"/>
            </a:xfrm>
            <a:prstGeom prst="rect">
              <a:avLst/>
            </a:prstGeom>
          </p:spPr>
        </p:pic>
        <p:sp>
          <p:nvSpPr>
            <p:cNvPr id="29" name="Oval 28">
              <a:extLst>
                <a:ext uri="{FF2B5EF4-FFF2-40B4-BE49-F238E27FC236}">
                  <a16:creationId xmlns:a16="http://schemas.microsoft.com/office/drawing/2014/main" id="{2E5841EF-4B07-41E4-96E5-9B3B14E79BAB}"/>
                </a:ext>
              </a:extLst>
            </p:cNvPr>
            <p:cNvSpPr/>
            <p:nvPr/>
          </p:nvSpPr>
          <p:spPr>
            <a:xfrm>
              <a:off x="3244630" y="3111468"/>
              <a:ext cx="315098" cy="28832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
          <p:nvSpPr>
            <p:cNvPr id="30" name="Oval 29">
              <a:extLst>
                <a:ext uri="{FF2B5EF4-FFF2-40B4-BE49-F238E27FC236}">
                  <a16:creationId xmlns:a16="http://schemas.microsoft.com/office/drawing/2014/main" id="{C4A426AE-C718-4611-A30A-5ED0EB81D9B3}"/>
                </a:ext>
              </a:extLst>
            </p:cNvPr>
            <p:cNvSpPr/>
            <p:nvPr/>
          </p:nvSpPr>
          <p:spPr>
            <a:xfrm>
              <a:off x="3727722" y="3348682"/>
              <a:ext cx="315098" cy="28832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
          <p:nvSpPr>
            <p:cNvPr id="31" name="Oval 30">
              <a:extLst>
                <a:ext uri="{FF2B5EF4-FFF2-40B4-BE49-F238E27FC236}">
                  <a16:creationId xmlns:a16="http://schemas.microsoft.com/office/drawing/2014/main" id="{148482D3-1D58-497E-B048-454261627C74}"/>
                </a:ext>
              </a:extLst>
            </p:cNvPr>
            <p:cNvSpPr/>
            <p:nvPr/>
          </p:nvSpPr>
          <p:spPr>
            <a:xfrm>
              <a:off x="2633170" y="2757181"/>
              <a:ext cx="315098" cy="28832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
          <p:nvSpPr>
            <p:cNvPr id="32" name="Oval 31">
              <a:extLst>
                <a:ext uri="{FF2B5EF4-FFF2-40B4-BE49-F238E27FC236}">
                  <a16:creationId xmlns:a16="http://schemas.microsoft.com/office/drawing/2014/main" id="{9D011948-E78A-47ED-97E4-69E46E36DAB2}"/>
                </a:ext>
              </a:extLst>
            </p:cNvPr>
            <p:cNvSpPr/>
            <p:nvPr/>
          </p:nvSpPr>
          <p:spPr>
            <a:xfrm>
              <a:off x="2337379" y="2068567"/>
              <a:ext cx="315098" cy="28832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
          <p:nvSpPr>
            <p:cNvPr id="33" name="Oval 32">
              <a:extLst>
                <a:ext uri="{FF2B5EF4-FFF2-40B4-BE49-F238E27FC236}">
                  <a16:creationId xmlns:a16="http://schemas.microsoft.com/office/drawing/2014/main" id="{D376A943-E538-4FD1-950F-D0AED4BFEE12}"/>
                </a:ext>
              </a:extLst>
            </p:cNvPr>
            <p:cNvSpPr/>
            <p:nvPr/>
          </p:nvSpPr>
          <p:spPr>
            <a:xfrm>
              <a:off x="3208405" y="2625639"/>
              <a:ext cx="315098" cy="28832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
          <p:nvSpPr>
            <p:cNvPr id="34" name="Oval 33">
              <a:extLst>
                <a:ext uri="{FF2B5EF4-FFF2-40B4-BE49-F238E27FC236}">
                  <a16:creationId xmlns:a16="http://schemas.microsoft.com/office/drawing/2014/main" id="{52D38681-A8F4-4542-9744-68F2F393CCDB}"/>
                </a:ext>
              </a:extLst>
            </p:cNvPr>
            <p:cNvSpPr/>
            <p:nvPr/>
          </p:nvSpPr>
          <p:spPr>
            <a:xfrm>
              <a:off x="2002316" y="2613019"/>
              <a:ext cx="315098" cy="28832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
          <p:nvSpPr>
            <p:cNvPr id="35" name="Oval 34">
              <a:extLst>
                <a:ext uri="{FF2B5EF4-FFF2-40B4-BE49-F238E27FC236}">
                  <a16:creationId xmlns:a16="http://schemas.microsoft.com/office/drawing/2014/main" id="{29133548-B3DB-4516-AD46-FD9C7E79E40D}"/>
                </a:ext>
              </a:extLst>
            </p:cNvPr>
            <p:cNvSpPr/>
            <p:nvPr/>
          </p:nvSpPr>
          <p:spPr>
            <a:xfrm>
              <a:off x="2212529" y="3181397"/>
              <a:ext cx="315098" cy="28832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
          <p:nvSpPr>
            <p:cNvPr id="36" name="Oval 35">
              <a:extLst>
                <a:ext uri="{FF2B5EF4-FFF2-40B4-BE49-F238E27FC236}">
                  <a16:creationId xmlns:a16="http://schemas.microsoft.com/office/drawing/2014/main" id="{BABF80E2-0FC1-4EF0-9637-BDBC1CBEF019}"/>
                </a:ext>
              </a:extLst>
            </p:cNvPr>
            <p:cNvSpPr/>
            <p:nvPr/>
          </p:nvSpPr>
          <p:spPr>
            <a:xfrm>
              <a:off x="1538930" y="3203706"/>
              <a:ext cx="315098" cy="28832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
          <p:nvSpPr>
            <p:cNvPr id="37" name="Oval 36">
              <a:extLst>
                <a:ext uri="{FF2B5EF4-FFF2-40B4-BE49-F238E27FC236}">
                  <a16:creationId xmlns:a16="http://schemas.microsoft.com/office/drawing/2014/main" id="{242C95B5-331E-456E-9859-A7E9D5DE392B}"/>
                </a:ext>
              </a:extLst>
            </p:cNvPr>
            <p:cNvSpPr/>
            <p:nvPr/>
          </p:nvSpPr>
          <p:spPr>
            <a:xfrm>
              <a:off x="893639" y="3009043"/>
              <a:ext cx="315098" cy="28832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
          <p:nvSpPr>
            <p:cNvPr id="38" name="Oval 37">
              <a:extLst>
                <a:ext uri="{FF2B5EF4-FFF2-40B4-BE49-F238E27FC236}">
                  <a16:creationId xmlns:a16="http://schemas.microsoft.com/office/drawing/2014/main" id="{5D3A7FBE-DED3-49ED-BD07-C14DC70D7933}"/>
                </a:ext>
              </a:extLst>
            </p:cNvPr>
            <p:cNvSpPr/>
            <p:nvPr/>
          </p:nvSpPr>
          <p:spPr>
            <a:xfrm>
              <a:off x="1376124" y="2667238"/>
              <a:ext cx="315098" cy="28832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pic>
          <p:nvPicPr>
            <p:cNvPr id="39" name="Picture 38">
              <a:extLst>
                <a:ext uri="{FF2B5EF4-FFF2-40B4-BE49-F238E27FC236}">
                  <a16:creationId xmlns:a16="http://schemas.microsoft.com/office/drawing/2014/main" id="{AD99446B-818E-4D5D-8A67-B2838EACB03F}"/>
                </a:ext>
              </a:extLst>
            </p:cNvPr>
            <p:cNvPicPr>
              <a:picLocks noChangeAspect="1"/>
            </p:cNvPicPr>
            <p:nvPr/>
          </p:nvPicPr>
          <p:blipFill>
            <a:blip r:embed="rId7"/>
            <a:stretch>
              <a:fillRect/>
            </a:stretch>
          </p:blipFill>
          <p:spPr>
            <a:xfrm>
              <a:off x="3758426" y="3391554"/>
              <a:ext cx="261290" cy="195968"/>
            </a:xfrm>
            <a:prstGeom prst="rect">
              <a:avLst/>
            </a:prstGeom>
          </p:spPr>
        </p:pic>
        <p:pic>
          <p:nvPicPr>
            <p:cNvPr id="40" name="Picture 39">
              <a:extLst>
                <a:ext uri="{FF2B5EF4-FFF2-40B4-BE49-F238E27FC236}">
                  <a16:creationId xmlns:a16="http://schemas.microsoft.com/office/drawing/2014/main" id="{BD47BCB5-E9DB-4834-AADE-4666708A1F2D}"/>
                </a:ext>
              </a:extLst>
            </p:cNvPr>
            <p:cNvPicPr>
              <a:picLocks noChangeAspect="1"/>
            </p:cNvPicPr>
            <p:nvPr/>
          </p:nvPicPr>
          <p:blipFill>
            <a:blip r:embed="rId8"/>
            <a:stretch>
              <a:fillRect/>
            </a:stretch>
          </p:blipFill>
          <p:spPr>
            <a:xfrm>
              <a:off x="913727" y="3089107"/>
              <a:ext cx="266701" cy="147638"/>
            </a:xfrm>
            <a:prstGeom prst="rect">
              <a:avLst/>
            </a:prstGeom>
          </p:spPr>
        </p:pic>
      </p:grpSp>
      <p:sp>
        <p:nvSpPr>
          <p:cNvPr id="42" name="TextBox 41">
            <a:extLst>
              <a:ext uri="{FF2B5EF4-FFF2-40B4-BE49-F238E27FC236}">
                <a16:creationId xmlns:a16="http://schemas.microsoft.com/office/drawing/2014/main" id="{10860CF4-A3AD-462C-9013-BA440C25207A}"/>
              </a:ext>
            </a:extLst>
          </p:cNvPr>
          <p:cNvSpPr txBox="1"/>
          <p:nvPr/>
        </p:nvSpPr>
        <p:spPr>
          <a:xfrm>
            <a:off x="180362" y="919798"/>
            <a:ext cx="5014957" cy="369332"/>
          </a:xfrm>
          <a:prstGeom prst="rect">
            <a:avLst/>
          </a:prstGeom>
          <a:noFill/>
        </p:spPr>
        <p:txBody>
          <a:bodyPr wrap="square" rtlCol="0">
            <a:spAutoFit/>
          </a:bodyPr>
          <a:lstStyle/>
          <a:p>
            <a:r>
              <a:rPr lang="en-US" dirty="0"/>
              <a:t>STEP 1, 2: Construct a </a:t>
            </a:r>
            <a:r>
              <a:rPr lang="en-US" dirty="0" err="1"/>
              <a:t>kNN</a:t>
            </a:r>
            <a:r>
              <a:rPr lang="en-US" dirty="0"/>
              <a:t> graph with weights</a:t>
            </a:r>
          </a:p>
        </p:txBody>
      </p:sp>
      <p:sp>
        <p:nvSpPr>
          <p:cNvPr id="43" name="TextBox 42">
            <a:extLst>
              <a:ext uri="{FF2B5EF4-FFF2-40B4-BE49-F238E27FC236}">
                <a16:creationId xmlns:a16="http://schemas.microsoft.com/office/drawing/2014/main" id="{30C801C6-C521-4568-9DDC-FE4B98FEDD65}"/>
              </a:ext>
            </a:extLst>
          </p:cNvPr>
          <p:cNvSpPr txBox="1"/>
          <p:nvPr/>
        </p:nvSpPr>
        <p:spPr>
          <a:xfrm>
            <a:off x="5281637" y="920729"/>
            <a:ext cx="6910363" cy="646331"/>
          </a:xfrm>
          <a:prstGeom prst="rect">
            <a:avLst/>
          </a:prstGeom>
          <a:noFill/>
        </p:spPr>
        <p:txBody>
          <a:bodyPr wrap="square" rtlCol="0">
            <a:spAutoFit/>
          </a:bodyPr>
          <a:lstStyle/>
          <a:p>
            <a:r>
              <a:rPr lang="en-US" dirty="0"/>
              <a:t>STEP 3: </a:t>
            </a:r>
            <a:r>
              <a:rPr lang="en-US" dirty="0">
                <a:solidFill>
                  <a:srgbClr val="000000"/>
                </a:solidFill>
              </a:rPr>
              <a:t>Run a graph partitioning algorithm to separate graph into pieces, each piece is one class as desire</a:t>
            </a:r>
            <a:endParaRPr lang="en-US" dirty="0"/>
          </a:p>
        </p:txBody>
      </p:sp>
      <p:grpSp>
        <p:nvGrpSpPr>
          <p:cNvPr id="80" name="Group 79">
            <a:extLst>
              <a:ext uri="{FF2B5EF4-FFF2-40B4-BE49-F238E27FC236}">
                <a16:creationId xmlns:a16="http://schemas.microsoft.com/office/drawing/2014/main" id="{BE51CD0A-B596-4C02-9E59-FB191957C681}"/>
              </a:ext>
            </a:extLst>
          </p:cNvPr>
          <p:cNvGrpSpPr/>
          <p:nvPr/>
        </p:nvGrpSpPr>
        <p:grpSpPr>
          <a:xfrm>
            <a:off x="5485923" y="2083165"/>
            <a:ext cx="5149126" cy="3213945"/>
            <a:chOff x="5485923" y="2083165"/>
            <a:chExt cx="5149126" cy="3213945"/>
          </a:xfrm>
        </p:grpSpPr>
        <mc:AlternateContent xmlns:mc="http://schemas.openxmlformats.org/markup-compatibility/2006" xmlns:p14="http://schemas.microsoft.com/office/powerpoint/2010/main">
          <mc:Choice Requires="p14">
            <p:contentPart p14:bwMode="auto" r:id="rId9">
              <p14:nvContentPartPr>
                <p14:cNvPr id="44" name="Ink 43">
                  <a:extLst>
                    <a:ext uri="{FF2B5EF4-FFF2-40B4-BE49-F238E27FC236}">
                      <a16:creationId xmlns:a16="http://schemas.microsoft.com/office/drawing/2014/main" id="{006BD5C4-AC94-4B18-8FD5-989DAD3E3ED0}"/>
                    </a:ext>
                  </a:extLst>
                </p14:cNvPr>
                <p14:cNvContentPartPr/>
                <p14:nvPr/>
              </p14:nvContentPartPr>
              <p14:xfrm>
                <a:off x="5485923" y="3385184"/>
                <a:ext cx="360" cy="360"/>
              </p14:xfrm>
            </p:contentPart>
          </mc:Choice>
          <mc:Fallback xmlns="">
            <p:pic>
              <p:nvPicPr>
                <p:cNvPr id="44" name="Ink 43">
                  <a:extLst>
                    <a:ext uri="{FF2B5EF4-FFF2-40B4-BE49-F238E27FC236}">
                      <a16:creationId xmlns:a16="http://schemas.microsoft.com/office/drawing/2014/main" id="{006BD5C4-AC94-4B18-8FD5-989DAD3E3ED0}"/>
                    </a:ext>
                  </a:extLst>
                </p:cNvPr>
                <p:cNvPicPr/>
                <p:nvPr/>
              </p:nvPicPr>
              <p:blipFill>
                <a:blip r:embed="rId10"/>
                <a:stretch>
                  <a:fillRect/>
                </a:stretch>
              </p:blipFill>
              <p:spPr>
                <a:xfrm>
                  <a:off x="5477283" y="3376544"/>
                  <a:ext cx="18000" cy="18000"/>
                </a:xfrm>
                <a:prstGeom prst="rect">
                  <a:avLst/>
                </a:prstGeom>
              </p:spPr>
            </p:pic>
          </mc:Fallback>
        </mc:AlternateContent>
        <p:cxnSp>
          <p:nvCxnSpPr>
            <p:cNvPr id="48" name="Straight Connector 47">
              <a:extLst>
                <a:ext uri="{FF2B5EF4-FFF2-40B4-BE49-F238E27FC236}">
                  <a16:creationId xmlns:a16="http://schemas.microsoft.com/office/drawing/2014/main" id="{688601C1-C55B-444C-8EE7-9E9C1143333F}"/>
                </a:ext>
              </a:extLst>
            </p:cNvPr>
            <p:cNvCxnSpPr/>
            <p:nvPr/>
          </p:nvCxnSpPr>
          <p:spPr>
            <a:xfrm flipV="1">
              <a:off x="7035113" y="4559899"/>
              <a:ext cx="453081" cy="145963"/>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D34A3E2B-0E89-45B9-8514-3285505EDAA5}"/>
                </a:ext>
              </a:extLst>
            </p:cNvPr>
            <p:cNvCxnSpPr/>
            <p:nvPr/>
          </p:nvCxnSpPr>
          <p:spPr>
            <a:xfrm>
              <a:off x="6944497" y="4853785"/>
              <a:ext cx="626076" cy="279437"/>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98F2045C-EBAF-4D4F-90DF-D096EDAD6E24}"/>
                </a:ext>
              </a:extLst>
            </p:cNvPr>
            <p:cNvCxnSpPr/>
            <p:nvPr/>
          </p:nvCxnSpPr>
          <p:spPr>
            <a:xfrm>
              <a:off x="7755213" y="4467209"/>
              <a:ext cx="433679" cy="0"/>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0BF90E1D-69D8-4821-B5F4-0EE95DA25EE4}"/>
                </a:ext>
              </a:extLst>
            </p:cNvPr>
            <p:cNvCxnSpPr>
              <a:cxnSpLocks/>
            </p:cNvCxnSpPr>
            <p:nvPr/>
          </p:nvCxnSpPr>
          <p:spPr>
            <a:xfrm>
              <a:off x="8303741" y="4559899"/>
              <a:ext cx="225763" cy="573323"/>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C76D2B87-64D9-43A3-9276-D50A0095D25B}"/>
                </a:ext>
              </a:extLst>
            </p:cNvPr>
            <p:cNvCxnSpPr/>
            <p:nvPr/>
          </p:nvCxnSpPr>
          <p:spPr>
            <a:xfrm>
              <a:off x="7755213" y="5150497"/>
              <a:ext cx="774291" cy="146613"/>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BC6C413D-DDA0-4DD7-8F7B-937B0A6766D8}"/>
                </a:ext>
              </a:extLst>
            </p:cNvPr>
            <p:cNvCxnSpPr/>
            <p:nvPr/>
          </p:nvCxnSpPr>
          <p:spPr>
            <a:xfrm>
              <a:off x="6750470" y="2207979"/>
              <a:ext cx="131123" cy="629048"/>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28D55AFA-E07A-4648-8C34-8C09E228A398}"/>
                </a:ext>
              </a:extLst>
            </p:cNvPr>
            <p:cNvCxnSpPr/>
            <p:nvPr/>
          </p:nvCxnSpPr>
          <p:spPr>
            <a:xfrm>
              <a:off x="6955591" y="3071774"/>
              <a:ext cx="373166" cy="463711"/>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974CF63D-9CC8-4DD0-9BAE-30668E69C283}"/>
                </a:ext>
              </a:extLst>
            </p:cNvPr>
            <p:cNvCxnSpPr/>
            <p:nvPr/>
          </p:nvCxnSpPr>
          <p:spPr>
            <a:xfrm flipH="1">
              <a:off x="7677665" y="2083165"/>
              <a:ext cx="851839" cy="249476"/>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37EDB75D-1921-48F9-A531-867FA426FD09}"/>
                </a:ext>
              </a:extLst>
            </p:cNvPr>
            <p:cNvCxnSpPr>
              <a:cxnSpLocks/>
            </p:cNvCxnSpPr>
            <p:nvPr/>
          </p:nvCxnSpPr>
          <p:spPr>
            <a:xfrm flipH="1">
              <a:off x="8129055" y="2298101"/>
              <a:ext cx="444637" cy="538926"/>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6195D35D-D52B-4077-9710-606B05F8F023}"/>
                </a:ext>
              </a:extLst>
            </p:cNvPr>
            <p:cNvCxnSpPr/>
            <p:nvPr/>
          </p:nvCxnSpPr>
          <p:spPr>
            <a:xfrm>
              <a:off x="9822881" y="5027435"/>
              <a:ext cx="272083" cy="205442"/>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698A2973-1F59-4798-88F5-903BC9A3B56B}"/>
                </a:ext>
              </a:extLst>
            </p:cNvPr>
            <p:cNvCxnSpPr>
              <a:cxnSpLocks/>
            </p:cNvCxnSpPr>
            <p:nvPr/>
          </p:nvCxnSpPr>
          <p:spPr>
            <a:xfrm flipH="1" flipV="1">
              <a:off x="9715669" y="4440879"/>
              <a:ext cx="63882" cy="249594"/>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67B6562E-FB07-47EF-BCD3-8C5BCFA7EAA6}"/>
                </a:ext>
              </a:extLst>
            </p:cNvPr>
            <p:cNvCxnSpPr/>
            <p:nvPr/>
          </p:nvCxnSpPr>
          <p:spPr>
            <a:xfrm flipH="1">
              <a:off x="10147725" y="3740927"/>
              <a:ext cx="487324" cy="0"/>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DF6B47EA-9E70-4F0F-936A-DEEF15B6E6C1}"/>
                </a:ext>
              </a:extLst>
            </p:cNvPr>
            <p:cNvCxnSpPr/>
            <p:nvPr/>
          </p:nvCxnSpPr>
          <p:spPr>
            <a:xfrm flipH="1">
              <a:off x="9613557" y="2320440"/>
              <a:ext cx="534168" cy="311145"/>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1A0A0508-1598-4441-A649-E89766E301F4}"/>
                </a:ext>
              </a:extLst>
            </p:cNvPr>
            <p:cNvCxnSpPr/>
            <p:nvPr/>
          </p:nvCxnSpPr>
          <p:spPr>
            <a:xfrm>
              <a:off x="9457037" y="2812360"/>
              <a:ext cx="233918" cy="312951"/>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grpSp>
      <p:sp>
        <p:nvSpPr>
          <p:cNvPr id="81" name="TextBox 80">
            <a:extLst>
              <a:ext uri="{FF2B5EF4-FFF2-40B4-BE49-F238E27FC236}">
                <a16:creationId xmlns:a16="http://schemas.microsoft.com/office/drawing/2014/main" id="{AAB4A7FC-A290-483F-BD2E-773958D55721}"/>
              </a:ext>
            </a:extLst>
          </p:cNvPr>
          <p:cNvSpPr txBox="1"/>
          <p:nvPr/>
        </p:nvSpPr>
        <p:spPr>
          <a:xfrm>
            <a:off x="621549" y="5531851"/>
            <a:ext cx="6381046" cy="646331"/>
          </a:xfrm>
          <a:prstGeom prst="rect">
            <a:avLst/>
          </a:prstGeom>
          <a:noFill/>
        </p:spPr>
        <p:txBody>
          <a:bodyPr wrap="square" rtlCol="0">
            <a:spAutoFit/>
          </a:bodyPr>
          <a:lstStyle/>
          <a:p>
            <a:r>
              <a:rPr lang="en-US" dirty="0">
                <a:solidFill>
                  <a:srgbClr val="00B050"/>
                </a:solidFill>
              </a:rPr>
              <a:t>The labeled vertices specify classes</a:t>
            </a:r>
          </a:p>
          <a:p>
            <a:r>
              <a:rPr lang="en-US" dirty="0">
                <a:solidFill>
                  <a:srgbClr val="00B050"/>
                </a:solidFill>
              </a:rPr>
              <a:t>The unlabeled vertices help “glue” the objects of the same class </a:t>
            </a:r>
          </a:p>
        </p:txBody>
      </p:sp>
      <p:sp>
        <p:nvSpPr>
          <p:cNvPr id="82" name="TextBox 81">
            <a:extLst>
              <a:ext uri="{FF2B5EF4-FFF2-40B4-BE49-F238E27FC236}">
                <a16:creationId xmlns:a16="http://schemas.microsoft.com/office/drawing/2014/main" id="{070618C4-EE53-4364-8409-D54B70AD4F9A}"/>
              </a:ext>
            </a:extLst>
          </p:cNvPr>
          <p:cNvSpPr txBox="1"/>
          <p:nvPr/>
        </p:nvSpPr>
        <p:spPr>
          <a:xfrm>
            <a:off x="7257535" y="5745018"/>
            <a:ext cx="3163382" cy="369332"/>
          </a:xfrm>
          <a:prstGeom prst="rect">
            <a:avLst/>
          </a:prstGeom>
          <a:noFill/>
        </p:spPr>
        <p:txBody>
          <a:bodyPr wrap="square" rtlCol="0">
            <a:spAutoFit/>
          </a:bodyPr>
          <a:lstStyle/>
          <a:p>
            <a:r>
              <a:rPr lang="en-US" dirty="0">
                <a:solidFill>
                  <a:srgbClr val="00B050"/>
                </a:solidFill>
              </a:rPr>
              <a:t>Then, weight the graph</a:t>
            </a:r>
          </a:p>
        </p:txBody>
      </p:sp>
    </p:spTree>
    <p:extLst>
      <p:ext uri="{BB962C8B-B14F-4D97-AF65-F5344CB8AC3E}">
        <p14:creationId xmlns:p14="http://schemas.microsoft.com/office/powerpoint/2010/main" val="244939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500" fill="hold"/>
                                        <p:tgtEl>
                                          <p:spTgt spid="42"/>
                                        </p:tgtEl>
                                        <p:attrNameLst>
                                          <p:attrName>ppt_x</p:attrName>
                                        </p:attrNameLst>
                                      </p:cBhvr>
                                      <p:tavLst>
                                        <p:tav tm="0">
                                          <p:val>
                                            <p:strVal val="#ppt_x"/>
                                          </p:val>
                                        </p:tav>
                                        <p:tav tm="100000">
                                          <p:val>
                                            <p:strVal val="#ppt_x"/>
                                          </p:val>
                                        </p:tav>
                                      </p:tavLst>
                                    </p:anim>
                                    <p:anim calcmode="lin" valueType="num">
                                      <p:cBhvr additive="base">
                                        <p:cTn id="8"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1"/>
                                        </p:tgtEl>
                                        <p:attrNameLst>
                                          <p:attrName>style.visibility</p:attrName>
                                        </p:attrNameLst>
                                      </p:cBhvr>
                                      <p:to>
                                        <p:strVal val="visible"/>
                                      </p:to>
                                    </p:set>
                                    <p:anim calcmode="lin" valueType="num">
                                      <p:cBhvr additive="base">
                                        <p:cTn id="13" dur="500" fill="hold"/>
                                        <p:tgtEl>
                                          <p:spTgt spid="41"/>
                                        </p:tgtEl>
                                        <p:attrNameLst>
                                          <p:attrName>ppt_x</p:attrName>
                                        </p:attrNameLst>
                                      </p:cBhvr>
                                      <p:tavLst>
                                        <p:tav tm="0">
                                          <p:val>
                                            <p:strVal val="#ppt_x"/>
                                          </p:val>
                                        </p:tav>
                                        <p:tav tm="100000">
                                          <p:val>
                                            <p:strVal val="#ppt_x"/>
                                          </p:val>
                                        </p:tav>
                                      </p:tavLst>
                                    </p:anim>
                                    <p:anim calcmode="lin" valueType="num">
                                      <p:cBhvr additive="base">
                                        <p:cTn id="14"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81"/>
                                        </p:tgtEl>
                                        <p:attrNameLst>
                                          <p:attrName>style.visibility</p:attrName>
                                        </p:attrNameLst>
                                      </p:cBhvr>
                                      <p:to>
                                        <p:strVal val="visible"/>
                                      </p:to>
                                    </p:set>
                                    <p:animEffect transition="in" filter="fade">
                                      <p:cBhvr>
                                        <p:cTn id="19" dur="1000"/>
                                        <p:tgtEl>
                                          <p:spTgt spid="81"/>
                                        </p:tgtEl>
                                      </p:cBhvr>
                                    </p:animEffect>
                                    <p:anim calcmode="lin" valueType="num">
                                      <p:cBhvr>
                                        <p:cTn id="20" dur="1000" fill="hold"/>
                                        <p:tgtEl>
                                          <p:spTgt spid="81"/>
                                        </p:tgtEl>
                                        <p:attrNameLst>
                                          <p:attrName>ppt_x</p:attrName>
                                        </p:attrNameLst>
                                      </p:cBhvr>
                                      <p:tavLst>
                                        <p:tav tm="0">
                                          <p:val>
                                            <p:strVal val="#ppt_x"/>
                                          </p:val>
                                        </p:tav>
                                        <p:tav tm="100000">
                                          <p:val>
                                            <p:strVal val="#ppt_x"/>
                                          </p:val>
                                        </p:tav>
                                      </p:tavLst>
                                    </p:anim>
                                    <p:anim calcmode="lin" valueType="num">
                                      <p:cBhvr>
                                        <p:cTn id="21" dur="1000" fill="hold"/>
                                        <p:tgtEl>
                                          <p:spTgt spid="81"/>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8"/>
                                        </p:tgtEl>
                                        <p:attrNameLst>
                                          <p:attrName>style.visibility</p:attrName>
                                        </p:attrNameLst>
                                      </p:cBhvr>
                                      <p:to>
                                        <p:strVal val="visible"/>
                                      </p:to>
                                    </p:set>
                                    <p:anim calcmode="lin" valueType="num">
                                      <p:cBhvr additive="base">
                                        <p:cTn id="26" dur="500" fill="hold"/>
                                        <p:tgtEl>
                                          <p:spTgt spid="8"/>
                                        </p:tgtEl>
                                        <p:attrNameLst>
                                          <p:attrName>ppt_x</p:attrName>
                                        </p:attrNameLst>
                                      </p:cBhvr>
                                      <p:tavLst>
                                        <p:tav tm="0">
                                          <p:val>
                                            <p:strVal val="#ppt_x"/>
                                          </p:val>
                                        </p:tav>
                                        <p:tav tm="100000">
                                          <p:val>
                                            <p:strVal val="#ppt_x"/>
                                          </p:val>
                                        </p:tav>
                                      </p:tavLst>
                                    </p:anim>
                                    <p:anim calcmode="lin" valueType="num">
                                      <p:cBhvr additive="base">
                                        <p:cTn id="27"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82"/>
                                        </p:tgtEl>
                                        <p:attrNameLst>
                                          <p:attrName>style.visibility</p:attrName>
                                        </p:attrNameLst>
                                      </p:cBhvr>
                                      <p:to>
                                        <p:strVal val="visible"/>
                                      </p:to>
                                    </p:set>
                                    <p:animEffect transition="in" filter="fade">
                                      <p:cBhvr>
                                        <p:cTn id="32" dur="1000"/>
                                        <p:tgtEl>
                                          <p:spTgt spid="82"/>
                                        </p:tgtEl>
                                      </p:cBhvr>
                                    </p:animEffect>
                                    <p:anim calcmode="lin" valueType="num">
                                      <p:cBhvr>
                                        <p:cTn id="33" dur="1000" fill="hold"/>
                                        <p:tgtEl>
                                          <p:spTgt spid="82"/>
                                        </p:tgtEl>
                                        <p:attrNameLst>
                                          <p:attrName>ppt_x</p:attrName>
                                        </p:attrNameLst>
                                      </p:cBhvr>
                                      <p:tavLst>
                                        <p:tav tm="0">
                                          <p:val>
                                            <p:strVal val="#ppt_x"/>
                                          </p:val>
                                        </p:tav>
                                        <p:tav tm="100000">
                                          <p:val>
                                            <p:strVal val="#ppt_x"/>
                                          </p:val>
                                        </p:tav>
                                      </p:tavLst>
                                    </p:anim>
                                    <p:anim calcmode="lin" valueType="num">
                                      <p:cBhvr>
                                        <p:cTn id="34" dur="1000" fill="hold"/>
                                        <p:tgtEl>
                                          <p:spTgt spid="82"/>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80"/>
                                        </p:tgtEl>
                                        <p:attrNameLst>
                                          <p:attrName>style.visibility</p:attrName>
                                        </p:attrNameLst>
                                      </p:cBhvr>
                                      <p:to>
                                        <p:strVal val="visible"/>
                                      </p:to>
                                    </p:set>
                                    <p:animEffect transition="in" filter="fade">
                                      <p:cBhvr>
                                        <p:cTn id="39" dur="1000"/>
                                        <p:tgtEl>
                                          <p:spTgt spid="80"/>
                                        </p:tgtEl>
                                      </p:cBhvr>
                                    </p:animEffect>
                                    <p:anim calcmode="lin" valueType="num">
                                      <p:cBhvr>
                                        <p:cTn id="40" dur="1000" fill="hold"/>
                                        <p:tgtEl>
                                          <p:spTgt spid="80"/>
                                        </p:tgtEl>
                                        <p:attrNameLst>
                                          <p:attrName>ppt_x</p:attrName>
                                        </p:attrNameLst>
                                      </p:cBhvr>
                                      <p:tavLst>
                                        <p:tav tm="0">
                                          <p:val>
                                            <p:strVal val="#ppt_x"/>
                                          </p:val>
                                        </p:tav>
                                        <p:tav tm="100000">
                                          <p:val>
                                            <p:strVal val="#ppt_x"/>
                                          </p:val>
                                        </p:tav>
                                      </p:tavLst>
                                    </p:anim>
                                    <p:anim calcmode="lin" valueType="num">
                                      <p:cBhvr>
                                        <p:cTn id="41" dur="1000" fill="hold"/>
                                        <p:tgtEl>
                                          <p:spTgt spid="80"/>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43"/>
                                        </p:tgtEl>
                                        <p:attrNameLst>
                                          <p:attrName>style.visibility</p:attrName>
                                        </p:attrNameLst>
                                      </p:cBhvr>
                                      <p:to>
                                        <p:strVal val="visible"/>
                                      </p:to>
                                    </p:set>
                                    <p:animEffect transition="in" filter="fade">
                                      <p:cBhvr>
                                        <p:cTn id="46" dur="1000"/>
                                        <p:tgtEl>
                                          <p:spTgt spid="43"/>
                                        </p:tgtEl>
                                      </p:cBhvr>
                                    </p:animEffect>
                                    <p:anim calcmode="lin" valueType="num">
                                      <p:cBhvr>
                                        <p:cTn id="47" dur="1000" fill="hold"/>
                                        <p:tgtEl>
                                          <p:spTgt spid="43"/>
                                        </p:tgtEl>
                                        <p:attrNameLst>
                                          <p:attrName>ppt_x</p:attrName>
                                        </p:attrNameLst>
                                      </p:cBhvr>
                                      <p:tavLst>
                                        <p:tav tm="0">
                                          <p:val>
                                            <p:strVal val="#ppt_x"/>
                                          </p:val>
                                        </p:tav>
                                        <p:tav tm="100000">
                                          <p:val>
                                            <p:strVal val="#ppt_x"/>
                                          </p:val>
                                        </p:tav>
                                      </p:tavLst>
                                    </p:anim>
                                    <p:anim calcmode="lin" valueType="num">
                                      <p:cBhvr>
                                        <p:cTn id="48" dur="1000" fill="hold"/>
                                        <p:tgtEl>
                                          <p:spTgt spid="4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3" grpId="0"/>
      <p:bldP spid="81" grpId="0"/>
      <p:bldP spid="8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F678B-629C-49D1-A05E-E0BFD6FF91BC}"/>
              </a:ext>
            </a:extLst>
          </p:cNvPr>
          <p:cNvSpPr>
            <a:spLocks noGrp="1"/>
          </p:cNvSpPr>
          <p:nvPr>
            <p:ph type="title"/>
          </p:nvPr>
        </p:nvSpPr>
        <p:spPr>
          <a:xfrm>
            <a:off x="838200" y="167902"/>
            <a:ext cx="10515600" cy="446776"/>
          </a:xfrm>
        </p:spPr>
        <p:txBody>
          <a:bodyPr>
            <a:normAutofit fontScale="90000"/>
          </a:bodyPr>
          <a:lstStyle/>
          <a:p>
            <a:r>
              <a:rPr lang="en-US" dirty="0"/>
              <a:t>Method 3 – SSL – Graph based method</a:t>
            </a:r>
          </a:p>
        </p:txBody>
      </p:sp>
      <p:sp>
        <p:nvSpPr>
          <p:cNvPr id="42" name="TextBox 41">
            <a:extLst>
              <a:ext uri="{FF2B5EF4-FFF2-40B4-BE49-F238E27FC236}">
                <a16:creationId xmlns:a16="http://schemas.microsoft.com/office/drawing/2014/main" id="{10860CF4-A3AD-462C-9013-BA440C25207A}"/>
              </a:ext>
            </a:extLst>
          </p:cNvPr>
          <p:cNvSpPr txBox="1"/>
          <p:nvPr/>
        </p:nvSpPr>
        <p:spPr>
          <a:xfrm>
            <a:off x="288517" y="1057448"/>
            <a:ext cx="11173438" cy="369332"/>
          </a:xfrm>
          <a:prstGeom prst="rect">
            <a:avLst/>
          </a:prstGeom>
          <a:noFill/>
        </p:spPr>
        <p:txBody>
          <a:bodyPr wrap="square" rtlCol="0">
            <a:spAutoFit/>
          </a:bodyPr>
          <a:lstStyle/>
          <a:p>
            <a:r>
              <a:rPr lang="en-US" dirty="0"/>
              <a:t>STEP 1, 2: Construct a </a:t>
            </a:r>
            <a:r>
              <a:rPr lang="en-US" dirty="0" err="1"/>
              <a:t>kNN</a:t>
            </a:r>
            <a:r>
              <a:rPr lang="en-US" dirty="0"/>
              <a:t> graph with weights </a:t>
            </a:r>
          </a:p>
        </p:txBody>
      </p:sp>
      <p:sp>
        <p:nvSpPr>
          <p:cNvPr id="53" name="TextBox 52">
            <a:extLst>
              <a:ext uri="{FF2B5EF4-FFF2-40B4-BE49-F238E27FC236}">
                <a16:creationId xmlns:a16="http://schemas.microsoft.com/office/drawing/2014/main" id="{838B8428-9549-46C8-BCF7-FA6E68FAE783}"/>
              </a:ext>
            </a:extLst>
          </p:cNvPr>
          <p:cNvSpPr txBox="1"/>
          <p:nvPr/>
        </p:nvSpPr>
        <p:spPr>
          <a:xfrm>
            <a:off x="288517" y="1662853"/>
            <a:ext cx="11462159" cy="923330"/>
          </a:xfrm>
          <a:prstGeom prst="rect">
            <a:avLst/>
          </a:prstGeom>
          <a:noFill/>
        </p:spPr>
        <p:txBody>
          <a:bodyPr wrap="square" rtlCol="0">
            <a:spAutoFit/>
          </a:bodyPr>
          <a:lstStyle/>
          <a:p>
            <a:pPr marL="285750" indent="-285750">
              <a:buFont typeface="Arial" panose="020B0604020202020204" pitchFamily="34" charset="0"/>
              <a:buChar char="•"/>
            </a:pPr>
            <a:r>
              <a:rPr lang="en-US" dirty="0"/>
              <a:t>It’s a graph of labeled and unlabeled samples, = (42000 + 28000) = 70,000 samples</a:t>
            </a:r>
          </a:p>
          <a:p>
            <a:pPr marL="285750" indent="-285750">
              <a:buFont typeface="Arial" panose="020B0604020202020204" pitchFamily="34" charset="0"/>
              <a:buChar char="•"/>
            </a:pPr>
            <a:r>
              <a:rPr lang="en-US" dirty="0"/>
              <a:t>The adjacent matrix of  70,000 X 70,000 = </a:t>
            </a:r>
            <a:r>
              <a:rPr lang="en-US" dirty="0">
                <a:solidFill>
                  <a:srgbClr val="00B050"/>
                </a:solidFill>
              </a:rPr>
              <a:t>4,900,000,000</a:t>
            </a:r>
            <a:r>
              <a:rPr lang="en-US" dirty="0"/>
              <a:t> elements exceed the capability of a python list on a 32 bits system,                        which only can handle </a:t>
            </a:r>
            <a:r>
              <a:rPr lang="en-US" dirty="0">
                <a:solidFill>
                  <a:srgbClr val="00B050"/>
                </a:solidFill>
              </a:rPr>
              <a:t>536,870,912</a:t>
            </a:r>
            <a:r>
              <a:rPr lang="en-US" dirty="0"/>
              <a:t> elements</a:t>
            </a:r>
          </a:p>
        </p:txBody>
      </p:sp>
      <p:sp>
        <p:nvSpPr>
          <p:cNvPr id="55" name="TextBox 54">
            <a:extLst>
              <a:ext uri="{FF2B5EF4-FFF2-40B4-BE49-F238E27FC236}">
                <a16:creationId xmlns:a16="http://schemas.microsoft.com/office/drawing/2014/main" id="{052370CD-EE06-42B7-BF2C-B37A28FF8D6B}"/>
              </a:ext>
            </a:extLst>
          </p:cNvPr>
          <p:cNvSpPr txBox="1"/>
          <p:nvPr/>
        </p:nvSpPr>
        <p:spPr>
          <a:xfrm>
            <a:off x="288517" y="2558436"/>
            <a:ext cx="10579078" cy="369332"/>
          </a:xfrm>
          <a:prstGeom prst="rect">
            <a:avLst/>
          </a:prstGeom>
          <a:noFill/>
        </p:spPr>
        <p:txBody>
          <a:bodyPr wrap="square" rtlCol="0">
            <a:spAutoFit/>
          </a:bodyPr>
          <a:lstStyle/>
          <a:p>
            <a:pPr marL="285750" indent="-285750">
              <a:buFont typeface="Arial" panose="020B0604020202020204" pitchFamily="34" charset="0"/>
              <a:buChar char="•"/>
            </a:pPr>
            <a:r>
              <a:rPr lang="en-US" dirty="0"/>
              <a:t>Therefore, constructing a </a:t>
            </a:r>
            <a:r>
              <a:rPr lang="en-US" dirty="0" err="1"/>
              <a:t>kNN</a:t>
            </a:r>
            <a:r>
              <a:rPr lang="en-US" dirty="0"/>
              <a:t> graph with weights fails on a regular computer</a:t>
            </a:r>
          </a:p>
        </p:txBody>
      </p:sp>
      <p:sp>
        <p:nvSpPr>
          <p:cNvPr id="56" name="TextBox 55">
            <a:extLst>
              <a:ext uri="{FF2B5EF4-FFF2-40B4-BE49-F238E27FC236}">
                <a16:creationId xmlns:a16="http://schemas.microsoft.com/office/drawing/2014/main" id="{5C555657-A280-4A32-87DC-E0CE4A362A74}"/>
              </a:ext>
            </a:extLst>
          </p:cNvPr>
          <p:cNvSpPr txBox="1"/>
          <p:nvPr/>
        </p:nvSpPr>
        <p:spPr>
          <a:xfrm>
            <a:off x="288517" y="2900021"/>
            <a:ext cx="10579078" cy="1200329"/>
          </a:xfrm>
          <a:prstGeom prst="rect">
            <a:avLst/>
          </a:prstGeom>
          <a:noFill/>
        </p:spPr>
        <p:txBody>
          <a:bodyPr wrap="square" rtlCol="0">
            <a:spAutoFit/>
          </a:bodyPr>
          <a:lstStyle/>
          <a:p>
            <a:pPr marL="285750" indent="-285750">
              <a:buFont typeface="Arial" panose="020B0604020202020204" pitchFamily="34" charset="0"/>
              <a:buChar char="•"/>
            </a:pPr>
            <a:r>
              <a:rPr lang="en-US" dirty="0"/>
              <a:t>To determine the nearest neighbor of a new data point x, we must compute the distance to all m training examples</a:t>
            </a:r>
          </a:p>
          <a:p>
            <a:pPr marL="285750" indent="-285750">
              <a:buFont typeface="Arial" panose="020B0604020202020204" pitchFamily="34" charset="0"/>
              <a:buChar char="•"/>
            </a:pPr>
            <a:r>
              <a:rPr lang="en-US" dirty="0"/>
              <a:t>Expensive and slow, running time is O(</a:t>
            </a:r>
            <a:r>
              <a:rPr lang="en-US" dirty="0" err="1"/>
              <a:t>mn</a:t>
            </a:r>
            <a:r>
              <a:rPr lang="en-US" dirty="0"/>
              <a:t>) = (4,900,000,000 samples x 784 dimensions), where m is the number of samples, and n is the dimension of each sample.</a:t>
            </a:r>
          </a:p>
        </p:txBody>
      </p:sp>
      <p:sp>
        <p:nvSpPr>
          <p:cNvPr id="3" name="Rectangle 2">
            <a:extLst>
              <a:ext uri="{FF2B5EF4-FFF2-40B4-BE49-F238E27FC236}">
                <a16:creationId xmlns:a16="http://schemas.microsoft.com/office/drawing/2014/main" id="{89E8DAD8-2AA4-477D-8248-421FB405B111}"/>
              </a:ext>
            </a:extLst>
          </p:cNvPr>
          <p:cNvSpPr/>
          <p:nvPr/>
        </p:nvSpPr>
        <p:spPr>
          <a:xfrm>
            <a:off x="288517" y="4072604"/>
            <a:ext cx="10797540" cy="1200329"/>
          </a:xfrm>
          <a:prstGeom prst="rect">
            <a:avLst/>
          </a:prstGeom>
        </p:spPr>
        <p:txBody>
          <a:bodyPr wrap="square">
            <a:spAutoFit/>
          </a:bodyPr>
          <a:lstStyle/>
          <a:p>
            <a:pPr marL="285750" indent="-285750">
              <a:buFont typeface="Arial" panose="020B0604020202020204" pitchFamily="34" charset="0"/>
              <a:buChar char="•"/>
            </a:pPr>
            <a:r>
              <a:rPr lang="en-US" dirty="0">
                <a:solidFill>
                  <a:srgbClr val="000000"/>
                </a:solidFill>
              </a:rPr>
              <a:t>FROM SSL_ALL SURVEY, the current semi-supervised learning methods have not yet handled large amount of data. The complexity of many elegant graph-based methods is close to O(n3). Speed-up improvements have been proposed (</a:t>
            </a:r>
            <a:r>
              <a:rPr lang="en-US" dirty="0" err="1">
                <a:solidFill>
                  <a:srgbClr val="000000"/>
                </a:solidFill>
              </a:rPr>
              <a:t>Mahdaviani</a:t>
            </a:r>
            <a:r>
              <a:rPr lang="en-US" dirty="0">
                <a:solidFill>
                  <a:srgbClr val="000000"/>
                </a:solidFill>
              </a:rPr>
              <a:t> et al. 2005; </a:t>
            </a:r>
            <a:r>
              <a:rPr lang="en-US" dirty="0" err="1">
                <a:solidFill>
                  <a:srgbClr val="000000"/>
                </a:solidFill>
              </a:rPr>
              <a:t>Delalleau</a:t>
            </a:r>
            <a:r>
              <a:rPr lang="en-US" dirty="0">
                <a:solidFill>
                  <a:srgbClr val="000000"/>
                </a:solidFill>
              </a:rPr>
              <a:t> et al. 2005; Zhu and Lafferty 2005; Yu et al. 2005; </a:t>
            </a:r>
            <a:r>
              <a:rPr lang="en-US" dirty="0" err="1">
                <a:solidFill>
                  <a:srgbClr val="000000"/>
                </a:solidFill>
              </a:rPr>
              <a:t>Garcke</a:t>
            </a:r>
            <a:r>
              <a:rPr lang="en-US" dirty="0">
                <a:solidFill>
                  <a:srgbClr val="000000"/>
                </a:solidFill>
              </a:rPr>
              <a:t> and </a:t>
            </a:r>
            <a:r>
              <a:rPr lang="en-US" dirty="0" err="1">
                <a:solidFill>
                  <a:srgbClr val="000000"/>
                </a:solidFill>
              </a:rPr>
              <a:t>Griebel</a:t>
            </a:r>
            <a:r>
              <a:rPr lang="en-US" dirty="0">
                <a:solidFill>
                  <a:srgbClr val="000000"/>
                </a:solidFill>
              </a:rPr>
              <a:t> 2005; and more), their effectiveness has yet to be proven on real large problems.</a:t>
            </a:r>
            <a:endParaRPr lang="en-US" dirty="0"/>
          </a:p>
        </p:txBody>
      </p:sp>
      <p:sp>
        <p:nvSpPr>
          <p:cNvPr id="4" name="Explosion: 14 Points 3">
            <a:extLst>
              <a:ext uri="{FF2B5EF4-FFF2-40B4-BE49-F238E27FC236}">
                <a16:creationId xmlns:a16="http://schemas.microsoft.com/office/drawing/2014/main" id="{CB2AF6CC-923D-4739-97F0-16C8663F2346}"/>
              </a:ext>
            </a:extLst>
          </p:cNvPr>
          <p:cNvSpPr/>
          <p:nvPr/>
        </p:nvSpPr>
        <p:spPr>
          <a:xfrm>
            <a:off x="4764947" y="547175"/>
            <a:ext cx="3934436" cy="895209"/>
          </a:xfrm>
          <a:prstGeom prst="irregularSeal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BAM! FAILS for MNIST</a:t>
            </a:r>
          </a:p>
        </p:txBody>
      </p:sp>
    </p:spTree>
    <p:extLst>
      <p:ext uri="{BB962C8B-B14F-4D97-AF65-F5344CB8AC3E}">
        <p14:creationId xmlns:p14="http://schemas.microsoft.com/office/powerpoint/2010/main" val="829977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500" fill="hold"/>
                                        <p:tgtEl>
                                          <p:spTgt spid="42"/>
                                        </p:tgtEl>
                                        <p:attrNameLst>
                                          <p:attrName>ppt_x</p:attrName>
                                        </p:attrNameLst>
                                      </p:cBhvr>
                                      <p:tavLst>
                                        <p:tav tm="0">
                                          <p:val>
                                            <p:strVal val="#ppt_x"/>
                                          </p:val>
                                        </p:tav>
                                        <p:tav tm="100000">
                                          <p:val>
                                            <p:strVal val="#ppt_x"/>
                                          </p:val>
                                        </p:tav>
                                      </p:tavLst>
                                    </p:anim>
                                    <p:anim calcmode="lin" valueType="num">
                                      <p:cBhvr additive="base">
                                        <p:cTn id="8"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3"/>
                                        </p:tgtEl>
                                        <p:attrNameLst>
                                          <p:attrName>style.visibility</p:attrName>
                                        </p:attrNameLst>
                                      </p:cBhvr>
                                      <p:to>
                                        <p:strVal val="visible"/>
                                      </p:to>
                                    </p:set>
                                    <p:anim calcmode="lin" valueType="num">
                                      <p:cBhvr additive="base">
                                        <p:cTn id="13" dur="500" fill="hold"/>
                                        <p:tgtEl>
                                          <p:spTgt spid="53"/>
                                        </p:tgtEl>
                                        <p:attrNameLst>
                                          <p:attrName>ppt_x</p:attrName>
                                        </p:attrNameLst>
                                      </p:cBhvr>
                                      <p:tavLst>
                                        <p:tav tm="0">
                                          <p:val>
                                            <p:strVal val="#ppt_x"/>
                                          </p:val>
                                        </p:tav>
                                        <p:tav tm="100000">
                                          <p:val>
                                            <p:strVal val="#ppt_x"/>
                                          </p:val>
                                        </p:tav>
                                      </p:tavLst>
                                    </p:anim>
                                    <p:anim calcmode="lin" valueType="num">
                                      <p:cBhvr additive="base">
                                        <p:cTn id="14"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5"/>
                                        </p:tgtEl>
                                        <p:attrNameLst>
                                          <p:attrName>style.visibility</p:attrName>
                                        </p:attrNameLst>
                                      </p:cBhvr>
                                      <p:to>
                                        <p:strVal val="visible"/>
                                      </p:to>
                                    </p:set>
                                    <p:anim calcmode="lin" valueType="num">
                                      <p:cBhvr additive="base">
                                        <p:cTn id="19" dur="500" fill="hold"/>
                                        <p:tgtEl>
                                          <p:spTgt spid="55"/>
                                        </p:tgtEl>
                                        <p:attrNameLst>
                                          <p:attrName>ppt_x</p:attrName>
                                        </p:attrNameLst>
                                      </p:cBhvr>
                                      <p:tavLst>
                                        <p:tav tm="0">
                                          <p:val>
                                            <p:strVal val="#ppt_x"/>
                                          </p:val>
                                        </p:tav>
                                        <p:tav tm="100000">
                                          <p:val>
                                            <p:strVal val="#ppt_x"/>
                                          </p:val>
                                        </p:tav>
                                      </p:tavLst>
                                    </p:anim>
                                    <p:anim calcmode="lin" valueType="num">
                                      <p:cBhvr additive="base">
                                        <p:cTn id="20" dur="500" fill="hold"/>
                                        <p:tgtEl>
                                          <p:spTgt spid="5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6"/>
                                        </p:tgtEl>
                                        <p:attrNameLst>
                                          <p:attrName>style.visibility</p:attrName>
                                        </p:attrNameLst>
                                      </p:cBhvr>
                                      <p:to>
                                        <p:strVal val="visible"/>
                                      </p:to>
                                    </p:set>
                                    <p:anim calcmode="lin" valueType="num">
                                      <p:cBhvr additive="base">
                                        <p:cTn id="25" dur="500" fill="hold"/>
                                        <p:tgtEl>
                                          <p:spTgt spid="56"/>
                                        </p:tgtEl>
                                        <p:attrNameLst>
                                          <p:attrName>ppt_x</p:attrName>
                                        </p:attrNameLst>
                                      </p:cBhvr>
                                      <p:tavLst>
                                        <p:tav tm="0">
                                          <p:val>
                                            <p:strVal val="#ppt_x"/>
                                          </p:val>
                                        </p:tav>
                                        <p:tav tm="100000">
                                          <p:val>
                                            <p:strVal val="#ppt_x"/>
                                          </p:val>
                                        </p:tav>
                                      </p:tavLst>
                                    </p:anim>
                                    <p:anim calcmode="lin" valueType="num">
                                      <p:cBhvr additive="base">
                                        <p:cTn id="26" dur="500" fill="hold"/>
                                        <p:tgtEl>
                                          <p:spTgt spid="5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additive="base">
                                        <p:cTn id="31" dur="500" fill="hold"/>
                                        <p:tgtEl>
                                          <p:spTgt spid="3"/>
                                        </p:tgtEl>
                                        <p:attrNameLst>
                                          <p:attrName>ppt_x</p:attrName>
                                        </p:attrNameLst>
                                      </p:cBhvr>
                                      <p:tavLst>
                                        <p:tav tm="0">
                                          <p:val>
                                            <p:strVal val="#ppt_x"/>
                                          </p:val>
                                        </p:tav>
                                        <p:tav tm="100000">
                                          <p:val>
                                            <p:strVal val="#ppt_x"/>
                                          </p:val>
                                        </p:tav>
                                      </p:tavLst>
                                    </p:anim>
                                    <p:anim calcmode="lin" valueType="num">
                                      <p:cBhvr additive="base">
                                        <p:cTn id="3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
                                        </p:tgtEl>
                                        <p:attrNameLst>
                                          <p:attrName>style.visibility</p:attrName>
                                        </p:attrNameLst>
                                      </p:cBhvr>
                                      <p:to>
                                        <p:strVal val="visible"/>
                                      </p:to>
                                    </p:set>
                                    <p:anim calcmode="lin" valueType="num">
                                      <p:cBhvr additive="base">
                                        <p:cTn id="37" dur="500" fill="hold"/>
                                        <p:tgtEl>
                                          <p:spTgt spid="4"/>
                                        </p:tgtEl>
                                        <p:attrNameLst>
                                          <p:attrName>ppt_x</p:attrName>
                                        </p:attrNameLst>
                                      </p:cBhvr>
                                      <p:tavLst>
                                        <p:tav tm="0">
                                          <p:val>
                                            <p:strVal val="#ppt_x"/>
                                          </p:val>
                                        </p:tav>
                                        <p:tav tm="100000">
                                          <p:val>
                                            <p:strVal val="#ppt_x"/>
                                          </p:val>
                                        </p:tav>
                                      </p:tavLst>
                                    </p:anim>
                                    <p:anim calcmode="lin" valueType="num">
                                      <p:cBhvr additive="base">
                                        <p:cTn id="3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53" grpId="0"/>
      <p:bldP spid="55" grpId="0"/>
      <p:bldP spid="56" grpId="0"/>
      <p:bldP spid="3" grpId="0"/>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F678B-629C-49D1-A05E-E0BFD6FF91BC}"/>
              </a:ext>
            </a:extLst>
          </p:cNvPr>
          <p:cNvSpPr>
            <a:spLocks noGrp="1"/>
          </p:cNvSpPr>
          <p:nvPr>
            <p:ph type="title"/>
          </p:nvPr>
        </p:nvSpPr>
        <p:spPr/>
        <p:txBody>
          <a:bodyPr/>
          <a:lstStyle/>
          <a:p>
            <a:r>
              <a:rPr lang="en-US" dirty="0"/>
              <a:t>Method 4 – Active Learning</a:t>
            </a:r>
          </a:p>
        </p:txBody>
      </p:sp>
      <p:sp>
        <p:nvSpPr>
          <p:cNvPr id="5" name="Content Placeholder 4">
            <a:extLst>
              <a:ext uri="{FF2B5EF4-FFF2-40B4-BE49-F238E27FC236}">
                <a16:creationId xmlns:a16="http://schemas.microsoft.com/office/drawing/2014/main" id="{95278338-D85E-4EAB-8460-3ED441099627}"/>
              </a:ext>
            </a:extLst>
          </p:cNvPr>
          <p:cNvSpPr>
            <a:spLocks noGrp="1"/>
          </p:cNvSpPr>
          <p:nvPr>
            <p:ph idx="1"/>
          </p:nvPr>
        </p:nvSpPr>
        <p:spPr/>
        <p:txBody>
          <a:bodyPr/>
          <a:lstStyle/>
          <a:p>
            <a:r>
              <a:rPr lang="en-US" dirty="0"/>
              <a:t>Not applicable for MNIST</a:t>
            </a:r>
          </a:p>
        </p:txBody>
      </p:sp>
    </p:spTree>
    <p:extLst>
      <p:ext uri="{BB962C8B-B14F-4D97-AF65-F5344CB8AC3E}">
        <p14:creationId xmlns:p14="http://schemas.microsoft.com/office/powerpoint/2010/main" val="28707834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F678B-629C-49D1-A05E-E0BFD6FF91BC}"/>
              </a:ext>
            </a:extLst>
          </p:cNvPr>
          <p:cNvSpPr>
            <a:spLocks noGrp="1"/>
          </p:cNvSpPr>
          <p:nvPr>
            <p:ph type="title"/>
          </p:nvPr>
        </p:nvSpPr>
        <p:spPr/>
        <p:txBody>
          <a:bodyPr/>
          <a:lstStyle/>
          <a:p>
            <a:r>
              <a:rPr lang="en-US" dirty="0"/>
              <a:t>Method 5 – Online Learning</a:t>
            </a:r>
          </a:p>
        </p:txBody>
      </p:sp>
      <p:sp>
        <p:nvSpPr>
          <p:cNvPr id="5" name="Content Placeholder 4">
            <a:extLst>
              <a:ext uri="{FF2B5EF4-FFF2-40B4-BE49-F238E27FC236}">
                <a16:creationId xmlns:a16="http://schemas.microsoft.com/office/drawing/2014/main" id="{95278338-D85E-4EAB-8460-3ED441099627}"/>
              </a:ext>
            </a:extLst>
          </p:cNvPr>
          <p:cNvSpPr>
            <a:spLocks noGrp="1"/>
          </p:cNvSpPr>
          <p:nvPr>
            <p:ph idx="1"/>
          </p:nvPr>
        </p:nvSpPr>
        <p:spPr/>
        <p:txBody>
          <a:bodyPr/>
          <a:lstStyle/>
          <a:p>
            <a:r>
              <a:rPr lang="en-US" dirty="0"/>
              <a:t>Not applicable for MNIST</a:t>
            </a:r>
          </a:p>
        </p:txBody>
      </p:sp>
    </p:spTree>
    <p:extLst>
      <p:ext uri="{BB962C8B-B14F-4D97-AF65-F5344CB8AC3E}">
        <p14:creationId xmlns:p14="http://schemas.microsoft.com/office/powerpoint/2010/main" val="13451015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F678B-629C-49D1-A05E-E0BFD6FF91BC}"/>
              </a:ext>
            </a:extLst>
          </p:cNvPr>
          <p:cNvSpPr>
            <a:spLocks noGrp="1"/>
          </p:cNvSpPr>
          <p:nvPr>
            <p:ph type="title"/>
          </p:nvPr>
        </p:nvSpPr>
        <p:spPr/>
        <p:txBody>
          <a:bodyPr>
            <a:normAutofit/>
          </a:bodyPr>
          <a:lstStyle/>
          <a:p>
            <a:r>
              <a:rPr lang="en-US" sz="4000" dirty="0"/>
              <a:t>Method 6 – Deep Learning – Convolutional Neural Network</a:t>
            </a:r>
          </a:p>
        </p:txBody>
      </p:sp>
      <p:sp>
        <p:nvSpPr>
          <p:cNvPr id="3" name="TextBox 2">
            <a:extLst>
              <a:ext uri="{FF2B5EF4-FFF2-40B4-BE49-F238E27FC236}">
                <a16:creationId xmlns:a16="http://schemas.microsoft.com/office/drawing/2014/main" id="{3EB11AC6-DD65-4431-AC30-E2E061F2DA99}"/>
              </a:ext>
            </a:extLst>
          </p:cNvPr>
          <p:cNvSpPr txBox="1"/>
          <p:nvPr/>
        </p:nvSpPr>
        <p:spPr>
          <a:xfrm>
            <a:off x="568982" y="1476058"/>
            <a:ext cx="11173438" cy="369332"/>
          </a:xfrm>
          <a:prstGeom prst="rect">
            <a:avLst/>
          </a:prstGeom>
          <a:noFill/>
        </p:spPr>
        <p:txBody>
          <a:bodyPr wrap="square" rtlCol="0">
            <a:spAutoFit/>
          </a:bodyPr>
          <a:lstStyle/>
          <a:p>
            <a:r>
              <a:rPr lang="en-US" b="1" dirty="0"/>
              <a:t>TOOL: The model was designed using </a:t>
            </a:r>
            <a:r>
              <a:rPr lang="en-US" b="1" dirty="0" err="1"/>
              <a:t>Keras</a:t>
            </a:r>
            <a:r>
              <a:rPr lang="en-US" b="1" dirty="0"/>
              <a:t>, as below</a:t>
            </a:r>
          </a:p>
        </p:txBody>
      </p:sp>
      <p:sp>
        <p:nvSpPr>
          <p:cNvPr id="6" name="TextBox 5">
            <a:extLst>
              <a:ext uri="{FF2B5EF4-FFF2-40B4-BE49-F238E27FC236}">
                <a16:creationId xmlns:a16="http://schemas.microsoft.com/office/drawing/2014/main" id="{CCA787A6-0F91-4D53-85BA-912411DA41EC}"/>
              </a:ext>
            </a:extLst>
          </p:cNvPr>
          <p:cNvSpPr txBox="1"/>
          <p:nvPr/>
        </p:nvSpPr>
        <p:spPr>
          <a:xfrm>
            <a:off x="568982" y="1967515"/>
            <a:ext cx="11173438" cy="3970318"/>
          </a:xfrm>
          <a:prstGeom prst="rect">
            <a:avLst/>
          </a:prstGeom>
          <a:noFill/>
        </p:spPr>
        <p:txBody>
          <a:bodyPr wrap="square" rtlCol="0">
            <a:spAutoFit/>
          </a:bodyPr>
          <a:lstStyle/>
          <a:p>
            <a:r>
              <a:rPr lang="en-US" dirty="0"/>
              <a:t>Conv2D -&gt; </a:t>
            </a:r>
            <a:r>
              <a:rPr lang="en-US" dirty="0" err="1"/>
              <a:t>relu</a:t>
            </a:r>
            <a:endParaRPr lang="en-US" dirty="0"/>
          </a:p>
          <a:p>
            <a:r>
              <a:rPr lang="en-US" dirty="0"/>
              <a:t>Conv2D -&gt; </a:t>
            </a:r>
            <a:r>
              <a:rPr lang="en-US" dirty="0" err="1"/>
              <a:t>relu</a:t>
            </a:r>
            <a:endParaRPr lang="en-US" dirty="0"/>
          </a:p>
          <a:p>
            <a:r>
              <a:rPr lang="en-US" dirty="0"/>
              <a:t>MaxPool2D</a:t>
            </a:r>
          </a:p>
          <a:p>
            <a:r>
              <a:rPr lang="en-US" dirty="0"/>
              <a:t>Dropout</a:t>
            </a:r>
          </a:p>
          <a:p>
            <a:endParaRPr lang="en-US" dirty="0"/>
          </a:p>
          <a:p>
            <a:r>
              <a:rPr lang="en-US" dirty="0"/>
              <a:t>Conv2D -&gt; </a:t>
            </a:r>
            <a:r>
              <a:rPr lang="en-US" dirty="0" err="1"/>
              <a:t>relu</a:t>
            </a:r>
            <a:endParaRPr lang="en-US" dirty="0"/>
          </a:p>
          <a:p>
            <a:r>
              <a:rPr lang="en-US" dirty="0"/>
              <a:t>Conv2D -&gt; </a:t>
            </a:r>
            <a:r>
              <a:rPr lang="en-US" dirty="0" err="1"/>
              <a:t>relu</a:t>
            </a:r>
            <a:endParaRPr lang="en-US" dirty="0"/>
          </a:p>
          <a:p>
            <a:r>
              <a:rPr lang="en-US" dirty="0"/>
              <a:t>MaxPool2D</a:t>
            </a:r>
          </a:p>
          <a:p>
            <a:r>
              <a:rPr lang="en-US" dirty="0"/>
              <a:t>Dropout</a:t>
            </a:r>
          </a:p>
          <a:p>
            <a:endParaRPr lang="en-US" dirty="0"/>
          </a:p>
          <a:p>
            <a:r>
              <a:rPr lang="en-US" dirty="0"/>
              <a:t>Flatten</a:t>
            </a:r>
          </a:p>
          <a:p>
            <a:r>
              <a:rPr lang="en-US" dirty="0"/>
              <a:t>Dense</a:t>
            </a:r>
          </a:p>
          <a:p>
            <a:r>
              <a:rPr lang="en-US" dirty="0"/>
              <a:t>Dropout</a:t>
            </a:r>
          </a:p>
          <a:p>
            <a:r>
              <a:rPr lang="en-US" dirty="0"/>
              <a:t>Out	</a:t>
            </a:r>
          </a:p>
        </p:txBody>
      </p:sp>
    </p:spTree>
    <p:extLst>
      <p:ext uri="{BB962C8B-B14F-4D97-AF65-F5344CB8AC3E}">
        <p14:creationId xmlns:p14="http://schemas.microsoft.com/office/powerpoint/2010/main" val="3392605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F678B-629C-49D1-A05E-E0BFD6FF91BC}"/>
              </a:ext>
            </a:extLst>
          </p:cNvPr>
          <p:cNvSpPr>
            <a:spLocks noGrp="1"/>
          </p:cNvSpPr>
          <p:nvPr>
            <p:ph type="title"/>
          </p:nvPr>
        </p:nvSpPr>
        <p:spPr/>
        <p:txBody>
          <a:bodyPr>
            <a:normAutofit/>
          </a:bodyPr>
          <a:lstStyle/>
          <a:p>
            <a:r>
              <a:rPr lang="en-US" sz="4000" dirty="0"/>
              <a:t>Result</a:t>
            </a:r>
          </a:p>
        </p:txBody>
      </p:sp>
      <p:sp>
        <p:nvSpPr>
          <p:cNvPr id="3" name="TextBox 2">
            <a:extLst>
              <a:ext uri="{FF2B5EF4-FFF2-40B4-BE49-F238E27FC236}">
                <a16:creationId xmlns:a16="http://schemas.microsoft.com/office/drawing/2014/main" id="{3EB11AC6-DD65-4431-AC30-E2E061F2DA99}"/>
              </a:ext>
            </a:extLst>
          </p:cNvPr>
          <p:cNvSpPr txBox="1"/>
          <p:nvPr/>
        </p:nvSpPr>
        <p:spPr>
          <a:xfrm>
            <a:off x="568982" y="1476058"/>
            <a:ext cx="11173438" cy="369332"/>
          </a:xfrm>
          <a:prstGeom prst="rect">
            <a:avLst/>
          </a:prstGeom>
          <a:noFill/>
        </p:spPr>
        <p:txBody>
          <a:bodyPr wrap="square" rtlCol="0">
            <a:spAutoFit/>
          </a:bodyPr>
          <a:lstStyle/>
          <a:p>
            <a:pPr marL="285750" indent="-285750">
              <a:buFont typeface="Arial" panose="020B0604020202020204" pitchFamily="34" charset="0"/>
              <a:buChar char="•"/>
            </a:pPr>
            <a:r>
              <a:rPr lang="en-US" dirty="0"/>
              <a:t>Linear Regression is not applicable for MNIST dataset classification</a:t>
            </a:r>
          </a:p>
        </p:txBody>
      </p:sp>
      <p:sp>
        <p:nvSpPr>
          <p:cNvPr id="5" name="TextBox 4">
            <a:extLst>
              <a:ext uri="{FF2B5EF4-FFF2-40B4-BE49-F238E27FC236}">
                <a16:creationId xmlns:a16="http://schemas.microsoft.com/office/drawing/2014/main" id="{FA5B9821-908B-4999-971A-6C322B4C965B}"/>
              </a:ext>
            </a:extLst>
          </p:cNvPr>
          <p:cNvSpPr txBox="1"/>
          <p:nvPr/>
        </p:nvSpPr>
        <p:spPr>
          <a:xfrm>
            <a:off x="568982" y="2805621"/>
            <a:ext cx="11173438" cy="369332"/>
          </a:xfrm>
          <a:prstGeom prst="rect">
            <a:avLst/>
          </a:prstGeom>
          <a:noFill/>
        </p:spPr>
        <p:txBody>
          <a:bodyPr wrap="square" rtlCol="0">
            <a:spAutoFit/>
          </a:bodyPr>
          <a:lstStyle/>
          <a:p>
            <a:pPr marL="285750" indent="-285750">
              <a:buFont typeface="Arial" panose="020B0604020202020204" pitchFamily="34" charset="0"/>
              <a:buChar char="•"/>
            </a:pPr>
            <a:r>
              <a:rPr lang="en-US" dirty="0"/>
              <a:t>CNN shows the highest accuracy that is up to 0.997. CNN is elected to apply to an Android app, next slide.</a:t>
            </a:r>
          </a:p>
        </p:txBody>
      </p:sp>
      <p:sp>
        <p:nvSpPr>
          <p:cNvPr id="7" name="TextBox 6">
            <a:extLst>
              <a:ext uri="{FF2B5EF4-FFF2-40B4-BE49-F238E27FC236}">
                <a16:creationId xmlns:a16="http://schemas.microsoft.com/office/drawing/2014/main" id="{5DD7D76A-ACF9-4F28-B27E-BEC5CA0C418E}"/>
              </a:ext>
            </a:extLst>
          </p:cNvPr>
          <p:cNvSpPr txBox="1"/>
          <p:nvPr/>
        </p:nvSpPr>
        <p:spPr>
          <a:xfrm>
            <a:off x="568982" y="1919246"/>
            <a:ext cx="11173438" cy="369332"/>
          </a:xfrm>
          <a:prstGeom prst="rect">
            <a:avLst/>
          </a:prstGeom>
          <a:noFill/>
        </p:spPr>
        <p:txBody>
          <a:bodyPr wrap="square" rtlCol="0">
            <a:spAutoFit/>
          </a:bodyPr>
          <a:lstStyle/>
          <a:p>
            <a:pPr marL="285750" indent="-285750">
              <a:buFont typeface="Arial" panose="020B0604020202020204" pitchFamily="34" charset="0"/>
              <a:buChar char="•"/>
            </a:pPr>
            <a:r>
              <a:rPr lang="en-US" dirty="0"/>
              <a:t>Multinomial Logistic Regression shows results less accurate than CNN</a:t>
            </a:r>
          </a:p>
        </p:txBody>
      </p:sp>
      <p:sp>
        <p:nvSpPr>
          <p:cNvPr id="8" name="TextBox 7">
            <a:extLst>
              <a:ext uri="{FF2B5EF4-FFF2-40B4-BE49-F238E27FC236}">
                <a16:creationId xmlns:a16="http://schemas.microsoft.com/office/drawing/2014/main" id="{33ED39D4-3F32-43FA-9AF2-731B7C61244C}"/>
              </a:ext>
            </a:extLst>
          </p:cNvPr>
          <p:cNvSpPr txBox="1"/>
          <p:nvPr/>
        </p:nvSpPr>
        <p:spPr>
          <a:xfrm>
            <a:off x="568982" y="2362434"/>
            <a:ext cx="11173438" cy="369332"/>
          </a:xfrm>
          <a:prstGeom prst="rect">
            <a:avLst/>
          </a:prstGeom>
          <a:noFill/>
        </p:spPr>
        <p:txBody>
          <a:bodyPr wrap="square" rtlCol="0">
            <a:spAutoFit/>
          </a:bodyPr>
          <a:lstStyle/>
          <a:p>
            <a:pPr marL="285750" indent="-285750">
              <a:buFont typeface="Arial" panose="020B0604020202020204" pitchFamily="34" charset="0"/>
              <a:buChar char="•"/>
            </a:pPr>
            <a:r>
              <a:rPr lang="en-US" dirty="0"/>
              <a:t>Graph-based SSL is not coded due to lacking of GPU resource</a:t>
            </a:r>
          </a:p>
        </p:txBody>
      </p:sp>
    </p:spTree>
    <p:extLst>
      <p:ext uri="{BB962C8B-B14F-4D97-AF65-F5344CB8AC3E}">
        <p14:creationId xmlns:p14="http://schemas.microsoft.com/office/powerpoint/2010/main" val="1695564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7" grpId="0"/>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F678B-629C-49D1-A05E-E0BFD6FF91BC}"/>
              </a:ext>
            </a:extLst>
          </p:cNvPr>
          <p:cNvSpPr>
            <a:spLocks noGrp="1"/>
          </p:cNvSpPr>
          <p:nvPr>
            <p:ph type="title"/>
          </p:nvPr>
        </p:nvSpPr>
        <p:spPr>
          <a:xfrm>
            <a:off x="838200" y="42067"/>
            <a:ext cx="10515600" cy="1065280"/>
          </a:xfrm>
        </p:spPr>
        <p:txBody>
          <a:bodyPr>
            <a:normAutofit/>
          </a:bodyPr>
          <a:lstStyle/>
          <a:p>
            <a:r>
              <a:rPr lang="en-US" sz="4000" dirty="0"/>
              <a:t>Apply CNN to Android</a:t>
            </a:r>
          </a:p>
        </p:txBody>
      </p:sp>
      <p:pic>
        <p:nvPicPr>
          <p:cNvPr id="3" name="Picture 2">
            <a:extLst>
              <a:ext uri="{FF2B5EF4-FFF2-40B4-BE49-F238E27FC236}">
                <a16:creationId xmlns:a16="http://schemas.microsoft.com/office/drawing/2014/main" id="{5223025E-9248-48E6-9834-4CF99FD2BE25}"/>
              </a:ext>
            </a:extLst>
          </p:cNvPr>
          <p:cNvPicPr>
            <a:picLocks noChangeAspect="1"/>
          </p:cNvPicPr>
          <p:nvPr/>
        </p:nvPicPr>
        <p:blipFill>
          <a:blip r:embed="rId2"/>
          <a:stretch>
            <a:fillRect/>
          </a:stretch>
        </p:blipFill>
        <p:spPr>
          <a:xfrm>
            <a:off x="1762944" y="1117833"/>
            <a:ext cx="2566121" cy="4756558"/>
          </a:xfrm>
          <a:prstGeom prst="rect">
            <a:avLst/>
          </a:prstGeom>
        </p:spPr>
      </p:pic>
      <p:sp>
        <p:nvSpPr>
          <p:cNvPr id="4" name="TextBox 3">
            <a:extLst>
              <a:ext uri="{FF2B5EF4-FFF2-40B4-BE49-F238E27FC236}">
                <a16:creationId xmlns:a16="http://schemas.microsoft.com/office/drawing/2014/main" id="{F44EC9DB-F5DF-451D-A107-8FAADCD460D8}"/>
              </a:ext>
            </a:extLst>
          </p:cNvPr>
          <p:cNvSpPr txBox="1"/>
          <p:nvPr/>
        </p:nvSpPr>
        <p:spPr>
          <a:xfrm>
            <a:off x="5668601" y="979824"/>
            <a:ext cx="5471092" cy="646331"/>
          </a:xfrm>
          <a:prstGeom prst="rect">
            <a:avLst/>
          </a:prstGeom>
          <a:noFill/>
        </p:spPr>
        <p:txBody>
          <a:bodyPr wrap="square" rtlCol="0">
            <a:spAutoFit/>
          </a:bodyPr>
          <a:lstStyle/>
          <a:p>
            <a:r>
              <a:rPr lang="en-US" dirty="0" err="1"/>
              <a:t>Tensorflow</a:t>
            </a:r>
            <a:r>
              <a:rPr lang="en-US" dirty="0"/>
              <a:t> Lite is a mechanism allows you to integrate a </a:t>
            </a:r>
            <a:r>
              <a:rPr lang="en-US" dirty="0" err="1"/>
              <a:t>tensorflow</a:t>
            </a:r>
            <a:r>
              <a:rPr lang="en-US" dirty="0"/>
              <a:t> model to Android</a:t>
            </a:r>
          </a:p>
        </p:txBody>
      </p:sp>
      <p:pic>
        <p:nvPicPr>
          <p:cNvPr id="7" name="Picture 6" descr="A screenshot of a cell phone&#10;&#10;Description automatically generated">
            <a:extLst>
              <a:ext uri="{FF2B5EF4-FFF2-40B4-BE49-F238E27FC236}">
                <a16:creationId xmlns:a16="http://schemas.microsoft.com/office/drawing/2014/main" id="{3F33C43D-F436-4138-945B-3B83D69ED3DE}"/>
              </a:ext>
            </a:extLst>
          </p:cNvPr>
          <p:cNvPicPr>
            <a:picLocks noChangeAspect="1"/>
          </p:cNvPicPr>
          <p:nvPr/>
        </p:nvPicPr>
        <p:blipFill>
          <a:blip r:embed="rId3"/>
          <a:stretch>
            <a:fillRect/>
          </a:stretch>
        </p:blipFill>
        <p:spPr>
          <a:xfrm>
            <a:off x="5798497" y="1917147"/>
            <a:ext cx="3899176" cy="3828282"/>
          </a:xfrm>
          <a:prstGeom prst="rect">
            <a:avLst/>
          </a:prstGeom>
        </p:spPr>
      </p:pic>
    </p:spTree>
    <p:extLst>
      <p:ext uri="{BB962C8B-B14F-4D97-AF65-F5344CB8AC3E}">
        <p14:creationId xmlns:p14="http://schemas.microsoft.com/office/powerpoint/2010/main" val="3008606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500" fill="hold"/>
                                        <p:tgtEl>
                                          <p:spTgt spid="4"/>
                                        </p:tgtEl>
                                        <p:attrNameLst>
                                          <p:attrName>ppt_x</p:attrName>
                                        </p:attrNameLst>
                                      </p:cBhvr>
                                      <p:tavLst>
                                        <p:tav tm="0">
                                          <p:val>
                                            <p:strVal val="#ppt_x"/>
                                          </p:val>
                                        </p:tav>
                                        <p:tav tm="100000">
                                          <p:val>
                                            <p:strVal val="#ppt_x"/>
                                          </p:val>
                                        </p:tav>
                                      </p:tavLst>
                                    </p:anim>
                                    <p:anim calcmode="lin" valueType="num">
                                      <p:cBhvr additive="base">
                                        <p:cTn id="15"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ppt_x"/>
                                          </p:val>
                                        </p:tav>
                                        <p:tav tm="100000">
                                          <p:val>
                                            <p:strVal val="#ppt_x"/>
                                          </p:val>
                                        </p:tav>
                                      </p:tavLst>
                                    </p:anim>
                                    <p:anim calcmode="lin" valueType="num">
                                      <p:cBhvr additive="base">
                                        <p:cTn id="21"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F678B-629C-49D1-A05E-E0BFD6FF91BC}"/>
              </a:ext>
            </a:extLst>
          </p:cNvPr>
          <p:cNvSpPr>
            <a:spLocks noGrp="1"/>
          </p:cNvSpPr>
          <p:nvPr>
            <p:ph type="title"/>
          </p:nvPr>
        </p:nvSpPr>
        <p:spPr>
          <a:xfrm>
            <a:off x="838200" y="167901"/>
            <a:ext cx="10515600" cy="822699"/>
          </a:xfrm>
        </p:spPr>
        <p:txBody>
          <a:bodyPr>
            <a:normAutofit/>
          </a:bodyPr>
          <a:lstStyle/>
          <a:p>
            <a:r>
              <a:rPr lang="en-US" sz="4000" dirty="0"/>
              <a:t>Captcha</a:t>
            </a:r>
          </a:p>
        </p:txBody>
      </p:sp>
      <p:sp>
        <p:nvSpPr>
          <p:cNvPr id="5" name="Content Placeholder 4">
            <a:extLst>
              <a:ext uri="{FF2B5EF4-FFF2-40B4-BE49-F238E27FC236}">
                <a16:creationId xmlns:a16="http://schemas.microsoft.com/office/drawing/2014/main" id="{B89DB3A4-14BF-47AA-9CCB-57F73C394620}"/>
              </a:ext>
            </a:extLst>
          </p:cNvPr>
          <p:cNvSpPr>
            <a:spLocks noGrp="1"/>
          </p:cNvSpPr>
          <p:nvPr>
            <p:ph idx="1"/>
          </p:nvPr>
        </p:nvSpPr>
        <p:spPr>
          <a:xfrm>
            <a:off x="838200" y="1310641"/>
            <a:ext cx="10515600" cy="2560319"/>
          </a:xfrm>
        </p:spPr>
        <p:txBody>
          <a:bodyPr>
            <a:normAutofit/>
          </a:bodyPr>
          <a:lstStyle/>
          <a:p>
            <a:r>
              <a:rPr lang="en-US" sz="1800" dirty="0"/>
              <a:t>CAPTCHA as an acronym for "Completely Automated Public Turing test to tell Computers and Humans Apart". Many registration forms use Captcha to prevent a robot to massively register to their application/website, subsequently break the application/website. </a:t>
            </a:r>
          </a:p>
          <a:p>
            <a:r>
              <a:rPr lang="en-US" sz="1800" dirty="0"/>
              <a:t>A human can easily recognize the number or letter in a giggling image, but a computer barely can do so (well, back then). If a "machine" can solve Captcha, Captcha does not really do its job.</a:t>
            </a:r>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p:txBody>
      </p:sp>
      <p:sp>
        <p:nvSpPr>
          <p:cNvPr id="8" name="Rectangle 7">
            <a:extLst>
              <a:ext uri="{FF2B5EF4-FFF2-40B4-BE49-F238E27FC236}">
                <a16:creationId xmlns:a16="http://schemas.microsoft.com/office/drawing/2014/main" id="{A9F0A33E-B836-456D-B121-1EE39CAFCD4B}"/>
              </a:ext>
            </a:extLst>
          </p:cNvPr>
          <p:cNvSpPr/>
          <p:nvPr/>
        </p:nvSpPr>
        <p:spPr>
          <a:xfrm>
            <a:off x="838200" y="3874770"/>
            <a:ext cx="9768840" cy="1200329"/>
          </a:xfrm>
          <a:prstGeom prst="rect">
            <a:avLst/>
          </a:prstGeom>
        </p:spPr>
        <p:txBody>
          <a:bodyPr wrap="square">
            <a:spAutoFit/>
          </a:bodyPr>
          <a:lstStyle/>
          <a:p>
            <a:pPr marL="285750" indent="-285750">
              <a:buFont typeface="Arial" panose="020B0604020202020204" pitchFamily="34" charset="0"/>
              <a:buChar char="•"/>
            </a:pPr>
            <a:r>
              <a:rPr lang="en-US" dirty="0"/>
              <a:t>Well, Captcha is death. People use services to break Captcha (Ex: “Best CAPTCHA Solver Bypass Service” (</a:t>
            </a:r>
            <a:r>
              <a:rPr lang="en-US" dirty="0">
                <a:hlinkClick r:id="rId2"/>
              </a:rPr>
              <a:t>https://www.deathbycaptcha.com/user/login</a:t>
            </a:r>
            <a:r>
              <a:rPr lang="en-US" dirty="0"/>
              <a:t>), $0.99 </a:t>
            </a:r>
            <a:r>
              <a:rPr lang="en-US" i="1" dirty="0"/>
              <a:t>for 1000</a:t>
            </a:r>
            <a:r>
              <a:rPr lang="en-US" dirty="0"/>
              <a:t> solved CAPTCHAs). These services are in fact human, there are many captcha solving humans sitting all day long, receiving Captcha from requestor, and giving the answer within 10-15 seconds. </a:t>
            </a:r>
          </a:p>
        </p:txBody>
      </p:sp>
      <p:pic>
        <p:nvPicPr>
          <p:cNvPr id="10" name="Picture 9">
            <a:extLst>
              <a:ext uri="{FF2B5EF4-FFF2-40B4-BE49-F238E27FC236}">
                <a16:creationId xmlns:a16="http://schemas.microsoft.com/office/drawing/2014/main" id="{CF943385-3D5E-4ED7-9835-8BF0899F2F73}"/>
              </a:ext>
            </a:extLst>
          </p:cNvPr>
          <p:cNvPicPr>
            <a:picLocks noChangeAspect="1"/>
          </p:cNvPicPr>
          <p:nvPr/>
        </p:nvPicPr>
        <p:blipFill rotWithShape="1">
          <a:blip r:embed="rId3"/>
          <a:srcRect l="1063" t="19111" r="81688" b="65667"/>
          <a:stretch/>
        </p:blipFill>
        <p:spPr>
          <a:xfrm>
            <a:off x="1226820" y="2827021"/>
            <a:ext cx="2103120" cy="1043939"/>
          </a:xfrm>
          <a:prstGeom prst="rect">
            <a:avLst/>
          </a:prstGeom>
        </p:spPr>
      </p:pic>
      <p:sp>
        <p:nvSpPr>
          <p:cNvPr id="11" name="Rectangle 10">
            <a:extLst>
              <a:ext uri="{FF2B5EF4-FFF2-40B4-BE49-F238E27FC236}">
                <a16:creationId xmlns:a16="http://schemas.microsoft.com/office/drawing/2014/main" id="{B38711F6-7DFC-4B71-96D0-559F4E37B1AC}"/>
              </a:ext>
            </a:extLst>
          </p:cNvPr>
          <p:cNvSpPr/>
          <p:nvPr/>
        </p:nvSpPr>
        <p:spPr>
          <a:xfrm>
            <a:off x="838200" y="5078909"/>
            <a:ext cx="9768840" cy="369332"/>
          </a:xfrm>
          <a:prstGeom prst="rect">
            <a:avLst/>
          </a:prstGeom>
        </p:spPr>
        <p:txBody>
          <a:bodyPr wrap="square">
            <a:spAutoFit/>
          </a:bodyPr>
          <a:lstStyle/>
          <a:p>
            <a:pPr marL="285750" indent="-285750">
              <a:buFont typeface="Arial" panose="020B0604020202020204" pitchFamily="34" charset="0"/>
              <a:buChar char="•"/>
            </a:pPr>
            <a:r>
              <a:rPr lang="en-US" dirty="0"/>
              <a:t>It’s the millennium of Data Science, Machine Learning, isn’t it? Can we use ML to break Captcha?</a:t>
            </a:r>
          </a:p>
        </p:txBody>
      </p:sp>
    </p:spTree>
    <p:extLst>
      <p:ext uri="{BB962C8B-B14F-4D97-AF65-F5344CB8AC3E}">
        <p14:creationId xmlns:p14="http://schemas.microsoft.com/office/powerpoint/2010/main" val="20827808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F678B-629C-49D1-A05E-E0BFD6FF91BC}"/>
              </a:ext>
            </a:extLst>
          </p:cNvPr>
          <p:cNvSpPr>
            <a:spLocks noGrp="1"/>
          </p:cNvSpPr>
          <p:nvPr>
            <p:ph type="title"/>
          </p:nvPr>
        </p:nvSpPr>
        <p:spPr>
          <a:xfrm>
            <a:off x="838200" y="167901"/>
            <a:ext cx="10515600" cy="822699"/>
          </a:xfrm>
        </p:spPr>
        <p:txBody>
          <a:bodyPr>
            <a:normAutofit/>
          </a:bodyPr>
          <a:lstStyle/>
          <a:p>
            <a:r>
              <a:rPr lang="en-US" sz="4000" dirty="0"/>
              <a:t>Method 6 – How CNN breaks Captcha</a:t>
            </a:r>
          </a:p>
        </p:txBody>
      </p:sp>
      <p:sp>
        <p:nvSpPr>
          <p:cNvPr id="6" name="TextBox 5">
            <a:extLst>
              <a:ext uri="{FF2B5EF4-FFF2-40B4-BE49-F238E27FC236}">
                <a16:creationId xmlns:a16="http://schemas.microsoft.com/office/drawing/2014/main" id="{0BDDF509-FCAB-41E4-B26B-EC0499251E5B}"/>
              </a:ext>
            </a:extLst>
          </p:cNvPr>
          <p:cNvSpPr txBox="1"/>
          <p:nvPr/>
        </p:nvSpPr>
        <p:spPr>
          <a:xfrm>
            <a:off x="6711193" y="990600"/>
            <a:ext cx="1593908" cy="369332"/>
          </a:xfrm>
          <a:prstGeom prst="rect">
            <a:avLst/>
          </a:prstGeom>
          <a:noFill/>
        </p:spPr>
        <p:txBody>
          <a:bodyPr wrap="square" rtlCol="0">
            <a:spAutoFit/>
          </a:bodyPr>
          <a:lstStyle/>
          <a:p>
            <a:endParaRPr lang="en-US" dirty="0"/>
          </a:p>
        </p:txBody>
      </p:sp>
      <p:pic>
        <p:nvPicPr>
          <p:cNvPr id="8" name="Picture 7">
            <a:extLst>
              <a:ext uri="{FF2B5EF4-FFF2-40B4-BE49-F238E27FC236}">
                <a16:creationId xmlns:a16="http://schemas.microsoft.com/office/drawing/2014/main" id="{F0C29B98-3159-4588-BE1A-4902BF31D2A2}"/>
              </a:ext>
            </a:extLst>
          </p:cNvPr>
          <p:cNvPicPr>
            <a:picLocks noChangeAspect="1"/>
          </p:cNvPicPr>
          <p:nvPr/>
        </p:nvPicPr>
        <p:blipFill>
          <a:blip r:embed="rId2"/>
          <a:stretch>
            <a:fillRect/>
          </a:stretch>
        </p:blipFill>
        <p:spPr>
          <a:xfrm>
            <a:off x="2147579" y="786635"/>
            <a:ext cx="2850883" cy="5284730"/>
          </a:xfrm>
          <a:prstGeom prst="rect">
            <a:avLst/>
          </a:prstGeom>
        </p:spPr>
      </p:pic>
      <p:sp>
        <p:nvSpPr>
          <p:cNvPr id="9" name="TextBox 8">
            <a:extLst>
              <a:ext uri="{FF2B5EF4-FFF2-40B4-BE49-F238E27FC236}">
                <a16:creationId xmlns:a16="http://schemas.microsoft.com/office/drawing/2014/main" id="{BDF5D255-B959-4AF2-8F47-CCCD054A92A9}"/>
              </a:ext>
            </a:extLst>
          </p:cNvPr>
          <p:cNvSpPr txBox="1"/>
          <p:nvPr/>
        </p:nvSpPr>
        <p:spPr>
          <a:xfrm>
            <a:off x="5105756" y="1314990"/>
            <a:ext cx="6714330" cy="1200329"/>
          </a:xfrm>
          <a:prstGeom prst="rect">
            <a:avLst/>
          </a:prstGeom>
          <a:noFill/>
        </p:spPr>
        <p:txBody>
          <a:bodyPr wrap="square" rtlCol="0">
            <a:spAutoFit/>
          </a:bodyPr>
          <a:lstStyle/>
          <a:p>
            <a:r>
              <a:rPr lang="en-US" dirty="0"/>
              <a:t>Human/Robot detection process:</a:t>
            </a:r>
          </a:p>
          <a:p>
            <a:pPr marL="285750" indent="-285750">
              <a:buFont typeface="Arial" panose="020B0604020202020204" pitchFamily="34" charset="0"/>
              <a:buChar char="•"/>
            </a:pPr>
            <a:r>
              <a:rPr lang="en-US" dirty="0"/>
              <a:t>User enters the digit in the image to the textbox and submit.</a:t>
            </a:r>
          </a:p>
          <a:p>
            <a:pPr marL="285750" indent="-285750">
              <a:buFont typeface="Arial" panose="020B0604020202020204" pitchFamily="34" charset="0"/>
              <a:buChar char="•"/>
            </a:pPr>
            <a:r>
              <a:rPr lang="en-US" dirty="0"/>
              <a:t>System will validate the answer from the textbox against the answers for the image which was stored in the database</a:t>
            </a:r>
          </a:p>
        </p:txBody>
      </p:sp>
      <p:sp>
        <p:nvSpPr>
          <p:cNvPr id="12" name="TextBox 11">
            <a:extLst>
              <a:ext uri="{FF2B5EF4-FFF2-40B4-BE49-F238E27FC236}">
                <a16:creationId xmlns:a16="http://schemas.microsoft.com/office/drawing/2014/main" id="{3350CC93-FACA-446A-AEA4-B021B107AC46}"/>
              </a:ext>
            </a:extLst>
          </p:cNvPr>
          <p:cNvSpPr txBox="1"/>
          <p:nvPr/>
        </p:nvSpPr>
        <p:spPr>
          <a:xfrm>
            <a:off x="5105756" y="2711958"/>
            <a:ext cx="5947795" cy="646331"/>
          </a:xfrm>
          <a:prstGeom prst="rect">
            <a:avLst/>
          </a:prstGeom>
          <a:noFill/>
        </p:spPr>
        <p:txBody>
          <a:bodyPr wrap="square" rtlCol="0">
            <a:spAutoFit/>
          </a:bodyPr>
          <a:lstStyle/>
          <a:p>
            <a:r>
              <a:rPr lang="en-US" dirty="0"/>
              <a:t>CNN can recognize the digit in the image, CNN can pretend to be a human </a:t>
            </a:r>
            <a:r>
              <a:rPr lang="en-US" dirty="0">
                <a:sym typeface="Wingdings" panose="05000000000000000000" pitchFamily="2" charset="2"/>
              </a:rPr>
              <a:t></a:t>
            </a:r>
            <a:endParaRPr lang="en-US" dirty="0"/>
          </a:p>
        </p:txBody>
      </p:sp>
    </p:spTree>
    <p:extLst>
      <p:ext uri="{BB962C8B-B14F-4D97-AF65-F5344CB8AC3E}">
        <p14:creationId xmlns:p14="http://schemas.microsoft.com/office/powerpoint/2010/main" val="3408769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1000"/>
                                        <p:tgtEl>
                                          <p:spTgt spid="9"/>
                                        </p:tgtEl>
                                      </p:cBhvr>
                                    </p:animEffect>
                                    <p:anim calcmode="lin" valueType="num">
                                      <p:cBhvr>
                                        <p:cTn id="14" dur="1000" fill="hold"/>
                                        <p:tgtEl>
                                          <p:spTgt spid="9"/>
                                        </p:tgtEl>
                                        <p:attrNameLst>
                                          <p:attrName>ppt_x</p:attrName>
                                        </p:attrNameLst>
                                      </p:cBhvr>
                                      <p:tavLst>
                                        <p:tav tm="0">
                                          <p:val>
                                            <p:strVal val="#ppt_x"/>
                                          </p:val>
                                        </p:tav>
                                        <p:tav tm="100000">
                                          <p:val>
                                            <p:strVal val="#ppt_x"/>
                                          </p:val>
                                        </p:tav>
                                      </p:tavLst>
                                    </p:anim>
                                    <p:anim calcmode="lin" valueType="num">
                                      <p:cBhvr>
                                        <p:cTn id="15"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1000"/>
                                        <p:tgtEl>
                                          <p:spTgt spid="12"/>
                                        </p:tgtEl>
                                      </p:cBhvr>
                                    </p:animEffect>
                                    <p:anim calcmode="lin" valueType="num">
                                      <p:cBhvr>
                                        <p:cTn id="21" dur="1000" fill="hold"/>
                                        <p:tgtEl>
                                          <p:spTgt spid="12"/>
                                        </p:tgtEl>
                                        <p:attrNameLst>
                                          <p:attrName>ppt_x</p:attrName>
                                        </p:attrNameLst>
                                      </p:cBhvr>
                                      <p:tavLst>
                                        <p:tav tm="0">
                                          <p:val>
                                            <p:strVal val="#ppt_x"/>
                                          </p:val>
                                        </p:tav>
                                        <p:tav tm="100000">
                                          <p:val>
                                            <p:strVal val="#ppt_x"/>
                                          </p:val>
                                        </p:tav>
                                      </p:tavLst>
                                    </p:anim>
                                    <p:anim calcmode="lin" valueType="num">
                                      <p:cBhvr>
                                        <p:cTn id="22"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E2429-C2DB-446C-8A07-C4069BC9D9F5}"/>
              </a:ext>
            </a:extLst>
          </p:cNvPr>
          <p:cNvSpPr>
            <a:spLocks noGrp="1"/>
          </p:cNvSpPr>
          <p:nvPr>
            <p:ph type="title"/>
          </p:nvPr>
        </p:nvSpPr>
        <p:spPr/>
        <p:txBody>
          <a:bodyPr/>
          <a:lstStyle/>
          <a:p>
            <a:r>
              <a:rPr lang="en-US"/>
              <a:t>Agenda</a:t>
            </a:r>
          </a:p>
        </p:txBody>
      </p:sp>
      <p:sp>
        <p:nvSpPr>
          <p:cNvPr id="3" name="Content Placeholder 2">
            <a:extLst>
              <a:ext uri="{FF2B5EF4-FFF2-40B4-BE49-F238E27FC236}">
                <a16:creationId xmlns:a16="http://schemas.microsoft.com/office/drawing/2014/main" id="{F6D59E0B-BF8F-4A4C-9EC6-8338C4EFB4DF}"/>
              </a:ext>
            </a:extLst>
          </p:cNvPr>
          <p:cNvSpPr>
            <a:spLocks noGrp="1"/>
          </p:cNvSpPr>
          <p:nvPr>
            <p:ph idx="1"/>
          </p:nvPr>
        </p:nvSpPr>
        <p:spPr/>
        <p:txBody>
          <a:bodyPr>
            <a:normAutofit lnSpcReduction="10000"/>
          </a:bodyPr>
          <a:lstStyle/>
          <a:p>
            <a:pPr marL="514350" indent="-514350">
              <a:buFont typeface="+mj-lt"/>
              <a:buAutoNum type="arabicPeriod"/>
            </a:pPr>
            <a:r>
              <a:rPr lang="en-US" dirty="0"/>
              <a:t>Problem Statement</a:t>
            </a:r>
          </a:p>
          <a:p>
            <a:pPr marL="514350" indent="-514350">
              <a:buFont typeface="+mj-lt"/>
              <a:buAutoNum type="arabicPeriod"/>
            </a:pPr>
            <a:r>
              <a:rPr lang="en-US" dirty="0"/>
              <a:t>MNIST Dataset </a:t>
            </a:r>
          </a:p>
          <a:p>
            <a:pPr marL="514350" indent="-514350">
              <a:buFont typeface="+mj-lt"/>
              <a:buAutoNum type="arabicPeriod"/>
            </a:pPr>
            <a:r>
              <a:rPr lang="en-US" dirty="0"/>
              <a:t>Algorithms and Tools (4 methods below)</a:t>
            </a:r>
          </a:p>
          <a:p>
            <a:pPr marL="914400" lvl="1" indent="-457200">
              <a:buFont typeface="Wingdings" panose="05000000000000000000" pitchFamily="2" charset="2"/>
              <a:buChar char="Ø"/>
            </a:pPr>
            <a:r>
              <a:rPr lang="en-US" dirty="0"/>
              <a:t>Linear Regression</a:t>
            </a:r>
          </a:p>
          <a:p>
            <a:pPr marL="914400" lvl="1" indent="-457200">
              <a:buFont typeface="Wingdings" panose="05000000000000000000" pitchFamily="2" charset="2"/>
              <a:buChar char="Ø"/>
            </a:pPr>
            <a:r>
              <a:rPr lang="en-US" dirty="0"/>
              <a:t>Multinomial Logistic Regression</a:t>
            </a:r>
          </a:p>
          <a:p>
            <a:pPr marL="914400" lvl="1" indent="-457200">
              <a:buFont typeface="Wingdings" panose="05000000000000000000" pitchFamily="2" charset="2"/>
              <a:buChar char="Ø"/>
            </a:pPr>
            <a:r>
              <a:rPr lang="en-US" dirty="0"/>
              <a:t>SSL Graph-based Method</a:t>
            </a:r>
          </a:p>
          <a:p>
            <a:pPr marL="914400" lvl="1" indent="-457200">
              <a:buFont typeface="Wingdings" panose="05000000000000000000" pitchFamily="2" charset="2"/>
              <a:buChar char="Ø"/>
            </a:pPr>
            <a:r>
              <a:rPr lang="en-US" dirty="0"/>
              <a:t>Convolutional Neural Network</a:t>
            </a:r>
          </a:p>
          <a:p>
            <a:pPr marL="514350" indent="-514350">
              <a:buFont typeface="+mj-lt"/>
              <a:buAutoNum type="arabicPeriod"/>
            </a:pPr>
            <a:r>
              <a:rPr lang="en-US" dirty="0"/>
              <a:t>Result</a:t>
            </a:r>
          </a:p>
          <a:p>
            <a:pPr marL="514350" indent="-514350">
              <a:buFont typeface="+mj-lt"/>
              <a:buAutoNum type="arabicPeriod"/>
            </a:pPr>
            <a:r>
              <a:rPr lang="en-US" dirty="0"/>
              <a:t>Apply CNN in Android</a:t>
            </a:r>
          </a:p>
          <a:p>
            <a:pPr marL="514350" indent="-514350">
              <a:buFont typeface="+mj-lt"/>
              <a:buAutoNum type="arabicPeriod"/>
            </a:pPr>
            <a:r>
              <a:rPr lang="en-US" dirty="0"/>
              <a:t>Future Work &amp; Questions</a:t>
            </a:r>
          </a:p>
        </p:txBody>
      </p:sp>
      <p:pic>
        <p:nvPicPr>
          <p:cNvPr id="6" name="Graphic 5" descr="Turtle">
            <a:extLst>
              <a:ext uri="{FF2B5EF4-FFF2-40B4-BE49-F238E27FC236}">
                <a16:creationId xmlns:a16="http://schemas.microsoft.com/office/drawing/2014/main" id="{A3C0F1DA-18FB-498E-B7DC-DBA7E21C0FF9}"/>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9945982" y="4934176"/>
            <a:ext cx="914400" cy="914400"/>
          </a:xfrm>
          <a:prstGeom prst="rect">
            <a:avLst/>
          </a:prstGeom>
        </p:spPr>
      </p:pic>
    </p:spTree>
    <p:extLst>
      <p:ext uri="{BB962C8B-B14F-4D97-AF65-F5344CB8AC3E}">
        <p14:creationId xmlns:p14="http://schemas.microsoft.com/office/powerpoint/2010/main" val="1195352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4.79167E-6 -3.7037E-7 L 0.25326 -3.7037E-7 " pathEditMode="relative" rAng="0" ptsTypes="AA">
                                      <p:cBhvr>
                                        <p:cTn id="6" dur="2000" fill="hold"/>
                                        <p:tgtEl>
                                          <p:spTgt spid="6"/>
                                        </p:tgtEl>
                                        <p:attrNameLst>
                                          <p:attrName>ppt_x</p:attrName>
                                          <p:attrName>ppt_y</p:attrName>
                                        </p:attrNameLst>
                                      </p:cBhvr>
                                      <p:rCtr x="12656"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F678B-629C-49D1-A05E-E0BFD6FF91BC}"/>
              </a:ext>
            </a:extLst>
          </p:cNvPr>
          <p:cNvSpPr>
            <a:spLocks noGrp="1"/>
          </p:cNvSpPr>
          <p:nvPr>
            <p:ph type="title"/>
          </p:nvPr>
        </p:nvSpPr>
        <p:spPr>
          <a:xfrm>
            <a:off x="838200" y="167901"/>
            <a:ext cx="10515600" cy="822699"/>
          </a:xfrm>
        </p:spPr>
        <p:txBody>
          <a:bodyPr>
            <a:normAutofit/>
          </a:bodyPr>
          <a:lstStyle/>
          <a:p>
            <a:r>
              <a:rPr lang="en-US" sz="4000" dirty="0"/>
              <a:t>Future Work</a:t>
            </a:r>
          </a:p>
        </p:txBody>
      </p:sp>
      <p:sp>
        <p:nvSpPr>
          <p:cNvPr id="5" name="Content Placeholder 4">
            <a:extLst>
              <a:ext uri="{FF2B5EF4-FFF2-40B4-BE49-F238E27FC236}">
                <a16:creationId xmlns:a16="http://schemas.microsoft.com/office/drawing/2014/main" id="{B89DB3A4-14BF-47AA-9CCB-57F73C394620}"/>
              </a:ext>
            </a:extLst>
          </p:cNvPr>
          <p:cNvSpPr>
            <a:spLocks noGrp="1"/>
          </p:cNvSpPr>
          <p:nvPr>
            <p:ph idx="1"/>
          </p:nvPr>
        </p:nvSpPr>
        <p:spPr>
          <a:xfrm>
            <a:off x="838200" y="1310641"/>
            <a:ext cx="10515600" cy="2560319"/>
          </a:xfrm>
        </p:spPr>
        <p:txBody>
          <a:bodyPr>
            <a:normAutofit/>
          </a:bodyPr>
          <a:lstStyle/>
          <a:p>
            <a:r>
              <a:rPr lang="en-US" sz="1800" dirty="0"/>
              <a:t>Develop an Image Recognizer to break other types of Captcha such as Cars, Human, Traffic Signs</a:t>
            </a:r>
          </a:p>
        </p:txBody>
      </p:sp>
    </p:spTree>
    <p:extLst>
      <p:ext uri="{BB962C8B-B14F-4D97-AF65-F5344CB8AC3E}">
        <p14:creationId xmlns:p14="http://schemas.microsoft.com/office/powerpoint/2010/main" val="7732986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hought Bubble: Cloud 7">
            <a:extLst>
              <a:ext uri="{FF2B5EF4-FFF2-40B4-BE49-F238E27FC236}">
                <a16:creationId xmlns:a16="http://schemas.microsoft.com/office/drawing/2014/main" id="{63EFE382-0046-4089-9391-637D732E2892}"/>
              </a:ext>
            </a:extLst>
          </p:cNvPr>
          <p:cNvSpPr/>
          <p:nvPr/>
        </p:nvSpPr>
        <p:spPr>
          <a:xfrm>
            <a:off x="3389152" y="2166457"/>
            <a:ext cx="5050173" cy="2525086"/>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Questions?</a:t>
            </a:r>
          </a:p>
        </p:txBody>
      </p:sp>
      <p:sp>
        <p:nvSpPr>
          <p:cNvPr id="9" name="Title 1">
            <a:extLst>
              <a:ext uri="{FF2B5EF4-FFF2-40B4-BE49-F238E27FC236}">
                <a16:creationId xmlns:a16="http://schemas.microsoft.com/office/drawing/2014/main" id="{8BE250AA-EF3F-4F8C-8974-CF7E4F9F4022}"/>
              </a:ext>
            </a:extLst>
          </p:cNvPr>
          <p:cNvSpPr>
            <a:spLocks noGrp="1"/>
          </p:cNvSpPr>
          <p:nvPr>
            <p:ph type="title"/>
          </p:nvPr>
        </p:nvSpPr>
        <p:spPr>
          <a:xfrm>
            <a:off x="838200" y="167901"/>
            <a:ext cx="10515600" cy="822699"/>
          </a:xfrm>
        </p:spPr>
        <p:txBody>
          <a:bodyPr>
            <a:normAutofit/>
          </a:bodyPr>
          <a:lstStyle/>
          <a:p>
            <a:r>
              <a:rPr lang="en-US" sz="4000" dirty="0"/>
              <a:t>Thank you!</a:t>
            </a:r>
          </a:p>
        </p:txBody>
      </p:sp>
    </p:spTree>
    <p:extLst>
      <p:ext uri="{BB962C8B-B14F-4D97-AF65-F5344CB8AC3E}">
        <p14:creationId xmlns:p14="http://schemas.microsoft.com/office/powerpoint/2010/main" val="23037493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F678B-629C-49D1-A05E-E0BFD6FF91BC}"/>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1C9775F3-9508-4A17-BC78-E1A41BC55017}"/>
              </a:ext>
            </a:extLst>
          </p:cNvPr>
          <p:cNvSpPr>
            <a:spLocks noGrp="1"/>
          </p:cNvSpPr>
          <p:nvPr>
            <p:ph idx="1"/>
          </p:nvPr>
        </p:nvSpPr>
        <p:spPr>
          <a:xfrm>
            <a:off x="838200" y="1493465"/>
            <a:ext cx="10515600" cy="1935536"/>
          </a:xfrm>
        </p:spPr>
        <p:txBody>
          <a:bodyPr/>
          <a:lstStyle/>
          <a:p>
            <a:r>
              <a:rPr lang="en-US" dirty="0"/>
              <a:t>Is there a problem? </a:t>
            </a:r>
          </a:p>
          <a:p>
            <a:pPr lvl="2">
              <a:buFont typeface="Wingdings" panose="05000000000000000000" pitchFamily="2" charset="2"/>
              <a:buChar char="Ø"/>
            </a:pPr>
            <a:r>
              <a:rPr lang="en-US" i="1" dirty="0"/>
              <a:t> from Kaggle:</a:t>
            </a:r>
            <a:br>
              <a:rPr lang="en-US" dirty="0"/>
            </a:br>
            <a:r>
              <a:rPr lang="en-US" dirty="0"/>
              <a:t>MNIST ("Modified National Institute of Standards and Technology") is the de facto “hello world” dataset of computer vision.</a:t>
            </a:r>
            <a:br>
              <a:rPr lang="en-US" dirty="0"/>
            </a:br>
            <a:r>
              <a:rPr lang="en-US" dirty="0"/>
              <a:t>In this competition, your goal is to correctly identify digits from a dataset of tens of thousands of handwritten images.</a:t>
            </a:r>
          </a:p>
        </p:txBody>
      </p:sp>
      <p:sp>
        <p:nvSpPr>
          <p:cNvPr id="4" name="Rectangle 3">
            <a:extLst>
              <a:ext uri="{FF2B5EF4-FFF2-40B4-BE49-F238E27FC236}">
                <a16:creationId xmlns:a16="http://schemas.microsoft.com/office/drawing/2014/main" id="{4B04CF24-A0CD-4BBC-959A-8C646864392E}"/>
              </a:ext>
            </a:extLst>
          </p:cNvPr>
          <p:cNvSpPr/>
          <p:nvPr/>
        </p:nvSpPr>
        <p:spPr>
          <a:xfrm>
            <a:off x="838200" y="3567288"/>
            <a:ext cx="6096000" cy="757130"/>
          </a:xfrm>
          <a:prstGeom prst="rect">
            <a:avLst/>
          </a:prstGeom>
        </p:spPr>
        <p:txBody>
          <a:bodyPr>
            <a:spAutoFit/>
          </a:bodyPr>
          <a:lstStyle/>
          <a:p>
            <a:pPr marL="228600" lvl="1" indent="-228600">
              <a:lnSpc>
                <a:spcPct val="90000"/>
              </a:lnSpc>
              <a:spcBef>
                <a:spcPts val="1000"/>
              </a:spcBef>
              <a:buFont typeface="Arial" panose="020B0604020202020204" pitchFamily="34" charset="0"/>
              <a:buChar char="•"/>
            </a:pPr>
            <a:r>
              <a:rPr lang="en-US" sz="2800" dirty="0"/>
              <a:t>Solution…?</a:t>
            </a:r>
          </a:p>
          <a:p>
            <a:pPr marL="1200150" lvl="2" indent="-285750">
              <a:buFont typeface="Wingdings" panose="05000000000000000000" pitchFamily="2" charset="2"/>
              <a:buChar char="Ø"/>
            </a:pPr>
            <a:r>
              <a:rPr lang="en-US" b="1" dirty="0"/>
              <a:t> CNN </a:t>
            </a:r>
            <a:r>
              <a:rPr lang="en-US" b="1" dirty="0" err="1"/>
              <a:t>Keras</a:t>
            </a:r>
            <a:r>
              <a:rPr lang="en-US" b="1" dirty="0"/>
              <a:t> - 0.997 (top 6%) accuracy</a:t>
            </a:r>
          </a:p>
        </p:txBody>
      </p:sp>
      <p:sp>
        <p:nvSpPr>
          <p:cNvPr id="5" name="Rectangle 4">
            <a:extLst>
              <a:ext uri="{FF2B5EF4-FFF2-40B4-BE49-F238E27FC236}">
                <a16:creationId xmlns:a16="http://schemas.microsoft.com/office/drawing/2014/main" id="{94DE2C96-1FDE-4F9A-AD5C-A155EC03A4DC}"/>
              </a:ext>
            </a:extLst>
          </p:cNvPr>
          <p:cNvSpPr/>
          <p:nvPr/>
        </p:nvSpPr>
        <p:spPr>
          <a:xfrm>
            <a:off x="838200" y="4462705"/>
            <a:ext cx="6096000" cy="1354217"/>
          </a:xfrm>
          <a:prstGeom prst="rect">
            <a:avLst/>
          </a:prstGeom>
        </p:spPr>
        <p:txBody>
          <a:bodyPr>
            <a:spAutoFit/>
          </a:bodyPr>
          <a:lstStyle/>
          <a:p>
            <a:pPr marL="228600" lvl="1" indent="-228600">
              <a:lnSpc>
                <a:spcPct val="90000"/>
              </a:lnSpc>
              <a:spcBef>
                <a:spcPts val="1000"/>
              </a:spcBef>
              <a:buFont typeface="Arial" panose="020B0604020202020204" pitchFamily="34" charset="0"/>
              <a:buChar char="•"/>
            </a:pPr>
            <a:r>
              <a:rPr lang="en-US" sz="2800" dirty="0"/>
              <a:t>What do we do in this slide show?</a:t>
            </a:r>
          </a:p>
          <a:p>
            <a:pPr marL="1200150" lvl="2" indent="-285750">
              <a:buFont typeface="Wingdings" panose="05000000000000000000" pitchFamily="2" charset="2"/>
              <a:buChar char="Ø"/>
            </a:pPr>
            <a:r>
              <a:rPr lang="en-US" b="1" dirty="0"/>
              <a:t>Explore MNIST through different algorithms</a:t>
            </a:r>
          </a:p>
          <a:p>
            <a:pPr marL="1200150" lvl="2" indent="-285750">
              <a:buFont typeface="Wingdings" panose="05000000000000000000" pitchFamily="2" charset="2"/>
              <a:buChar char="Ø"/>
            </a:pPr>
            <a:r>
              <a:rPr lang="en-US" b="1" dirty="0"/>
              <a:t>Apply the high accuracy algorithm to a software application</a:t>
            </a:r>
          </a:p>
        </p:txBody>
      </p:sp>
    </p:spTree>
    <p:extLst>
      <p:ext uri="{BB962C8B-B14F-4D97-AF65-F5344CB8AC3E}">
        <p14:creationId xmlns:p14="http://schemas.microsoft.com/office/powerpoint/2010/main" val="2562008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ppt_x"/>
                                          </p:val>
                                        </p:tav>
                                        <p:tav tm="100000">
                                          <p:val>
                                            <p:strVal val="#ppt_x"/>
                                          </p:val>
                                        </p:tav>
                                      </p:tavLst>
                                    </p:anim>
                                    <p:anim calcmode="lin" valueType="num">
                                      <p:cBhvr additive="base">
                                        <p:cTn id="2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F678B-629C-49D1-A05E-E0BFD6FF91BC}"/>
              </a:ext>
            </a:extLst>
          </p:cNvPr>
          <p:cNvSpPr>
            <a:spLocks noGrp="1"/>
          </p:cNvSpPr>
          <p:nvPr>
            <p:ph type="title"/>
          </p:nvPr>
        </p:nvSpPr>
        <p:spPr>
          <a:xfrm>
            <a:off x="838200" y="365126"/>
            <a:ext cx="10515600" cy="893223"/>
          </a:xfrm>
        </p:spPr>
        <p:txBody>
          <a:bodyPr/>
          <a:lstStyle/>
          <a:p>
            <a:r>
              <a:rPr lang="en-US" dirty="0"/>
              <a:t>MNIST dataset</a:t>
            </a:r>
          </a:p>
        </p:txBody>
      </p:sp>
      <p:sp>
        <p:nvSpPr>
          <p:cNvPr id="3" name="Content Placeholder 2">
            <a:extLst>
              <a:ext uri="{FF2B5EF4-FFF2-40B4-BE49-F238E27FC236}">
                <a16:creationId xmlns:a16="http://schemas.microsoft.com/office/drawing/2014/main" id="{1C9775F3-9508-4A17-BC78-E1A41BC55017}"/>
              </a:ext>
            </a:extLst>
          </p:cNvPr>
          <p:cNvSpPr>
            <a:spLocks noGrp="1"/>
          </p:cNvSpPr>
          <p:nvPr>
            <p:ph sz="half" idx="1"/>
          </p:nvPr>
        </p:nvSpPr>
        <p:spPr>
          <a:xfrm>
            <a:off x="353787" y="1440471"/>
            <a:ext cx="11000015" cy="769478"/>
          </a:xfrm>
        </p:spPr>
        <p:txBody>
          <a:bodyPr>
            <a:normAutofit/>
          </a:bodyPr>
          <a:lstStyle/>
          <a:p>
            <a:r>
              <a:rPr lang="en-US" sz="1800" dirty="0"/>
              <a:t>Release in 1999</a:t>
            </a:r>
          </a:p>
          <a:p>
            <a:r>
              <a:rPr lang="en-US" sz="1800" dirty="0"/>
              <a:t>Serve as a basic benchmarking for classification algorithms</a:t>
            </a:r>
          </a:p>
        </p:txBody>
      </p:sp>
      <p:graphicFrame>
        <p:nvGraphicFramePr>
          <p:cNvPr id="6" name="Table 6">
            <a:extLst>
              <a:ext uri="{FF2B5EF4-FFF2-40B4-BE49-F238E27FC236}">
                <a16:creationId xmlns:a16="http://schemas.microsoft.com/office/drawing/2014/main" id="{06A36A1B-C3E9-4403-95BE-D7167FD4EC78}"/>
              </a:ext>
            </a:extLst>
          </p:cNvPr>
          <p:cNvGraphicFramePr>
            <a:graphicFrameLocks noGrp="1"/>
          </p:cNvGraphicFramePr>
          <p:nvPr>
            <p:extLst>
              <p:ext uri="{D42A27DB-BD31-4B8C-83A1-F6EECF244321}">
                <p14:modId xmlns:p14="http://schemas.microsoft.com/office/powerpoint/2010/main" val="1279263447"/>
              </p:ext>
            </p:extLst>
          </p:nvPr>
        </p:nvGraphicFramePr>
        <p:xfrm>
          <a:off x="6338205" y="2882000"/>
          <a:ext cx="5615214" cy="1149957"/>
        </p:xfrm>
        <a:graphic>
          <a:graphicData uri="http://schemas.openxmlformats.org/drawingml/2006/table">
            <a:tbl>
              <a:tblPr firstRow="1" bandRow="1">
                <a:tableStyleId>{5C22544A-7EE6-4342-B048-85BDC9FD1C3A}</a:tableStyleId>
              </a:tblPr>
              <a:tblGrid>
                <a:gridCol w="935869">
                  <a:extLst>
                    <a:ext uri="{9D8B030D-6E8A-4147-A177-3AD203B41FA5}">
                      <a16:colId xmlns:a16="http://schemas.microsoft.com/office/drawing/2014/main" val="1477853297"/>
                    </a:ext>
                  </a:extLst>
                </a:gridCol>
                <a:gridCol w="935869">
                  <a:extLst>
                    <a:ext uri="{9D8B030D-6E8A-4147-A177-3AD203B41FA5}">
                      <a16:colId xmlns:a16="http://schemas.microsoft.com/office/drawing/2014/main" val="3244462303"/>
                    </a:ext>
                  </a:extLst>
                </a:gridCol>
                <a:gridCol w="935869">
                  <a:extLst>
                    <a:ext uri="{9D8B030D-6E8A-4147-A177-3AD203B41FA5}">
                      <a16:colId xmlns:a16="http://schemas.microsoft.com/office/drawing/2014/main" val="2915117601"/>
                    </a:ext>
                  </a:extLst>
                </a:gridCol>
                <a:gridCol w="935869">
                  <a:extLst>
                    <a:ext uri="{9D8B030D-6E8A-4147-A177-3AD203B41FA5}">
                      <a16:colId xmlns:a16="http://schemas.microsoft.com/office/drawing/2014/main" val="1280022706"/>
                    </a:ext>
                  </a:extLst>
                </a:gridCol>
                <a:gridCol w="638929">
                  <a:extLst>
                    <a:ext uri="{9D8B030D-6E8A-4147-A177-3AD203B41FA5}">
                      <a16:colId xmlns:a16="http://schemas.microsoft.com/office/drawing/2014/main" val="1098153812"/>
                    </a:ext>
                  </a:extLst>
                </a:gridCol>
                <a:gridCol w="1232809">
                  <a:extLst>
                    <a:ext uri="{9D8B030D-6E8A-4147-A177-3AD203B41FA5}">
                      <a16:colId xmlns:a16="http://schemas.microsoft.com/office/drawing/2014/main" val="4267940628"/>
                    </a:ext>
                  </a:extLst>
                </a:gridCol>
              </a:tblGrid>
              <a:tr h="383319">
                <a:tc>
                  <a:txBody>
                    <a:bodyPr/>
                    <a:lstStyle/>
                    <a:p>
                      <a:r>
                        <a:rPr lang="en-US" dirty="0"/>
                        <a:t>label</a:t>
                      </a:r>
                    </a:p>
                  </a:txBody>
                  <a:tcPr/>
                </a:tc>
                <a:tc>
                  <a:txBody>
                    <a:bodyPr/>
                    <a:lstStyle/>
                    <a:p>
                      <a:r>
                        <a:rPr lang="en-US" dirty="0"/>
                        <a:t>pixel0</a:t>
                      </a:r>
                    </a:p>
                  </a:txBody>
                  <a:tcPr/>
                </a:tc>
                <a:tc>
                  <a:txBody>
                    <a:bodyPr/>
                    <a:lstStyle/>
                    <a:p>
                      <a:r>
                        <a:rPr lang="en-US" dirty="0"/>
                        <a:t>pixel1</a:t>
                      </a:r>
                    </a:p>
                  </a:txBody>
                  <a:tcPr/>
                </a:tc>
                <a:tc>
                  <a:txBody>
                    <a:bodyPr/>
                    <a:lstStyle/>
                    <a:p>
                      <a:r>
                        <a:rPr lang="en-US" dirty="0"/>
                        <a:t>pixel2</a:t>
                      </a:r>
                    </a:p>
                  </a:txBody>
                  <a:tcPr/>
                </a:tc>
                <a:tc>
                  <a:txBody>
                    <a:bodyPr/>
                    <a:lstStyle/>
                    <a:p>
                      <a:r>
                        <a:rPr lang="en-US" dirty="0"/>
                        <a:t>…</a:t>
                      </a:r>
                    </a:p>
                  </a:txBody>
                  <a:tcPr/>
                </a:tc>
                <a:tc>
                  <a:txBody>
                    <a:bodyPr/>
                    <a:lstStyle/>
                    <a:p>
                      <a:r>
                        <a:rPr lang="en-US" dirty="0"/>
                        <a:t>pixel783</a:t>
                      </a:r>
                    </a:p>
                  </a:txBody>
                  <a:tcPr/>
                </a:tc>
                <a:extLst>
                  <a:ext uri="{0D108BD9-81ED-4DB2-BD59-A6C34878D82A}">
                    <a16:rowId xmlns:a16="http://schemas.microsoft.com/office/drawing/2014/main" val="507227704"/>
                  </a:ext>
                </a:extLst>
              </a:tr>
              <a:tr h="383319">
                <a:tc>
                  <a:txBody>
                    <a:bodyPr/>
                    <a:lstStyle/>
                    <a:p>
                      <a:r>
                        <a:rPr lang="en-US" dirty="0"/>
                        <a:t>3</a:t>
                      </a:r>
                    </a:p>
                  </a:txBody>
                  <a:tcPr/>
                </a:tc>
                <a:tc>
                  <a:txBody>
                    <a:bodyPr/>
                    <a:lstStyle/>
                    <a:p>
                      <a:r>
                        <a:rPr lang="en-US" dirty="0"/>
                        <a:t>0</a:t>
                      </a:r>
                    </a:p>
                  </a:txBody>
                  <a:tcPr/>
                </a:tc>
                <a:tc>
                  <a:txBody>
                    <a:bodyPr/>
                    <a:lstStyle/>
                    <a:p>
                      <a:r>
                        <a:rPr lang="en-US" dirty="0"/>
                        <a:t>137</a:t>
                      </a:r>
                    </a:p>
                  </a:txBody>
                  <a:tcPr/>
                </a:tc>
                <a:tc>
                  <a:txBody>
                    <a:bodyPr/>
                    <a:lstStyle/>
                    <a:p>
                      <a:r>
                        <a:rPr lang="en-US" dirty="0"/>
                        <a:t>71</a:t>
                      </a:r>
                    </a:p>
                  </a:txBody>
                  <a:tcPr/>
                </a:tc>
                <a:tc>
                  <a:txBody>
                    <a:bodyPr/>
                    <a:lstStyle/>
                    <a:p>
                      <a:endParaRPr lang="en-US" dirty="0"/>
                    </a:p>
                  </a:txBody>
                  <a:tcPr/>
                </a:tc>
                <a:tc>
                  <a:txBody>
                    <a:bodyPr/>
                    <a:lstStyle/>
                    <a:p>
                      <a:r>
                        <a:rPr lang="en-US" dirty="0"/>
                        <a:t>0</a:t>
                      </a:r>
                    </a:p>
                  </a:txBody>
                  <a:tcPr/>
                </a:tc>
                <a:extLst>
                  <a:ext uri="{0D108BD9-81ED-4DB2-BD59-A6C34878D82A}">
                    <a16:rowId xmlns:a16="http://schemas.microsoft.com/office/drawing/2014/main" val="2366275670"/>
                  </a:ext>
                </a:extLst>
              </a:tr>
              <a:tr h="383319">
                <a:tc>
                  <a:txBody>
                    <a:bodyPr/>
                    <a:lstStyle/>
                    <a:p>
                      <a:r>
                        <a:rPr lang="en-US" dirty="0"/>
                        <a:t>6</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a:t>
                      </a:r>
                    </a:p>
                  </a:txBody>
                  <a:tcPr/>
                </a:tc>
                <a:tc>
                  <a:txBody>
                    <a:bodyPr/>
                    <a:lstStyle/>
                    <a:p>
                      <a:r>
                        <a:rPr lang="en-US" dirty="0"/>
                        <a:t>55</a:t>
                      </a:r>
                    </a:p>
                  </a:txBody>
                  <a:tcPr/>
                </a:tc>
                <a:extLst>
                  <a:ext uri="{0D108BD9-81ED-4DB2-BD59-A6C34878D82A}">
                    <a16:rowId xmlns:a16="http://schemas.microsoft.com/office/drawing/2014/main" val="2969674915"/>
                  </a:ext>
                </a:extLst>
              </a:tr>
            </a:tbl>
          </a:graphicData>
        </a:graphic>
      </p:graphicFrame>
      <p:graphicFrame>
        <p:nvGraphicFramePr>
          <p:cNvPr id="8" name="Table 6">
            <a:extLst>
              <a:ext uri="{FF2B5EF4-FFF2-40B4-BE49-F238E27FC236}">
                <a16:creationId xmlns:a16="http://schemas.microsoft.com/office/drawing/2014/main" id="{F29F6EF7-F5A1-4A39-83BD-37193A1B8AC5}"/>
              </a:ext>
            </a:extLst>
          </p:cNvPr>
          <p:cNvGraphicFramePr>
            <a:graphicFrameLocks noGrp="1"/>
          </p:cNvGraphicFramePr>
          <p:nvPr>
            <p:extLst>
              <p:ext uri="{D42A27DB-BD31-4B8C-83A1-F6EECF244321}">
                <p14:modId xmlns:p14="http://schemas.microsoft.com/office/powerpoint/2010/main" val="2931190070"/>
              </p:ext>
            </p:extLst>
          </p:nvPr>
        </p:nvGraphicFramePr>
        <p:xfrm>
          <a:off x="6338205" y="4636326"/>
          <a:ext cx="4679345" cy="1149957"/>
        </p:xfrm>
        <a:graphic>
          <a:graphicData uri="http://schemas.openxmlformats.org/drawingml/2006/table">
            <a:tbl>
              <a:tblPr firstRow="1" bandRow="1">
                <a:tableStyleId>{5C22544A-7EE6-4342-B048-85BDC9FD1C3A}</a:tableStyleId>
              </a:tblPr>
              <a:tblGrid>
                <a:gridCol w="935869">
                  <a:extLst>
                    <a:ext uri="{9D8B030D-6E8A-4147-A177-3AD203B41FA5}">
                      <a16:colId xmlns:a16="http://schemas.microsoft.com/office/drawing/2014/main" val="3244462303"/>
                    </a:ext>
                  </a:extLst>
                </a:gridCol>
                <a:gridCol w="935869">
                  <a:extLst>
                    <a:ext uri="{9D8B030D-6E8A-4147-A177-3AD203B41FA5}">
                      <a16:colId xmlns:a16="http://schemas.microsoft.com/office/drawing/2014/main" val="2915117601"/>
                    </a:ext>
                  </a:extLst>
                </a:gridCol>
                <a:gridCol w="935869">
                  <a:extLst>
                    <a:ext uri="{9D8B030D-6E8A-4147-A177-3AD203B41FA5}">
                      <a16:colId xmlns:a16="http://schemas.microsoft.com/office/drawing/2014/main" val="1280022706"/>
                    </a:ext>
                  </a:extLst>
                </a:gridCol>
                <a:gridCol w="638929">
                  <a:extLst>
                    <a:ext uri="{9D8B030D-6E8A-4147-A177-3AD203B41FA5}">
                      <a16:colId xmlns:a16="http://schemas.microsoft.com/office/drawing/2014/main" val="1098153812"/>
                    </a:ext>
                  </a:extLst>
                </a:gridCol>
                <a:gridCol w="1232809">
                  <a:extLst>
                    <a:ext uri="{9D8B030D-6E8A-4147-A177-3AD203B41FA5}">
                      <a16:colId xmlns:a16="http://schemas.microsoft.com/office/drawing/2014/main" val="4267940628"/>
                    </a:ext>
                  </a:extLst>
                </a:gridCol>
              </a:tblGrid>
              <a:tr h="383319">
                <a:tc>
                  <a:txBody>
                    <a:bodyPr/>
                    <a:lstStyle/>
                    <a:p>
                      <a:r>
                        <a:rPr lang="en-US" dirty="0"/>
                        <a:t>pixel0</a:t>
                      </a:r>
                    </a:p>
                  </a:txBody>
                  <a:tcPr/>
                </a:tc>
                <a:tc>
                  <a:txBody>
                    <a:bodyPr/>
                    <a:lstStyle/>
                    <a:p>
                      <a:r>
                        <a:rPr lang="en-US" dirty="0"/>
                        <a:t>pixel1</a:t>
                      </a:r>
                    </a:p>
                  </a:txBody>
                  <a:tcPr/>
                </a:tc>
                <a:tc>
                  <a:txBody>
                    <a:bodyPr/>
                    <a:lstStyle/>
                    <a:p>
                      <a:r>
                        <a:rPr lang="en-US" dirty="0"/>
                        <a:t>pixel2</a:t>
                      </a:r>
                    </a:p>
                  </a:txBody>
                  <a:tcPr/>
                </a:tc>
                <a:tc>
                  <a:txBody>
                    <a:bodyPr/>
                    <a:lstStyle/>
                    <a:p>
                      <a:r>
                        <a:rPr lang="en-US" dirty="0"/>
                        <a:t>…</a:t>
                      </a:r>
                    </a:p>
                  </a:txBody>
                  <a:tcPr/>
                </a:tc>
                <a:tc>
                  <a:txBody>
                    <a:bodyPr/>
                    <a:lstStyle/>
                    <a:p>
                      <a:r>
                        <a:rPr lang="en-US" dirty="0"/>
                        <a:t>pixel783</a:t>
                      </a:r>
                    </a:p>
                  </a:txBody>
                  <a:tcPr/>
                </a:tc>
                <a:extLst>
                  <a:ext uri="{0D108BD9-81ED-4DB2-BD59-A6C34878D82A}">
                    <a16:rowId xmlns:a16="http://schemas.microsoft.com/office/drawing/2014/main" val="507227704"/>
                  </a:ext>
                </a:extLst>
              </a:tr>
              <a:tr h="383319">
                <a:tc>
                  <a:txBody>
                    <a:bodyPr/>
                    <a:lstStyle/>
                    <a:p>
                      <a:r>
                        <a:rPr lang="en-US" dirty="0"/>
                        <a:t>0</a:t>
                      </a:r>
                    </a:p>
                  </a:txBody>
                  <a:tcPr/>
                </a:tc>
                <a:tc>
                  <a:txBody>
                    <a:bodyPr/>
                    <a:lstStyle/>
                    <a:p>
                      <a:r>
                        <a:rPr lang="en-US" dirty="0"/>
                        <a:t>137</a:t>
                      </a:r>
                    </a:p>
                  </a:txBody>
                  <a:tcPr/>
                </a:tc>
                <a:tc>
                  <a:txBody>
                    <a:bodyPr/>
                    <a:lstStyle/>
                    <a:p>
                      <a:r>
                        <a:rPr lang="en-US" dirty="0"/>
                        <a:t>71</a:t>
                      </a:r>
                    </a:p>
                  </a:txBody>
                  <a:tcPr/>
                </a:tc>
                <a:tc>
                  <a:txBody>
                    <a:bodyPr/>
                    <a:lstStyle/>
                    <a:p>
                      <a:endParaRPr lang="en-US" dirty="0"/>
                    </a:p>
                  </a:txBody>
                  <a:tcPr/>
                </a:tc>
                <a:tc>
                  <a:txBody>
                    <a:bodyPr/>
                    <a:lstStyle/>
                    <a:p>
                      <a:r>
                        <a:rPr lang="en-US" dirty="0"/>
                        <a:t>0</a:t>
                      </a:r>
                    </a:p>
                  </a:txBody>
                  <a:tcPr/>
                </a:tc>
                <a:extLst>
                  <a:ext uri="{0D108BD9-81ED-4DB2-BD59-A6C34878D82A}">
                    <a16:rowId xmlns:a16="http://schemas.microsoft.com/office/drawing/2014/main" val="2366275670"/>
                  </a:ext>
                </a:extLst>
              </a:tr>
              <a:tr h="383319">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a:t>
                      </a:r>
                    </a:p>
                  </a:txBody>
                  <a:tcPr/>
                </a:tc>
                <a:tc>
                  <a:txBody>
                    <a:bodyPr/>
                    <a:lstStyle/>
                    <a:p>
                      <a:r>
                        <a:rPr lang="en-US" dirty="0"/>
                        <a:t>55</a:t>
                      </a:r>
                    </a:p>
                  </a:txBody>
                  <a:tcPr/>
                </a:tc>
                <a:extLst>
                  <a:ext uri="{0D108BD9-81ED-4DB2-BD59-A6C34878D82A}">
                    <a16:rowId xmlns:a16="http://schemas.microsoft.com/office/drawing/2014/main" val="2969674915"/>
                  </a:ext>
                </a:extLst>
              </a:tr>
            </a:tbl>
          </a:graphicData>
        </a:graphic>
      </p:graphicFrame>
      <p:sp>
        <p:nvSpPr>
          <p:cNvPr id="9" name="Rectangle 8">
            <a:extLst>
              <a:ext uri="{FF2B5EF4-FFF2-40B4-BE49-F238E27FC236}">
                <a16:creationId xmlns:a16="http://schemas.microsoft.com/office/drawing/2014/main" id="{71CCE930-CA1A-4A6F-8438-D7709BA81ECA}"/>
              </a:ext>
            </a:extLst>
          </p:cNvPr>
          <p:cNvSpPr/>
          <p:nvPr/>
        </p:nvSpPr>
        <p:spPr>
          <a:xfrm>
            <a:off x="353787" y="2225761"/>
            <a:ext cx="6096000" cy="1754326"/>
          </a:xfrm>
          <a:prstGeom prst="rect">
            <a:avLst/>
          </a:prstGeom>
        </p:spPr>
        <p:txBody>
          <a:bodyPr>
            <a:spAutoFit/>
          </a:bodyPr>
          <a:lstStyle/>
          <a:p>
            <a:pPr marL="228600" indent="-228600">
              <a:lnSpc>
                <a:spcPct val="90000"/>
              </a:lnSpc>
              <a:spcBef>
                <a:spcPts val="1000"/>
              </a:spcBef>
              <a:buFont typeface="Arial" panose="020B0604020202020204" pitchFamily="34" charset="0"/>
              <a:buChar char="•"/>
            </a:pPr>
            <a:r>
              <a:rPr lang="en-US" dirty="0"/>
              <a:t>Training set</a:t>
            </a:r>
          </a:p>
          <a:p>
            <a:pPr lvl="1"/>
            <a:r>
              <a:rPr lang="en-US" dirty="0"/>
              <a:t>42000 samples, each sample is one (black and white) digit image with label</a:t>
            </a:r>
          </a:p>
          <a:p>
            <a:pPr marL="1200150" lvl="2" indent="-285750">
              <a:buFont typeface="Courier New" panose="02070309020205020404" pitchFamily="49" charset="0"/>
              <a:buChar char="o"/>
            </a:pPr>
            <a:r>
              <a:rPr lang="en-US" dirty="0"/>
              <a:t>One “label” – Y (label)</a:t>
            </a:r>
          </a:p>
          <a:p>
            <a:pPr marL="1200150" lvl="2" indent="-285750">
              <a:buFont typeface="Courier New" panose="02070309020205020404" pitchFamily="49" charset="0"/>
              <a:buChar char="o"/>
            </a:pPr>
            <a:r>
              <a:rPr lang="en-US" dirty="0"/>
              <a:t>784 “pixels” – X (pixel0, pixel1,…, pixel783)  </a:t>
            </a:r>
          </a:p>
          <a:p>
            <a:pPr lvl="3">
              <a:buFont typeface="Courier New" panose="02070309020205020404" pitchFamily="49" charset="0"/>
              <a:buChar char="o"/>
            </a:pPr>
            <a:r>
              <a:rPr lang="en-US" dirty="0"/>
              <a:t>784 pixels = 28 x 28 matrix of pixels </a:t>
            </a:r>
          </a:p>
        </p:txBody>
      </p:sp>
      <p:sp>
        <p:nvSpPr>
          <p:cNvPr id="10" name="Rectangle 9">
            <a:extLst>
              <a:ext uri="{FF2B5EF4-FFF2-40B4-BE49-F238E27FC236}">
                <a16:creationId xmlns:a16="http://schemas.microsoft.com/office/drawing/2014/main" id="{4D38C5E2-4202-451E-9C03-3FF4E9E55119}"/>
              </a:ext>
            </a:extLst>
          </p:cNvPr>
          <p:cNvSpPr/>
          <p:nvPr/>
        </p:nvSpPr>
        <p:spPr>
          <a:xfrm>
            <a:off x="353787" y="3995899"/>
            <a:ext cx="6096000" cy="923330"/>
          </a:xfrm>
          <a:prstGeom prst="rect">
            <a:avLst/>
          </a:prstGeom>
        </p:spPr>
        <p:txBody>
          <a:bodyPr>
            <a:spAutoFit/>
          </a:bodyPr>
          <a:lstStyle/>
          <a:p>
            <a:pPr marL="285750" indent="-285750">
              <a:buFont typeface="Arial" panose="020B0604020202020204" pitchFamily="34" charset="0"/>
              <a:buChar char="•"/>
            </a:pPr>
            <a:r>
              <a:rPr lang="en-US" dirty="0"/>
              <a:t>Test set</a:t>
            </a:r>
          </a:p>
          <a:p>
            <a:pPr lvl="1"/>
            <a:r>
              <a:rPr lang="en-US" dirty="0"/>
              <a:t>28000 rows, each row is one (black and white) digit image </a:t>
            </a:r>
            <a:r>
              <a:rPr lang="en-US" dirty="0" err="1"/>
              <a:t>withOUT</a:t>
            </a:r>
            <a:r>
              <a:rPr lang="en-US" dirty="0"/>
              <a:t> label</a:t>
            </a:r>
          </a:p>
        </p:txBody>
      </p:sp>
      <p:sp>
        <p:nvSpPr>
          <p:cNvPr id="11" name="Rectangle 10">
            <a:extLst>
              <a:ext uri="{FF2B5EF4-FFF2-40B4-BE49-F238E27FC236}">
                <a16:creationId xmlns:a16="http://schemas.microsoft.com/office/drawing/2014/main" id="{C6C7552E-6248-453F-B8C7-37AAF761CF57}"/>
              </a:ext>
            </a:extLst>
          </p:cNvPr>
          <p:cNvSpPr/>
          <p:nvPr/>
        </p:nvSpPr>
        <p:spPr>
          <a:xfrm>
            <a:off x="353787" y="4935041"/>
            <a:ext cx="6096000" cy="1200329"/>
          </a:xfrm>
          <a:prstGeom prst="rect">
            <a:avLst/>
          </a:prstGeom>
        </p:spPr>
        <p:txBody>
          <a:bodyPr>
            <a:spAutoFit/>
          </a:bodyPr>
          <a:lstStyle/>
          <a:p>
            <a:pPr marL="285750" indent="-285750">
              <a:buFont typeface="Arial" panose="020B0604020202020204" pitchFamily="34" charset="0"/>
              <a:buChar char="•"/>
            </a:pPr>
            <a:r>
              <a:rPr lang="en-US" b="1" dirty="0"/>
              <a:t>Overall mission:</a:t>
            </a:r>
          </a:p>
          <a:p>
            <a:pPr marL="742950" lvl="1" indent="-285750">
              <a:buFont typeface="Wingdings" panose="05000000000000000000" pitchFamily="2" charset="2"/>
              <a:buChar char="Ø"/>
            </a:pPr>
            <a:r>
              <a:rPr lang="en-US" b="1" dirty="0"/>
              <a:t>Obtain the model from training set</a:t>
            </a:r>
          </a:p>
          <a:p>
            <a:pPr marL="742950" lvl="1" indent="-285750">
              <a:buFont typeface="Wingdings" panose="05000000000000000000" pitchFamily="2" charset="2"/>
              <a:buChar char="Ø"/>
            </a:pPr>
            <a:r>
              <a:rPr lang="en-US" b="1" dirty="0"/>
              <a:t>Apply the model on the test set to yield the label for each test row</a:t>
            </a:r>
          </a:p>
        </p:txBody>
      </p:sp>
    </p:spTree>
    <p:extLst>
      <p:ext uri="{BB962C8B-B14F-4D97-AF65-F5344CB8AC3E}">
        <p14:creationId xmlns:p14="http://schemas.microsoft.com/office/powerpoint/2010/main" val="1851067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additive="base">
                                        <p:cTn id="37" dur="500" fill="hold"/>
                                        <p:tgtEl>
                                          <p:spTgt spid="8"/>
                                        </p:tgtEl>
                                        <p:attrNameLst>
                                          <p:attrName>ppt_x</p:attrName>
                                        </p:attrNameLst>
                                      </p:cBhvr>
                                      <p:tavLst>
                                        <p:tav tm="0">
                                          <p:val>
                                            <p:strVal val="#ppt_x"/>
                                          </p:val>
                                        </p:tav>
                                        <p:tav tm="100000">
                                          <p:val>
                                            <p:strVal val="#ppt_x"/>
                                          </p:val>
                                        </p:tav>
                                      </p:tavLst>
                                    </p:anim>
                                    <p:anim calcmode="lin" valueType="num">
                                      <p:cBhvr additive="base">
                                        <p:cTn id="3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1"/>
                                        </p:tgtEl>
                                        <p:attrNameLst>
                                          <p:attrName>style.visibility</p:attrName>
                                        </p:attrNameLst>
                                      </p:cBhvr>
                                      <p:to>
                                        <p:strVal val="visible"/>
                                      </p:to>
                                    </p:set>
                                    <p:anim calcmode="lin" valueType="num">
                                      <p:cBhvr additive="base">
                                        <p:cTn id="43" dur="500" fill="hold"/>
                                        <p:tgtEl>
                                          <p:spTgt spid="11"/>
                                        </p:tgtEl>
                                        <p:attrNameLst>
                                          <p:attrName>ppt_x</p:attrName>
                                        </p:attrNameLst>
                                      </p:cBhvr>
                                      <p:tavLst>
                                        <p:tav tm="0">
                                          <p:val>
                                            <p:strVal val="#ppt_x"/>
                                          </p:val>
                                        </p:tav>
                                        <p:tav tm="100000">
                                          <p:val>
                                            <p:strVal val="#ppt_x"/>
                                          </p:val>
                                        </p:tav>
                                      </p:tavLst>
                                    </p:anim>
                                    <p:anim calcmode="lin" valueType="num">
                                      <p:cBhvr additive="base">
                                        <p:cTn id="4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9" grpId="0"/>
      <p:bldP spid="10" grpId="0"/>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F678B-629C-49D1-A05E-E0BFD6FF91BC}"/>
              </a:ext>
            </a:extLst>
          </p:cNvPr>
          <p:cNvSpPr>
            <a:spLocks noGrp="1"/>
          </p:cNvSpPr>
          <p:nvPr>
            <p:ph type="title"/>
          </p:nvPr>
        </p:nvSpPr>
        <p:spPr/>
        <p:txBody>
          <a:bodyPr/>
          <a:lstStyle/>
          <a:p>
            <a:r>
              <a:rPr lang="en-US" dirty="0"/>
              <a:t>Method 1 – Linear Regression</a:t>
            </a:r>
          </a:p>
        </p:txBody>
      </p:sp>
      <p:sp>
        <p:nvSpPr>
          <p:cNvPr id="5" name="Content Placeholder 4">
            <a:extLst>
              <a:ext uri="{FF2B5EF4-FFF2-40B4-BE49-F238E27FC236}">
                <a16:creationId xmlns:a16="http://schemas.microsoft.com/office/drawing/2014/main" id="{6DC8B965-9BBC-464A-A130-0DC1450F91E2}"/>
              </a:ext>
            </a:extLst>
          </p:cNvPr>
          <p:cNvSpPr>
            <a:spLocks noGrp="1"/>
          </p:cNvSpPr>
          <p:nvPr>
            <p:ph idx="1"/>
          </p:nvPr>
        </p:nvSpPr>
        <p:spPr>
          <a:xfrm>
            <a:off x="838200" y="1322614"/>
            <a:ext cx="10515600" cy="1013343"/>
          </a:xfrm>
        </p:spPr>
        <p:txBody>
          <a:bodyPr>
            <a:normAutofit/>
          </a:bodyPr>
          <a:lstStyle/>
          <a:p>
            <a:r>
              <a:rPr lang="en-US" sz="1800" dirty="0"/>
              <a:t>Linear Regression is a supervised learning </a:t>
            </a:r>
          </a:p>
          <a:p>
            <a:r>
              <a:rPr lang="en-US" sz="1800" dirty="0"/>
              <a:t>Apply Batch Gradient Descent to obtain the weight vector</a:t>
            </a:r>
          </a:p>
        </p:txBody>
      </p:sp>
      <p:pic>
        <p:nvPicPr>
          <p:cNvPr id="7" name="Picture 6">
            <a:extLst>
              <a:ext uri="{FF2B5EF4-FFF2-40B4-BE49-F238E27FC236}">
                <a16:creationId xmlns:a16="http://schemas.microsoft.com/office/drawing/2014/main" id="{A037179F-27FC-4827-BE51-40415F729389}"/>
              </a:ext>
            </a:extLst>
          </p:cNvPr>
          <p:cNvPicPr>
            <a:picLocks noChangeAspect="1"/>
          </p:cNvPicPr>
          <p:nvPr/>
        </p:nvPicPr>
        <p:blipFill>
          <a:blip r:embed="rId2"/>
          <a:stretch>
            <a:fillRect/>
          </a:stretch>
        </p:blipFill>
        <p:spPr>
          <a:xfrm>
            <a:off x="1153991" y="2198493"/>
            <a:ext cx="6504109" cy="3076885"/>
          </a:xfrm>
          <a:prstGeom prst="rect">
            <a:avLst/>
          </a:prstGeom>
        </p:spPr>
      </p:pic>
      <p:sp>
        <p:nvSpPr>
          <p:cNvPr id="3" name="Rectangle 2">
            <a:extLst>
              <a:ext uri="{FF2B5EF4-FFF2-40B4-BE49-F238E27FC236}">
                <a16:creationId xmlns:a16="http://schemas.microsoft.com/office/drawing/2014/main" id="{9C7A72EB-DBD2-47B6-8346-C909C75D59AE}"/>
              </a:ext>
            </a:extLst>
          </p:cNvPr>
          <p:cNvSpPr/>
          <p:nvPr/>
        </p:nvSpPr>
        <p:spPr>
          <a:xfrm>
            <a:off x="838200" y="5421058"/>
            <a:ext cx="10193215" cy="369332"/>
          </a:xfrm>
          <a:prstGeom prst="rect">
            <a:avLst/>
          </a:prstGeom>
        </p:spPr>
        <p:txBody>
          <a:bodyPr wrap="square">
            <a:spAutoFit/>
          </a:bodyPr>
          <a:lstStyle/>
          <a:p>
            <a:pPr marL="285750" indent="-285750">
              <a:buFont typeface="Arial" panose="020B0604020202020204" pitchFamily="34" charset="0"/>
              <a:buChar char="•"/>
            </a:pPr>
            <a:r>
              <a:rPr lang="en-US" b="1" dirty="0"/>
              <a:t>TOOL: Closed Form Batch Gradient Descent is coded using Python 3.0, no API is used</a:t>
            </a:r>
          </a:p>
        </p:txBody>
      </p:sp>
    </p:spTree>
    <p:extLst>
      <p:ext uri="{BB962C8B-B14F-4D97-AF65-F5344CB8AC3E}">
        <p14:creationId xmlns:p14="http://schemas.microsoft.com/office/powerpoint/2010/main" val="1382269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ppt_x"/>
                                          </p:val>
                                        </p:tav>
                                        <p:tav tm="100000">
                                          <p:val>
                                            <p:strVal val="#ppt_x"/>
                                          </p:val>
                                        </p:tav>
                                      </p:tavLst>
                                    </p:anim>
                                    <p:anim calcmode="lin" valueType="num">
                                      <p:cBhvr additive="base">
                                        <p:cTn id="2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F678B-629C-49D1-A05E-E0BFD6FF91BC}"/>
              </a:ext>
            </a:extLst>
          </p:cNvPr>
          <p:cNvSpPr>
            <a:spLocks noGrp="1"/>
          </p:cNvSpPr>
          <p:nvPr>
            <p:ph type="title"/>
          </p:nvPr>
        </p:nvSpPr>
        <p:spPr>
          <a:xfrm>
            <a:off x="838200" y="167901"/>
            <a:ext cx="10515600" cy="931057"/>
          </a:xfrm>
        </p:spPr>
        <p:txBody>
          <a:bodyPr/>
          <a:lstStyle/>
          <a:p>
            <a:r>
              <a:rPr lang="en-US" dirty="0"/>
              <a:t>Method 1 – Linear Regression</a:t>
            </a:r>
          </a:p>
        </p:txBody>
      </p:sp>
      <mc:AlternateContent xmlns:mc="http://schemas.openxmlformats.org/markup-compatibility/2006">
        <mc:Choice xmlns:a14="http://schemas.microsoft.com/office/drawing/2010/main" Requires="a14">
          <p:sp>
            <p:nvSpPr>
              <p:cNvPr id="5" name="Content Placeholder 4">
                <a:extLst>
                  <a:ext uri="{FF2B5EF4-FFF2-40B4-BE49-F238E27FC236}">
                    <a16:creationId xmlns:a16="http://schemas.microsoft.com/office/drawing/2014/main" id="{6DC8B965-9BBC-464A-A130-0DC1450F91E2}"/>
                  </a:ext>
                </a:extLst>
              </p:cNvPr>
              <p:cNvSpPr>
                <a:spLocks noGrp="1"/>
              </p:cNvSpPr>
              <p:nvPr>
                <p:ph idx="1"/>
              </p:nvPr>
            </p:nvSpPr>
            <p:spPr>
              <a:xfrm>
                <a:off x="838200" y="1116138"/>
                <a:ext cx="10515600" cy="1013343"/>
              </a:xfrm>
            </p:spPr>
            <p:txBody>
              <a:bodyPr>
                <a:normAutofit/>
              </a:bodyPr>
              <a:lstStyle/>
              <a:p>
                <a:r>
                  <a:rPr lang="en-US" sz="1800" dirty="0"/>
                  <a:t>Once you get the weight(W) vector, the model is formed: </a:t>
                </a:r>
                <a:r>
                  <a:rPr lang="en-US" dirty="0"/>
                  <a:t>Y = </a:t>
                </a:r>
                <a14:m>
                  <m:oMath xmlns:m="http://schemas.openxmlformats.org/officeDocument/2006/math">
                    <m:sSub>
                      <m:sSubPr>
                        <m:ctrlPr>
                          <a:rPr lang="pl-PL"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0</m:t>
                        </m:r>
                      </m:sub>
                    </m:sSub>
                  </m:oMath>
                </a14:m>
                <a:r>
                  <a:rPr lang="pl-PL" dirty="0"/>
                  <a:t> </a:t>
                </a:r>
                <a14:m>
                  <m:oMath xmlns:m="http://schemas.openxmlformats.org/officeDocument/2006/math">
                    <m:sSub>
                      <m:sSubPr>
                        <m:ctrlPr>
                          <a:rPr lang="pl-PL"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0</m:t>
                        </m:r>
                      </m:sub>
                    </m:sSub>
                  </m:oMath>
                </a14:m>
                <a:r>
                  <a:rPr lang="pl-PL" dirty="0"/>
                  <a:t> + </a:t>
                </a:r>
                <a14:m>
                  <m:oMath xmlns:m="http://schemas.openxmlformats.org/officeDocument/2006/math">
                    <m:sSub>
                      <m:sSubPr>
                        <m:ctrlPr>
                          <a:rPr lang="pl-PL"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1</m:t>
                        </m:r>
                      </m:sub>
                    </m:sSub>
                    <m:sSub>
                      <m:sSubPr>
                        <m:ctrlPr>
                          <a:rPr lang="pl-PL"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oMath>
                </a14:m>
                <a:r>
                  <a:rPr lang="pl-PL" dirty="0"/>
                  <a:t> +···+ </a:t>
                </a:r>
                <a14:m>
                  <m:oMath xmlns:m="http://schemas.openxmlformats.org/officeDocument/2006/math">
                    <m:sSub>
                      <m:sSubPr>
                        <m:ctrlPr>
                          <a:rPr lang="pl-PL"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𝑛</m:t>
                        </m:r>
                      </m:sub>
                    </m:sSub>
                  </m:oMath>
                </a14:m>
                <a:r>
                  <a:rPr lang="pl-PL" dirty="0"/>
                  <a:t> </a:t>
                </a:r>
                <a14:m>
                  <m:oMath xmlns:m="http://schemas.openxmlformats.org/officeDocument/2006/math">
                    <m:sSub>
                      <m:sSubPr>
                        <m:ctrlPr>
                          <a:rPr lang="pl-PL"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𝑛</m:t>
                        </m:r>
                      </m:sub>
                    </m:sSub>
                  </m:oMath>
                </a14:m>
                <a:endParaRPr lang="en-US" sz="1800" dirty="0"/>
              </a:p>
              <a:p>
                <a:r>
                  <a:rPr lang="en-US" sz="1800" dirty="0"/>
                  <a:t>Apply the model above to get Y vector (The “label” for each test row)</a:t>
                </a:r>
              </a:p>
              <a:p>
                <a:endParaRPr lang="en-US" sz="1800" dirty="0"/>
              </a:p>
            </p:txBody>
          </p:sp>
        </mc:Choice>
        <mc:Fallback>
          <p:sp>
            <p:nvSpPr>
              <p:cNvPr id="5" name="Content Placeholder 4">
                <a:extLst>
                  <a:ext uri="{FF2B5EF4-FFF2-40B4-BE49-F238E27FC236}">
                    <a16:creationId xmlns:a16="http://schemas.microsoft.com/office/drawing/2014/main" id="{6DC8B965-9BBC-464A-A130-0DC1450F91E2}"/>
                  </a:ext>
                </a:extLst>
              </p:cNvPr>
              <p:cNvSpPr>
                <a:spLocks noGrp="1" noRot="1" noChangeAspect="1" noMove="1" noResize="1" noEditPoints="1" noAdjustHandles="1" noChangeArrowheads="1" noChangeShapeType="1" noTextEdit="1"/>
              </p:cNvSpPr>
              <p:nvPr>
                <p:ph idx="1"/>
              </p:nvPr>
            </p:nvSpPr>
            <p:spPr>
              <a:xfrm>
                <a:off x="838200" y="1116138"/>
                <a:ext cx="10515600" cy="1013343"/>
              </a:xfrm>
              <a:blipFill>
                <a:blip r:embed="rId2"/>
                <a:stretch>
                  <a:fillRect l="-406" t="-9639"/>
                </a:stretch>
              </a:blipFill>
            </p:spPr>
            <p:txBody>
              <a:bodyPr/>
              <a:lstStyle/>
              <a:p>
                <a:r>
                  <a:rPr lang="en-US">
                    <a:noFill/>
                  </a:rPr>
                  <a:t> </a:t>
                </a:r>
              </a:p>
            </p:txBody>
          </p:sp>
        </mc:Fallback>
      </mc:AlternateContent>
      <p:pic>
        <p:nvPicPr>
          <p:cNvPr id="3" name="Picture 2">
            <a:extLst>
              <a:ext uri="{FF2B5EF4-FFF2-40B4-BE49-F238E27FC236}">
                <a16:creationId xmlns:a16="http://schemas.microsoft.com/office/drawing/2014/main" id="{98212D65-74F3-4563-BAF7-957F1ECD1C99}"/>
              </a:ext>
            </a:extLst>
          </p:cNvPr>
          <p:cNvPicPr>
            <a:picLocks noChangeAspect="1"/>
          </p:cNvPicPr>
          <p:nvPr/>
        </p:nvPicPr>
        <p:blipFill>
          <a:blip r:embed="rId3"/>
          <a:stretch>
            <a:fillRect/>
          </a:stretch>
        </p:blipFill>
        <p:spPr>
          <a:xfrm>
            <a:off x="1143000" y="2118839"/>
            <a:ext cx="9414457" cy="4053361"/>
          </a:xfrm>
          <a:prstGeom prst="rect">
            <a:avLst/>
          </a:prstGeom>
        </p:spPr>
      </p:pic>
      <p:sp>
        <p:nvSpPr>
          <p:cNvPr id="7" name="Rectangle 6">
            <a:extLst>
              <a:ext uri="{FF2B5EF4-FFF2-40B4-BE49-F238E27FC236}">
                <a16:creationId xmlns:a16="http://schemas.microsoft.com/office/drawing/2014/main" id="{17648366-2747-46CA-A932-216919023BAC}"/>
              </a:ext>
            </a:extLst>
          </p:cNvPr>
          <p:cNvSpPr/>
          <p:nvPr/>
        </p:nvSpPr>
        <p:spPr>
          <a:xfrm>
            <a:off x="1482811" y="4497859"/>
            <a:ext cx="345989" cy="304800"/>
          </a:xfrm>
          <a:prstGeom prst="rect">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13CD17F-9E48-456E-AB09-9ABA5C7B8DC0}"/>
              </a:ext>
            </a:extLst>
          </p:cNvPr>
          <p:cNvSpPr/>
          <p:nvPr/>
        </p:nvSpPr>
        <p:spPr>
          <a:xfrm>
            <a:off x="1260389" y="5428034"/>
            <a:ext cx="1771135" cy="23959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63048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7" grpId="0" animBg="1"/>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F678B-629C-49D1-A05E-E0BFD6FF91BC}"/>
              </a:ext>
            </a:extLst>
          </p:cNvPr>
          <p:cNvSpPr>
            <a:spLocks noGrp="1"/>
          </p:cNvSpPr>
          <p:nvPr>
            <p:ph type="title"/>
          </p:nvPr>
        </p:nvSpPr>
        <p:spPr>
          <a:xfrm>
            <a:off x="838200" y="52570"/>
            <a:ext cx="10515600" cy="697072"/>
          </a:xfrm>
        </p:spPr>
        <p:txBody>
          <a:bodyPr/>
          <a:lstStyle/>
          <a:p>
            <a:r>
              <a:rPr lang="en-US" dirty="0"/>
              <a:t>Method 2 – Logistic Regression</a:t>
            </a:r>
          </a:p>
        </p:txBody>
      </p:sp>
      <mc:AlternateContent xmlns:mc="http://schemas.openxmlformats.org/markup-compatibility/2006">
        <mc:Choice xmlns:a14="http://schemas.microsoft.com/office/drawing/2010/main" Requires="a14">
          <p:sp>
            <p:nvSpPr>
              <p:cNvPr id="7" name="Content Placeholder 4">
                <a:extLst>
                  <a:ext uri="{FF2B5EF4-FFF2-40B4-BE49-F238E27FC236}">
                    <a16:creationId xmlns:a16="http://schemas.microsoft.com/office/drawing/2014/main" id="{9C477A5B-578C-42BF-A74A-C90862501713}"/>
                  </a:ext>
                </a:extLst>
              </p:cNvPr>
              <p:cNvSpPr>
                <a:spLocks noGrp="1"/>
              </p:cNvSpPr>
              <p:nvPr>
                <p:ph idx="1"/>
              </p:nvPr>
            </p:nvSpPr>
            <p:spPr>
              <a:xfrm>
                <a:off x="912340" y="844819"/>
                <a:ext cx="10908957" cy="3348240"/>
              </a:xfrm>
            </p:spPr>
            <p:txBody>
              <a:bodyPr>
                <a:noAutofit/>
              </a:bodyPr>
              <a:lstStyle/>
              <a:p>
                <a:r>
                  <a:rPr lang="en-US" sz="2000" dirty="0"/>
                  <a:t>Logistic Regression is a classification method (Classify if the given tumor is malignant or not). Like regression, classification is also a supervised learning </a:t>
                </a:r>
              </a:p>
              <a:p>
                <a:r>
                  <a:rPr lang="en-US" sz="2000" dirty="0"/>
                  <a:t>Logistic Regression is different from Linear Regression by the hypothesis function</a:t>
                </a:r>
              </a:p>
              <a:p>
                <a:pPr lvl="1">
                  <a:buFont typeface="Courier New" panose="02070309020205020404" pitchFamily="49" charset="0"/>
                  <a:buChar char="o"/>
                </a:pPr>
                <a14:m>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h</m:t>
                        </m:r>
                      </m:e>
                      <m:sub>
                        <m:r>
                          <a:rPr lang="en-US" sz="1600" b="0" i="1" smtClean="0">
                            <a:latin typeface="Cambria Math" panose="02040503050406030204" pitchFamily="18" charset="0"/>
                          </a:rPr>
                          <m:t>𝑤</m:t>
                        </m:r>
                      </m:sub>
                    </m:sSub>
                  </m:oMath>
                </a14:m>
                <a:r>
                  <a:rPr lang="en-US" sz="1600" dirty="0"/>
                  <a:t>(x) = </a:t>
                </a:r>
                <a:r>
                  <a:rPr lang="pl-PL" sz="1600" dirty="0"/>
                  <a:t>g(</a:t>
                </a:r>
                <a14:m>
                  <m:oMath xmlns:m="http://schemas.openxmlformats.org/officeDocument/2006/math">
                    <m:sSup>
                      <m:sSupPr>
                        <m:ctrlPr>
                          <a:rPr lang="pl-PL" sz="1600" i="1" dirty="0" smtClean="0">
                            <a:latin typeface="Cambria Math" panose="02040503050406030204" pitchFamily="18" charset="0"/>
                          </a:rPr>
                        </m:ctrlPr>
                      </m:sSupPr>
                      <m:e>
                        <m:r>
                          <a:rPr lang="en-US" sz="1600" b="0" i="1" dirty="0" smtClean="0">
                            <a:latin typeface="Cambria Math" panose="02040503050406030204" pitchFamily="18" charset="0"/>
                          </a:rPr>
                          <m:t>𝑊</m:t>
                        </m:r>
                      </m:e>
                      <m:sup>
                        <m:r>
                          <a:rPr lang="en-US" sz="1600" b="0" i="1" dirty="0" smtClean="0">
                            <a:latin typeface="Cambria Math" panose="02040503050406030204" pitchFamily="18" charset="0"/>
                          </a:rPr>
                          <m:t>𝑇</m:t>
                        </m:r>
                      </m:sup>
                    </m:sSup>
                    <m:r>
                      <a:rPr lang="en-US" sz="1600" b="0" i="1" dirty="0" smtClean="0">
                        <a:latin typeface="Cambria Math" panose="02040503050406030204" pitchFamily="18" charset="0"/>
                      </a:rPr>
                      <m:t>𝑋</m:t>
                    </m:r>
                  </m:oMath>
                </a14:m>
                <a:r>
                  <a:rPr lang="pl-PL" sz="1600" dirty="0"/>
                  <a:t>)=g(</a:t>
                </a:r>
                <a14:m>
                  <m:oMath xmlns:m="http://schemas.openxmlformats.org/officeDocument/2006/math">
                    <m:sSub>
                      <m:sSubPr>
                        <m:ctrlPr>
                          <a:rPr lang="pl-PL" sz="1600" i="1" smtClean="0">
                            <a:latin typeface="Cambria Math" panose="02040503050406030204" pitchFamily="18" charset="0"/>
                          </a:rPr>
                        </m:ctrlPr>
                      </m:sSubPr>
                      <m:e>
                        <m:r>
                          <a:rPr lang="en-US" sz="1600" b="0" i="1" smtClean="0">
                            <a:latin typeface="Cambria Math" panose="02040503050406030204" pitchFamily="18" charset="0"/>
                          </a:rPr>
                          <m:t>𝑤</m:t>
                        </m:r>
                      </m:e>
                      <m:sub>
                        <m:r>
                          <a:rPr lang="en-US" sz="1600" b="0" i="1" smtClean="0">
                            <a:latin typeface="Cambria Math" panose="02040503050406030204" pitchFamily="18" charset="0"/>
                          </a:rPr>
                          <m:t>0</m:t>
                        </m:r>
                      </m:sub>
                    </m:sSub>
                  </m:oMath>
                </a14:m>
                <a:r>
                  <a:rPr lang="pl-PL" sz="1600" dirty="0"/>
                  <a:t> </a:t>
                </a:r>
                <a14:m>
                  <m:oMath xmlns:m="http://schemas.openxmlformats.org/officeDocument/2006/math">
                    <m:sSub>
                      <m:sSubPr>
                        <m:ctrlPr>
                          <a:rPr lang="pl-PL" sz="1600" i="1">
                            <a:latin typeface="Cambria Math" panose="02040503050406030204" pitchFamily="18" charset="0"/>
                          </a:rPr>
                        </m:ctrlPr>
                      </m:sSubPr>
                      <m:e>
                        <m:r>
                          <a:rPr lang="en-US" sz="1600" b="0" i="1" smtClean="0">
                            <a:latin typeface="Cambria Math" panose="02040503050406030204" pitchFamily="18" charset="0"/>
                          </a:rPr>
                          <m:t>𝑥</m:t>
                        </m:r>
                      </m:e>
                      <m:sub>
                        <m:r>
                          <a:rPr lang="en-US" sz="1600" i="1">
                            <a:latin typeface="Cambria Math" panose="02040503050406030204" pitchFamily="18" charset="0"/>
                          </a:rPr>
                          <m:t>0</m:t>
                        </m:r>
                      </m:sub>
                    </m:sSub>
                  </m:oMath>
                </a14:m>
                <a:r>
                  <a:rPr lang="pl-PL" sz="1600" dirty="0"/>
                  <a:t> + </a:t>
                </a:r>
                <a14:m>
                  <m:oMath xmlns:m="http://schemas.openxmlformats.org/officeDocument/2006/math">
                    <m:sSub>
                      <m:sSubPr>
                        <m:ctrlPr>
                          <a:rPr lang="pl-PL" sz="1600" i="1">
                            <a:latin typeface="Cambria Math" panose="02040503050406030204" pitchFamily="18" charset="0"/>
                          </a:rPr>
                        </m:ctrlPr>
                      </m:sSubPr>
                      <m:e>
                        <m:r>
                          <a:rPr lang="en-US" sz="1600" i="1">
                            <a:latin typeface="Cambria Math" panose="02040503050406030204" pitchFamily="18" charset="0"/>
                          </a:rPr>
                          <m:t>𝑤</m:t>
                        </m:r>
                      </m:e>
                      <m:sub>
                        <m:r>
                          <a:rPr lang="en-US" sz="1600" b="0" i="1" smtClean="0">
                            <a:latin typeface="Cambria Math" panose="02040503050406030204" pitchFamily="18" charset="0"/>
                          </a:rPr>
                          <m:t>1</m:t>
                        </m:r>
                      </m:sub>
                    </m:sSub>
                    <m:sSub>
                      <m:sSubPr>
                        <m:ctrlPr>
                          <a:rPr lang="pl-PL" sz="1600" i="1">
                            <a:latin typeface="Cambria Math" panose="02040503050406030204" pitchFamily="18" charset="0"/>
                          </a:rPr>
                        </m:ctrlPr>
                      </m:sSubPr>
                      <m:e>
                        <m:r>
                          <a:rPr lang="en-US" sz="1600" i="1">
                            <a:latin typeface="Cambria Math" panose="02040503050406030204" pitchFamily="18" charset="0"/>
                          </a:rPr>
                          <m:t>𝑥</m:t>
                        </m:r>
                      </m:e>
                      <m:sub>
                        <m:r>
                          <a:rPr lang="en-US" sz="1600" b="0" i="1" smtClean="0">
                            <a:latin typeface="Cambria Math" panose="02040503050406030204" pitchFamily="18" charset="0"/>
                          </a:rPr>
                          <m:t>1</m:t>
                        </m:r>
                      </m:sub>
                    </m:sSub>
                  </m:oMath>
                </a14:m>
                <a:r>
                  <a:rPr lang="pl-PL" sz="1600" dirty="0"/>
                  <a:t> +···+ </a:t>
                </a:r>
                <a14:m>
                  <m:oMath xmlns:m="http://schemas.openxmlformats.org/officeDocument/2006/math">
                    <m:sSub>
                      <m:sSubPr>
                        <m:ctrlPr>
                          <a:rPr lang="pl-PL" sz="1600" i="1">
                            <a:latin typeface="Cambria Math" panose="02040503050406030204" pitchFamily="18" charset="0"/>
                          </a:rPr>
                        </m:ctrlPr>
                      </m:sSubPr>
                      <m:e>
                        <m:r>
                          <a:rPr lang="en-US" sz="1600" i="1">
                            <a:latin typeface="Cambria Math" panose="02040503050406030204" pitchFamily="18" charset="0"/>
                          </a:rPr>
                          <m:t>𝑤</m:t>
                        </m:r>
                      </m:e>
                      <m:sub>
                        <m:r>
                          <a:rPr lang="en-US" sz="1600" b="0" i="1" smtClean="0">
                            <a:latin typeface="Cambria Math" panose="02040503050406030204" pitchFamily="18" charset="0"/>
                          </a:rPr>
                          <m:t>𝑛</m:t>
                        </m:r>
                      </m:sub>
                    </m:sSub>
                  </m:oMath>
                </a14:m>
                <a:r>
                  <a:rPr lang="pl-PL" sz="1600" dirty="0"/>
                  <a:t> </a:t>
                </a:r>
                <a14:m>
                  <m:oMath xmlns:m="http://schemas.openxmlformats.org/officeDocument/2006/math">
                    <m:sSub>
                      <m:sSubPr>
                        <m:ctrlPr>
                          <a:rPr lang="pl-PL" sz="1600" i="1">
                            <a:latin typeface="Cambria Math" panose="02040503050406030204" pitchFamily="18" charset="0"/>
                          </a:rPr>
                        </m:ctrlPr>
                      </m:sSubPr>
                      <m:e>
                        <m:r>
                          <a:rPr lang="en-US" sz="1600" i="1">
                            <a:latin typeface="Cambria Math" panose="02040503050406030204" pitchFamily="18" charset="0"/>
                          </a:rPr>
                          <m:t>𝑥</m:t>
                        </m:r>
                      </m:e>
                      <m:sub>
                        <m:r>
                          <a:rPr lang="en-US" sz="1600" b="0" i="1" smtClean="0">
                            <a:latin typeface="Cambria Math" panose="02040503050406030204" pitchFamily="18" charset="0"/>
                          </a:rPr>
                          <m:t>𝑛</m:t>
                        </m:r>
                      </m:sub>
                    </m:sSub>
                  </m:oMath>
                </a14:m>
                <a:r>
                  <a:rPr lang="pl-PL" sz="1600" dirty="0"/>
                  <a:t>) </a:t>
                </a:r>
                <a:r>
                  <a:rPr lang="en-US" sz="1600" dirty="0">
                    <a:solidFill>
                      <a:srgbClr val="FF0000"/>
                    </a:solidFill>
                  </a:rPr>
                  <a:t>vs</a:t>
                </a:r>
                <a:r>
                  <a:rPr lang="en-US" sz="1600" dirty="0"/>
                  <a:t>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h</m:t>
                        </m:r>
                      </m:e>
                      <m:sub>
                        <m:r>
                          <a:rPr lang="en-US" sz="1600" i="1">
                            <a:latin typeface="Cambria Math" panose="02040503050406030204" pitchFamily="18" charset="0"/>
                          </a:rPr>
                          <m:t>𝑤</m:t>
                        </m:r>
                      </m:sub>
                    </m:sSub>
                  </m:oMath>
                </a14:m>
                <a:r>
                  <a:rPr lang="en-US" sz="1600" dirty="0"/>
                  <a:t>(x) = </a:t>
                </a:r>
                <a14:m>
                  <m:oMath xmlns:m="http://schemas.openxmlformats.org/officeDocument/2006/math">
                    <m:sSup>
                      <m:sSupPr>
                        <m:ctrlPr>
                          <a:rPr lang="pl-PL" sz="1600" i="1" dirty="0">
                            <a:latin typeface="Cambria Math" panose="02040503050406030204" pitchFamily="18" charset="0"/>
                          </a:rPr>
                        </m:ctrlPr>
                      </m:sSupPr>
                      <m:e>
                        <m:r>
                          <a:rPr lang="en-US" sz="1600" i="1" dirty="0">
                            <a:latin typeface="Cambria Math" panose="02040503050406030204" pitchFamily="18" charset="0"/>
                          </a:rPr>
                          <m:t>𝑊</m:t>
                        </m:r>
                      </m:e>
                      <m:sup>
                        <m:r>
                          <a:rPr lang="en-US" sz="1600" i="1" dirty="0">
                            <a:latin typeface="Cambria Math" panose="02040503050406030204" pitchFamily="18" charset="0"/>
                          </a:rPr>
                          <m:t>𝑇</m:t>
                        </m:r>
                      </m:sup>
                    </m:sSup>
                    <m:r>
                      <a:rPr lang="en-US" sz="1600" i="1" dirty="0">
                        <a:latin typeface="Cambria Math" panose="02040503050406030204" pitchFamily="18" charset="0"/>
                      </a:rPr>
                      <m:t>𝑋</m:t>
                    </m:r>
                  </m:oMath>
                </a14:m>
                <a:r>
                  <a:rPr lang="en-US" sz="1600" dirty="0"/>
                  <a:t> = </a:t>
                </a:r>
                <a14:m>
                  <m:oMath xmlns:m="http://schemas.openxmlformats.org/officeDocument/2006/math">
                    <m:sSub>
                      <m:sSubPr>
                        <m:ctrlPr>
                          <a:rPr lang="pl-PL" sz="1600" i="1">
                            <a:latin typeface="Cambria Math" panose="02040503050406030204" pitchFamily="18" charset="0"/>
                          </a:rPr>
                        </m:ctrlPr>
                      </m:sSubPr>
                      <m:e>
                        <m:r>
                          <a:rPr lang="en-US" sz="1600" i="1">
                            <a:latin typeface="Cambria Math" panose="02040503050406030204" pitchFamily="18" charset="0"/>
                          </a:rPr>
                          <m:t>𝑤</m:t>
                        </m:r>
                      </m:e>
                      <m:sub>
                        <m:r>
                          <a:rPr lang="en-US" sz="1600" i="1">
                            <a:latin typeface="Cambria Math" panose="02040503050406030204" pitchFamily="18" charset="0"/>
                          </a:rPr>
                          <m:t>0</m:t>
                        </m:r>
                      </m:sub>
                    </m:sSub>
                  </m:oMath>
                </a14:m>
                <a:r>
                  <a:rPr lang="pl-PL" sz="1600" dirty="0"/>
                  <a:t> </a:t>
                </a:r>
                <a14:m>
                  <m:oMath xmlns:m="http://schemas.openxmlformats.org/officeDocument/2006/math">
                    <m:sSub>
                      <m:sSubPr>
                        <m:ctrlPr>
                          <a:rPr lang="pl-PL"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0</m:t>
                        </m:r>
                      </m:sub>
                    </m:sSub>
                  </m:oMath>
                </a14:m>
                <a:r>
                  <a:rPr lang="pl-PL" sz="1600" dirty="0"/>
                  <a:t> + </a:t>
                </a:r>
                <a14:m>
                  <m:oMath xmlns:m="http://schemas.openxmlformats.org/officeDocument/2006/math">
                    <m:sSub>
                      <m:sSubPr>
                        <m:ctrlPr>
                          <a:rPr lang="pl-PL" sz="1600" i="1">
                            <a:latin typeface="Cambria Math" panose="02040503050406030204" pitchFamily="18" charset="0"/>
                          </a:rPr>
                        </m:ctrlPr>
                      </m:sSubPr>
                      <m:e>
                        <m:r>
                          <a:rPr lang="en-US" sz="1600" i="1">
                            <a:latin typeface="Cambria Math" panose="02040503050406030204" pitchFamily="18" charset="0"/>
                          </a:rPr>
                          <m:t>𝑤</m:t>
                        </m:r>
                      </m:e>
                      <m:sub>
                        <m:r>
                          <a:rPr lang="en-US" sz="1600" i="1">
                            <a:latin typeface="Cambria Math" panose="02040503050406030204" pitchFamily="18" charset="0"/>
                          </a:rPr>
                          <m:t>1</m:t>
                        </m:r>
                      </m:sub>
                    </m:sSub>
                    <m:sSub>
                      <m:sSubPr>
                        <m:ctrlPr>
                          <a:rPr lang="pl-PL"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1</m:t>
                        </m:r>
                      </m:sub>
                    </m:sSub>
                  </m:oMath>
                </a14:m>
                <a:r>
                  <a:rPr lang="pl-PL" sz="1600" dirty="0"/>
                  <a:t> +···+ </a:t>
                </a:r>
                <a14:m>
                  <m:oMath xmlns:m="http://schemas.openxmlformats.org/officeDocument/2006/math">
                    <m:sSub>
                      <m:sSubPr>
                        <m:ctrlPr>
                          <a:rPr lang="pl-PL" sz="1600" i="1">
                            <a:latin typeface="Cambria Math" panose="02040503050406030204" pitchFamily="18" charset="0"/>
                          </a:rPr>
                        </m:ctrlPr>
                      </m:sSubPr>
                      <m:e>
                        <m:r>
                          <a:rPr lang="en-US" sz="1600" i="1">
                            <a:latin typeface="Cambria Math" panose="02040503050406030204" pitchFamily="18" charset="0"/>
                          </a:rPr>
                          <m:t>𝑤</m:t>
                        </m:r>
                      </m:e>
                      <m:sub>
                        <m:r>
                          <a:rPr lang="en-US" sz="1600" i="1">
                            <a:latin typeface="Cambria Math" panose="02040503050406030204" pitchFamily="18" charset="0"/>
                          </a:rPr>
                          <m:t>𝑛</m:t>
                        </m:r>
                      </m:sub>
                    </m:sSub>
                  </m:oMath>
                </a14:m>
                <a:r>
                  <a:rPr lang="pl-PL" sz="1600" dirty="0"/>
                  <a:t> </a:t>
                </a:r>
                <a14:m>
                  <m:oMath xmlns:m="http://schemas.openxmlformats.org/officeDocument/2006/math">
                    <m:sSub>
                      <m:sSubPr>
                        <m:ctrlPr>
                          <a:rPr lang="pl-PL"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𝑛</m:t>
                        </m:r>
                      </m:sub>
                    </m:sSub>
                  </m:oMath>
                </a14:m>
                <a:endParaRPr lang="en-US" sz="1600" dirty="0"/>
              </a:p>
              <a:p>
                <a:pPr lvl="1">
                  <a:buFont typeface="Courier New" panose="02070309020205020404" pitchFamily="49" charset="0"/>
                  <a:buChar char="o"/>
                </a:pPr>
                <a:r>
                  <a:rPr lang="pl-PL" sz="1600" dirty="0"/>
                  <a:t>g(z)= </a:t>
                </a:r>
                <a14:m>
                  <m:oMath xmlns:m="http://schemas.openxmlformats.org/officeDocument/2006/math">
                    <m:f>
                      <m:fPr>
                        <m:ctrlPr>
                          <a:rPr lang="pl-PL" sz="1600" i="1" smtClean="0">
                            <a:latin typeface="Cambria Math" panose="02040503050406030204" pitchFamily="18" charset="0"/>
                          </a:rPr>
                        </m:ctrlPr>
                      </m:fPr>
                      <m:num>
                        <m:r>
                          <a:rPr lang="en-US" sz="1600" b="0" i="1" smtClean="0">
                            <a:latin typeface="Cambria Math" panose="02040503050406030204" pitchFamily="18" charset="0"/>
                          </a:rPr>
                          <m:t>1</m:t>
                        </m:r>
                      </m:num>
                      <m:den>
                        <m:r>
                          <a:rPr lang="en-US" sz="1600" b="0" i="1" smtClean="0">
                            <a:latin typeface="Cambria Math" panose="02040503050406030204" pitchFamily="18" charset="0"/>
                          </a:rPr>
                          <m:t>1+ </m:t>
                        </m:r>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𝑒</m:t>
                            </m:r>
                          </m:e>
                          <m:sup>
                            <m:r>
                              <a:rPr lang="en-US" sz="1600" b="0" i="1" smtClean="0">
                                <a:latin typeface="Cambria Math" panose="02040503050406030204" pitchFamily="18" charset="0"/>
                              </a:rPr>
                              <m:t>−</m:t>
                            </m:r>
                            <m:r>
                              <a:rPr lang="en-US" sz="1600" b="0" i="1" smtClean="0">
                                <a:latin typeface="Cambria Math" panose="02040503050406030204" pitchFamily="18" charset="0"/>
                              </a:rPr>
                              <m:t>𝑧</m:t>
                            </m:r>
                          </m:sup>
                        </m:sSup>
                      </m:den>
                    </m:f>
                  </m:oMath>
                </a14:m>
                <a:r>
                  <a:rPr lang="pl-PL" sz="1600" dirty="0"/>
                  <a:t> = σ(z)  </a:t>
                </a:r>
                <a:endParaRPr lang="en-US" sz="1600" dirty="0"/>
              </a:p>
              <a:p>
                <a:pPr lvl="1">
                  <a:buFont typeface="Courier New" panose="02070309020205020404" pitchFamily="49" charset="0"/>
                  <a:buChar char="o"/>
                </a:pPr>
                <a:r>
                  <a:rPr lang="pl-PL" sz="1600" dirty="0"/>
                  <a:t>So,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h</m:t>
                        </m:r>
                      </m:e>
                      <m:sub>
                        <m:r>
                          <a:rPr lang="en-US" sz="1600" i="1">
                            <a:latin typeface="Cambria Math" panose="02040503050406030204" pitchFamily="18" charset="0"/>
                          </a:rPr>
                          <m:t>𝑤</m:t>
                        </m:r>
                      </m:sub>
                    </m:sSub>
                  </m:oMath>
                </a14:m>
                <a:r>
                  <a:rPr lang="en-US" sz="1600" dirty="0"/>
                  <a:t>(x) </a:t>
                </a:r>
                <a:r>
                  <a:rPr lang="pl-PL" sz="1600" dirty="0"/>
                  <a:t>= </a:t>
                </a:r>
                <a14:m>
                  <m:oMath xmlns:m="http://schemas.openxmlformats.org/officeDocument/2006/math">
                    <m:f>
                      <m:fPr>
                        <m:ctrlPr>
                          <a:rPr lang="pl-PL" sz="1600" i="1">
                            <a:latin typeface="Cambria Math" panose="02040503050406030204" pitchFamily="18" charset="0"/>
                          </a:rPr>
                        </m:ctrlPr>
                      </m:fPr>
                      <m:num>
                        <m:r>
                          <a:rPr lang="en-US" sz="1600" i="1">
                            <a:latin typeface="Cambria Math" panose="02040503050406030204" pitchFamily="18" charset="0"/>
                          </a:rPr>
                          <m:t>1</m:t>
                        </m:r>
                      </m:num>
                      <m:den>
                        <m:r>
                          <a:rPr lang="en-US" sz="1600" i="1">
                            <a:latin typeface="Cambria Math" panose="02040503050406030204" pitchFamily="18" charset="0"/>
                          </a:rPr>
                          <m:t>1+ </m:t>
                        </m:r>
                        <m:sSup>
                          <m:sSupPr>
                            <m:ctrlPr>
                              <a:rPr lang="en-US" sz="1600" i="1">
                                <a:latin typeface="Cambria Math" panose="02040503050406030204" pitchFamily="18" charset="0"/>
                              </a:rPr>
                            </m:ctrlPr>
                          </m:sSupPr>
                          <m:e>
                            <m:r>
                              <a:rPr lang="en-US" sz="1600" i="1">
                                <a:latin typeface="Cambria Math" panose="02040503050406030204" pitchFamily="18" charset="0"/>
                              </a:rPr>
                              <m:t>𝑒</m:t>
                            </m:r>
                          </m:e>
                          <m:sup>
                            <m:r>
                              <a:rPr lang="en-US" sz="1600" i="1">
                                <a:latin typeface="Cambria Math" panose="02040503050406030204" pitchFamily="18" charset="0"/>
                              </a:rPr>
                              <m:t>−</m:t>
                            </m:r>
                            <m:r>
                              <a:rPr lang="en-US" sz="1600" i="1">
                                <a:latin typeface="Cambria Math" panose="02040503050406030204" pitchFamily="18" charset="0"/>
                              </a:rPr>
                              <m:t>𝑧</m:t>
                            </m:r>
                          </m:sup>
                        </m:sSup>
                      </m:den>
                    </m:f>
                  </m:oMath>
                </a14:m>
                <a:r>
                  <a:rPr lang="pl-PL" sz="1600" dirty="0"/>
                  <a:t> = σ(</a:t>
                </a:r>
                <a14:m>
                  <m:oMath xmlns:m="http://schemas.openxmlformats.org/officeDocument/2006/math">
                    <m:sSup>
                      <m:sSupPr>
                        <m:ctrlPr>
                          <a:rPr lang="pl-PL" sz="1600" i="1" dirty="0">
                            <a:latin typeface="Cambria Math" panose="02040503050406030204" pitchFamily="18" charset="0"/>
                          </a:rPr>
                        </m:ctrlPr>
                      </m:sSupPr>
                      <m:e>
                        <m:r>
                          <a:rPr lang="en-US" sz="1600" i="1" dirty="0">
                            <a:latin typeface="Cambria Math" panose="02040503050406030204" pitchFamily="18" charset="0"/>
                          </a:rPr>
                          <m:t>𝑊</m:t>
                        </m:r>
                      </m:e>
                      <m:sup>
                        <m:r>
                          <a:rPr lang="en-US" sz="1600" i="1" dirty="0">
                            <a:latin typeface="Cambria Math" panose="02040503050406030204" pitchFamily="18" charset="0"/>
                          </a:rPr>
                          <m:t>𝑇</m:t>
                        </m:r>
                      </m:sup>
                    </m:sSup>
                    <m:r>
                      <a:rPr lang="en-US" sz="1600" i="1" dirty="0">
                        <a:latin typeface="Cambria Math" panose="02040503050406030204" pitchFamily="18" charset="0"/>
                      </a:rPr>
                      <m:t>𝑋</m:t>
                    </m:r>
                  </m:oMath>
                </a14:m>
                <a:r>
                  <a:rPr lang="pl-PL" sz="1600" dirty="0"/>
                  <a:t>)</a:t>
                </a:r>
                <a:endParaRPr lang="en-US" sz="1600" dirty="0"/>
              </a:p>
              <a:p>
                <a:r>
                  <a:rPr lang="en-US" sz="2000" dirty="0"/>
                  <a:t>Takes a probabilistic approach to a classiﬁer. </a:t>
                </a:r>
              </a:p>
              <a:p>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h</m:t>
                        </m:r>
                      </m:e>
                      <m:sub>
                        <m:r>
                          <a:rPr lang="en-US" sz="2000" i="1">
                            <a:latin typeface="Cambria Math" panose="02040503050406030204" pitchFamily="18" charset="0"/>
                          </a:rPr>
                          <m:t>𝑤</m:t>
                        </m:r>
                      </m:sub>
                    </m:sSub>
                  </m:oMath>
                </a14:m>
                <a:r>
                  <a:rPr lang="en-US" sz="2000" dirty="0"/>
                  <a:t>(x) should give p(y =1|x,w)</a:t>
                </a:r>
              </a:p>
              <a:p>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h</m:t>
                        </m:r>
                      </m:e>
                      <m:sub>
                        <m:r>
                          <a:rPr lang="en-US" sz="2000" i="1">
                            <a:latin typeface="Cambria Math" panose="02040503050406030204" pitchFamily="18" charset="0"/>
                          </a:rPr>
                          <m:t>𝑤</m:t>
                        </m:r>
                      </m:sub>
                    </m:sSub>
                  </m:oMath>
                </a14:m>
                <a:r>
                  <a:rPr lang="en-US" sz="2000" dirty="0"/>
                  <a:t>(x) = how many percent the y equals to 1. We want 0≤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h</m:t>
                        </m:r>
                      </m:e>
                      <m:sub>
                        <m:r>
                          <a:rPr lang="en-US" sz="2000" i="1">
                            <a:latin typeface="Cambria Math" panose="02040503050406030204" pitchFamily="18" charset="0"/>
                          </a:rPr>
                          <m:t>𝑤</m:t>
                        </m:r>
                      </m:sub>
                    </m:sSub>
                  </m:oMath>
                </a14:m>
                <a:r>
                  <a:rPr lang="en-US" sz="2000" dirty="0"/>
                  <a:t>(x) ≤1</a:t>
                </a:r>
              </a:p>
            </p:txBody>
          </p:sp>
        </mc:Choice>
        <mc:Fallback>
          <p:sp>
            <p:nvSpPr>
              <p:cNvPr id="7" name="Content Placeholder 4">
                <a:extLst>
                  <a:ext uri="{FF2B5EF4-FFF2-40B4-BE49-F238E27FC236}">
                    <a16:creationId xmlns:a16="http://schemas.microsoft.com/office/drawing/2014/main" id="{9C477A5B-578C-42BF-A74A-C90862501713}"/>
                  </a:ext>
                </a:extLst>
              </p:cNvPr>
              <p:cNvSpPr>
                <a:spLocks noGrp="1" noRot="1" noChangeAspect="1" noMove="1" noResize="1" noEditPoints="1" noAdjustHandles="1" noChangeArrowheads="1" noChangeShapeType="1" noTextEdit="1"/>
              </p:cNvSpPr>
              <p:nvPr>
                <p:ph idx="1"/>
              </p:nvPr>
            </p:nvSpPr>
            <p:spPr>
              <a:xfrm>
                <a:off x="912340" y="844819"/>
                <a:ext cx="10908957" cy="3348240"/>
              </a:xfrm>
              <a:blipFill>
                <a:blip r:embed="rId2"/>
                <a:stretch>
                  <a:fillRect l="-503" t="-2004" b="-1275"/>
                </a:stretch>
              </a:blipFill>
            </p:spPr>
            <p:txBody>
              <a:bodyPr/>
              <a:lstStyle/>
              <a:p>
                <a:r>
                  <a:rPr lang="en-US">
                    <a:noFill/>
                  </a:rPr>
                  <a:t> </a:t>
                </a:r>
              </a:p>
            </p:txBody>
          </p:sp>
        </mc:Fallback>
      </mc:AlternateContent>
      <p:sp>
        <p:nvSpPr>
          <p:cNvPr id="3" name="Rectangle 2">
            <a:extLst>
              <a:ext uri="{FF2B5EF4-FFF2-40B4-BE49-F238E27FC236}">
                <a16:creationId xmlns:a16="http://schemas.microsoft.com/office/drawing/2014/main" id="{7371781A-8ABE-485F-9926-9C3619454427}"/>
              </a:ext>
            </a:extLst>
          </p:cNvPr>
          <p:cNvSpPr/>
          <p:nvPr/>
        </p:nvSpPr>
        <p:spPr>
          <a:xfrm>
            <a:off x="912340" y="4193059"/>
            <a:ext cx="10908957" cy="1692771"/>
          </a:xfrm>
          <a:prstGeom prst="rect">
            <a:avLst/>
          </a:prstGeom>
        </p:spPr>
        <p:txBody>
          <a:bodyPr wrap="square">
            <a:spAutoFit/>
          </a:bodyPr>
          <a:lstStyle/>
          <a:p>
            <a:pPr marL="228600" indent="-228600">
              <a:lnSpc>
                <a:spcPct val="90000"/>
              </a:lnSpc>
              <a:spcBef>
                <a:spcPts val="1000"/>
              </a:spcBef>
              <a:buFont typeface="Arial" panose="020B0604020202020204" pitchFamily="34" charset="0"/>
              <a:buChar char="•"/>
            </a:pPr>
            <a:r>
              <a:rPr lang="en-US" sz="2000" dirty="0">
                <a:latin typeface="Cambria Math" panose="02040503050406030204" pitchFamily="18" charset="0"/>
              </a:rPr>
              <a:t>In this dataset, we expect many Y - “label”, it is the multi-class classification, different from “binary” classification (Ex: The tumor is malignant: 1 or not - 0). We need to classify 10 classes:</a:t>
            </a:r>
          </a:p>
          <a:p>
            <a:pPr lvl="1"/>
            <a:r>
              <a:rPr lang="en-US" sz="1600" dirty="0"/>
              <a:t>Class 0: The image is for digit “0”</a:t>
            </a:r>
          </a:p>
          <a:p>
            <a:pPr lvl="1"/>
            <a:r>
              <a:rPr lang="en-US" sz="1600" dirty="0"/>
              <a:t>Class 1: 	//	   “1”</a:t>
            </a:r>
          </a:p>
          <a:p>
            <a:pPr lvl="1"/>
            <a:r>
              <a:rPr lang="en-US" sz="1600" dirty="0"/>
              <a:t>…</a:t>
            </a:r>
          </a:p>
          <a:p>
            <a:pPr lvl="1"/>
            <a:r>
              <a:rPr lang="en-US" sz="1600" dirty="0"/>
              <a:t>Class 9: The image is for digit “9”</a:t>
            </a:r>
          </a:p>
        </p:txBody>
      </p:sp>
    </p:spTree>
    <p:extLst>
      <p:ext uri="{BB962C8B-B14F-4D97-AF65-F5344CB8AC3E}">
        <p14:creationId xmlns:p14="http://schemas.microsoft.com/office/powerpoint/2010/main" val="1596920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 calcmode="lin" valueType="num">
                                      <p:cBhvr additive="base">
                                        <p:cTn id="17"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7">
                                            <p:txEl>
                                              <p:pRg st="3" end="3"/>
                                            </p:txEl>
                                          </p:spTgt>
                                        </p:tgtEl>
                                        <p:attrNameLst>
                                          <p:attrName>style.visibility</p:attrName>
                                        </p:attrNameLst>
                                      </p:cBhvr>
                                      <p:to>
                                        <p:strVal val="visible"/>
                                      </p:to>
                                    </p:set>
                                    <p:anim calcmode="lin" valueType="num">
                                      <p:cBhvr additive="base">
                                        <p:cTn id="21"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7">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7">
                                            <p:txEl>
                                              <p:pRg st="4" end="4"/>
                                            </p:txEl>
                                          </p:spTgt>
                                        </p:tgtEl>
                                        <p:attrNameLst>
                                          <p:attrName>style.visibility</p:attrName>
                                        </p:attrNameLst>
                                      </p:cBhvr>
                                      <p:to>
                                        <p:strVal val="visible"/>
                                      </p:to>
                                    </p:set>
                                    <p:anim calcmode="lin" valueType="num">
                                      <p:cBhvr additive="base">
                                        <p:cTn id="25"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xEl>
                                              <p:pRg st="5" end="5"/>
                                            </p:txEl>
                                          </p:spTgt>
                                        </p:tgtEl>
                                        <p:attrNameLst>
                                          <p:attrName>style.visibility</p:attrName>
                                        </p:attrNameLst>
                                      </p:cBhvr>
                                      <p:to>
                                        <p:strVal val="visible"/>
                                      </p:to>
                                    </p:set>
                                    <p:anim calcmode="lin" valueType="num">
                                      <p:cBhvr additive="base">
                                        <p:cTn id="31"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7">
                                            <p:txEl>
                                              <p:pRg st="6" end="6"/>
                                            </p:txEl>
                                          </p:spTgt>
                                        </p:tgtEl>
                                        <p:attrNameLst>
                                          <p:attrName>style.visibility</p:attrName>
                                        </p:attrNameLst>
                                      </p:cBhvr>
                                      <p:to>
                                        <p:strVal val="visible"/>
                                      </p:to>
                                    </p:set>
                                    <p:anim calcmode="lin" valueType="num">
                                      <p:cBhvr additive="base">
                                        <p:cTn id="37"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7">
                                            <p:txEl>
                                              <p:pRg st="7" end="7"/>
                                            </p:txEl>
                                          </p:spTgt>
                                        </p:tgtEl>
                                        <p:attrNameLst>
                                          <p:attrName>style.visibility</p:attrName>
                                        </p:attrNameLst>
                                      </p:cBhvr>
                                      <p:to>
                                        <p:strVal val="visible"/>
                                      </p:to>
                                    </p:set>
                                    <p:anim calcmode="lin" valueType="num">
                                      <p:cBhvr additive="base">
                                        <p:cTn id="43"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gtEl>
                                        <p:attrNameLst>
                                          <p:attrName>style.visibility</p:attrName>
                                        </p:attrNameLst>
                                      </p:cBhvr>
                                      <p:to>
                                        <p:strVal val="visible"/>
                                      </p:to>
                                    </p:set>
                                    <p:anim calcmode="lin" valueType="num">
                                      <p:cBhvr additive="base">
                                        <p:cTn id="49" dur="500" fill="hold"/>
                                        <p:tgtEl>
                                          <p:spTgt spid="3"/>
                                        </p:tgtEl>
                                        <p:attrNameLst>
                                          <p:attrName>ppt_x</p:attrName>
                                        </p:attrNameLst>
                                      </p:cBhvr>
                                      <p:tavLst>
                                        <p:tav tm="0">
                                          <p:val>
                                            <p:strVal val="#ppt_x"/>
                                          </p:val>
                                        </p:tav>
                                        <p:tav tm="100000">
                                          <p:val>
                                            <p:strVal val="#ppt_x"/>
                                          </p:val>
                                        </p:tav>
                                      </p:tavLst>
                                    </p:anim>
                                    <p:anim calcmode="lin" valueType="num">
                                      <p:cBhvr additive="base">
                                        <p:cTn id="5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F678B-629C-49D1-A05E-E0BFD6FF91BC}"/>
              </a:ext>
            </a:extLst>
          </p:cNvPr>
          <p:cNvSpPr>
            <a:spLocks noGrp="1"/>
          </p:cNvSpPr>
          <p:nvPr>
            <p:ph type="title"/>
          </p:nvPr>
        </p:nvSpPr>
        <p:spPr>
          <a:xfrm>
            <a:off x="838200" y="134949"/>
            <a:ext cx="10515600" cy="730023"/>
          </a:xfrm>
        </p:spPr>
        <p:txBody>
          <a:bodyPr/>
          <a:lstStyle/>
          <a:p>
            <a:r>
              <a:rPr lang="en-US" dirty="0"/>
              <a:t>Method 2 – Logistic Regression</a:t>
            </a:r>
          </a:p>
        </p:txBody>
      </p:sp>
      <p:sp>
        <p:nvSpPr>
          <p:cNvPr id="7" name="Content Placeholder 4">
            <a:extLst>
              <a:ext uri="{FF2B5EF4-FFF2-40B4-BE49-F238E27FC236}">
                <a16:creationId xmlns:a16="http://schemas.microsoft.com/office/drawing/2014/main" id="{9C477A5B-578C-42BF-A74A-C90862501713}"/>
              </a:ext>
            </a:extLst>
          </p:cNvPr>
          <p:cNvSpPr>
            <a:spLocks noGrp="1"/>
          </p:cNvSpPr>
          <p:nvPr>
            <p:ph idx="1"/>
          </p:nvPr>
        </p:nvSpPr>
        <p:spPr>
          <a:xfrm>
            <a:off x="838199" y="1054443"/>
            <a:ext cx="10604156" cy="601362"/>
          </a:xfrm>
        </p:spPr>
        <p:txBody>
          <a:bodyPr>
            <a:noAutofit/>
          </a:bodyPr>
          <a:lstStyle/>
          <a:p>
            <a:pPr marL="342900" indent="-342900"/>
            <a:r>
              <a:rPr lang="en-US" sz="2000" dirty="0"/>
              <a:t>How do we do multi-class classification? </a:t>
            </a:r>
            <a:r>
              <a:rPr lang="en-US" sz="2000" dirty="0">
                <a:sym typeface="Wingdings" panose="05000000000000000000" pitchFamily="2" charset="2"/>
              </a:rPr>
              <a:t> We can utilize the binary classification to classify multi-class, it calls “one-vs-rest”, here goes:</a:t>
            </a:r>
          </a:p>
        </p:txBody>
      </p:sp>
      <p:sp>
        <p:nvSpPr>
          <p:cNvPr id="3" name="Rectangle 2">
            <a:extLst>
              <a:ext uri="{FF2B5EF4-FFF2-40B4-BE49-F238E27FC236}">
                <a16:creationId xmlns:a16="http://schemas.microsoft.com/office/drawing/2014/main" id="{76A39411-1DED-45EF-8B98-ED50359FCEE7}"/>
              </a:ext>
            </a:extLst>
          </p:cNvPr>
          <p:cNvSpPr/>
          <p:nvPr/>
        </p:nvSpPr>
        <p:spPr>
          <a:xfrm>
            <a:off x="838199" y="1655805"/>
            <a:ext cx="10604156" cy="400110"/>
          </a:xfrm>
          <a:prstGeom prst="rect">
            <a:avLst/>
          </a:prstGeom>
        </p:spPr>
        <p:txBody>
          <a:bodyPr wrap="square">
            <a:spAutoFit/>
          </a:bodyPr>
          <a:lstStyle/>
          <a:p>
            <a:pPr marL="342900" indent="-342900">
              <a:buFont typeface="Arial" panose="020B0604020202020204" pitchFamily="34" charset="0"/>
              <a:buChar char="•"/>
            </a:pPr>
            <a:r>
              <a:rPr lang="en-US" sz="2000" dirty="0"/>
              <a:t>Turn the “multi-class” classification problem into 10 separate “binary” classification problems</a:t>
            </a:r>
          </a:p>
        </p:txBody>
      </p:sp>
      <p:sp>
        <p:nvSpPr>
          <p:cNvPr id="4" name="Rectangle 3">
            <a:extLst>
              <a:ext uri="{FF2B5EF4-FFF2-40B4-BE49-F238E27FC236}">
                <a16:creationId xmlns:a16="http://schemas.microsoft.com/office/drawing/2014/main" id="{D7D006F1-8CBA-451E-AFBA-6CC76DAEA6A1}"/>
              </a:ext>
            </a:extLst>
          </p:cNvPr>
          <p:cNvSpPr/>
          <p:nvPr/>
        </p:nvSpPr>
        <p:spPr>
          <a:xfrm>
            <a:off x="754426" y="1997091"/>
            <a:ext cx="10116064" cy="338554"/>
          </a:xfrm>
          <a:prstGeom prst="rect">
            <a:avLst/>
          </a:prstGeom>
        </p:spPr>
        <p:txBody>
          <a:bodyPr wrap="square">
            <a:spAutoFit/>
          </a:bodyPr>
          <a:lstStyle/>
          <a:p>
            <a:pPr marL="742950" lvl="1" indent="-285750">
              <a:buFont typeface="Wingdings" panose="05000000000000000000" pitchFamily="2" charset="2"/>
              <a:buChar char="Ø"/>
            </a:pPr>
            <a:r>
              <a:rPr lang="en-US" sz="1600" dirty="0"/>
              <a:t>Learn the classifier for class 0: Learn the boundary to separate “class 0” from “not class 0”</a:t>
            </a:r>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6C262E11-5717-49E4-A206-E59237AED2B3}"/>
                  </a:ext>
                </a:extLst>
              </p:cNvPr>
              <p:cNvSpPr/>
              <p:nvPr/>
            </p:nvSpPr>
            <p:spPr>
              <a:xfrm>
                <a:off x="581797" y="2364474"/>
                <a:ext cx="10931611" cy="868186"/>
              </a:xfrm>
              <a:prstGeom prst="rect">
                <a:avLst/>
              </a:prstGeom>
            </p:spPr>
            <p:txBody>
              <a:bodyPr wrap="square">
                <a:spAutoFit/>
              </a:bodyPr>
              <a:lstStyle/>
              <a:p>
                <a:pPr marL="1085850" lvl="2" indent="-171450">
                  <a:buFont typeface="Arial" panose="020B0604020202020204" pitchFamily="34" charset="0"/>
                  <a:buChar char="•"/>
                </a:pPr>
                <a:r>
                  <a:rPr lang="en-US" sz="1200" dirty="0"/>
                  <a:t>Create a “fake” dataset, if the Y =  0 (digit “0”) then the sample is assigned to “class 0” - positive, otherwise, the sample is assigned to “not class 0” – negative</a:t>
                </a:r>
              </a:p>
              <a:p>
                <a:pPr marL="1085850" lvl="2" indent="-171450">
                  <a:buFont typeface="Arial" panose="020B0604020202020204" pitchFamily="34" charset="0"/>
                  <a:buChar char="•"/>
                </a:pPr>
                <a:r>
                  <a:rPr lang="en-US" sz="1200" dirty="0"/>
                  <a:t>Use Logistic Regression method, run through the new training set, we will have a hypothesis function </a:t>
                </a:r>
                <a14:m>
                  <m:oMath xmlns:m="http://schemas.openxmlformats.org/officeDocument/2006/math">
                    <m:sSubSup>
                      <m:sSubSupPr>
                        <m:ctrlPr>
                          <a:rPr lang="en-US" sz="1200" i="1">
                            <a:latin typeface="Cambria Math" panose="02040503050406030204" pitchFamily="18" charset="0"/>
                          </a:rPr>
                        </m:ctrlPr>
                      </m:sSubSupPr>
                      <m:e>
                        <m:r>
                          <a:rPr lang="en-US" sz="1200">
                            <a:latin typeface="Cambria Math" panose="02040503050406030204" pitchFamily="18" charset="0"/>
                          </a:rPr>
                          <m:t>h</m:t>
                        </m:r>
                      </m:e>
                      <m:sub>
                        <m:r>
                          <a:rPr lang="en-US" sz="1200">
                            <a:latin typeface="Cambria Math" panose="02040503050406030204" pitchFamily="18" charset="0"/>
                          </a:rPr>
                          <m:t>𝑤</m:t>
                        </m:r>
                      </m:sub>
                      <m:sup>
                        <m:d>
                          <m:dPr>
                            <m:begChr m:val="["/>
                            <m:endChr m:val="]"/>
                            <m:ctrlPr>
                              <a:rPr lang="en-US" sz="1200" i="1">
                                <a:latin typeface="Cambria Math" panose="02040503050406030204" pitchFamily="18" charset="0"/>
                              </a:rPr>
                            </m:ctrlPr>
                          </m:dPr>
                          <m:e>
                            <m:r>
                              <a:rPr lang="en-US" sz="1200">
                                <a:latin typeface="Cambria Math" panose="02040503050406030204" pitchFamily="18" charset="0"/>
                              </a:rPr>
                              <m:t>0</m:t>
                            </m:r>
                          </m:e>
                        </m:d>
                      </m:sup>
                    </m:sSubSup>
                    <m:d>
                      <m:dPr>
                        <m:ctrlPr>
                          <a:rPr lang="en-US" sz="1200" i="1">
                            <a:latin typeface="Cambria Math" panose="02040503050406030204" pitchFamily="18" charset="0"/>
                          </a:rPr>
                        </m:ctrlPr>
                      </m:dPr>
                      <m:e>
                        <m:r>
                          <a:rPr lang="en-US" sz="1200">
                            <a:latin typeface="Cambria Math" panose="02040503050406030204" pitchFamily="18" charset="0"/>
                          </a:rPr>
                          <m:t>𝑥</m:t>
                        </m:r>
                      </m:e>
                    </m:d>
                    <m:r>
                      <a:rPr lang="en-US" sz="1200">
                        <a:latin typeface="Cambria Math" panose="02040503050406030204" pitchFamily="18" charset="0"/>
                      </a:rPr>
                      <m:t>, </m:t>
                    </m:r>
                    <m:r>
                      <a:rPr lang="en-US" sz="1200">
                        <a:latin typeface="Cambria Math" panose="02040503050406030204" pitchFamily="18" charset="0"/>
                      </a:rPr>
                      <m:t>𝑤h𝑖𝑐h</m:t>
                    </m:r>
                    <m:r>
                      <a:rPr lang="en-US" sz="1200">
                        <a:latin typeface="Cambria Math" panose="02040503050406030204" pitchFamily="18" charset="0"/>
                      </a:rPr>
                      <m:t> </m:t>
                    </m:r>
                    <m:r>
                      <a:rPr lang="en-US" sz="1200">
                        <a:latin typeface="Cambria Math" panose="02040503050406030204" pitchFamily="18" charset="0"/>
                      </a:rPr>
                      <m:t>𝑡𝑒𝑙𝑙𝑠</m:t>
                    </m:r>
                    <m:r>
                      <a:rPr lang="en-US" sz="1200">
                        <a:latin typeface="Cambria Math" panose="02040503050406030204" pitchFamily="18" charset="0"/>
                      </a:rPr>
                      <m:t> </m:t>
                    </m:r>
                    <m:r>
                      <a:rPr lang="en-US" sz="1200">
                        <a:latin typeface="Cambria Math" panose="02040503050406030204" pitchFamily="18" charset="0"/>
                      </a:rPr>
                      <m:t>𝑢𝑠</m:t>
                    </m:r>
                    <m:r>
                      <a:rPr lang="en-US" sz="1200">
                        <a:latin typeface="Cambria Math" panose="02040503050406030204" pitchFamily="18" charset="0"/>
                      </a:rPr>
                      <m:t> </m:t>
                    </m:r>
                    <m:r>
                      <a:rPr lang="en-US" sz="1200">
                        <a:latin typeface="Cambria Math" panose="02040503050406030204" pitchFamily="18" charset="0"/>
                      </a:rPr>
                      <m:t>h𝑜𝑤</m:t>
                    </m:r>
                    <m:r>
                      <a:rPr lang="en-US" sz="1200">
                        <a:latin typeface="Cambria Math" panose="02040503050406030204" pitchFamily="18" charset="0"/>
                      </a:rPr>
                      <m:t> </m:t>
                    </m:r>
                    <m:r>
                      <a:rPr lang="en-US" sz="1200">
                        <a:latin typeface="Cambria Math" panose="02040503050406030204" pitchFamily="18" charset="0"/>
                      </a:rPr>
                      <m:t>𝑚𝑎𝑛𝑦</m:t>
                    </m:r>
                    <m:r>
                      <a:rPr lang="en-US" sz="1200">
                        <a:latin typeface="Cambria Math" panose="02040503050406030204" pitchFamily="18" charset="0"/>
                      </a:rPr>
                      <m:t> </m:t>
                    </m:r>
                    <m:r>
                      <a:rPr lang="en-US" sz="1200">
                        <a:latin typeface="Cambria Math" panose="02040503050406030204" pitchFamily="18" charset="0"/>
                      </a:rPr>
                      <m:t>𝑝𝑒𝑟𝑐𝑒𝑛𝑡𝑎𝑔𝑒</m:t>
                    </m:r>
                    <m:r>
                      <a:rPr lang="en-US" sz="1200">
                        <a:latin typeface="Cambria Math" panose="02040503050406030204" pitchFamily="18" charset="0"/>
                      </a:rPr>
                      <m:t> </m:t>
                    </m:r>
                    <m:r>
                      <a:rPr lang="en-US" sz="1200">
                        <a:latin typeface="Cambria Math" panose="02040503050406030204" pitchFamily="18" charset="0"/>
                      </a:rPr>
                      <m:t>𝑡h𝑒</m:t>
                    </m:r>
                    <m:r>
                      <a:rPr lang="en-US" sz="1200">
                        <a:latin typeface="Cambria Math" panose="02040503050406030204" pitchFamily="18" charset="0"/>
                      </a:rPr>
                      <m:t> </m:t>
                    </m:r>
                    <m:r>
                      <a:rPr lang="en-US" sz="1200">
                        <a:latin typeface="Cambria Math" panose="02040503050406030204" pitchFamily="18" charset="0"/>
                      </a:rPr>
                      <m:t>𝑥</m:t>
                    </m:r>
                    <m:r>
                      <a:rPr lang="en-US" sz="1200">
                        <a:latin typeface="Cambria Math" panose="02040503050406030204" pitchFamily="18" charset="0"/>
                      </a:rPr>
                      <m:t> </m:t>
                    </m:r>
                    <m:r>
                      <a:rPr lang="en-US" sz="1200">
                        <a:latin typeface="Cambria Math" panose="02040503050406030204" pitchFamily="18" charset="0"/>
                      </a:rPr>
                      <m:t>𝑖𝑠</m:t>
                    </m:r>
                    <m:r>
                      <a:rPr lang="en-US" sz="1200">
                        <a:latin typeface="Cambria Math" panose="02040503050406030204" pitchFamily="18" charset="0"/>
                      </a:rPr>
                      <m:t> </m:t>
                    </m:r>
                    <m:r>
                      <a:rPr lang="en-US" sz="1200">
                        <a:latin typeface="Cambria Math" panose="02040503050406030204" pitchFamily="18" charset="0"/>
                      </a:rPr>
                      <m:t>𝑙𝑎𝑏𝑙𝑒𝑑</m:t>
                    </m:r>
                    <m:r>
                      <a:rPr lang="en-US" sz="1200">
                        <a:latin typeface="Cambria Math" panose="02040503050406030204" pitchFamily="18" charset="0"/>
                      </a:rPr>
                      <m:t> </m:t>
                    </m:r>
                    <m:r>
                      <m:rPr>
                        <m:nor/>
                      </m:rPr>
                      <a:rPr lang="en-US" sz="1200"/>
                      <m:t>"</m:t>
                    </m:r>
                    <m:r>
                      <m:rPr>
                        <m:nor/>
                      </m:rPr>
                      <a:rPr lang="en-US" sz="1200"/>
                      <m:t>class</m:t>
                    </m:r>
                    <m:r>
                      <m:rPr>
                        <m:nor/>
                      </m:rPr>
                      <a:rPr lang="en-US" sz="1200"/>
                      <m:t> 0</m:t>
                    </m:r>
                    <m:r>
                      <a:rPr lang="en-US" sz="1200">
                        <a:latin typeface="Cambria Math" panose="02040503050406030204" pitchFamily="18" charset="0"/>
                      </a:rPr>
                      <m:t>“</m:t>
                    </m:r>
                  </m:oMath>
                </a14:m>
                <a:r>
                  <a:rPr lang="en-US" sz="1200" dirty="0"/>
                  <a:t> (P(Y=0|(X,W))</a:t>
                </a:r>
              </a:p>
            </p:txBody>
          </p:sp>
        </mc:Choice>
        <mc:Fallback xmlns="">
          <p:sp>
            <p:nvSpPr>
              <p:cNvPr id="5" name="Rectangle 4">
                <a:extLst>
                  <a:ext uri="{FF2B5EF4-FFF2-40B4-BE49-F238E27FC236}">
                    <a16:creationId xmlns:a16="http://schemas.microsoft.com/office/drawing/2014/main" id="{6C262E11-5717-49E4-A206-E59237AED2B3}"/>
                  </a:ext>
                </a:extLst>
              </p:cNvPr>
              <p:cNvSpPr>
                <a:spLocks noRot="1" noChangeAspect="1" noMove="1" noResize="1" noEditPoints="1" noAdjustHandles="1" noChangeArrowheads="1" noChangeShapeType="1" noTextEdit="1"/>
              </p:cNvSpPr>
              <p:nvPr/>
            </p:nvSpPr>
            <p:spPr>
              <a:xfrm>
                <a:off x="581797" y="2364474"/>
                <a:ext cx="10931611" cy="868186"/>
              </a:xfrm>
              <a:prstGeom prst="rect">
                <a:avLst/>
              </a:prstGeom>
              <a:blipFill>
                <a:blip r:embed="rId2"/>
                <a:stretch>
                  <a:fillRect t="-704" b="-5634"/>
                </a:stretch>
              </a:blipFill>
            </p:spPr>
            <p:txBody>
              <a:bodyPr/>
              <a:lstStyle/>
              <a:p>
                <a:r>
                  <a:rPr lang="en-US">
                    <a:noFill/>
                  </a:rPr>
                  <a:t> </a:t>
                </a:r>
              </a:p>
            </p:txBody>
          </p:sp>
        </mc:Fallback>
      </mc:AlternateContent>
      <p:sp>
        <p:nvSpPr>
          <p:cNvPr id="6" name="Rectangle 5">
            <a:extLst>
              <a:ext uri="{FF2B5EF4-FFF2-40B4-BE49-F238E27FC236}">
                <a16:creationId xmlns:a16="http://schemas.microsoft.com/office/drawing/2014/main" id="{7CA41455-C3EA-4281-9AD9-1DCBC1801773}"/>
              </a:ext>
            </a:extLst>
          </p:cNvPr>
          <p:cNvSpPr/>
          <p:nvPr/>
        </p:nvSpPr>
        <p:spPr>
          <a:xfrm>
            <a:off x="754426" y="3261489"/>
            <a:ext cx="10628870" cy="830997"/>
          </a:xfrm>
          <a:prstGeom prst="rect">
            <a:avLst/>
          </a:prstGeom>
        </p:spPr>
        <p:txBody>
          <a:bodyPr wrap="square">
            <a:spAutoFit/>
          </a:bodyPr>
          <a:lstStyle/>
          <a:p>
            <a:pPr marL="742950" lvl="1" indent="-285750">
              <a:buFont typeface="Wingdings" panose="05000000000000000000" pitchFamily="2" charset="2"/>
              <a:buChar char="Ø"/>
            </a:pPr>
            <a:r>
              <a:rPr lang="en-US" sz="1600" dirty="0"/>
              <a:t>Learn the classifier for class 1: Learn the boundary to separate “class 1” from “not class 1”</a:t>
            </a:r>
          </a:p>
          <a:p>
            <a:pPr marL="742950" lvl="1" indent="-285750">
              <a:buFont typeface="Wingdings" panose="05000000000000000000" pitchFamily="2" charset="2"/>
              <a:buChar char="Ø"/>
            </a:pPr>
            <a:r>
              <a:rPr lang="en-US" sz="1600" dirty="0"/>
              <a:t>… </a:t>
            </a:r>
          </a:p>
          <a:p>
            <a:pPr marL="742950" lvl="1" indent="-285750">
              <a:buFont typeface="Wingdings" panose="05000000000000000000" pitchFamily="2" charset="2"/>
              <a:buChar char="Ø"/>
            </a:pPr>
            <a:r>
              <a:rPr lang="en-US" sz="1600" dirty="0"/>
              <a:t>Learn the classifier for class 9: Learn the boundary to separate “class 9” from “not class 9” </a:t>
            </a:r>
          </a:p>
        </p:txBody>
      </p:sp>
      <p:sp>
        <p:nvSpPr>
          <p:cNvPr id="8" name="Rectangle 7">
            <a:extLst>
              <a:ext uri="{FF2B5EF4-FFF2-40B4-BE49-F238E27FC236}">
                <a16:creationId xmlns:a16="http://schemas.microsoft.com/office/drawing/2014/main" id="{AF6AB235-0678-4971-8806-976B5CAF7C69}"/>
              </a:ext>
            </a:extLst>
          </p:cNvPr>
          <p:cNvSpPr/>
          <p:nvPr/>
        </p:nvSpPr>
        <p:spPr>
          <a:xfrm>
            <a:off x="838199" y="4127919"/>
            <a:ext cx="10612395" cy="923330"/>
          </a:xfrm>
          <a:prstGeom prst="rect">
            <a:avLst/>
          </a:prstGeom>
        </p:spPr>
        <p:txBody>
          <a:bodyPr wrap="square">
            <a:spAutoFit/>
          </a:bodyPr>
          <a:lstStyle/>
          <a:p>
            <a:pPr marL="342900" indent="-342900">
              <a:buFont typeface="Arial" panose="020B0604020202020204" pitchFamily="34" charset="0"/>
              <a:buChar char="•"/>
            </a:pPr>
            <a:r>
              <a:rPr lang="en-US" dirty="0"/>
              <a:t>Eventually we will have 10 classifiers</a:t>
            </a:r>
          </a:p>
          <a:p>
            <a:pPr marL="342900" indent="-342900">
              <a:buFont typeface="Arial" panose="020B0604020202020204" pitchFamily="34" charset="0"/>
              <a:buChar char="•"/>
            </a:pPr>
            <a:r>
              <a:rPr lang="en-US" dirty="0"/>
              <a:t>When the new sample X come in, we just need to run the X though 10 classifiers. The classifier gives the maximum probability will be the decision classifier.</a:t>
            </a:r>
          </a:p>
        </p:txBody>
      </p:sp>
      <p:sp>
        <p:nvSpPr>
          <p:cNvPr id="9" name="Rectangle 8">
            <a:extLst>
              <a:ext uri="{FF2B5EF4-FFF2-40B4-BE49-F238E27FC236}">
                <a16:creationId xmlns:a16="http://schemas.microsoft.com/office/drawing/2014/main" id="{0EFFF13E-93EC-4546-B6B5-79CF1B506B0C}"/>
              </a:ext>
            </a:extLst>
          </p:cNvPr>
          <p:cNvSpPr/>
          <p:nvPr/>
        </p:nvSpPr>
        <p:spPr>
          <a:xfrm>
            <a:off x="838199" y="5086682"/>
            <a:ext cx="9546070" cy="369332"/>
          </a:xfrm>
          <a:prstGeom prst="rect">
            <a:avLst/>
          </a:prstGeom>
        </p:spPr>
        <p:txBody>
          <a:bodyPr wrap="square">
            <a:spAutoFit/>
          </a:bodyPr>
          <a:lstStyle/>
          <a:p>
            <a:pPr marL="342900" indent="-342900">
              <a:buFont typeface="Arial" panose="020B0604020202020204" pitchFamily="34" charset="0"/>
              <a:buChar char="•"/>
            </a:pPr>
            <a:r>
              <a:rPr lang="en-US" b="1" dirty="0"/>
              <a:t>TOOL: Use Scikit-learn Multinomial Logistic Regression (MLR) model </a:t>
            </a:r>
          </a:p>
        </p:txBody>
      </p:sp>
    </p:spTree>
    <p:extLst>
      <p:ext uri="{BB962C8B-B14F-4D97-AF65-F5344CB8AC3E}">
        <p14:creationId xmlns:p14="http://schemas.microsoft.com/office/powerpoint/2010/main" val="3261819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fill="hold"/>
                                        <p:tgtEl>
                                          <p:spTgt spid="5"/>
                                        </p:tgtEl>
                                        <p:attrNameLst>
                                          <p:attrName>ppt_x</p:attrName>
                                        </p:attrNameLst>
                                      </p:cBhvr>
                                      <p:tavLst>
                                        <p:tav tm="0">
                                          <p:val>
                                            <p:strVal val="#ppt_x"/>
                                          </p:val>
                                        </p:tav>
                                        <p:tav tm="100000">
                                          <p:val>
                                            <p:strVal val="#ppt_x"/>
                                          </p:val>
                                        </p:tav>
                                      </p:tavLst>
                                    </p:anim>
                                    <p:anim calcmode="lin" valueType="num">
                                      <p:cBhvr additive="base">
                                        <p:cTn id="3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additive="base">
                                        <p:cTn id="37" dur="500" fill="hold"/>
                                        <p:tgtEl>
                                          <p:spTgt spid="8"/>
                                        </p:tgtEl>
                                        <p:attrNameLst>
                                          <p:attrName>ppt_x</p:attrName>
                                        </p:attrNameLst>
                                      </p:cBhvr>
                                      <p:tavLst>
                                        <p:tav tm="0">
                                          <p:val>
                                            <p:strVal val="#ppt_x"/>
                                          </p:val>
                                        </p:tav>
                                        <p:tav tm="100000">
                                          <p:val>
                                            <p:strVal val="#ppt_x"/>
                                          </p:val>
                                        </p:tav>
                                      </p:tavLst>
                                    </p:anim>
                                    <p:anim calcmode="lin" valueType="num">
                                      <p:cBhvr additive="base">
                                        <p:cTn id="3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500" fill="hold"/>
                                        <p:tgtEl>
                                          <p:spTgt spid="9"/>
                                        </p:tgtEl>
                                        <p:attrNameLst>
                                          <p:attrName>ppt_x</p:attrName>
                                        </p:attrNameLst>
                                      </p:cBhvr>
                                      <p:tavLst>
                                        <p:tav tm="0">
                                          <p:val>
                                            <p:strVal val="#ppt_x"/>
                                          </p:val>
                                        </p:tav>
                                        <p:tav tm="100000">
                                          <p:val>
                                            <p:strVal val="#ppt_x"/>
                                          </p:val>
                                        </p:tav>
                                      </p:tavLst>
                                    </p:anim>
                                    <p:anim calcmode="lin" valueType="num">
                                      <p:cBhvr additive="base">
                                        <p:cTn id="4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3" grpId="0"/>
      <p:bldP spid="4" grpId="0"/>
      <p:bldP spid="5" grpId="0"/>
      <p:bldP spid="6" grpId="0"/>
      <p:bldP spid="8" grpId="0"/>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F678B-629C-49D1-A05E-E0BFD6FF91BC}"/>
              </a:ext>
            </a:extLst>
          </p:cNvPr>
          <p:cNvSpPr>
            <a:spLocks noGrp="1"/>
          </p:cNvSpPr>
          <p:nvPr>
            <p:ph type="title"/>
          </p:nvPr>
        </p:nvSpPr>
        <p:spPr>
          <a:xfrm>
            <a:off x="838200" y="167902"/>
            <a:ext cx="10515600" cy="903018"/>
          </a:xfrm>
        </p:spPr>
        <p:txBody>
          <a:bodyPr>
            <a:normAutofit/>
          </a:bodyPr>
          <a:lstStyle/>
          <a:p>
            <a:r>
              <a:rPr lang="en-US" dirty="0"/>
              <a:t>Method 3 – SSL – Graph based method</a:t>
            </a:r>
          </a:p>
        </p:txBody>
      </p:sp>
      <p:sp>
        <p:nvSpPr>
          <p:cNvPr id="3" name="Rectangle 2">
            <a:extLst>
              <a:ext uri="{FF2B5EF4-FFF2-40B4-BE49-F238E27FC236}">
                <a16:creationId xmlns:a16="http://schemas.microsoft.com/office/drawing/2014/main" id="{449AA860-3C32-4DA4-A238-F4B9F49BB98C}"/>
              </a:ext>
            </a:extLst>
          </p:cNvPr>
          <p:cNvSpPr/>
          <p:nvPr/>
        </p:nvSpPr>
        <p:spPr>
          <a:xfrm>
            <a:off x="2001796" y="1881560"/>
            <a:ext cx="9671220" cy="707886"/>
          </a:xfrm>
          <a:prstGeom prst="rect">
            <a:avLst/>
          </a:prstGeom>
        </p:spPr>
        <p:txBody>
          <a:bodyPr wrap="square">
            <a:spAutoFit/>
          </a:bodyPr>
          <a:lstStyle/>
          <a:p>
            <a:pPr marL="285750" indent="-285750">
              <a:buFont typeface="Arial" panose="020B0604020202020204" pitchFamily="34" charset="0"/>
              <a:buChar char="•"/>
            </a:pPr>
            <a:r>
              <a:rPr lang="en-US" sz="2000" dirty="0" err="1"/>
              <a:t>Transductive</a:t>
            </a:r>
            <a:r>
              <a:rPr lang="en-US" sz="2000" dirty="0"/>
              <a:t> (or Semi-Supervised) SVM </a:t>
            </a:r>
            <a:r>
              <a:rPr lang="en-US" sz="2000" dirty="0">
                <a:sym typeface="Wingdings" panose="05000000000000000000" pitchFamily="2" charset="2"/>
              </a:rPr>
              <a:t> </a:t>
            </a:r>
            <a:r>
              <a:rPr lang="en-US" sz="2000" dirty="0"/>
              <a:t>(Q: Already using SVM? </a:t>
            </a:r>
            <a:r>
              <a:rPr lang="en-US" sz="2000" dirty="0" err="1"/>
              <a:t>Transductive</a:t>
            </a:r>
            <a:r>
              <a:rPr lang="en-US" sz="2000" dirty="0"/>
              <a:t> SVM is a natural extension. A: NO)</a:t>
            </a:r>
          </a:p>
        </p:txBody>
      </p:sp>
      <p:sp>
        <p:nvSpPr>
          <p:cNvPr id="8" name="Rectangle 7">
            <a:extLst>
              <a:ext uri="{FF2B5EF4-FFF2-40B4-BE49-F238E27FC236}">
                <a16:creationId xmlns:a16="http://schemas.microsoft.com/office/drawing/2014/main" id="{18A8FB2B-CB1F-4093-8FBC-63203E0B4FDB}"/>
              </a:ext>
            </a:extLst>
          </p:cNvPr>
          <p:cNvSpPr/>
          <p:nvPr/>
        </p:nvSpPr>
        <p:spPr>
          <a:xfrm>
            <a:off x="1359245" y="1200742"/>
            <a:ext cx="10157252" cy="707886"/>
          </a:xfrm>
          <a:prstGeom prst="rect">
            <a:avLst/>
          </a:prstGeom>
        </p:spPr>
        <p:txBody>
          <a:bodyPr wrap="square">
            <a:spAutoFit/>
          </a:bodyPr>
          <a:lstStyle/>
          <a:p>
            <a:pPr marL="285750" indent="-285750">
              <a:buFont typeface="Arial" panose="020B0604020202020204" pitchFamily="34" charset="0"/>
              <a:buChar char="•"/>
            </a:pPr>
            <a:r>
              <a:rPr lang="en-US" sz="2000" dirty="0"/>
              <a:t>Focus on Semi-Supervised Classification (not much for Semi-supervised classiﬁcation’s cousins, semi-supervised clustering and regression) </a:t>
            </a:r>
            <a:endParaRPr lang="en-US" sz="2400" dirty="0"/>
          </a:p>
        </p:txBody>
      </p:sp>
      <p:sp>
        <p:nvSpPr>
          <p:cNvPr id="6" name="Rectangle 5">
            <a:extLst>
              <a:ext uri="{FF2B5EF4-FFF2-40B4-BE49-F238E27FC236}">
                <a16:creationId xmlns:a16="http://schemas.microsoft.com/office/drawing/2014/main" id="{BE49A596-E38B-4DF1-979D-0A7664B1CB9F}"/>
              </a:ext>
            </a:extLst>
          </p:cNvPr>
          <p:cNvSpPr/>
          <p:nvPr/>
        </p:nvSpPr>
        <p:spPr>
          <a:xfrm>
            <a:off x="2001796" y="2562378"/>
            <a:ext cx="9671220" cy="707886"/>
          </a:xfrm>
          <a:prstGeom prst="rect">
            <a:avLst/>
          </a:prstGeom>
        </p:spPr>
        <p:txBody>
          <a:bodyPr wrap="square">
            <a:spAutoFit/>
          </a:bodyPr>
          <a:lstStyle/>
          <a:p>
            <a:pPr marL="285750" indent="-285750">
              <a:buFont typeface="Arial" panose="020B0604020202020204" pitchFamily="34" charset="0"/>
              <a:buChar char="•"/>
            </a:pPr>
            <a:r>
              <a:rPr lang="en-US" sz="2000" dirty="0" err="1"/>
              <a:t>Cotraining</a:t>
            </a:r>
            <a:r>
              <a:rPr lang="en-US" sz="2000" dirty="0"/>
              <a:t> (or Multi-Viewed Learning) </a:t>
            </a:r>
            <a:r>
              <a:rPr lang="en-US" sz="2000" dirty="0">
                <a:sym typeface="Wingdings" panose="05000000000000000000" pitchFamily="2" charset="2"/>
              </a:rPr>
              <a:t> </a:t>
            </a:r>
            <a:r>
              <a:rPr lang="en-US" sz="2000" dirty="0"/>
              <a:t>(Q: Do the features naturally split into two sets? A: NO)</a:t>
            </a:r>
          </a:p>
        </p:txBody>
      </p:sp>
      <p:sp>
        <p:nvSpPr>
          <p:cNvPr id="9" name="Rectangle 8">
            <a:extLst>
              <a:ext uri="{FF2B5EF4-FFF2-40B4-BE49-F238E27FC236}">
                <a16:creationId xmlns:a16="http://schemas.microsoft.com/office/drawing/2014/main" id="{F43B415C-52D7-4E1E-91E7-4C60D4616441}"/>
              </a:ext>
            </a:extLst>
          </p:cNvPr>
          <p:cNvSpPr/>
          <p:nvPr/>
        </p:nvSpPr>
        <p:spPr>
          <a:xfrm>
            <a:off x="2001796" y="3243196"/>
            <a:ext cx="9352004" cy="830997"/>
          </a:xfrm>
          <a:prstGeom prst="rect">
            <a:avLst/>
          </a:prstGeom>
        </p:spPr>
        <p:txBody>
          <a:bodyPr wrap="square">
            <a:spAutoFit/>
          </a:bodyPr>
          <a:lstStyle/>
          <a:p>
            <a:pPr marL="285750" indent="-285750">
              <a:buFont typeface="Arial" panose="020B0604020202020204" pitchFamily="34" charset="0"/>
              <a:buChar char="•"/>
            </a:pPr>
            <a:r>
              <a:rPr lang="en-US" sz="2400" dirty="0"/>
              <a:t>Graph-based Methods </a:t>
            </a:r>
            <a:r>
              <a:rPr lang="en-US" sz="2400" dirty="0">
                <a:sym typeface="Wingdings" panose="05000000000000000000" pitchFamily="2" charset="2"/>
              </a:rPr>
              <a:t></a:t>
            </a:r>
            <a:r>
              <a:rPr lang="en-US" sz="2400" dirty="0"/>
              <a:t> (Q: Is it true that two points with similar features tend to be in the same class? </a:t>
            </a:r>
            <a:r>
              <a:rPr lang="en-US" sz="2400" dirty="0">
                <a:solidFill>
                  <a:srgbClr val="00B050"/>
                </a:solidFill>
              </a:rPr>
              <a:t>A: YES</a:t>
            </a:r>
            <a:r>
              <a:rPr lang="en-US" sz="2400" dirty="0"/>
              <a:t>)</a:t>
            </a:r>
          </a:p>
        </p:txBody>
      </p:sp>
    </p:spTree>
    <p:extLst>
      <p:ext uri="{BB962C8B-B14F-4D97-AF65-F5344CB8AC3E}">
        <p14:creationId xmlns:p14="http://schemas.microsoft.com/office/powerpoint/2010/main" val="3766340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P spid="6" grpId="0"/>
      <p:bldP spid="9"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2897</TotalTime>
  <Words>1849</Words>
  <Application>Microsoft Office PowerPoint</Application>
  <PresentationFormat>Widescreen</PresentationFormat>
  <Paragraphs>180</Paragraphs>
  <Slides>21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Calibri</vt:lpstr>
      <vt:lpstr>Cambria Math</vt:lpstr>
      <vt:lpstr>Courier New</vt:lpstr>
      <vt:lpstr>Georgia</vt:lpstr>
      <vt:lpstr>Segoe UI</vt:lpstr>
      <vt:lpstr>Wingdings</vt:lpstr>
      <vt:lpstr>Office Theme</vt:lpstr>
      <vt:lpstr>MNIST Digit Recognizer - Exploration</vt:lpstr>
      <vt:lpstr>Agenda</vt:lpstr>
      <vt:lpstr>Problem Statement</vt:lpstr>
      <vt:lpstr>MNIST dataset</vt:lpstr>
      <vt:lpstr>Method 1 – Linear Regression</vt:lpstr>
      <vt:lpstr>Method 1 – Linear Regression</vt:lpstr>
      <vt:lpstr>Method 2 – Logistic Regression</vt:lpstr>
      <vt:lpstr>Method 2 – Logistic Regression</vt:lpstr>
      <vt:lpstr>Method 3 – SSL – Graph based method</vt:lpstr>
      <vt:lpstr>Method 3 – SSL – Graph based method</vt:lpstr>
      <vt:lpstr>Method 3 – SSL – Graph based method</vt:lpstr>
      <vt:lpstr>Method 3 – SSL – Graph based method</vt:lpstr>
      <vt:lpstr>Method 4 – Active Learning</vt:lpstr>
      <vt:lpstr>Method 5 – Online Learning</vt:lpstr>
      <vt:lpstr>Method 6 – Deep Learning – Convolutional Neural Network</vt:lpstr>
      <vt:lpstr>Result</vt:lpstr>
      <vt:lpstr>Apply CNN to Android</vt:lpstr>
      <vt:lpstr>Captcha</vt:lpstr>
      <vt:lpstr>Method 6 – How CNN breaks Captcha</vt:lpstr>
      <vt:lpstr>Future Work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Spoiler Alert</dc:title>
  <dc:creator>Kusram, Kushal</dc:creator>
  <cp:lastModifiedBy>Nguyen, Mien</cp:lastModifiedBy>
  <cp:revision>239</cp:revision>
  <dcterms:created xsi:type="dcterms:W3CDTF">2019-03-30T18:32:28Z</dcterms:created>
  <dcterms:modified xsi:type="dcterms:W3CDTF">2020-05-06T20:20:34Z</dcterms:modified>
</cp:coreProperties>
</file>