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7"/>
  </p:notesMasterIdLst>
  <p:handoutMasterIdLst>
    <p:handoutMasterId r:id="rId18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72" r:id="rId16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 varScale="1">
        <p:scale>
          <a:sx n="62" d="100"/>
          <a:sy n="62" d="100"/>
        </p:scale>
        <p:origin x="-846" y="-78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28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5/23/2012 9:21 PM</a:t>
            </a:fld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5/23/2012 9:21 PM</a:t>
            </a:fld>
            <a:endParaRPr lang="en-US" dirty="0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5/23/2012 9:21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>
              <a:buNone/>
            </a:pPr>
            <a:endParaRPr lang="en-US" altLang="ja-JP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We’re iterating </a:t>
            </a:r>
            <a:r>
              <a:rPr lang="en-US" noProof="0" dirty="0" err="1" smtClean="0"/>
              <a:t>throug</a:t>
            </a:r>
            <a:r>
              <a:rPr lang="en-US" noProof="0" dirty="0" smtClean="0"/>
              <a:t> both sequences at the same time</a:t>
            </a:r>
          </a:p>
          <a:p>
            <a:r>
              <a:rPr lang="en-US" noProof="0" dirty="0" smtClean="0"/>
              <a:t>At each new element we check if its not</a:t>
            </a:r>
            <a:r>
              <a:rPr lang="en-US" baseline="0" noProof="0" dirty="0" smtClean="0"/>
              <a:t> greater than the other</a:t>
            </a:r>
          </a:p>
          <a:p>
            <a:r>
              <a:rPr lang="en-US" baseline="0" noProof="0" dirty="0" smtClean="0"/>
              <a:t>If the above is true we output the element</a:t>
            </a:r>
          </a:p>
          <a:p>
            <a:r>
              <a:rPr lang="en-US" baseline="0" noProof="0" dirty="0" smtClean="0"/>
              <a:t>If its false we switch to other sequence and continue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But how to iterate over to sequences simultaneously – parallel – if you will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pPr>
              <a:buNone/>
            </a:pPr>
            <a:r>
              <a:rPr lang="pl-PL" baseline="0" noProof="0" dirty="0" err="1" smtClean="0"/>
              <a:t>Sample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Code</a:t>
            </a:r>
            <a:r>
              <a:rPr lang="pl-PL" baseline="0" noProof="0" dirty="0" smtClean="0"/>
              <a:t> - </a:t>
            </a:r>
            <a:r>
              <a:rPr lang="pl-PL" baseline="0" noProof="0" smtClean="0"/>
              <a:t>MergeCoroutine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9:50 PM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5/23/2012 9:21 PM</a:t>
            </a:fld>
            <a:endParaRPr lang="en-US" dirty="0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5/23/2012 9:21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(spitted)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allows some extensions to be made – we’ll see that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</a:t>
            </a:r>
            <a:r>
              <a:rPr lang="pl-PL" baseline="0" dirty="0" smtClean="0"/>
              <a:t>75</a:t>
            </a:r>
            <a:r>
              <a:rPr lang="en-US" baseline="0" dirty="0" smtClean="0"/>
              <a:t> http://localhost:62562/Expensive/Execute</a:t>
            </a:r>
          </a:p>
          <a:p>
            <a:pPr>
              <a:buNone/>
            </a:pPr>
            <a:r>
              <a:rPr lang="en-US" baseline="0" dirty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noProof="0" dirty="0" err="1" smtClean="0"/>
              <a:t>Sample</a:t>
            </a:r>
            <a:r>
              <a:rPr lang="pl-PL" noProof="0" dirty="0" smtClean="0"/>
              <a:t> </a:t>
            </a:r>
            <a:r>
              <a:rPr lang="pl-PL" noProof="0" dirty="0" err="1" smtClean="0"/>
              <a:t>code</a:t>
            </a:r>
            <a:r>
              <a:rPr lang="pl-PL" noProof="0" dirty="0" smtClean="0"/>
              <a:t>  -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DeepDive.ProgramFlow</a:t>
            </a:r>
            <a:endParaRPr lang="pl-PL" noProof="0" dirty="0" smtClean="0"/>
          </a:p>
          <a:p>
            <a:r>
              <a:rPr lang="pl-PL" noProof="0" dirty="0" err="1" smtClean="0"/>
              <a:t>Asynchronous</a:t>
            </a:r>
            <a:r>
              <a:rPr lang="pl-PL" baseline="0" noProof="0" dirty="0" smtClean="0"/>
              <a:t> != </a:t>
            </a:r>
            <a:r>
              <a:rPr lang="pl-PL" baseline="0" noProof="0" dirty="0" err="1" smtClean="0"/>
              <a:t>Parallel</a:t>
            </a:r>
            <a:endParaRPr lang="pl-PL" noProof="0" dirty="0" smtClean="0"/>
          </a:p>
          <a:p>
            <a:r>
              <a:rPr lang="en-US" noProof="0" dirty="0" smtClean="0"/>
              <a:t>Caller – </a:t>
            </a:r>
            <a:r>
              <a:rPr lang="en-US" noProof="0" dirty="0" err="1" smtClean="0"/>
              <a:t>Async</a:t>
            </a:r>
            <a:r>
              <a:rPr lang="en-US" noProof="0" dirty="0" smtClean="0"/>
              <a:t> Method</a:t>
            </a:r>
          </a:p>
          <a:p>
            <a:pPr lvl="1"/>
            <a:r>
              <a:rPr lang="en-US" noProof="0" dirty="0" smtClean="0"/>
              <a:t>Rather inflexible</a:t>
            </a:r>
          </a:p>
          <a:p>
            <a:pPr lvl="1"/>
            <a:r>
              <a:rPr lang="en-US" noProof="0" dirty="0" err="1" smtClean="0"/>
              <a:t>Async</a:t>
            </a:r>
            <a:r>
              <a:rPr lang="en-US" baseline="0" noProof="0" dirty="0" smtClean="0"/>
              <a:t> method has to return void, Task, or Task&lt;T&gt;</a:t>
            </a:r>
          </a:p>
          <a:p>
            <a:pPr lvl="0"/>
            <a:r>
              <a:rPr lang="en-US" baseline="0" noProof="0" dirty="0" err="1" smtClean="0"/>
              <a:t>Async</a:t>
            </a:r>
            <a:r>
              <a:rPr lang="en-US" baseline="0" noProof="0" dirty="0" smtClean="0"/>
              <a:t> Method – await</a:t>
            </a:r>
          </a:p>
          <a:p>
            <a:pPr lvl="1"/>
            <a:r>
              <a:rPr lang="en-US" baseline="0" noProof="0" dirty="0" smtClean="0"/>
              <a:t>The type on which await is called has to have a public method </a:t>
            </a:r>
            <a:r>
              <a:rPr lang="en-US" baseline="0" noProof="0" dirty="0" err="1" smtClean="0"/>
              <a:t>GetAwaiter</a:t>
            </a:r>
            <a:r>
              <a:rPr lang="en-US" baseline="0" noProof="0" dirty="0" smtClean="0"/>
              <a:t>() – it may be an extension method though</a:t>
            </a:r>
          </a:p>
          <a:p>
            <a:pPr lvl="1"/>
            <a:r>
              <a:rPr lang="pl-PL" baseline="0" noProof="0" dirty="0" err="1" smtClean="0"/>
              <a:t>The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awaitable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type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returned</a:t>
            </a:r>
            <a:r>
              <a:rPr lang="pl-PL" baseline="0" noProof="0" dirty="0" smtClean="0"/>
              <a:t> by </a:t>
            </a:r>
            <a:r>
              <a:rPr lang="pl-PL" baseline="0" noProof="0" dirty="0" err="1" smtClean="0"/>
              <a:t>GetAwaiter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method</a:t>
            </a:r>
            <a:endParaRPr lang="pl-PL" baseline="0" noProof="0" dirty="0" smtClean="0"/>
          </a:p>
          <a:p>
            <a:pPr lvl="2"/>
            <a:r>
              <a:rPr lang="pl-PL" baseline="0" noProof="0" dirty="0" smtClean="0"/>
              <a:t>Has to </a:t>
            </a:r>
            <a:r>
              <a:rPr lang="pl-PL" baseline="0" noProof="0" dirty="0" err="1" smtClean="0"/>
              <a:t>implement</a:t>
            </a:r>
            <a:r>
              <a:rPr lang="pl-PL" baseline="0" noProof="0" dirty="0" smtClean="0"/>
              <a:t>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INotifyCompletion</a:t>
            </a:r>
            <a:r>
              <a:rPr lang="pl-PL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-</a:t>
            </a:r>
            <a:r>
              <a:rPr lang="pl-PL" sz="800" kern="1200" baseline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void </a:t>
            </a:r>
            <a:r>
              <a:rPr lang="en-US" sz="800" kern="120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OnCompleted</a:t>
            </a:r>
            <a:r>
              <a:rPr lang="en-US" sz="800" kern="120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(Action continuation)</a:t>
            </a:r>
            <a:endParaRPr lang="pl-PL" sz="800" kern="120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bool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IsCompleted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property</a:t>
            </a:r>
          </a:p>
          <a:p>
            <a:pPr lvl="2"/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Has to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have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GetResults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method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providing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results</a:t>
            </a:r>
            <a:r>
              <a:rPr lang="pl-PL" sz="8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of </a:t>
            </a:r>
            <a:r>
              <a:rPr lang="pl-PL" sz="8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await</a:t>
            </a:r>
            <a:endParaRPr lang="pl-PL" sz="8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0"/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Sample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code</a:t>
            </a:r>
            <a:r>
              <a:rPr lang="pl-PL" sz="1000" kern="1200" baseline="0" noProof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 </a:t>
            </a:r>
            <a:r>
              <a:rPr lang="pl-PL" sz="1000" kern="1200" baseline="0" noProof="0" dirty="0" err="1" smtClean="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rPr>
              <a:t>DeepDive.BasicAwaiterTest</a:t>
            </a:r>
            <a:endParaRPr lang="pl-PL" sz="1000" kern="1200" baseline="0" noProof="0" dirty="0" smtClean="0">
              <a:solidFill>
                <a:schemeClr val="bg1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To be effective</a:t>
            </a:r>
            <a:r>
              <a:rPr lang="en-US" baseline="0" noProof="0" dirty="0" smtClean="0"/>
              <a:t> needs support from tooling/compiler</a:t>
            </a:r>
          </a:p>
          <a:p>
            <a:r>
              <a:rPr lang="en-US" baseline="0" noProof="0" dirty="0" smtClean="0"/>
              <a:t>Generally speaking the method execution is suspended, and will continue at some point in time, preserving all the state</a:t>
            </a:r>
          </a:p>
          <a:p>
            <a:r>
              <a:rPr lang="en-US" baseline="0" noProof="0" dirty="0" smtClean="0"/>
              <a:t>Some problems are easier to solve/implement using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– mostly those that are solved with state machines</a:t>
            </a:r>
          </a:p>
          <a:p>
            <a:r>
              <a:rPr lang="en-US" baseline="0" noProof="0" dirty="0" smtClean="0"/>
              <a:t>Extensively used in Python with older generators and newer </a:t>
            </a:r>
            <a:r>
              <a:rPr lang="en-US" baseline="0" noProof="0" dirty="0" err="1" smtClean="0"/>
              <a:t>coroutines</a:t>
            </a:r>
            <a:r>
              <a:rPr lang="en-US" baseline="0" noProof="0" dirty="0" smtClean="0"/>
              <a:t> (yield keyword)</a:t>
            </a:r>
          </a:p>
          <a:p>
            <a:r>
              <a:rPr lang="en-US" baseline="0" noProof="0" dirty="0" smtClean="0"/>
              <a:t>Recently implemented in Ruby as </a:t>
            </a:r>
            <a:r>
              <a:rPr lang="en-US" baseline="0" noProof="0" smtClean="0"/>
              <a:t>Fibres</a:t>
            </a:r>
            <a:endParaRPr lang="en-US" baseline="0" noProof="0" dirty="0" smtClean="0"/>
          </a:p>
          <a:p>
            <a:pPr>
              <a:buNone/>
            </a:pPr>
            <a:r>
              <a:rPr lang="en-US" baseline="0" noProof="0" dirty="0" smtClean="0"/>
              <a:t>Code Sample </a:t>
            </a:r>
            <a:r>
              <a:rPr lang="en-US" baseline="0" noProof="0" dirty="0" err="1" smtClean="0"/>
              <a:t>DeepDive.StateMachine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Using</a:t>
            </a:r>
            <a:r>
              <a:rPr lang="en-US" baseline="0" noProof="0" dirty="0" smtClean="0"/>
              <a:t> one thread to accept many connections in server to avoid costly thread switch operation</a:t>
            </a:r>
            <a:r>
              <a:rPr lang="pl-PL" baseline="0" noProof="0" dirty="0" smtClean="0"/>
              <a:t>. </a:t>
            </a:r>
            <a:r>
              <a:rPr lang="pl-PL" baseline="0" noProof="0" dirty="0" err="1" smtClean="0"/>
              <a:t>Sheduling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is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done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using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coroutines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each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taking</a:t>
            </a:r>
            <a:r>
              <a:rPr lang="pl-PL" baseline="0" noProof="0" dirty="0" smtClean="0"/>
              <a:t> a </a:t>
            </a:r>
            <a:r>
              <a:rPr lang="pl-PL" baseline="0" noProof="0" dirty="0" err="1" smtClean="0"/>
              <a:t>small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amout</a:t>
            </a:r>
            <a:r>
              <a:rPr lang="pl-PL" baseline="0" noProof="0" dirty="0" smtClean="0"/>
              <a:t> of time and </a:t>
            </a:r>
            <a:r>
              <a:rPr lang="pl-PL" baseline="0" noProof="0" dirty="0" err="1" smtClean="0"/>
              <a:t>then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yielding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control</a:t>
            </a:r>
            <a:r>
              <a:rPr lang="pl-PL" baseline="0" noProof="0" dirty="0" smtClean="0"/>
              <a:t> to </a:t>
            </a:r>
            <a:r>
              <a:rPr lang="pl-PL" baseline="0" noProof="0" dirty="0" err="1" smtClean="0"/>
              <a:t>some</a:t>
            </a:r>
            <a:r>
              <a:rPr lang="pl-PL" baseline="0" noProof="0" dirty="0" smtClean="0"/>
              <a:t> sort of </a:t>
            </a:r>
            <a:r>
              <a:rPr lang="pl-PL" baseline="0" noProof="0" dirty="0" err="1" smtClean="0"/>
              <a:t>coordinator</a:t>
            </a:r>
            <a:endParaRPr lang="pl-PL" baseline="0" noProof="0" dirty="0" smtClean="0"/>
          </a:p>
          <a:p>
            <a:endParaRPr lang="pl-PL" baseline="0" noProof="0" dirty="0" smtClean="0"/>
          </a:p>
          <a:p>
            <a:r>
              <a:rPr lang="en-US" noProof="0" dirty="0" smtClean="0"/>
              <a:t>As Knuth remarks, it is rather difficult to find short, simple, illustrative examples of applications of </a:t>
            </a:r>
            <a:r>
              <a:rPr lang="en-US" noProof="0" dirty="0" err="1" smtClean="0"/>
              <a:t>coroutines</a:t>
            </a:r>
            <a:r>
              <a:rPr lang="pl-PL" noProof="0" dirty="0" smtClean="0"/>
              <a:t>.</a:t>
            </a:r>
          </a:p>
          <a:p>
            <a:endParaRPr lang="pl-PL" noProof="0" dirty="0" smtClean="0"/>
          </a:p>
          <a:p>
            <a:pPr>
              <a:buNone/>
            </a:pPr>
            <a:r>
              <a:rPr lang="pl-PL" noProof="0" dirty="0" err="1" smtClean="0"/>
              <a:t>Code</a:t>
            </a:r>
            <a:r>
              <a:rPr lang="pl-PL" noProof="0" dirty="0" smtClean="0"/>
              <a:t> </a:t>
            </a:r>
            <a:r>
              <a:rPr lang="pl-PL" noProof="0" dirty="0" err="1" smtClean="0"/>
              <a:t>Sample</a:t>
            </a:r>
            <a:r>
              <a:rPr lang="pl-PL" noProof="0" dirty="0" smtClean="0"/>
              <a:t>:</a:t>
            </a:r>
            <a:r>
              <a:rPr lang="pl-PL" baseline="0" noProof="0" dirty="0" smtClean="0"/>
              <a:t> </a:t>
            </a:r>
            <a:r>
              <a:rPr lang="pl-PL" baseline="0" noProof="0" dirty="0" err="1" smtClean="0"/>
              <a:t>FifoCoordinator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5/23/2012 9:21 PM</a:t>
            </a:fld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Copyright </a:t>
            </a:r>
            <a:r>
              <a:rPr lang="en-US" altLang="ja-JP" sz="800" dirty="0">
                <a:solidFill>
                  <a:schemeClr val="accent1"/>
                </a:solidFill>
              </a:rPr>
              <a:t>© </a:t>
            </a:r>
            <a:r>
              <a:rPr lang="en-US" sz="800" dirty="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- Merge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9550" y="1562100"/>
            <a:ext cx="8537575" cy="449580"/>
          </a:xfrm>
        </p:spPr>
        <p:txBody>
          <a:bodyPr/>
          <a:lstStyle/>
          <a:p>
            <a:r>
              <a:rPr lang="en-US" dirty="0" smtClean="0"/>
              <a:t>Merge 2 ordered sequences into 1 ordered sequence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Dowolny kształt 13"/>
          <p:cNvSpPr/>
          <p:nvPr/>
        </p:nvSpPr>
        <p:spPr>
          <a:xfrm>
            <a:off x="323871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2</a:t>
            </a:r>
            <a:endParaRPr lang="en-US" sz="5600" kern="1200" dirty="0"/>
          </a:p>
        </p:txBody>
      </p:sp>
      <p:sp>
        <p:nvSpPr>
          <p:cNvPr id="15" name="Dowolny kształt 14"/>
          <p:cNvSpPr/>
          <p:nvPr/>
        </p:nvSpPr>
        <p:spPr>
          <a:xfrm>
            <a:off x="2331216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3</a:t>
            </a:r>
            <a:endParaRPr lang="en-US" sz="5600" kern="1200" dirty="0"/>
          </a:p>
        </p:txBody>
      </p:sp>
      <p:sp>
        <p:nvSpPr>
          <p:cNvPr id="16" name="Dowolny kształt 15"/>
          <p:cNvSpPr/>
          <p:nvPr/>
        </p:nvSpPr>
        <p:spPr>
          <a:xfrm>
            <a:off x="4338560" y="2317443"/>
            <a:ext cx="2230382" cy="892153"/>
          </a:xfrm>
          <a:custGeom>
            <a:avLst/>
            <a:gdLst>
              <a:gd name="connsiteX0" fmla="*/ 0 w 2230382"/>
              <a:gd name="connsiteY0" fmla="*/ 0 h 892153"/>
              <a:gd name="connsiteX1" fmla="*/ 1784306 w 2230382"/>
              <a:gd name="connsiteY1" fmla="*/ 0 h 892153"/>
              <a:gd name="connsiteX2" fmla="*/ 2230382 w 2230382"/>
              <a:gd name="connsiteY2" fmla="*/ 446077 h 892153"/>
              <a:gd name="connsiteX3" fmla="*/ 1784306 w 2230382"/>
              <a:gd name="connsiteY3" fmla="*/ 892153 h 892153"/>
              <a:gd name="connsiteX4" fmla="*/ 0 w 2230382"/>
              <a:gd name="connsiteY4" fmla="*/ 892153 h 892153"/>
              <a:gd name="connsiteX5" fmla="*/ 446077 w 2230382"/>
              <a:gd name="connsiteY5" fmla="*/ 446077 h 892153"/>
              <a:gd name="connsiteX6" fmla="*/ 0 w 2230382"/>
              <a:gd name="connsiteY6" fmla="*/ 0 h 89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0382" h="892153">
                <a:moveTo>
                  <a:pt x="0" y="0"/>
                </a:moveTo>
                <a:lnTo>
                  <a:pt x="1784306" y="0"/>
                </a:lnTo>
                <a:lnTo>
                  <a:pt x="2230382" y="446077"/>
                </a:lnTo>
                <a:lnTo>
                  <a:pt x="1784306" y="892153"/>
                </a:lnTo>
                <a:lnTo>
                  <a:pt x="0" y="892153"/>
                </a:lnTo>
                <a:lnTo>
                  <a:pt x="446077" y="4460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0105" tIns="74676" rIns="520752" bIns="74676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600" kern="1200" dirty="0" smtClean="0"/>
              <a:t>4</a:t>
            </a:r>
            <a:endParaRPr lang="en-US" sz="5600" kern="1200" dirty="0"/>
          </a:p>
        </p:txBody>
      </p:sp>
      <p:sp>
        <p:nvSpPr>
          <p:cNvPr id="9" name="Dowolny kształt 8"/>
          <p:cNvSpPr/>
          <p:nvPr/>
        </p:nvSpPr>
        <p:spPr>
          <a:xfrm>
            <a:off x="308560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1</a:t>
            </a:r>
            <a:endParaRPr lang="en-US" sz="5500" kern="1200" dirty="0"/>
          </a:p>
        </p:txBody>
      </p:sp>
      <p:sp>
        <p:nvSpPr>
          <p:cNvPr id="10" name="Dowolny kształt 9"/>
          <p:cNvSpPr/>
          <p:nvPr/>
        </p:nvSpPr>
        <p:spPr>
          <a:xfrm>
            <a:off x="2278869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1" name="Dowolny kształt 10"/>
          <p:cNvSpPr/>
          <p:nvPr/>
        </p:nvSpPr>
        <p:spPr>
          <a:xfrm>
            <a:off x="4249178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  <p:sp>
        <p:nvSpPr>
          <p:cNvPr id="12" name="Dowolny kształt 11"/>
          <p:cNvSpPr/>
          <p:nvPr/>
        </p:nvSpPr>
        <p:spPr>
          <a:xfrm>
            <a:off x="6219487" y="4342433"/>
            <a:ext cx="2189231" cy="875692"/>
          </a:xfrm>
          <a:custGeom>
            <a:avLst/>
            <a:gdLst>
              <a:gd name="connsiteX0" fmla="*/ 0 w 2189231"/>
              <a:gd name="connsiteY0" fmla="*/ 0 h 875692"/>
              <a:gd name="connsiteX1" fmla="*/ 1751385 w 2189231"/>
              <a:gd name="connsiteY1" fmla="*/ 0 h 875692"/>
              <a:gd name="connsiteX2" fmla="*/ 2189231 w 2189231"/>
              <a:gd name="connsiteY2" fmla="*/ 437846 h 875692"/>
              <a:gd name="connsiteX3" fmla="*/ 1751385 w 2189231"/>
              <a:gd name="connsiteY3" fmla="*/ 875692 h 875692"/>
              <a:gd name="connsiteX4" fmla="*/ 0 w 2189231"/>
              <a:gd name="connsiteY4" fmla="*/ 875692 h 875692"/>
              <a:gd name="connsiteX5" fmla="*/ 437846 w 2189231"/>
              <a:gd name="connsiteY5" fmla="*/ 437846 h 875692"/>
              <a:gd name="connsiteX6" fmla="*/ 0 w 2189231"/>
              <a:gd name="connsiteY6" fmla="*/ 0 h 8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231" h="875692">
                <a:moveTo>
                  <a:pt x="0" y="0"/>
                </a:moveTo>
                <a:lnTo>
                  <a:pt x="1751385" y="0"/>
                </a:lnTo>
                <a:lnTo>
                  <a:pt x="2189231" y="437846"/>
                </a:lnTo>
                <a:lnTo>
                  <a:pt x="1751385" y="875692"/>
                </a:lnTo>
                <a:lnTo>
                  <a:pt x="0" y="875692"/>
                </a:lnTo>
                <a:lnTo>
                  <a:pt x="437846" y="4378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874" tIns="73343" rIns="511189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5500" kern="1200" dirty="0" smtClean="0"/>
              <a:t>3</a:t>
            </a:r>
            <a:endParaRPr lang="en-US" sz="5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pl-PL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2588" y="188913"/>
            <a:ext cx="7521575" cy="1131887"/>
          </a:xfrm>
        </p:spPr>
        <p:txBody>
          <a:bodyPr/>
          <a:lstStyle/>
          <a:p>
            <a:r>
              <a:rPr lang="pl-PL" sz="2800" b="0" dirty="0" err="1" smtClean="0"/>
              <a:t>Async</a:t>
            </a:r>
            <a:r>
              <a:rPr lang="en-US" sz="2800" b="0" dirty="0" smtClean="0"/>
              <a:t> – </a:t>
            </a:r>
            <a:r>
              <a:rPr lang="pl-PL" sz="2800" b="0" dirty="0" err="1" smtClean="0"/>
              <a:t>Means</a:t>
            </a:r>
            <a:r>
              <a:rPr lang="pl-PL" sz="2800" b="0" dirty="0" smtClean="0"/>
              <a:t> </a:t>
            </a:r>
            <a:r>
              <a:rPr lang="pl-PL" sz="2800" b="0" dirty="0" err="1" smtClean="0"/>
              <a:t>hard</a:t>
            </a:r>
            <a:r>
              <a:rPr lang="pl-PL" sz="2800" b="0" dirty="0" smtClean="0"/>
              <a:t>?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B</a:t>
            </a:r>
            <a:r>
              <a:rPr lang="en-US" dirty="0" err="1" smtClean="0"/>
              <a:t>ehold</a:t>
            </a:r>
            <a:r>
              <a:rPr lang="en-US" dirty="0" smtClean="0"/>
              <a:t>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- </a:t>
            </a:r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640" y="1455420"/>
            <a:ext cx="6850967" cy="371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deep</a:t>
            </a:r>
            <a:r>
              <a:rPr lang="pl-PL" dirty="0" smtClean="0"/>
              <a:t> </a:t>
            </a:r>
            <a:r>
              <a:rPr lang="pl-PL" dirty="0" err="1" smtClean="0"/>
              <a:t>dive</a:t>
            </a:r>
            <a:r>
              <a:rPr lang="pl-PL" dirty="0" smtClean="0"/>
              <a:t> – </a:t>
            </a:r>
            <a:r>
              <a:rPr lang="pl-PL" dirty="0" err="1" smtClean="0"/>
              <a:t>kudos</a:t>
            </a:r>
            <a:r>
              <a:rPr lang="pl-PL" dirty="0" smtClean="0"/>
              <a:t> to Jon </a:t>
            </a:r>
            <a:r>
              <a:rPr lang="pl-PL" dirty="0" err="1" smtClean="0"/>
              <a:t>Skeet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9550" y="4770120"/>
            <a:ext cx="8553450" cy="1300480"/>
          </a:xfrm>
        </p:spPr>
        <p:txBody>
          <a:bodyPr/>
          <a:lstStyle/>
          <a:p>
            <a:r>
              <a:rPr lang="en-US" dirty="0" smtClean="0"/>
              <a:t>Caller – </a:t>
            </a:r>
            <a:r>
              <a:rPr lang="en-US" dirty="0" err="1" smtClean="0"/>
              <a:t>Async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method – await – </a:t>
            </a:r>
            <a:r>
              <a:rPr lang="en-US" dirty="0" err="1" smtClean="0"/>
              <a:t>Awaitable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Async</a:t>
            </a:r>
            <a:r>
              <a:rPr lang="pl-PL" dirty="0" smtClean="0"/>
              <a:t> – </a:t>
            </a:r>
            <a:r>
              <a:rPr lang="pl-PL" dirty="0" err="1" smtClean="0"/>
              <a:t>coroutines</a:t>
            </a:r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with allow multiple entry points</a:t>
            </a:r>
            <a:r>
              <a:rPr lang="pl-PL" dirty="0" smtClean="0"/>
              <a:t> </a:t>
            </a:r>
            <a:r>
              <a:rPr lang="en-US" dirty="0" smtClean="0"/>
              <a:t>for suspending and resuming execution</a:t>
            </a:r>
          </a:p>
          <a:p>
            <a:endParaRPr lang="en-US" dirty="0" smtClean="0"/>
          </a:p>
          <a:p>
            <a:r>
              <a:rPr lang="en-US" dirty="0" smtClean="0"/>
              <a:t>C# 2.0 yield keyword</a:t>
            </a:r>
          </a:p>
          <a:p>
            <a:endParaRPr lang="en-US" dirty="0" smtClean="0"/>
          </a:p>
          <a:p>
            <a:r>
              <a:rPr lang="en-US" dirty="0" smtClean="0"/>
              <a:t>Python, Ruby and many other languages implement them in some way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– </a:t>
            </a:r>
            <a:r>
              <a:rPr lang="en-US" dirty="0" err="1" smtClean="0"/>
              <a:t>coroutines</a:t>
            </a:r>
            <a:r>
              <a:rPr lang="en-US" dirty="0" smtClean="0"/>
              <a:t> – usage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!= Parallel</a:t>
            </a:r>
          </a:p>
          <a:p>
            <a:endParaRPr lang="en-US" dirty="0" smtClean="0"/>
          </a:p>
          <a:p>
            <a:r>
              <a:rPr lang="en-US" dirty="0" smtClean="0"/>
              <a:t>Many tasks executing cooperatively on one thread</a:t>
            </a:r>
          </a:p>
          <a:p>
            <a:endParaRPr lang="en-US" dirty="0" smtClean="0"/>
          </a:p>
          <a:p>
            <a:r>
              <a:rPr lang="en-US" dirty="0" smtClean="0"/>
              <a:t>State machines </a:t>
            </a: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pl-PL" dirty="0" smtClean="0"/>
              <a:t> Donald E.</a:t>
            </a:r>
            <a:r>
              <a:rPr lang="en-US" dirty="0" smtClean="0"/>
              <a:t> Knuth remarks, it is rather difficult to find short, simple, illustrative examples of applications of </a:t>
            </a:r>
            <a:r>
              <a:rPr lang="en-US" dirty="0" err="1" smtClean="0"/>
              <a:t>coroutines</a:t>
            </a:r>
            <a:r>
              <a:rPr lang="en-US" dirty="0" smtClean="0"/>
              <a:t>…</a:t>
            </a:r>
          </a:p>
          <a:p>
            <a:endParaRPr lang="pl-PL" dirty="0" smtClean="0"/>
          </a:p>
          <a:p>
            <a:r>
              <a:rPr lang="pl-PL" dirty="0" smtClean="0"/>
              <a:t>…</a:t>
            </a:r>
            <a:r>
              <a:rPr lang="pl-PL" dirty="0" err="1" smtClean="0"/>
              <a:t>let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a </a:t>
            </a:r>
            <a:r>
              <a:rPr lang="pl-PL" dirty="0" err="1" smtClean="0"/>
              <a:t>FifoCoorindator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540</TotalTime>
  <Words>1363</Words>
  <Application>Microsoft Office PowerPoint</Application>
  <PresentationFormat>Pokaz na ekranie (4:3)</PresentationFormat>
  <Paragraphs>193</Paragraphs>
  <Slides>11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PPT Template - Internal Audience light background</vt:lpstr>
      <vt:lpstr>C# 5</vt:lpstr>
      <vt:lpstr>C# - History overview</vt:lpstr>
      <vt:lpstr>C# 5.0 – What’s new</vt:lpstr>
      <vt:lpstr>Async – Means hard?</vt:lpstr>
      <vt:lpstr>Async - Behold the C# async/await keywords</vt:lpstr>
      <vt:lpstr>Async - Why does it matter</vt:lpstr>
      <vt:lpstr>Async – deep dive – kudos to Jon Skeet</vt:lpstr>
      <vt:lpstr>Async – coroutines </vt:lpstr>
      <vt:lpstr>Async – coroutines – usage </vt:lpstr>
      <vt:lpstr>Async – coroutines – usage - Merge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Piotr</cp:lastModifiedBy>
  <cp:revision>61</cp:revision>
  <cp:lastPrinted>2005-10-25T18:12:41Z</cp:lastPrinted>
  <dcterms:created xsi:type="dcterms:W3CDTF">2012-05-18T06:00:44Z</dcterms:created>
  <dcterms:modified xsi:type="dcterms:W3CDTF">2012-05-23T19:51:15Z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