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5"/>
  </p:sldMasterIdLst>
  <p:notesMasterIdLst>
    <p:notesMasterId r:id="rId17"/>
  </p:notesMasterIdLst>
  <p:handoutMasterIdLst>
    <p:handoutMasterId r:id="rId18"/>
  </p:handoutMasterIdLst>
  <p:sldIdLst>
    <p:sldId id="371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72" r:id="rId16"/>
  </p:sldIdLst>
  <p:sldSz cx="9144000" cy="6858000" type="screen4x3"/>
  <p:notesSz cx="7061200" cy="939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E4FF"/>
    <a:srgbClr val="300ECF"/>
    <a:srgbClr val="E30008"/>
    <a:srgbClr val="FF3D06"/>
    <a:srgbClr val="1E146E"/>
    <a:srgbClr val="00A1DC"/>
    <a:srgbClr val="1C146B"/>
    <a:srgbClr val="00A2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99" autoAdjust="0"/>
  </p:normalViewPr>
  <p:slideViewPr>
    <p:cSldViewPr snapToGrid="0">
      <p:cViewPr varScale="1">
        <p:scale>
          <a:sx n="62" d="100"/>
          <a:sy n="62" d="100"/>
        </p:scale>
        <p:origin x="-846" y="-78"/>
      </p:cViewPr>
      <p:guideLst>
        <p:guide orient="horz" pos="1700"/>
        <p:guide orient="horz" pos="1988"/>
        <p:guide orient="horz" pos="1193"/>
        <p:guide orient="horz" pos="5606"/>
        <p:guide orient="horz" pos="4052"/>
        <p:guide orient="horz" pos="757"/>
        <p:guide pos="2882"/>
        <p:guide pos="3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16" y="-90"/>
      </p:cViewPr>
      <p:guideLst>
        <p:guide orient="horz" pos="376"/>
        <p:guide orient="horz" pos="5616"/>
        <p:guide pos="2232"/>
        <p:guide pos="353"/>
        <p:guide pos="419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63550" y="508000"/>
            <a:ext cx="30607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67741B6-20E1-4219-AC3A-163B52FA3A08}" type="datetime8">
              <a:rPr lang="en-US"/>
              <a:pPr/>
              <a:t>5/23/2012 9:21 PM</a:t>
            </a:fld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40325" y="8742363"/>
            <a:ext cx="1417638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B320503-79A4-48E7-86F7-60A1886F3391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79425" y="8753475"/>
            <a:ext cx="3268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Copyright </a:t>
            </a:r>
            <a:r>
              <a:rPr lang="en-US" altLang="ja-JP" sz="800" dirty="0">
                <a:solidFill>
                  <a:schemeClr val="accent1"/>
                </a:solidFill>
              </a:rPr>
              <a:t>© </a:t>
            </a:r>
            <a:r>
              <a:rPr lang="en-US" sz="800" dirty="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93713" y="339725"/>
            <a:ext cx="27574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0DC343A-C7DB-48FF-A81F-D2EFF0311B91}" type="datetime8">
              <a:rPr lang="en-US"/>
              <a:pPr/>
              <a:t>5/23/2012 9:21 PM</a:t>
            </a:fld>
            <a:endParaRPr lang="en-US" dirty="0"/>
          </a:p>
        </p:txBody>
      </p:sp>
      <p:sp>
        <p:nvSpPr>
          <p:cNvPr id="143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73150" y="4464050"/>
            <a:ext cx="485933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03875" y="8478838"/>
            <a:ext cx="11160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0C6CE09-155B-4DAE-A37A-B074B6B02DD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79425" y="876458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Copyright </a:t>
            </a:r>
            <a:r>
              <a:rPr lang="en-US" altLang="ja-JP" sz="800" dirty="0">
                <a:solidFill>
                  <a:schemeClr val="accent1"/>
                </a:solidFill>
              </a:rPr>
              <a:t>© </a:t>
            </a:r>
            <a:r>
              <a:rPr lang="en-US" sz="800" dirty="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marL="58738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1000"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233363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900"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396875" indent="-49213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571500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746125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E6E691D-9AEE-4359-9871-4FF78429DC86}" type="datetime8">
              <a:rPr lang="en-US"/>
              <a:pPr/>
              <a:t>5/23/2012 9:21 PM</a:t>
            </a:fld>
            <a:endParaRPr lang="en-US"/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F1EA5-478E-40A7-84B4-F2B61D5D424F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97412" cy="3522662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738" y="4462463"/>
            <a:ext cx="4856162" cy="4229100"/>
          </a:xfrm>
          <a:noFill/>
          <a:ln/>
        </p:spPr>
        <p:txBody>
          <a:bodyPr/>
          <a:lstStyle/>
          <a:p>
            <a:pPr eaLnBrk="1" hangingPunct="1">
              <a:buNone/>
            </a:pPr>
            <a:endParaRPr lang="en-US" altLang="ja-JP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5/23/2012 9:21 PM</a:t>
            </a:fld>
            <a:endParaRPr lang="en-US" dirty="0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5/23/2012 9:21 PM</a:t>
            </a:fld>
            <a:endParaRPr lang="en-US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baseline="0" dirty="0" smtClean="0"/>
              <a:t>/await keywords - </a:t>
            </a:r>
          </a:p>
          <a:p>
            <a:r>
              <a:rPr lang="en-US" baseline="0" dirty="0" smtClean="0"/>
              <a:t>Caller info attributes – this is just a taste of what we might get in the future with project </a:t>
            </a:r>
            <a:r>
              <a:rPr lang="en-US" baseline="0" dirty="0" err="1" smtClean="0"/>
              <a:t>Rosylyn</a:t>
            </a:r>
            <a:r>
              <a:rPr lang="en-US" baseline="0" dirty="0" smtClean="0"/>
              <a:t> and opening of C# compiler</a:t>
            </a:r>
          </a:p>
          <a:p>
            <a:r>
              <a:rPr lang="en-US" baseline="0" dirty="0" smtClean="0"/>
              <a:t>Windows Runtime Support – the new, preferred platform for building native Windows applications (C#/C++/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are first class citizens of </a:t>
            </a:r>
            <a:r>
              <a:rPr lang="en-US" baseline="0" dirty="0" err="1" smtClean="0"/>
              <a:t>WinRT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5/23/2012 9:21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It’s really hard</a:t>
            </a:r>
            <a:r>
              <a:rPr lang="en-US" baseline="0" dirty="0" smtClean="0"/>
              <a:t> to get exception handling right, the exception might happen on begin or end. No `using`, no `finally `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When using traditional Begin/End asynchronous pattern the program control flow is disturbed (spitted) which makes understanding of code much harder. This is issue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too – take a look at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deferred/promise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– that simplify thinks in pretty much the same way that TPL does in .NET.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callback (End) might (and probably will be) called on different thread than the Begin. The programmer is responsible for maintaining the proper synchronization context (interacting with UI Thread).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TPL provides a unified model of “action” that might take long to complete – the flow of the program is disturbed that much – one has to be careful still to implement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properly – again synchronization contexts, exceptions</a:t>
            </a:r>
          </a:p>
          <a:p>
            <a:pPr>
              <a:buNone/>
            </a:pPr>
            <a:r>
              <a:rPr lang="en-US" b="1" baseline="0" dirty="0" smtClean="0"/>
              <a:t>Unobserved exception on Task will bring entire app domain down</a:t>
            </a:r>
          </a:p>
          <a:p>
            <a:pPr>
              <a:buNone/>
            </a:pPr>
            <a:endParaRPr lang="en-US" b="1" baseline="0" dirty="0" smtClean="0"/>
          </a:p>
          <a:p>
            <a:pPr>
              <a:buNone/>
            </a:pPr>
            <a:r>
              <a:rPr lang="en-US" b="0" baseline="0" dirty="0" smtClean="0"/>
              <a:t>Reactive extensions on the other hand emphasize the deep </a:t>
            </a:r>
            <a:r>
              <a:rPr lang="en-US" b="0" baseline="0" dirty="0" err="1" smtClean="0"/>
              <a:t>releation</a:t>
            </a:r>
            <a:r>
              <a:rPr lang="en-US" b="0" baseline="0" dirty="0" smtClean="0"/>
              <a:t> between asynchronous </a:t>
            </a:r>
            <a:r>
              <a:rPr lang="en-US" b="0" baseline="0" dirty="0" err="1" smtClean="0"/>
              <a:t>api</a:t>
            </a:r>
            <a:r>
              <a:rPr lang="en-US" b="0" baseline="0" dirty="0" smtClean="0"/>
              <a:t> and events – in fact many </a:t>
            </a:r>
            <a:r>
              <a:rPr lang="en-US" b="0" baseline="0" dirty="0" err="1" smtClean="0"/>
              <a:t>.net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api’s</a:t>
            </a:r>
            <a:r>
              <a:rPr lang="en-US" b="0" baseline="0" dirty="0" smtClean="0"/>
              <a:t> support both Begin/End pattern and </a:t>
            </a:r>
            <a:r>
              <a:rPr lang="en-US" b="0" baseline="0" dirty="0" err="1" smtClean="0"/>
              <a:t>OnCompleted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OnError</a:t>
            </a:r>
            <a:r>
              <a:rPr lang="en-US" b="0" baseline="0" dirty="0" smtClean="0"/>
              <a:t> events. However the logical program flow is still convoluted – it takes some time to get your head around the brilliant concepts introduced by Rx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DownloadPage.BeingEnd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DownloadPage.Re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5/23/2012 9:21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control flow is preserved</a:t>
            </a:r>
          </a:p>
          <a:p>
            <a:endParaRPr lang="en-US" dirty="0" smtClean="0"/>
          </a:p>
          <a:p>
            <a:r>
              <a:rPr lang="en-US" dirty="0" smtClean="0"/>
              <a:t>The compiler generates state machine</a:t>
            </a:r>
            <a:r>
              <a:rPr lang="en-US" baseline="0" dirty="0" smtClean="0"/>
              <a:t> similar to what we could see when </a:t>
            </a:r>
            <a:r>
              <a:rPr lang="en-US" baseline="0" dirty="0" err="1" smtClean="0"/>
              <a:t>iterator</a:t>
            </a:r>
            <a:r>
              <a:rPr lang="en-US" baseline="0" dirty="0" smtClean="0"/>
              <a:t> block were introduced (yield)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implementation allows some extensions to be made – we’ll see that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await anything that Returns Task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necessary synchronization context passing is done under the cover</a:t>
            </a:r>
          </a:p>
          <a:p>
            <a:endParaRPr lang="en-US" baseline="0" dirty="0" smtClean="0"/>
          </a:p>
          <a:p>
            <a:pPr marL="58738" marR="0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DownloadPage.Async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5/23/2012 9:21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8738" marR="0" lvl="1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dirty="0" smtClean="0"/>
              <a:t>Asynchronous != parallel </a:t>
            </a:r>
          </a:p>
          <a:p>
            <a:pPr>
              <a:buNone/>
            </a:pPr>
            <a:r>
              <a:rPr lang="en-US" dirty="0" smtClean="0"/>
              <a:t>The fact that method/</a:t>
            </a:r>
            <a:r>
              <a:rPr lang="en-US" dirty="0" err="1" smtClean="0"/>
              <a:t>api</a:t>
            </a:r>
            <a:r>
              <a:rPr lang="en-US" baseline="0" dirty="0" smtClean="0"/>
              <a:t> is asynchronous does not imply that program using it is multithreaded, in fact there may be just one thread running at a time or there can may be only 1 thread at all</a:t>
            </a:r>
          </a:p>
          <a:p>
            <a:pPr>
              <a:buNone/>
            </a:pPr>
            <a:r>
              <a:rPr lang="en-US" baseline="0" dirty="0" smtClean="0"/>
              <a:t>We all know this –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there is only one thread – but all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 calls are asynchronous (event loop)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Web Applications – if we want to improve </a:t>
            </a:r>
            <a:r>
              <a:rPr lang="en-US" baseline="0" dirty="0" err="1" smtClean="0"/>
              <a:t>througphut</a:t>
            </a:r>
            <a:r>
              <a:rPr lang="en-US" baseline="0" dirty="0" smtClean="0"/>
              <a:t> of our asp.net application we may be tempted to perform some operations in parallel (TPL, Parallel LINQ) but it may actually make things worse – thread contention. Most of the web application are IO bound which means that the majority of CPU time is spend waiting/reading/writing for/from/to file system and network.</a:t>
            </a:r>
          </a:p>
          <a:p>
            <a:pPr>
              <a:buNone/>
            </a:pPr>
            <a:r>
              <a:rPr lang="en-US" baseline="0" dirty="0" smtClean="0"/>
              <a:t>If we are in such situation the first thing we should take a look at is how to utilize Windows IO Completion Ports that are dedicated mechanism for IO operations – most of the .NET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apis</a:t>
            </a:r>
            <a:r>
              <a:rPr lang="en-US" baseline="0" dirty="0" smtClean="0"/>
              <a:t> call them under the cover.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new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 developer guideline states that if an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call can take more than 50ms to complete it should be asynchronous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Sample code – </a:t>
            </a:r>
            <a:r>
              <a:rPr lang="en-US" baseline="0" dirty="0" err="1" smtClean="0"/>
              <a:t>Preformance</a:t>
            </a: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Synchronous</a:t>
            </a:r>
          </a:p>
          <a:p>
            <a:pPr>
              <a:buNone/>
            </a:pPr>
            <a:r>
              <a:rPr lang="en-US" baseline="0" dirty="0" smtClean="0"/>
              <a:t> </a:t>
            </a:r>
            <a:r>
              <a:rPr lang="en-US" baseline="0" dirty="0" err="1" smtClean="0"/>
              <a:t>ab</a:t>
            </a:r>
            <a:r>
              <a:rPr lang="en-US" baseline="0" dirty="0" smtClean="0"/>
              <a:t> -n 100 -c </a:t>
            </a:r>
            <a:r>
              <a:rPr lang="pl-PL" baseline="0" dirty="0" smtClean="0"/>
              <a:t>75</a:t>
            </a:r>
            <a:r>
              <a:rPr lang="en-US" baseline="0" dirty="0" smtClean="0"/>
              <a:t> http://localhost:62562/Expensive/Execute</a:t>
            </a:r>
          </a:p>
          <a:p>
            <a:pPr>
              <a:buNone/>
            </a:pPr>
            <a:r>
              <a:rPr lang="en-US" baseline="0" dirty="0" smtClean="0"/>
              <a:t>Asynchronous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5/23/2012 9:21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noProof="0" dirty="0" err="1" smtClean="0"/>
              <a:t>Sample</a:t>
            </a:r>
            <a:r>
              <a:rPr lang="pl-PL" noProof="0" dirty="0" smtClean="0"/>
              <a:t> </a:t>
            </a:r>
            <a:r>
              <a:rPr lang="pl-PL" noProof="0" dirty="0" err="1" smtClean="0"/>
              <a:t>code</a:t>
            </a:r>
            <a:r>
              <a:rPr lang="pl-PL" noProof="0" dirty="0" smtClean="0"/>
              <a:t>  -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DeepDive.ProgramFlow</a:t>
            </a:r>
            <a:endParaRPr lang="pl-PL" noProof="0" dirty="0" smtClean="0"/>
          </a:p>
          <a:p>
            <a:r>
              <a:rPr lang="pl-PL" noProof="0" dirty="0" err="1" smtClean="0"/>
              <a:t>Asynchronous</a:t>
            </a:r>
            <a:r>
              <a:rPr lang="pl-PL" baseline="0" noProof="0" dirty="0" smtClean="0"/>
              <a:t> != </a:t>
            </a:r>
            <a:r>
              <a:rPr lang="pl-PL" baseline="0" noProof="0" dirty="0" err="1" smtClean="0"/>
              <a:t>Parallel</a:t>
            </a:r>
            <a:endParaRPr lang="pl-PL" noProof="0" dirty="0" smtClean="0"/>
          </a:p>
          <a:p>
            <a:r>
              <a:rPr lang="en-US" noProof="0" dirty="0" smtClean="0"/>
              <a:t>Caller – </a:t>
            </a:r>
            <a:r>
              <a:rPr lang="en-US" noProof="0" dirty="0" err="1" smtClean="0"/>
              <a:t>Async</a:t>
            </a:r>
            <a:r>
              <a:rPr lang="en-US" noProof="0" dirty="0" smtClean="0"/>
              <a:t> Method</a:t>
            </a:r>
          </a:p>
          <a:p>
            <a:pPr lvl="1"/>
            <a:r>
              <a:rPr lang="en-US" noProof="0" dirty="0" smtClean="0"/>
              <a:t>Rather inflexible</a:t>
            </a:r>
          </a:p>
          <a:p>
            <a:pPr lvl="1"/>
            <a:r>
              <a:rPr lang="en-US" noProof="0" dirty="0" err="1" smtClean="0"/>
              <a:t>Async</a:t>
            </a:r>
            <a:r>
              <a:rPr lang="en-US" baseline="0" noProof="0" dirty="0" smtClean="0"/>
              <a:t> method has to return void, Task, or Task&lt;T&gt;</a:t>
            </a:r>
          </a:p>
          <a:p>
            <a:pPr lvl="0"/>
            <a:r>
              <a:rPr lang="en-US" baseline="0" noProof="0" dirty="0" err="1" smtClean="0"/>
              <a:t>Async</a:t>
            </a:r>
            <a:r>
              <a:rPr lang="en-US" baseline="0" noProof="0" dirty="0" smtClean="0"/>
              <a:t> Method – await</a:t>
            </a:r>
          </a:p>
          <a:p>
            <a:pPr lvl="1"/>
            <a:r>
              <a:rPr lang="en-US" baseline="0" noProof="0" dirty="0" smtClean="0"/>
              <a:t>The type on which await is called has to have a public method </a:t>
            </a:r>
            <a:r>
              <a:rPr lang="en-US" baseline="0" noProof="0" dirty="0" err="1" smtClean="0"/>
              <a:t>GetAwaiter</a:t>
            </a:r>
            <a:r>
              <a:rPr lang="en-US" baseline="0" noProof="0" dirty="0" smtClean="0"/>
              <a:t>() – it may be an extension method though</a:t>
            </a:r>
          </a:p>
          <a:p>
            <a:pPr lvl="1"/>
            <a:r>
              <a:rPr lang="pl-PL" baseline="0" noProof="0" dirty="0" err="1" smtClean="0"/>
              <a:t>The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awaitable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type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returned</a:t>
            </a:r>
            <a:r>
              <a:rPr lang="pl-PL" baseline="0" noProof="0" dirty="0" smtClean="0"/>
              <a:t> by </a:t>
            </a:r>
            <a:r>
              <a:rPr lang="pl-PL" baseline="0" noProof="0" dirty="0" err="1" smtClean="0"/>
              <a:t>GetAwaiter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method</a:t>
            </a:r>
            <a:endParaRPr lang="pl-PL" baseline="0" noProof="0" dirty="0" smtClean="0"/>
          </a:p>
          <a:p>
            <a:pPr lvl="2"/>
            <a:r>
              <a:rPr lang="pl-PL" baseline="0" noProof="0" dirty="0" smtClean="0"/>
              <a:t>Has to </a:t>
            </a:r>
            <a:r>
              <a:rPr lang="pl-PL" baseline="0" noProof="0" dirty="0" err="1" smtClean="0"/>
              <a:t>implement</a:t>
            </a:r>
            <a:r>
              <a:rPr lang="pl-PL" baseline="0" noProof="0" dirty="0" smtClean="0"/>
              <a:t> </a:t>
            </a:r>
            <a:r>
              <a:rPr lang="en-US" sz="800" kern="120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INotifyCompletion</a:t>
            </a:r>
            <a:r>
              <a:rPr lang="pl-PL" sz="80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-</a:t>
            </a:r>
            <a:r>
              <a:rPr lang="pl-PL" sz="800" kern="1200" baseline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en-US" sz="80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void </a:t>
            </a:r>
            <a:r>
              <a:rPr lang="en-US" sz="800" kern="120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OnCompleted</a:t>
            </a:r>
            <a:r>
              <a:rPr lang="en-US" sz="80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(Action continuation)</a:t>
            </a:r>
            <a:endParaRPr lang="pl-PL" sz="800" kern="1200" dirty="0" smtClean="0">
              <a:solidFill>
                <a:schemeClr val="bg1"/>
              </a:solidFill>
              <a:latin typeface="Arial" charset="0"/>
              <a:ea typeface="ＭＳ Ｐゴシック" charset="0"/>
              <a:cs typeface="+mn-cs"/>
            </a:endParaRPr>
          </a:p>
          <a:p>
            <a:pPr lvl="2"/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Has to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have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bool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IsCompleted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property</a:t>
            </a:r>
          </a:p>
          <a:p>
            <a:pPr lvl="2"/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Has to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have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GetResults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method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providing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results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of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await</a:t>
            </a:r>
            <a:endParaRPr lang="pl-PL" sz="800" kern="1200" baseline="0" noProof="0" dirty="0" smtClean="0">
              <a:solidFill>
                <a:schemeClr val="bg1"/>
              </a:solidFill>
              <a:latin typeface="Arial" charset="0"/>
              <a:ea typeface="ＭＳ Ｐゴシック" charset="0"/>
              <a:cs typeface="+mn-cs"/>
            </a:endParaRPr>
          </a:p>
          <a:p>
            <a:pPr lvl="0"/>
            <a:r>
              <a:rPr lang="pl-PL" sz="10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Sample</a:t>
            </a:r>
            <a:r>
              <a:rPr lang="pl-PL" sz="10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10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code</a:t>
            </a:r>
            <a:r>
              <a:rPr lang="pl-PL" sz="10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10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DeepDive.BasicAwaiterTest</a:t>
            </a:r>
            <a:endParaRPr lang="pl-PL" sz="1000" kern="1200" baseline="0" noProof="0" dirty="0" smtClean="0">
              <a:solidFill>
                <a:schemeClr val="bg1"/>
              </a:solidFill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5/23/2012 9:21 PM</a:t>
            </a:fld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To be effective</a:t>
            </a:r>
            <a:r>
              <a:rPr lang="en-US" baseline="0" noProof="0" dirty="0" smtClean="0"/>
              <a:t> needs support from tooling/compiler</a:t>
            </a:r>
          </a:p>
          <a:p>
            <a:r>
              <a:rPr lang="en-US" baseline="0" noProof="0" dirty="0" smtClean="0"/>
              <a:t>Generally speaking the method execution is suspended, and will continue at some point in time, preserving all the state</a:t>
            </a:r>
          </a:p>
          <a:p>
            <a:r>
              <a:rPr lang="en-US" baseline="0" noProof="0" dirty="0" smtClean="0"/>
              <a:t>Some problems are easier to solve/implement using </a:t>
            </a:r>
            <a:r>
              <a:rPr lang="en-US" baseline="0" noProof="0" dirty="0" err="1" smtClean="0"/>
              <a:t>coroutines</a:t>
            </a:r>
            <a:r>
              <a:rPr lang="en-US" baseline="0" noProof="0" dirty="0" smtClean="0"/>
              <a:t> – mostly those that are solved with state machines</a:t>
            </a:r>
          </a:p>
          <a:p>
            <a:r>
              <a:rPr lang="en-US" baseline="0" noProof="0" dirty="0" smtClean="0"/>
              <a:t>Extensively used in Python with older generators and newer </a:t>
            </a:r>
            <a:r>
              <a:rPr lang="en-US" baseline="0" noProof="0" dirty="0" err="1" smtClean="0"/>
              <a:t>coroutines</a:t>
            </a:r>
            <a:r>
              <a:rPr lang="en-US" baseline="0" noProof="0" dirty="0" smtClean="0"/>
              <a:t> (yield keyword)</a:t>
            </a:r>
          </a:p>
          <a:p>
            <a:r>
              <a:rPr lang="en-US" baseline="0" noProof="0" dirty="0" smtClean="0"/>
              <a:t>Recently implemented in Ruby as </a:t>
            </a:r>
            <a:r>
              <a:rPr lang="en-US" baseline="0" noProof="0" smtClean="0"/>
              <a:t>Fibres</a:t>
            </a:r>
            <a:endParaRPr lang="en-US" baseline="0" noProof="0" dirty="0" smtClean="0"/>
          </a:p>
          <a:p>
            <a:pPr>
              <a:buNone/>
            </a:pPr>
            <a:r>
              <a:rPr lang="en-US" baseline="0" noProof="0" dirty="0" smtClean="0"/>
              <a:t>Code Sample </a:t>
            </a:r>
            <a:r>
              <a:rPr lang="en-US" baseline="0" noProof="0" dirty="0" err="1" smtClean="0"/>
              <a:t>DeepDive.StateMachine</a:t>
            </a:r>
            <a:endParaRPr lang="en-US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5/23/2012 9:21 PM</a:t>
            </a:fld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Using</a:t>
            </a:r>
            <a:r>
              <a:rPr lang="en-US" baseline="0" noProof="0" dirty="0" smtClean="0"/>
              <a:t> one thread to accept many connections in server to avoid costly thread switch operation</a:t>
            </a:r>
            <a:r>
              <a:rPr lang="pl-PL" baseline="0" noProof="0" dirty="0" smtClean="0"/>
              <a:t>. </a:t>
            </a:r>
            <a:r>
              <a:rPr lang="pl-PL" baseline="0" noProof="0" dirty="0" err="1" smtClean="0"/>
              <a:t>Sheduling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is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done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using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coroutines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each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taking</a:t>
            </a:r>
            <a:r>
              <a:rPr lang="pl-PL" baseline="0" noProof="0" dirty="0" smtClean="0"/>
              <a:t> a </a:t>
            </a:r>
            <a:r>
              <a:rPr lang="pl-PL" baseline="0" noProof="0" dirty="0" err="1" smtClean="0"/>
              <a:t>small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amout</a:t>
            </a:r>
            <a:r>
              <a:rPr lang="pl-PL" baseline="0" noProof="0" dirty="0" smtClean="0"/>
              <a:t> of time and </a:t>
            </a:r>
            <a:r>
              <a:rPr lang="pl-PL" baseline="0" noProof="0" dirty="0" err="1" smtClean="0"/>
              <a:t>then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yielding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control</a:t>
            </a:r>
            <a:r>
              <a:rPr lang="pl-PL" baseline="0" noProof="0" dirty="0" smtClean="0"/>
              <a:t> to </a:t>
            </a:r>
            <a:r>
              <a:rPr lang="pl-PL" baseline="0" noProof="0" dirty="0" err="1" smtClean="0"/>
              <a:t>some</a:t>
            </a:r>
            <a:r>
              <a:rPr lang="pl-PL" baseline="0" noProof="0" dirty="0" smtClean="0"/>
              <a:t> sort of </a:t>
            </a:r>
            <a:r>
              <a:rPr lang="pl-PL" baseline="0" noProof="0" dirty="0" err="1" smtClean="0"/>
              <a:t>coordinator</a:t>
            </a:r>
            <a:endParaRPr lang="pl-PL" baseline="0" noProof="0" dirty="0" smtClean="0"/>
          </a:p>
          <a:p>
            <a:endParaRPr lang="pl-PL" baseline="0" noProof="0" dirty="0" smtClean="0"/>
          </a:p>
          <a:p>
            <a:r>
              <a:rPr lang="en-US" noProof="0" dirty="0" smtClean="0"/>
              <a:t>As Knuth remarks, it is rather difficult to find short, simple, illustrative examples of applications of </a:t>
            </a:r>
            <a:r>
              <a:rPr lang="en-US" noProof="0" dirty="0" err="1" smtClean="0"/>
              <a:t>coroutines</a:t>
            </a:r>
            <a:r>
              <a:rPr lang="pl-PL" noProof="0" dirty="0" smtClean="0"/>
              <a:t>.</a:t>
            </a:r>
          </a:p>
          <a:p>
            <a:endParaRPr lang="pl-PL" noProof="0" dirty="0" smtClean="0"/>
          </a:p>
          <a:p>
            <a:pPr>
              <a:buNone/>
            </a:pPr>
            <a:r>
              <a:rPr lang="pl-PL" noProof="0" dirty="0" err="1" smtClean="0"/>
              <a:t>Code</a:t>
            </a:r>
            <a:r>
              <a:rPr lang="pl-PL" noProof="0" dirty="0" smtClean="0"/>
              <a:t> </a:t>
            </a:r>
            <a:r>
              <a:rPr lang="pl-PL" noProof="0" dirty="0" err="1" smtClean="0"/>
              <a:t>Sample</a:t>
            </a:r>
            <a:r>
              <a:rPr lang="pl-PL" noProof="0" dirty="0" smtClean="0"/>
              <a:t>: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FifoCoordinator</a:t>
            </a:r>
            <a:endParaRPr lang="en-US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5/23/2012 9:21 PM</a:t>
            </a:fld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5" name="Line 11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" name="Picture 12" descr="IHS-Pr-sml-rgb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13" descr="IHS-Tag-rgb4-2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919163"/>
            <a:ext cx="39671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08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8938" y="1449388"/>
            <a:ext cx="7643812" cy="1371600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0855" name="Rectangle 7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8938" y="2824163"/>
            <a:ext cx="7643812" cy="1063625"/>
          </a:xfrm>
          <a:ln/>
        </p:spPr>
        <p:txBody>
          <a:bodyPr/>
          <a:lstStyle>
            <a:lvl1pPr marL="0" indent="0">
              <a:buFont typeface="Times" pitchFamily="96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0BA0D-720E-4282-8336-4A86B8E223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188913"/>
            <a:ext cx="2133600" cy="5881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88913"/>
            <a:ext cx="6251575" cy="5881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476531-F7B8-46B6-8E40-B6E07275F91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08351-1517-4DDD-96C2-B53AED81A9D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1B5D1-BB67-482D-B997-367EF5FC7B0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1562100"/>
            <a:ext cx="4192588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4538" y="1562100"/>
            <a:ext cx="4192587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16C16-69E8-432F-B853-B6E493C1998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424BA-2670-4240-873F-D0239D18A38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165F7-FFFF-4F4F-9C8F-74E8EE59B3D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AC118-67E7-45E6-9F7E-2FBC03CB0C8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90E9B-A41C-4109-895F-D7FA4EFDEAD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C1F92-CC5A-44C8-9FD0-B858334009A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9"/>
          <p:cNvGrpSpPr>
            <a:grpSpLocks/>
          </p:cNvGrpSpPr>
          <p:nvPr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1032" name="Line 9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033" name="Picture 10" descr="IHS-Pr-sml-rgb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898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1944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93E636F4-9579-4865-A19C-CDE5B423BF7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1562100"/>
            <a:ext cx="853757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188913"/>
            <a:ext cx="7521575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9837" name="Text Box 13"/>
          <p:cNvSpPr txBox="1">
            <a:spLocks noChangeArrowheads="1"/>
          </p:cNvSpPr>
          <p:nvPr/>
        </p:nvSpPr>
        <p:spPr bwMode="auto">
          <a:xfrm>
            <a:off x="406400" y="628173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Copyright </a:t>
            </a:r>
            <a:r>
              <a:rPr lang="en-US" altLang="ja-JP" sz="800" dirty="0">
                <a:solidFill>
                  <a:schemeClr val="accent1"/>
                </a:solidFill>
              </a:rPr>
              <a:t>© </a:t>
            </a:r>
            <a:r>
              <a:rPr lang="en-US" sz="800" dirty="0">
                <a:solidFill>
                  <a:schemeClr val="accent1"/>
                </a:solidFill>
              </a:rPr>
              <a:t>2011 IHS Inc. All Rights Reserved.</a:t>
            </a:r>
          </a:p>
        </p:txBody>
      </p:sp>
      <p:sp>
        <p:nvSpPr>
          <p:cNvPr id="1031" name="Text Box 20"/>
          <p:cNvSpPr txBox="1">
            <a:spLocks noChangeArrowheads="1"/>
          </p:cNvSpPr>
          <p:nvPr/>
        </p:nvSpPr>
        <p:spPr bwMode="auto">
          <a:xfrm>
            <a:off x="3041650" y="6286500"/>
            <a:ext cx="41116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IHS Highly Confidential; not for disclosure beyond IHS colleagues with a need to know.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9pPr>
    </p:titleStyle>
    <p:bodyStyle>
      <a:lvl1pPr marL="1714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2200">
          <a:solidFill>
            <a:schemeClr val="hlink"/>
          </a:solidFill>
          <a:latin typeface="+mn-lt"/>
          <a:ea typeface="ＭＳ Ｐゴシック" charset="0"/>
          <a:cs typeface="+mn-cs"/>
        </a:defRPr>
      </a:lvl1pPr>
      <a:lvl2pPr marL="573088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>
          <a:solidFill>
            <a:schemeClr val="hlink"/>
          </a:solidFill>
          <a:latin typeface="+mn-lt"/>
          <a:ea typeface="ＭＳ Ｐゴシック" charset="0"/>
        </a:defRPr>
      </a:lvl2pPr>
      <a:lvl3pPr marL="917575" indent="-1730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400">
          <a:solidFill>
            <a:schemeClr val="hlink"/>
          </a:solidFill>
          <a:latin typeface="+mn-lt"/>
          <a:ea typeface="ＭＳ Ｐゴシック" charset="0"/>
        </a:defRPr>
      </a:lvl3pPr>
      <a:lvl4pPr marL="1196975" indent="-1651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4pPr>
      <a:lvl5pPr marL="15398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5pPr>
      <a:lvl6pPr marL="19970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6pPr>
      <a:lvl7pPr marL="24542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7pPr>
      <a:lvl8pPr marL="29114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8pPr>
      <a:lvl9pPr marL="33686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5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ea typeface="ＭＳ Ｐゴシック" pitchFamily="34" charset="-128"/>
              </a:rPr>
              <a:t>Overview of new features in C# 5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390525" y="3295650"/>
            <a:ext cx="3268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smtClean="0"/>
              <a:t>Piotr Mionskowski, Software Engineer</a:t>
            </a:r>
            <a:endParaRPr lang="en-US" sz="1200" dirty="0"/>
          </a:p>
          <a:p>
            <a:r>
              <a:rPr lang="en-US" sz="1200" dirty="0" err="1" smtClean="0"/>
              <a:t>Gdańsk</a:t>
            </a:r>
            <a:r>
              <a:rPr lang="en-US" sz="1200" dirty="0" smtClean="0"/>
              <a:t>, IT Conference 2012</a:t>
            </a:r>
            <a:endParaRPr lang="en-US" sz="1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– </a:t>
            </a:r>
            <a:r>
              <a:rPr lang="en-US" dirty="0" err="1" smtClean="0"/>
              <a:t>coroutines</a:t>
            </a:r>
            <a:r>
              <a:rPr lang="en-US" dirty="0" smtClean="0"/>
              <a:t> – usage - Merge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09550" y="1562100"/>
            <a:ext cx="8537575" cy="449580"/>
          </a:xfrm>
        </p:spPr>
        <p:txBody>
          <a:bodyPr/>
          <a:lstStyle/>
          <a:p>
            <a:r>
              <a:rPr lang="en-US" dirty="0" smtClean="0"/>
              <a:t>Merge 2 ordered sequences into 1 ordered sequence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Dowolny kształt 13"/>
          <p:cNvSpPr/>
          <p:nvPr/>
        </p:nvSpPr>
        <p:spPr>
          <a:xfrm>
            <a:off x="323871" y="2317443"/>
            <a:ext cx="2230382" cy="892153"/>
          </a:xfrm>
          <a:custGeom>
            <a:avLst/>
            <a:gdLst>
              <a:gd name="connsiteX0" fmla="*/ 0 w 2230382"/>
              <a:gd name="connsiteY0" fmla="*/ 0 h 892153"/>
              <a:gd name="connsiteX1" fmla="*/ 1784306 w 2230382"/>
              <a:gd name="connsiteY1" fmla="*/ 0 h 892153"/>
              <a:gd name="connsiteX2" fmla="*/ 2230382 w 2230382"/>
              <a:gd name="connsiteY2" fmla="*/ 446077 h 892153"/>
              <a:gd name="connsiteX3" fmla="*/ 1784306 w 2230382"/>
              <a:gd name="connsiteY3" fmla="*/ 892153 h 892153"/>
              <a:gd name="connsiteX4" fmla="*/ 0 w 2230382"/>
              <a:gd name="connsiteY4" fmla="*/ 892153 h 892153"/>
              <a:gd name="connsiteX5" fmla="*/ 446077 w 2230382"/>
              <a:gd name="connsiteY5" fmla="*/ 446077 h 892153"/>
              <a:gd name="connsiteX6" fmla="*/ 0 w 2230382"/>
              <a:gd name="connsiteY6" fmla="*/ 0 h 89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0382" h="892153">
                <a:moveTo>
                  <a:pt x="0" y="0"/>
                </a:moveTo>
                <a:lnTo>
                  <a:pt x="1784306" y="0"/>
                </a:lnTo>
                <a:lnTo>
                  <a:pt x="2230382" y="446077"/>
                </a:lnTo>
                <a:lnTo>
                  <a:pt x="1784306" y="892153"/>
                </a:lnTo>
                <a:lnTo>
                  <a:pt x="0" y="892153"/>
                </a:lnTo>
                <a:lnTo>
                  <a:pt x="446077" y="4460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0105" tIns="74676" rIns="520752" bIns="74676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600" kern="1200" dirty="0" smtClean="0"/>
              <a:t>2</a:t>
            </a:r>
            <a:endParaRPr lang="en-US" sz="5600" kern="1200" dirty="0"/>
          </a:p>
        </p:txBody>
      </p:sp>
      <p:sp>
        <p:nvSpPr>
          <p:cNvPr id="15" name="Dowolny kształt 14"/>
          <p:cNvSpPr/>
          <p:nvPr/>
        </p:nvSpPr>
        <p:spPr>
          <a:xfrm>
            <a:off x="2331216" y="2317443"/>
            <a:ext cx="2230382" cy="892153"/>
          </a:xfrm>
          <a:custGeom>
            <a:avLst/>
            <a:gdLst>
              <a:gd name="connsiteX0" fmla="*/ 0 w 2230382"/>
              <a:gd name="connsiteY0" fmla="*/ 0 h 892153"/>
              <a:gd name="connsiteX1" fmla="*/ 1784306 w 2230382"/>
              <a:gd name="connsiteY1" fmla="*/ 0 h 892153"/>
              <a:gd name="connsiteX2" fmla="*/ 2230382 w 2230382"/>
              <a:gd name="connsiteY2" fmla="*/ 446077 h 892153"/>
              <a:gd name="connsiteX3" fmla="*/ 1784306 w 2230382"/>
              <a:gd name="connsiteY3" fmla="*/ 892153 h 892153"/>
              <a:gd name="connsiteX4" fmla="*/ 0 w 2230382"/>
              <a:gd name="connsiteY4" fmla="*/ 892153 h 892153"/>
              <a:gd name="connsiteX5" fmla="*/ 446077 w 2230382"/>
              <a:gd name="connsiteY5" fmla="*/ 446077 h 892153"/>
              <a:gd name="connsiteX6" fmla="*/ 0 w 2230382"/>
              <a:gd name="connsiteY6" fmla="*/ 0 h 89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0382" h="892153">
                <a:moveTo>
                  <a:pt x="0" y="0"/>
                </a:moveTo>
                <a:lnTo>
                  <a:pt x="1784306" y="0"/>
                </a:lnTo>
                <a:lnTo>
                  <a:pt x="2230382" y="446077"/>
                </a:lnTo>
                <a:lnTo>
                  <a:pt x="1784306" y="892153"/>
                </a:lnTo>
                <a:lnTo>
                  <a:pt x="0" y="892153"/>
                </a:lnTo>
                <a:lnTo>
                  <a:pt x="446077" y="4460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0105" tIns="74676" rIns="520752" bIns="74676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600" kern="1200" dirty="0" smtClean="0"/>
              <a:t>3</a:t>
            </a:r>
            <a:endParaRPr lang="en-US" sz="5600" kern="1200" dirty="0"/>
          </a:p>
        </p:txBody>
      </p:sp>
      <p:sp>
        <p:nvSpPr>
          <p:cNvPr id="16" name="Dowolny kształt 15"/>
          <p:cNvSpPr/>
          <p:nvPr/>
        </p:nvSpPr>
        <p:spPr>
          <a:xfrm>
            <a:off x="4338560" y="2317443"/>
            <a:ext cx="2230382" cy="892153"/>
          </a:xfrm>
          <a:custGeom>
            <a:avLst/>
            <a:gdLst>
              <a:gd name="connsiteX0" fmla="*/ 0 w 2230382"/>
              <a:gd name="connsiteY0" fmla="*/ 0 h 892153"/>
              <a:gd name="connsiteX1" fmla="*/ 1784306 w 2230382"/>
              <a:gd name="connsiteY1" fmla="*/ 0 h 892153"/>
              <a:gd name="connsiteX2" fmla="*/ 2230382 w 2230382"/>
              <a:gd name="connsiteY2" fmla="*/ 446077 h 892153"/>
              <a:gd name="connsiteX3" fmla="*/ 1784306 w 2230382"/>
              <a:gd name="connsiteY3" fmla="*/ 892153 h 892153"/>
              <a:gd name="connsiteX4" fmla="*/ 0 w 2230382"/>
              <a:gd name="connsiteY4" fmla="*/ 892153 h 892153"/>
              <a:gd name="connsiteX5" fmla="*/ 446077 w 2230382"/>
              <a:gd name="connsiteY5" fmla="*/ 446077 h 892153"/>
              <a:gd name="connsiteX6" fmla="*/ 0 w 2230382"/>
              <a:gd name="connsiteY6" fmla="*/ 0 h 89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0382" h="892153">
                <a:moveTo>
                  <a:pt x="0" y="0"/>
                </a:moveTo>
                <a:lnTo>
                  <a:pt x="1784306" y="0"/>
                </a:lnTo>
                <a:lnTo>
                  <a:pt x="2230382" y="446077"/>
                </a:lnTo>
                <a:lnTo>
                  <a:pt x="1784306" y="892153"/>
                </a:lnTo>
                <a:lnTo>
                  <a:pt x="0" y="892153"/>
                </a:lnTo>
                <a:lnTo>
                  <a:pt x="446077" y="4460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0105" tIns="74676" rIns="520752" bIns="74676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600" kern="1200" dirty="0" smtClean="0"/>
              <a:t>4</a:t>
            </a:r>
            <a:endParaRPr lang="en-US" sz="5600" kern="1200" dirty="0"/>
          </a:p>
        </p:txBody>
      </p:sp>
      <p:sp>
        <p:nvSpPr>
          <p:cNvPr id="9" name="Dowolny kształt 8"/>
          <p:cNvSpPr/>
          <p:nvPr/>
        </p:nvSpPr>
        <p:spPr>
          <a:xfrm>
            <a:off x="308560" y="4342433"/>
            <a:ext cx="2189231" cy="875692"/>
          </a:xfrm>
          <a:custGeom>
            <a:avLst/>
            <a:gdLst>
              <a:gd name="connsiteX0" fmla="*/ 0 w 2189231"/>
              <a:gd name="connsiteY0" fmla="*/ 0 h 875692"/>
              <a:gd name="connsiteX1" fmla="*/ 1751385 w 2189231"/>
              <a:gd name="connsiteY1" fmla="*/ 0 h 875692"/>
              <a:gd name="connsiteX2" fmla="*/ 2189231 w 2189231"/>
              <a:gd name="connsiteY2" fmla="*/ 437846 h 875692"/>
              <a:gd name="connsiteX3" fmla="*/ 1751385 w 2189231"/>
              <a:gd name="connsiteY3" fmla="*/ 875692 h 875692"/>
              <a:gd name="connsiteX4" fmla="*/ 0 w 2189231"/>
              <a:gd name="connsiteY4" fmla="*/ 875692 h 875692"/>
              <a:gd name="connsiteX5" fmla="*/ 437846 w 2189231"/>
              <a:gd name="connsiteY5" fmla="*/ 437846 h 875692"/>
              <a:gd name="connsiteX6" fmla="*/ 0 w 2189231"/>
              <a:gd name="connsiteY6" fmla="*/ 0 h 87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231" h="875692">
                <a:moveTo>
                  <a:pt x="0" y="0"/>
                </a:moveTo>
                <a:lnTo>
                  <a:pt x="1751385" y="0"/>
                </a:lnTo>
                <a:lnTo>
                  <a:pt x="2189231" y="437846"/>
                </a:lnTo>
                <a:lnTo>
                  <a:pt x="1751385" y="875692"/>
                </a:lnTo>
                <a:lnTo>
                  <a:pt x="0" y="875692"/>
                </a:lnTo>
                <a:lnTo>
                  <a:pt x="437846" y="4378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874" tIns="73343" rIns="511189" bIns="73343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500" kern="1200" dirty="0" smtClean="0"/>
              <a:t>1</a:t>
            </a:r>
            <a:endParaRPr lang="en-US" sz="5500" kern="1200" dirty="0"/>
          </a:p>
        </p:txBody>
      </p:sp>
      <p:sp>
        <p:nvSpPr>
          <p:cNvPr id="10" name="Dowolny kształt 9"/>
          <p:cNvSpPr/>
          <p:nvPr/>
        </p:nvSpPr>
        <p:spPr>
          <a:xfrm>
            <a:off x="2278869" y="4342433"/>
            <a:ext cx="2189231" cy="875692"/>
          </a:xfrm>
          <a:custGeom>
            <a:avLst/>
            <a:gdLst>
              <a:gd name="connsiteX0" fmla="*/ 0 w 2189231"/>
              <a:gd name="connsiteY0" fmla="*/ 0 h 875692"/>
              <a:gd name="connsiteX1" fmla="*/ 1751385 w 2189231"/>
              <a:gd name="connsiteY1" fmla="*/ 0 h 875692"/>
              <a:gd name="connsiteX2" fmla="*/ 2189231 w 2189231"/>
              <a:gd name="connsiteY2" fmla="*/ 437846 h 875692"/>
              <a:gd name="connsiteX3" fmla="*/ 1751385 w 2189231"/>
              <a:gd name="connsiteY3" fmla="*/ 875692 h 875692"/>
              <a:gd name="connsiteX4" fmla="*/ 0 w 2189231"/>
              <a:gd name="connsiteY4" fmla="*/ 875692 h 875692"/>
              <a:gd name="connsiteX5" fmla="*/ 437846 w 2189231"/>
              <a:gd name="connsiteY5" fmla="*/ 437846 h 875692"/>
              <a:gd name="connsiteX6" fmla="*/ 0 w 2189231"/>
              <a:gd name="connsiteY6" fmla="*/ 0 h 87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231" h="875692">
                <a:moveTo>
                  <a:pt x="0" y="0"/>
                </a:moveTo>
                <a:lnTo>
                  <a:pt x="1751385" y="0"/>
                </a:lnTo>
                <a:lnTo>
                  <a:pt x="2189231" y="437846"/>
                </a:lnTo>
                <a:lnTo>
                  <a:pt x="1751385" y="875692"/>
                </a:lnTo>
                <a:lnTo>
                  <a:pt x="0" y="875692"/>
                </a:lnTo>
                <a:lnTo>
                  <a:pt x="437846" y="4378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874" tIns="73343" rIns="511189" bIns="73343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500" kern="1200" dirty="0" smtClean="0"/>
              <a:t>3</a:t>
            </a:r>
            <a:endParaRPr lang="en-US" sz="5500" kern="1200" dirty="0"/>
          </a:p>
        </p:txBody>
      </p:sp>
      <p:sp>
        <p:nvSpPr>
          <p:cNvPr id="11" name="Dowolny kształt 10"/>
          <p:cNvSpPr/>
          <p:nvPr/>
        </p:nvSpPr>
        <p:spPr>
          <a:xfrm>
            <a:off x="4249178" y="4342433"/>
            <a:ext cx="2189231" cy="875692"/>
          </a:xfrm>
          <a:custGeom>
            <a:avLst/>
            <a:gdLst>
              <a:gd name="connsiteX0" fmla="*/ 0 w 2189231"/>
              <a:gd name="connsiteY0" fmla="*/ 0 h 875692"/>
              <a:gd name="connsiteX1" fmla="*/ 1751385 w 2189231"/>
              <a:gd name="connsiteY1" fmla="*/ 0 h 875692"/>
              <a:gd name="connsiteX2" fmla="*/ 2189231 w 2189231"/>
              <a:gd name="connsiteY2" fmla="*/ 437846 h 875692"/>
              <a:gd name="connsiteX3" fmla="*/ 1751385 w 2189231"/>
              <a:gd name="connsiteY3" fmla="*/ 875692 h 875692"/>
              <a:gd name="connsiteX4" fmla="*/ 0 w 2189231"/>
              <a:gd name="connsiteY4" fmla="*/ 875692 h 875692"/>
              <a:gd name="connsiteX5" fmla="*/ 437846 w 2189231"/>
              <a:gd name="connsiteY5" fmla="*/ 437846 h 875692"/>
              <a:gd name="connsiteX6" fmla="*/ 0 w 2189231"/>
              <a:gd name="connsiteY6" fmla="*/ 0 h 87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231" h="875692">
                <a:moveTo>
                  <a:pt x="0" y="0"/>
                </a:moveTo>
                <a:lnTo>
                  <a:pt x="1751385" y="0"/>
                </a:lnTo>
                <a:lnTo>
                  <a:pt x="2189231" y="437846"/>
                </a:lnTo>
                <a:lnTo>
                  <a:pt x="1751385" y="875692"/>
                </a:lnTo>
                <a:lnTo>
                  <a:pt x="0" y="875692"/>
                </a:lnTo>
                <a:lnTo>
                  <a:pt x="437846" y="4378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874" tIns="73343" rIns="511189" bIns="73343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500" kern="1200" dirty="0" smtClean="0"/>
              <a:t>3</a:t>
            </a:r>
            <a:endParaRPr lang="en-US" sz="5500" kern="1200" dirty="0"/>
          </a:p>
        </p:txBody>
      </p:sp>
      <p:sp>
        <p:nvSpPr>
          <p:cNvPr id="12" name="Dowolny kształt 11"/>
          <p:cNvSpPr/>
          <p:nvPr/>
        </p:nvSpPr>
        <p:spPr>
          <a:xfrm>
            <a:off x="6219487" y="4342433"/>
            <a:ext cx="2189231" cy="875692"/>
          </a:xfrm>
          <a:custGeom>
            <a:avLst/>
            <a:gdLst>
              <a:gd name="connsiteX0" fmla="*/ 0 w 2189231"/>
              <a:gd name="connsiteY0" fmla="*/ 0 h 875692"/>
              <a:gd name="connsiteX1" fmla="*/ 1751385 w 2189231"/>
              <a:gd name="connsiteY1" fmla="*/ 0 h 875692"/>
              <a:gd name="connsiteX2" fmla="*/ 2189231 w 2189231"/>
              <a:gd name="connsiteY2" fmla="*/ 437846 h 875692"/>
              <a:gd name="connsiteX3" fmla="*/ 1751385 w 2189231"/>
              <a:gd name="connsiteY3" fmla="*/ 875692 h 875692"/>
              <a:gd name="connsiteX4" fmla="*/ 0 w 2189231"/>
              <a:gd name="connsiteY4" fmla="*/ 875692 h 875692"/>
              <a:gd name="connsiteX5" fmla="*/ 437846 w 2189231"/>
              <a:gd name="connsiteY5" fmla="*/ 437846 h 875692"/>
              <a:gd name="connsiteX6" fmla="*/ 0 w 2189231"/>
              <a:gd name="connsiteY6" fmla="*/ 0 h 87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231" h="875692">
                <a:moveTo>
                  <a:pt x="0" y="0"/>
                </a:moveTo>
                <a:lnTo>
                  <a:pt x="1751385" y="0"/>
                </a:lnTo>
                <a:lnTo>
                  <a:pt x="2189231" y="437846"/>
                </a:lnTo>
                <a:lnTo>
                  <a:pt x="1751385" y="875692"/>
                </a:lnTo>
                <a:lnTo>
                  <a:pt x="0" y="875692"/>
                </a:lnTo>
                <a:lnTo>
                  <a:pt x="437846" y="4378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874" tIns="73343" rIns="511189" bIns="73343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500" kern="1200" dirty="0" smtClean="0"/>
              <a:t>3</a:t>
            </a:r>
            <a:endParaRPr lang="en-US" sz="5500" kern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Slide Titles are in Title Case Arial 28pt Blue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are in sentence case Arial 22pt blue.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Second level bullet points are in sentence case Arial 18pt blue.</a:t>
            </a:r>
          </a:p>
          <a:p>
            <a:pPr lvl="2" eaLnBrk="1" hangingPunct="1"/>
            <a:r>
              <a:rPr lang="en-US" dirty="0" smtClean="0">
                <a:ea typeface="ＭＳ Ｐゴシック" pitchFamily="34" charset="-128"/>
              </a:rPr>
              <a:t>Third level bullet points are in sentence case Arial 16pt blue.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should be short and concise.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It is recommended that slides should contain no more than 5-8 bulleted items per slide, especially when bullets are longer than one sentence.</a:t>
            </a:r>
          </a:p>
          <a:p>
            <a:pPr eaLnBrk="1" hangingPunct="1"/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Highlighted text</a:t>
            </a:r>
            <a:r>
              <a:rPr lang="en-US" dirty="0" smtClean="0">
                <a:ea typeface="ＭＳ Ｐゴシック" pitchFamily="34" charset="-128"/>
              </a:rPr>
              <a:t> is set in Arial Black at the current copy size and should be used only on single words or short phrases.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Quotes should be </a:t>
            </a:r>
            <a:r>
              <a:rPr lang="ja-JP" altLang="en-US" i="1" smtClean="0">
                <a:ea typeface="ＭＳ Ｐゴシック" pitchFamily="34" charset="-128"/>
              </a:rPr>
              <a:t>“</a:t>
            </a:r>
            <a:r>
              <a:rPr lang="en-US" altLang="ja-JP" i="1" dirty="0" smtClean="0">
                <a:ea typeface="ＭＳ Ｐゴシック" pitchFamily="34" charset="-128"/>
              </a:rPr>
              <a:t>the only copy to use italics</a:t>
            </a:r>
            <a:r>
              <a:rPr lang="ja-JP" altLang="en-US" i="1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2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- History overview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1.0 – basic language constructs similar to java (2002)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C# 2.0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Generics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latin typeface="Arial Black" pitchFamily="34" charset="0"/>
                <a:ea typeface="ＭＳ Ｐゴシック" pitchFamily="34" charset="-128"/>
              </a:rPr>
              <a:t>Iterators</a:t>
            </a:r>
            <a:r>
              <a:rPr lang="en-US" dirty="0" smtClean="0">
                <a:ea typeface="ＭＳ Ｐゴシック" pitchFamily="34" charset="-128"/>
              </a:rPr>
              <a:t>, partial types,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Anonymous</a:t>
            </a:r>
            <a:r>
              <a:rPr lang="en-US" b="1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methods</a:t>
            </a:r>
            <a:r>
              <a:rPr lang="en-US" b="1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nullable</a:t>
            </a:r>
            <a:r>
              <a:rPr lang="en-US" dirty="0" smtClean="0">
                <a:ea typeface="ＭＳ Ｐゴシック" pitchFamily="34" charset="-128"/>
              </a:rPr>
              <a:t> types, method group conversion (2005)</a:t>
            </a:r>
          </a:p>
          <a:p>
            <a:pPr eaLnBrk="1" hangingPunct="1"/>
            <a:endParaRPr lang="en-US" b="1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3.0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Query and Lambda expressions</a:t>
            </a:r>
            <a:r>
              <a:rPr lang="en-US" dirty="0" smtClean="0">
                <a:ea typeface="ＭＳ Ｐゴシック" pitchFamily="34" charset="-128"/>
              </a:rPr>
              <a:t>, Expression trees,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Extension methods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/>
              <a:t>initializers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implicitely</a:t>
            </a:r>
            <a:r>
              <a:rPr lang="en-US" dirty="0" smtClean="0">
                <a:ea typeface="ＭＳ Ｐゴシック" pitchFamily="34" charset="-128"/>
              </a:rPr>
              <a:t> typed local variables (2007)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4.0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Dynamic</a:t>
            </a:r>
            <a:r>
              <a:rPr lang="en-US" dirty="0" smtClean="0">
                <a:ea typeface="ＭＳ Ｐゴシック" pitchFamily="34" charset="-128"/>
              </a:rPr>
              <a:t>, named and optional arguments, generic (co)/(contra)variance, embedded </a:t>
            </a:r>
            <a:r>
              <a:rPr lang="en-US" dirty="0" err="1" smtClean="0">
                <a:ea typeface="ＭＳ Ｐゴシック" pitchFamily="34" charset="-128"/>
              </a:rPr>
              <a:t>interop</a:t>
            </a:r>
            <a:r>
              <a:rPr lang="en-US" dirty="0" smtClean="0">
                <a:ea typeface="ＭＳ Ｐゴシック" pitchFamily="34" charset="-128"/>
              </a:rPr>
              <a:t> types (2010)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5.0 – What’s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Caller info attributes</a:t>
            </a:r>
          </a:p>
          <a:p>
            <a:r>
              <a:rPr lang="en-US" dirty="0" smtClean="0"/>
              <a:t>Windows Runtime Support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922" y="2769108"/>
            <a:ext cx="4192587" cy="1668780"/>
          </a:xfrm>
        </p:spPr>
        <p:txBody>
          <a:bodyPr/>
          <a:lstStyle/>
          <a:p>
            <a:pPr>
              <a:buNone/>
            </a:pPr>
            <a:r>
              <a:rPr lang="en-US" sz="9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C# 5.0</a:t>
            </a:r>
            <a:endParaRPr lang="en-US" sz="96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6C16-69E8-432F-B853-B6E493C1998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358896" cy="46910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Exception handling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Begin/End disturbs control flow</a:t>
            </a:r>
          </a:p>
          <a:p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Synchronization context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Resource cleanup – no </a:t>
            </a:r>
            <a:r>
              <a:rPr lang="en-US" altLang="ja-JP" sz="2000" i="1" dirty="0" smtClean="0">
                <a:ea typeface="ＭＳ Ｐゴシック" pitchFamily="34" charset="-128"/>
              </a:rPr>
              <a:t>using</a:t>
            </a:r>
            <a:r>
              <a:rPr lang="en-US" sz="2000" dirty="0" smtClean="0">
                <a:ea typeface="ＭＳ Ｐゴシック" pitchFamily="34" charset="-128"/>
              </a:rPr>
              <a:t> statement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TPL and Reactive Extension help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0E9B-A41C-4109-895F-D7FA4EFDEAD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chucknorr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4854" y="1658112"/>
            <a:ext cx="5097780" cy="40782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7241" y="4783943"/>
            <a:ext cx="286328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Even he doesn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’t </a:t>
            </a:r>
          </a:p>
          <a:p>
            <a:pPr algn="ctr"/>
            <a:r>
              <a:rPr lang="pl-PL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async</a:t>
            </a:r>
            <a:endParaRPr lang="en-US" sz="2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2588" y="188913"/>
            <a:ext cx="7521575" cy="1131887"/>
          </a:xfrm>
        </p:spPr>
        <p:txBody>
          <a:bodyPr/>
          <a:lstStyle/>
          <a:p>
            <a:r>
              <a:rPr lang="pl-PL" sz="2800" b="0" dirty="0" err="1" smtClean="0"/>
              <a:t>Async</a:t>
            </a:r>
            <a:r>
              <a:rPr lang="en-US" sz="2800" b="0" dirty="0" smtClean="0"/>
              <a:t> – </a:t>
            </a:r>
            <a:r>
              <a:rPr lang="pl-PL" sz="2800" b="0" dirty="0" err="1" smtClean="0"/>
              <a:t>Means</a:t>
            </a:r>
            <a:r>
              <a:rPr lang="pl-PL" sz="2800" b="0" dirty="0" smtClean="0"/>
              <a:t> </a:t>
            </a:r>
            <a:r>
              <a:rPr lang="pl-PL" sz="2800" b="0" dirty="0" err="1" smtClean="0"/>
              <a:t>hard</a:t>
            </a:r>
            <a:r>
              <a:rPr lang="pl-PL" sz="2800" b="0" dirty="0" smtClean="0"/>
              <a:t>?</a:t>
            </a:r>
            <a:endParaRPr 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- B</a:t>
            </a:r>
            <a:r>
              <a:rPr lang="en-US" dirty="0" err="1" smtClean="0"/>
              <a:t>ehold</a:t>
            </a:r>
            <a:r>
              <a:rPr lang="en-US" dirty="0" smtClean="0"/>
              <a:t> the C# </a:t>
            </a:r>
            <a:r>
              <a:rPr lang="en-US" dirty="0" err="1" smtClean="0"/>
              <a:t>async</a:t>
            </a:r>
            <a:r>
              <a:rPr lang="en-US" dirty="0" smtClean="0"/>
              <a:t>/await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address)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request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WebRequest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.CreateHttp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(address);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response =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request.GetResponseAsync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response.ContentLength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- </a:t>
            </a:r>
            <a:r>
              <a:rPr lang="en-US" dirty="0" smtClean="0"/>
              <a:t>Why does it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- Responsiveness</a:t>
            </a:r>
          </a:p>
          <a:p>
            <a:pPr lvl="1"/>
            <a:r>
              <a:rPr lang="en-US" dirty="0" smtClean="0"/>
              <a:t>Asynchronous != parallel </a:t>
            </a:r>
          </a:p>
          <a:p>
            <a:pPr lvl="1"/>
            <a:r>
              <a:rPr lang="en-US" dirty="0" smtClean="0"/>
              <a:t>Blocking UI thread is always a bad thing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Resource usage</a:t>
            </a:r>
          </a:p>
          <a:p>
            <a:pPr lvl="1"/>
            <a:r>
              <a:rPr lang="en-US" dirty="0" err="1" smtClean="0"/>
              <a:t>ThreadPool</a:t>
            </a:r>
            <a:r>
              <a:rPr lang="en-US" dirty="0" smtClean="0"/>
              <a:t> has a limit on thread count – increasing it may not help </a:t>
            </a:r>
          </a:p>
          <a:p>
            <a:pPr lvl="1"/>
            <a:r>
              <a:rPr lang="en-US" dirty="0" smtClean="0"/>
              <a:t>Windows has features dedicated to IO operations (remote call, database query, reading a file) </a:t>
            </a:r>
          </a:p>
          <a:p>
            <a:pPr lvl="1"/>
            <a:r>
              <a:rPr lang="en-US" dirty="0" smtClean="0"/>
              <a:t>You may be able to serve many more requests using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api’s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9640" y="1455420"/>
            <a:ext cx="6850967" cy="3710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– </a:t>
            </a:r>
            <a:r>
              <a:rPr lang="pl-PL" dirty="0" err="1" smtClean="0"/>
              <a:t>deep</a:t>
            </a:r>
            <a:r>
              <a:rPr lang="pl-PL" dirty="0" smtClean="0"/>
              <a:t> </a:t>
            </a:r>
            <a:r>
              <a:rPr lang="pl-PL" dirty="0" err="1" smtClean="0"/>
              <a:t>dive</a:t>
            </a:r>
            <a:r>
              <a:rPr lang="pl-PL" dirty="0" smtClean="0"/>
              <a:t> – </a:t>
            </a:r>
            <a:r>
              <a:rPr lang="pl-PL" dirty="0" err="1" smtClean="0"/>
              <a:t>kudos</a:t>
            </a:r>
            <a:r>
              <a:rPr lang="pl-PL" dirty="0" smtClean="0"/>
              <a:t> to Jon </a:t>
            </a:r>
            <a:r>
              <a:rPr lang="pl-PL" dirty="0" err="1" smtClean="0"/>
              <a:t>Skeet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209550" y="4770120"/>
            <a:ext cx="8553450" cy="1300480"/>
          </a:xfrm>
        </p:spPr>
        <p:txBody>
          <a:bodyPr/>
          <a:lstStyle/>
          <a:p>
            <a:r>
              <a:rPr lang="en-US" dirty="0" smtClean="0"/>
              <a:t>Caller – </a:t>
            </a:r>
            <a:r>
              <a:rPr lang="en-US" dirty="0" err="1" smtClean="0"/>
              <a:t>Async</a:t>
            </a:r>
            <a:r>
              <a:rPr lang="en-US" dirty="0" smtClean="0"/>
              <a:t> Method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method – await – </a:t>
            </a:r>
            <a:r>
              <a:rPr lang="en-US" dirty="0" err="1" smtClean="0"/>
              <a:t>Awaitable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6C16-69E8-432F-B853-B6E493C1998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– </a:t>
            </a:r>
            <a:r>
              <a:rPr lang="pl-PL" dirty="0" err="1" smtClean="0"/>
              <a:t>coroutines</a:t>
            </a:r>
            <a:r>
              <a:rPr lang="pl-PL" dirty="0" smtClean="0"/>
              <a:t>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Subroutines with allow multiple entry points</a:t>
            </a:r>
            <a:r>
              <a:rPr lang="pl-PL" dirty="0" smtClean="0"/>
              <a:t> </a:t>
            </a:r>
            <a:r>
              <a:rPr lang="en-US" dirty="0" smtClean="0"/>
              <a:t>for suspending and resuming execution</a:t>
            </a:r>
          </a:p>
          <a:p>
            <a:endParaRPr lang="en-US" dirty="0" smtClean="0"/>
          </a:p>
          <a:p>
            <a:r>
              <a:rPr lang="en-US" dirty="0" smtClean="0"/>
              <a:t>C# 2.0 yield keyword</a:t>
            </a:r>
          </a:p>
          <a:p>
            <a:endParaRPr lang="en-US" dirty="0" smtClean="0"/>
          </a:p>
          <a:p>
            <a:r>
              <a:rPr lang="en-US" dirty="0" smtClean="0"/>
              <a:t>Python, Ruby and many other languages implement them in some way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– </a:t>
            </a:r>
            <a:r>
              <a:rPr lang="en-US" dirty="0" err="1" smtClean="0"/>
              <a:t>coroutines</a:t>
            </a:r>
            <a:r>
              <a:rPr lang="en-US" dirty="0" smtClean="0"/>
              <a:t> – usage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!= Parallel</a:t>
            </a:r>
          </a:p>
          <a:p>
            <a:endParaRPr lang="en-US" dirty="0" smtClean="0"/>
          </a:p>
          <a:p>
            <a:r>
              <a:rPr lang="en-US" dirty="0" smtClean="0"/>
              <a:t>Many tasks executing cooperatively on one thread</a:t>
            </a:r>
          </a:p>
          <a:p>
            <a:endParaRPr lang="en-US" dirty="0" smtClean="0"/>
          </a:p>
          <a:p>
            <a:r>
              <a:rPr lang="en-US" dirty="0" smtClean="0"/>
              <a:t>State machines </a:t>
            </a:r>
          </a:p>
          <a:p>
            <a:endParaRPr lang="en-US" dirty="0" smtClean="0"/>
          </a:p>
          <a:p>
            <a:r>
              <a:rPr lang="en-US" dirty="0" smtClean="0"/>
              <a:t>As</a:t>
            </a:r>
            <a:r>
              <a:rPr lang="pl-PL" dirty="0" smtClean="0"/>
              <a:t> Donald E.</a:t>
            </a:r>
            <a:r>
              <a:rPr lang="en-US" dirty="0" smtClean="0"/>
              <a:t> Knuth remarks, it is rather difficult to find short, simple, illustrative examples of applications of </a:t>
            </a:r>
            <a:r>
              <a:rPr lang="en-US" dirty="0" err="1" smtClean="0"/>
              <a:t>coroutines</a:t>
            </a:r>
            <a:r>
              <a:rPr lang="en-US" dirty="0" smtClean="0"/>
              <a:t>…</a:t>
            </a:r>
          </a:p>
          <a:p>
            <a:endParaRPr lang="pl-PL" dirty="0" smtClean="0"/>
          </a:p>
          <a:p>
            <a:r>
              <a:rPr lang="pl-PL" dirty="0" smtClean="0"/>
              <a:t>…</a:t>
            </a:r>
            <a:r>
              <a:rPr lang="pl-PL" dirty="0" err="1" smtClean="0"/>
              <a:t>let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</a:t>
            </a:r>
            <a:r>
              <a:rPr lang="pl-PL" dirty="0" err="1" smtClean="0"/>
              <a:t>implement</a:t>
            </a:r>
            <a:r>
              <a:rPr lang="pl-PL" dirty="0" smtClean="0"/>
              <a:t> a </a:t>
            </a:r>
            <a:r>
              <a:rPr lang="pl-PL" dirty="0" err="1" smtClean="0"/>
              <a:t>FifoCoorindator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 Template - Internal Audience light background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808080"/>
      </a:accent1>
      <a:accent2>
        <a:srgbClr val="3390E1"/>
      </a:accent2>
      <a:accent3>
        <a:srgbClr val="FFFFFF"/>
      </a:accent3>
      <a:accent4>
        <a:srgbClr val="000000"/>
      </a:accent4>
      <a:accent5>
        <a:srgbClr val="C0C0C0"/>
      </a:accent5>
      <a:accent6>
        <a:srgbClr val="2D82CC"/>
      </a:accent6>
      <a:hlink>
        <a:srgbClr val="003399"/>
      </a:hlink>
      <a:folHlink>
        <a:srgbClr val="1C146A"/>
      </a:folHlink>
    </a:clrScheme>
    <a:fontScheme name="3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8080"/>
        </a:accent1>
        <a:accent2>
          <a:srgbClr val="3390E1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2D82CC"/>
        </a:accent6>
        <a:hlink>
          <a:srgbClr val="003399"/>
        </a:hlink>
        <a:folHlink>
          <a:srgbClr val="1C14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877BF1AD4C448A09D26375BC9D0CE" ma:contentTypeVersion="1" ma:contentTypeDescription="Create a new document." ma:contentTypeScope="" ma:versionID="4b51be83dd7336db2ebc7b82b3c90aa2">
  <xsd:schema xmlns:xsd="http://www.w3.org/2001/XMLSchema" xmlns:p="http://schemas.microsoft.com/office/2006/metadata/properties" xmlns:ns2="7c3749be-d7dd-4c8c-bd89-6f6d088d2a43" targetNamespace="http://schemas.microsoft.com/office/2006/metadata/properties" ma:root="true" ma:fieldsID="81bd5227b4a5acff4702a9e1b74077b0" ns2:_="">
    <xsd:import namespace="7c3749be-d7dd-4c8c-bd89-6f6d088d2a43"/>
    <xsd:element name="properties">
      <xsd:complexType>
        <xsd:sequence>
          <xsd:element name="documentManagement">
            <xsd:complexType>
              <xsd:all>
                <xsd:element ref="ns2:Ordering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c3749be-d7dd-4c8c-bd89-6f6d088d2a43" elementFormDefault="qualified">
    <xsd:import namespace="http://schemas.microsoft.com/office/2006/documentManagement/types"/>
    <xsd:element name="Ordering" ma:index="8" nillable="true" ma:displayName="Ordering" ma:internalName="Ordering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Ordering xmlns="7c3749be-d7dd-4c8c-bd89-6f6d088d2a43" xsi:nil="true"/>
  </documentManagement>
</p:properties>
</file>

<file path=customXml/itemProps1.xml><?xml version="1.0" encoding="utf-8"?>
<ds:datastoreItem xmlns:ds="http://schemas.openxmlformats.org/officeDocument/2006/customXml" ds:itemID="{9062B6A4-46AE-44BC-B602-351B8E15754D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AB8E959B-90E9-435A-9F47-9A1E1988C8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3749be-d7dd-4c8c-bd89-6f6d088d2a4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3274669-787B-4EFD-8872-69E7B499937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0446CE4-E64C-432F-B51B-B288CC2CA2C0}">
  <ds:schemaRefs>
    <ds:schemaRef ds:uri="http://schemas.microsoft.com/office/2006/metadata/properties"/>
    <ds:schemaRef ds:uri="7c3749be-d7dd-4c8c-bd89-6f6d088d2a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- Internal Audience light background</Template>
  <TotalTime>537</TotalTime>
  <Words>1302</Words>
  <Application>Microsoft Office PowerPoint</Application>
  <PresentationFormat>Pokaz na ekranie (4:3)</PresentationFormat>
  <Paragraphs>183</Paragraphs>
  <Slides>11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PPT Template - Internal Audience light background</vt:lpstr>
      <vt:lpstr>C# 5</vt:lpstr>
      <vt:lpstr>C# - History overview</vt:lpstr>
      <vt:lpstr>C# 5.0 – What’s new</vt:lpstr>
      <vt:lpstr>Async – Means hard?</vt:lpstr>
      <vt:lpstr>Async - Behold the C# async/await keywords</vt:lpstr>
      <vt:lpstr>Async - Why does it matter</vt:lpstr>
      <vt:lpstr>Async – deep dive – kudos to Jon Skeet</vt:lpstr>
      <vt:lpstr>Async – coroutines </vt:lpstr>
      <vt:lpstr>Async – coroutines – usage </vt:lpstr>
      <vt:lpstr>Async – coroutines – usage - Merge</vt:lpstr>
      <vt:lpstr>Slide Titles are in Title Case Arial 28pt Blue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5</dc:title>
  <dc:creator>DEVELOPER</dc:creator>
  <cp:lastModifiedBy>Piotr</cp:lastModifiedBy>
  <cp:revision>60</cp:revision>
  <cp:lastPrinted>2005-10-25T18:12:41Z</cp:lastPrinted>
  <dcterms:created xsi:type="dcterms:W3CDTF">2012-05-18T06:00:44Z</dcterms:created>
  <dcterms:modified xsi:type="dcterms:W3CDTF">2012-05-23T19:48:17Z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Ordering">
    <vt:lpwstr/>
  </property>
</Properties>
</file>