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4" r:id="rId5"/>
  </p:sldMasterIdLst>
  <p:notesMasterIdLst>
    <p:notesMasterId r:id="rId20"/>
  </p:notesMasterIdLst>
  <p:handoutMasterIdLst>
    <p:handoutMasterId r:id="rId21"/>
  </p:handoutMasterIdLst>
  <p:sldIdLst>
    <p:sldId id="371" r:id="rId6"/>
    <p:sldId id="373" r:id="rId7"/>
    <p:sldId id="374" r:id="rId8"/>
    <p:sldId id="375" r:id="rId9"/>
    <p:sldId id="376" r:id="rId10"/>
    <p:sldId id="377" r:id="rId11"/>
    <p:sldId id="378" r:id="rId12"/>
    <p:sldId id="379" r:id="rId13"/>
    <p:sldId id="380" r:id="rId14"/>
    <p:sldId id="381" r:id="rId15"/>
    <p:sldId id="382" r:id="rId16"/>
    <p:sldId id="383" r:id="rId17"/>
    <p:sldId id="384" r:id="rId18"/>
    <p:sldId id="385" r:id="rId19"/>
  </p:sldIdLst>
  <p:sldSz cx="9144000" cy="6858000" type="screen4x3"/>
  <p:notesSz cx="7061200" cy="9398000"/>
  <p:defaultTextStyle>
    <a:defPPr>
      <a:defRPr lang="en-US"/>
    </a:defPPr>
    <a:lvl1pPr algn="l" rtl="0" eaLnBrk="0" fontAlgn="base" hangingPunct="0">
      <a:spcBef>
        <a:spcPct val="0"/>
      </a:spcBef>
      <a:spcAft>
        <a:spcPct val="0"/>
      </a:spcAft>
      <a:defRPr sz="1000"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sz="1000"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sz="1000"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sz="1000"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sz="1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1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1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1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1000"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E4FF"/>
    <a:srgbClr val="300ECF"/>
    <a:srgbClr val="E30008"/>
    <a:srgbClr val="FF3D06"/>
    <a:srgbClr val="1E146E"/>
    <a:srgbClr val="00A1DC"/>
    <a:srgbClr val="1C146B"/>
    <a:srgbClr val="00A2D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377" autoAdjust="0"/>
  </p:normalViewPr>
  <p:slideViewPr>
    <p:cSldViewPr snapToGrid="0">
      <p:cViewPr varScale="1">
        <p:scale>
          <a:sx n="88" d="100"/>
          <a:sy n="88" d="100"/>
        </p:scale>
        <p:origin x="-2304" y="-108"/>
      </p:cViewPr>
      <p:guideLst>
        <p:guide orient="horz" pos="1700"/>
        <p:guide orient="horz" pos="1988"/>
        <p:guide orient="horz" pos="1193"/>
        <p:guide orient="horz" pos="5606"/>
        <p:guide orient="horz" pos="4052"/>
        <p:guide orient="horz" pos="757"/>
        <p:guide pos="2882"/>
        <p:guide pos="3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78" d="100"/>
          <a:sy n="78" d="100"/>
        </p:scale>
        <p:origin x="-2016" y="-90"/>
      </p:cViewPr>
      <p:guideLst>
        <p:guide orient="horz" pos="376"/>
        <p:guide orient="horz" pos="5616"/>
        <p:guide pos="2232"/>
        <p:guide pos="353"/>
        <p:guide pos="419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2227" name="Rectangle 3"/>
          <p:cNvSpPr>
            <a:spLocks noGrp="1" noChangeArrowheads="1"/>
          </p:cNvSpPr>
          <p:nvPr>
            <p:ph type="dt" sz="quarter" idx="1"/>
          </p:nvPr>
        </p:nvSpPr>
        <p:spPr bwMode="auto">
          <a:xfrm>
            <a:off x="463550" y="508000"/>
            <a:ext cx="3060700" cy="234950"/>
          </a:xfrm>
          <a:prstGeom prst="rect">
            <a:avLst/>
          </a:prstGeom>
          <a:noFill/>
          <a:ln w="9525">
            <a:noFill/>
            <a:miter lim="800000"/>
            <a:headEnd/>
            <a:tailEnd/>
          </a:ln>
          <a:effectLst/>
        </p:spPr>
        <p:txBody>
          <a:bodyPr vert="horz" wrap="square" lIns="93955" tIns="46978" rIns="93955" bIns="46978" numCol="1" anchor="t" anchorCtr="0" compatLnSpc="1">
            <a:prstTxWarp prst="textNoShape">
              <a:avLst/>
            </a:prstTxWarp>
          </a:bodyPr>
          <a:lstStyle>
            <a:lvl1pPr defTabSz="939800">
              <a:defRPr sz="900">
                <a:solidFill>
                  <a:schemeClr val="accent1"/>
                </a:solidFill>
              </a:defRPr>
            </a:lvl1pPr>
          </a:lstStyle>
          <a:p>
            <a:fld id="{867741B6-20E1-4219-AC3A-163B52FA3A08}" type="datetime8">
              <a:rPr lang="en-US"/>
              <a:pPr/>
              <a:t>5/30/2012 8:35 AM</a:t>
            </a:fld>
            <a:endParaRPr lang="en-US" dirty="0"/>
          </a:p>
        </p:txBody>
      </p:sp>
      <p:sp>
        <p:nvSpPr>
          <p:cNvPr id="52229" name="Rectangle 5"/>
          <p:cNvSpPr>
            <a:spLocks noGrp="1" noChangeArrowheads="1"/>
          </p:cNvSpPr>
          <p:nvPr>
            <p:ph type="sldNum" sz="quarter" idx="3"/>
          </p:nvPr>
        </p:nvSpPr>
        <p:spPr bwMode="auto">
          <a:xfrm>
            <a:off x="5140325" y="8742363"/>
            <a:ext cx="1417638" cy="211137"/>
          </a:xfrm>
          <a:prstGeom prst="rect">
            <a:avLst/>
          </a:prstGeom>
          <a:noFill/>
          <a:ln w="9525">
            <a:noFill/>
            <a:miter lim="800000"/>
            <a:headEnd/>
            <a:tailEnd/>
          </a:ln>
          <a:effectLst/>
        </p:spPr>
        <p:txBody>
          <a:bodyPr vert="horz" wrap="square" lIns="93955" tIns="46978" rIns="93955" bIns="46978" numCol="1" anchor="b" anchorCtr="0" compatLnSpc="1">
            <a:prstTxWarp prst="textNoShape">
              <a:avLst/>
            </a:prstTxWarp>
          </a:bodyPr>
          <a:lstStyle>
            <a:lvl1pPr algn="r" defTabSz="939800">
              <a:defRPr sz="900">
                <a:solidFill>
                  <a:schemeClr val="accent1"/>
                </a:solidFill>
              </a:defRPr>
            </a:lvl1pPr>
          </a:lstStyle>
          <a:p>
            <a:fld id="{AB320503-79A4-48E7-86F7-60A1886F3391}" type="slidenum">
              <a:rPr lang="en-US"/>
              <a:pPr/>
              <a:t>‹#›</a:t>
            </a:fld>
            <a:endParaRPr lang="en-US" dirty="0"/>
          </a:p>
        </p:txBody>
      </p:sp>
      <p:sp>
        <p:nvSpPr>
          <p:cNvPr id="52231" name="Text Box 7"/>
          <p:cNvSpPr txBox="1">
            <a:spLocks noChangeArrowheads="1"/>
          </p:cNvSpPr>
          <p:nvPr/>
        </p:nvSpPr>
        <p:spPr bwMode="auto">
          <a:xfrm>
            <a:off x="479425" y="8753475"/>
            <a:ext cx="3268663" cy="214313"/>
          </a:xfrm>
          <a:prstGeom prst="rect">
            <a:avLst/>
          </a:prstGeom>
          <a:noFill/>
          <a:ln w="9525">
            <a:noFill/>
            <a:miter lim="800000"/>
            <a:headEnd/>
            <a:tailEnd/>
          </a:ln>
          <a:effectLst/>
        </p:spPr>
        <p:txBody>
          <a:bodyPr>
            <a:spAutoFit/>
          </a:bodyPr>
          <a:lstStyle/>
          <a:p>
            <a:r>
              <a:rPr lang="en-US" sz="800" dirty="0">
                <a:solidFill>
                  <a:schemeClr val="accent1"/>
                </a:solidFill>
              </a:rPr>
              <a:t>Copyright </a:t>
            </a:r>
            <a:r>
              <a:rPr lang="en-US" altLang="ja-JP" sz="800" dirty="0">
                <a:solidFill>
                  <a:schemeClr val="accent1"/>
                </a:solidFill>
              </a:rPr>
              <a:t>© </a:t>
            </a:r>
            <a:r>
              <a:rPr lang="en-US" sz="800" dirty="0">
                <a:solidFill>
                  <a:schemeClr val="accent1"/>
                </a:solidFill>
              </a:rPr>
              <a:t>2005 IHS Inc. All Rights Reserved.</a:t>
            </a:r>
          </a:p>
        </p:txBody>
      </p:sp>
    </p:spTree>
  </p:cSld>
  <p:clrMap bg1="dk2" tx1="lt1" bg2="dk1" tx2="lt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dt" idx="1"/>
          </p:nvPr>
        </p:nvSpPr>
        <p:spPr bwMode="auto">
          <a:xfrm>
            <a:off x="493713" y="339725"/>
            <a:ext cx="2757487" cy="312738"/>
          </a:xfrm>
          <a:prstGeom prst="rect">
            <a:avLst/>
          </a:prstGeom>
          <a:noFill/>
          <a:ln w="9525">
            <a:noFill/>
            <a:miter lim="800000"/>
            <a:headEnd/>
            <a:tailEnd/>
          </a:ln>
          <a:effectLst/>
        </p:spPr>
        <p:txBody>
          <a:bodyPr vert="horz" wrap="square" lIns="93955" tIns="46978" rIns="93955" bIns="46978" numCol="1" anchor="t" anchorCtr="0" compatLnSpc="1">
            <a:prstTxWarp prst="textNoShape">
              <a:avLst/>
            </a:prstTxWarp>
          </a:bodyPr>
          <a:lstStyle>
            <a:lvl1pPr defTabSz="939800">
              <a:defRPr sz="900">
                <a:solidFill>
                  <a:schemeClr val="accent1"/>
                </a:solidFill>
              </a:defRPr>
            </a:lvl1pPr>
          </a:lstStyle>
          <a:p>
            <a:fld id="{80DC343A-C7DB-48FF-A81F-D2EFF0311B91}" type="datetime8">
              <a:rPr lang="en-US"/>
              <a:pPr/>
              <a:t>5/30/2012 8:35 AM</a:t>
            </a:fld>
            <a:endParaRPr lang="en-US" dirty="0"/>
          </a:p>
        </p:txBody>
      </p:sp>
      <p:sp>
        <p:nvSpPr>
          <p:cNvPr id="14339" name="Rectangle 4"/>
          <p:cNvSpPr>
            <a:spLocks noGrp="1" noRot="1" noChangeAspect="1" noChangeArrowheads="1" noTextEdit="1"/>
          </p:cNvSpPr>
          <p:nvPr>
            <p:ph type="sldImg" idx="2"/>
          </p:nvPr>
        </p:nvSpPr>
        <p:spPr bwMode="auto">
          <a:xfrm>
            <a:off x="1182688" y="704850"/>
            <a:ext cx="4699000" cy="35242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1073150" y="4464050"/>
            <a:ext cx="4859338" cy="4229100"/>
          </a:xfrm>
          <a:prstGeom prst="rect">
            <a:avLst/>
          </a:prstGeom>
          <a:noFill/>
          <a:ln w="9525">
            <a:noFill/>
            <a:miter lim="800000"/>
            <a:headEnd/>
            <a:tailEnd/>
          </a:ln>
          <a:effectLst/>
        </p:spPr>
        <p:txBody>
          <a:bodyPr vert="horz" wrap="square" lIns="93955" tIns="46978" rIns="93955" bIns="4697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1" name="Rectangle 7"/>
          <p:cNvSpPr>
            <a:spLocks noGrp="1" noChangeArrowheads="1"/>
          </p:cNvSpPr>
          <p:nvPr>
            <p:ph type="sldNum" sz="quarter" idx="5"/>
          </p:nvPr>
        </p:nvSpPr>
        <p:spPr bwMode="auto">
          <a:xfrm>
            <a:off x="5603875" y="8478838"/>
            <a:ext cx="1116013" cy="492125"/>
          </a:xfrm>
          <a:prstGeom prst="rect">
            <a:avLst/>
          </a:prstGeom>
          <a:noFill/>
          <a:ln w="9525">
            <a:noFill/>
            <a:miter lim="800000"/>
            <a:headEnd/>
            <a:tailEnd/>
          </a:ln>
          <a:effectLst/>
        </p:spPr>
        <p:txBody>
          <a:bodyPr vert="horz" wrap="square" lIns="93955" tIns="46978" rIns="93955" bIns="46978" numCol="1" anchor="b" anchorCtr="0" compatLnSpc="1">
            <a:prstTxWarp prst="textNoShape">
              <a:avLst/>
            </a:prstTxWarp>
          </a:bodyPr>
          <a:lstStyle>
            <a:lvl1pPr algn="r" defTabSz="939800">
              <a:defRPr sz="900">
                <a:solidFill>
                  <a:schemeClr val="accent1"/>
                </a:solidFill>
              </a:defRPr>
            </a:lvl1pPr>
          </a:lstStyle>
          <a:p>
            <a:fld id="{A0C6CE09-155B-4DAE-A37A-B074B6B02DD4}" type="slidenum">
              <a:rPr lang="en-US"/>
              <a:pPr/>
              <a:t>‹#›</a:t>
            </a:fld>
            <a:endParaRPr lang="en-US" dirty="0"/>
          </a:p>
        </p:txBody>
      </p:sp>
      <p:sp>
        <p:nvSpPr>
          <p:cNvPr id="6152" name="Text Box 8"/>
          <p:cNvSpPr txBox="1">
            <a:spLocks noChangeArrowheads="1"/>
          </p:cNvSpPr>
          <p:nvPr/>
        </p:nvSpPr>
        <p:spPr bwMode="auto">
          <a:xfrm>
            <a:off x="479425" y="8764588"/>
            <a:ext cx="3268663" cy="214312"/>
          </a:xfrm>
          <a:prstGeom prst="rect">
            <a:avLst/>
          </a:prstGeom>
          <a:noFill/>
          <a:ln w="9525">
            <a:noFill/>
            <a:miter lim="800000"/>
            <a:headEnd/>
            <a:tailEnd/>
          </a:ln>
          <a:effectLst/>
        </p:spPr>
        <p:txBody>
          <a:bodyPr>
            <a:spAutoFit/>
          </a:bodyPr>
          <a:lstStyle/>
          <a:p>
            <a:r>
              <a:rPr lang="en-US" sz="800" dirty="0">
                <a:solidFill>
                  <a:schemeClr val="accent1"/>
                </a:solidFill>
              </a:rPr>
              <a:t>Copyright </a:t>
            </a:r>
            <a:r>
              <a:rPr lang="en-US" altLang="ja-JP" sz="800" dirty="0">
                <a:solidFill>
                  <a:schemeClr val="accent1"/>
                </a:solidFill>
              </a:rPr>
              <a:t>© </a:t>
            </a:r>
            <a:r>
              <a:rPr lang="en-US" sz="800" dirty="0">
                <a:solidFill>
                  <a:schemeClr val="accent1"/>
                </a:solidFill>
              </a:rPr>
              <a:t>2005 IHS Inc. All Rights Reserved.</a:t>
            </a:r>
          </a:p>
        </p:txBody>
      </p:sp>
    </p:spTree>
  </p:cSld>
  <p:clrMap bg1="dk2" tx1="lt1" bg2="dk1" tx2="lt2" accent1="accent1" accent2="accent2" accent3="accent3" accent4="accent4" accent5="accent5" accent6="accent6" hlink="hlink" folHlink="folHlink"/>
  <p:hf hdr="0" ftr="0"/>
  <p:notesStyle>
    <a:lvl1pPr marL="58738" indent="-58738" algn="l" rtl="0" eaLnBrk="0" fontAlgn="base" hangingPunct="0">
      <a:spcBef>
        <a:spcPct val="30000"/>
      </a:spcBef>
      <a:spcAft>
        <a:spcPct val="0"/>
      </a:spcAft>
      <a:buSzPct val="90000"/>
      <a:buFont typeface="Times" charset="0"/>
      <a:buChar char="•"/>
      <a:defRPr sz="1000" kern="1200">
        <a:solidFill>
          <a:schemeClr val="bg1"/>
        </a:solidFill>
        <a:latin typeface="Arial" charset="0"/>
        <a:ea typeface="ＭＳ Ｐゴシック" charset="0"/>
        <a:cs typeface="+mn-cs"/>
      </a:defRPr>
    </a:lvl1pPr>
    <a:lvl2pPr marL="233363" indent="-60325" algn="l" rtl="0" eaLnBrk="0" fontAlgn="base" hangingPunct="0">
      <a:spcBef>
        <a:spcPct val="30000"/>
      </a:spcBef>
      <a:spcAft>
        <a:spcPct val="0"/>
      </a:spcAft>
      <a:buSzPct val="90000"/>
      <a:buFont typeface="Times" charset="0"/>
      <a:buChar char="•"/>
      <a:defRPr sz="900" kern="1200">
        <a:solidFill>
          <a:schemeClr val="bg1"/>
        </a:solidFill>
        <a:latin typeface="Arial" charset="0"/>
        <a:ea typeface="ＭＳ Ｐゴシック" charset="0"/>
        <a:cs typeface="+mn-cs"/>
      </a:defRPr>
    </a:lvl2pPr>
    <a:lvl3pPr marL="396875" indent="-49213" algn="l" rtl="0" eaLnBrk="0" fontAlgn="base" hangingPunct="0">
      <a:spcBef>
        <a:spcPct val="30000"/>
      </a:spcBef>
      <a:spcAft>
        <a:spcPct val="0"/>
      </a:spcAft>
      <a:buSzPct val="90000"/>
      <a:buFont typeface="Times" charset="0"/>
      <a:buChar char="•"/>
      <a:defRPr sz="800" kern="1200">
        <a:solidFill>
          <a:schemeClr val="bg1"/>
        </a:solidFill>
        <a:latin typeface="Arial" charset="0"/>
        <a:ea typeface="ＭＳ Ｐゴシック" charset="0"/>
        <a:cs typeface="+mn-cs"/>
      </a:defRPr>
    </a:lvl3pPr>
    <a:lvl4pPr marL="571500" indent="-60325" algn="l" rtl="0" eaLnBrk="0" fontAlgn="base" hangingPunct="0">
      <a:spcBef>
        <a:spcPct val="30000"/>
      </a:spcBef>
      <a:spcAft>
        <a:spcPct val="0"/>
      </a:spcAft>
      <a:buSzPct val="90000"/>
      <a:buFont typeface="Times" charset="0"/>
      <a:buChar char="•"/>
      <a:defRPr sz="800" kern="1200">
        <a:solidFill>
          <a:schemeClr val="bg1"/>
        </a:solidFill>
        <a:latin typeface="Arial" charset="0"/>
        <a:ea typeface="ＭＳ Ｐゴシック" charset="0"/>
        <a:cs typeface="+mn-cs"/>
      </a:defRPr>
    </a:lvl4pPr>
    <a:lvl5pPr marL="746125" indent="-58738" algn="l" rtl="0" eaLnBrk="0" fontAlgn="base" hangingPunct="0">
      <a:spcBef>
        <a:spcPct val="30000"/>
      </a:spcBef>
      <a:spcAft>
        <a:spcPct val="0"/>
      </a:spcAft>
      <a:buSzPct val="90000"/>
      <a:buFont typeface="Times" charset="0"/>
      <a:buChar char="•"/>
      <a:defRPr sz="800" kern="1200">
        <a:solidFill>
          <a:schemeClr val="bg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Grp="1" noChangeArrowheads="1"/>
          </p:cNvSpPr>
          <p:nvPr>
            <p:ph type="dt" sz="quarter" idx="1"/>
          </p:nvPr>
        </p:nvSpPr>
        <p:spPr>
          <a:noFill/>
        </p:spPr>
        <p:txBody>
          <a:bodyPr/>
          <a:lstStyle/>
          <a:p>
            <a:fld id="{FE6E691D-9AEE-4359-9871-4FF78429DC86}" type="datetime8">
              <a:rPr lang="en-US"/>
              <a:pPr/>
              <a:t>5/30/2012 8:35 AM</a:t>
            </a:fld>
            <a:endParaRPr lang="en-US"/>
          </a:p>
        </p:txBody>
      </p:sp>
      <p:sp>
        <p:nvSpPr>
          <p:cNvPr id="16386" name="Rectangle 7"/>
          <p:cNvSpPr>
            <a:spLocks noGrp="1" noChangeArrowheads="1"/>
          </p:cNvSpPr>
          <p:nvPr>
            <p:ph type="sldNum" sz="quarter" idx="5"/>
          </p:nvPr>
        </p:nvSpPr>
        <p:spPr>
          <a:noFill/>
        </p:spPr>
        <p:txBody>
          <a:bodyPr/>
          <a:lstStyle/>
          <a:p>
            <a:fld id="{1E5F1EA5-478E-40A7-84B4-F2B61D5D424F}" type="slidenum">
              <a:rPr lang="en-US"/>
              <a:pPr/>
              <a:t>1</a:t>
            </a:fld>
            <a:endParaRPr lang="en-US"/>
          </a:p>
        </p:txBody>
      </p:sp>
      <p:sp>
        <p:nvSpPr>
          <p:cNvPr id="16387" name="Rectangle 2"/>
          <p:cNvSpPr>
            <a:spLocks noGrp="1" noRot="1" noChangeAspect="1" noChangeArrowheads="1" noTextEdit="1"/>
          </p:cNvSpPr>
          <p:nvPr>
            <p:ph type="sldImg"/>
          </p:nvPr>
        </p:nvSpPr>
        <p:spPr>
          <a:xfrm>
            <a:off x="1182688" y="706438"/>
            <a:ext cx="4697412" cy="3522662"/>
          </a:xfrm>
          <a:ln/>
        </p:spPr>
      </p:sp>
      <p:sp>
        <p:nvSpPr>
          <p:cNvPr id="16388" name="Rectangle 3"/>
          <p:cNvSpPr>
            <a:spLocks noGrp="1" noChangeArrowheads="1"/>
          </p:cNvSpPr>
          <p:nvPr>
            <p:ph type="body" idx="1"/>
          </p:nvPr>
        </p:nvSpPr>
        <p:spPr>
          <a:xfrm>
            <a:off x="1074738" y="4462463"/>
            <a:ext cx="4856162" cy="4229100"/>
          </a:xfrm>
          <a:noFill/>
          <a:ln/>
        </p:spPr>
        <p:txBody>
          <a:bodyPr/>
          <a:lstStyle/>
          <a:p>
            <a:pPr eaLnBrk="1" hangingPunct="1">
              <a:buNone/>
            </a:pPr>
            <a:endParaRPr lang="en-US" altLang="ja-JP" dirty="0" smtClean="0">
              <a:latin typeface="Arial" pitchFamily="34"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en-US" noProof="0" dirty="0" smtClean="0"/>
              <a:t>We’re iterating </a:t>
            </a:r>
            <a:r>
              <a:rPr lang="en-US" noProof="0" dirty="0" err="1" smtClean="0"/>
              <a:t>throug</a:t>
            </a:r>
            <a:r>
              <a:rPr lang="en-US" noProof="0" dirty="0" smtClean="0"/>
              <a:t> both sequences at the same time</a:t>
            </a:r>
          </a:p>
          <a:p>
            <a:r>
              <a:rPr lang="en-US" noProof="0" dirty="0" smtClean="0"/>
              <a:t>At each new element we check if its not</a:t>
            </a:r>
            <a:r>
              <a:rPr lang="en-US" baseline="0" noProof="0" dirty="0" smtClean="0"/>
              <a:t> greater than the other</a:t>
            </a:r>
          </a:p>
          <a:p>
            <a:r>
              <a:rPr lang="en-US" baseline="0" noProof="0" dirty="0" smtClean="0"/>
              <a:t>If the above is true we output the element</a:t>
            </a:r>
          </a:p>
          <a:p>
            <a:r>
              <a:rPr lang="en-US" baseline="0" noProof="0" dirty="0" smtClean="0"/>
              <a:t>If its false we switch to other sequence and continue</a:t>
            </a:r>
          </a:p>
          <a:p>
            <a:endParaRPr lang="en-US" baseline="0" noProof="0" dirty="0" smtClean="0"/>
          </a:p>
          <a:p>
            <a:r>
              <a:rPr lang="en-US" baseline="0" noProof="0" dirty="0" smtClean="0"/>
              <a:t>But how to iterate over to sequences simultaneously – parallel – if you will</a:t>
            </a:r>
            <a:endParaRPr lang="pl-PL" baseline="0" noProof="0" dirty="0" smtClean="0"/>
          </a:p>
          <a:p>
            <a:endParaRPr lang="pl-PL" baseline="0" noProof="0" dirty="0" smtClean="0"/>
          </a:p>
          <a:p>
            <a:pPr>
              <a:buNone/>
            </a:pPr>
            <a:r>
              <a:rPr lang="pl-PL" baseline="0" noProof="0" dirty="0" err="1" smtClean="0"/>
              <a:t>Sample</a:t>
            </a:r>
            <a:r>
              <a:rPr lang="pl-PL" baseline="0" noProof="0" dirty="0" smtClean="0"/>
              <a:t> </a:t>
            </a:r>
            <a:r>
              <a:rPr lang="pl-PL" baseline="0" noProof="0" dirty="0" err="1" smtClean="0"/>
              <a:t>Code</a:t>
            </a:r>
            <a:r>
              <a:rPr lang="pl-PL" baseline="0" noProof="0" dirty="0" smtClean="0"/>
              <a:t> - </a:t>
            </a:r>
            <a:r>
              <a:rPr lang="pl-PL" baseline="0" noProof="0" smtClean="0"/>
              <a:t>MergeCoroutine</a:t>
            </a:r>
            <a:endParaRPr lang="en-US" noProof="0" dirty="0"/>
          </a:p>
        </p:txBody>
      </p:sp>
      <p:sp>
        <p:nvSpPr>
          <p:cNvPr id="4" name="Symbol zastępczy daty 3"/>
          <p:cNvSpPr>
            <a:spLocks noGrp="1"/>
          </p:cNvSpPr>
          <p:nvPr>
            <p:ph type="dt" idx="10"/>
          </p:nvPr>
        </p:nvSpPr>
        <p:spPr/>
        <p:txBody>
          <a:bodyPr/>
          <a:lstStyle/>
          <a:p>
            <a:fld id="{80DC343A-C7DB-48FF-A81F-D2EFF0311B91}" type="datetime8">
              <a:rPr lang="en-US" smtClean="0"/>
              <a:pPr/>
              <a:t>5/30/2012 8:35 AM</a:t>
            </a:fld>
            <a:endParaRPr lang="en-US" dirty="0"/>
          </a:p>
        </p:txBody>
      </p:sp>
      <p:sp>
        <p:nvSpPr>
          <p:cNvPr id="5" name="Symbol zastępczy numeru slajdu 4"/>
          <p:cNvSpPr>
            <a:spLocks noGrp="1"/>
          </p:cNvSpPr>
          <p:nvPr>
            <p:ph type="sldNum" sz="quarter" idx="11"/>
          </p:nvPr>
        </p:nvSpPr>
        <p:spPr/>
        <p:txBody>
          <a:bodyPr/>
          <a:lstStyle/>
          <a:p>
            <a:fld id="{A0C6CE09-155B-4DAE-A37A-B074B6B02DD4}"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It’s much easier to write and what is even</a:t>
            </a:r>
            <a:r>
              <a:rPr lang="en-US" baseline="0" dirty="0" smtClean="0"/>
              <a:t> more important reading code that uses </a:t>
            </a:r>
            <a:r>
              <a:rPr lang="en-US" baseline="0" dirty="0" err="1" smtClean="0"/>
              <a:t>async</a:t>
            </a:r>
            <a:r>
              <a:rPr lang="en-US" baseline="0" dirty="0" smtClean="0"/>
              <a:t> </a:t>
            </a:r>
            <a:r>
              <a:rPr lang="en-US" baseline="0" dirty="0" err="1" smtClean="0"/>
              <a:t>apis</a:t>
            </a:r>
            <a:r>
              <a:rPr lang="en-US" baseline="0" dirty="0" smtClean="0"/>
              <a:t>.</a:t>
            </a:r>
          </a:p>
          <a:p>
            <a:endParaRPr lang="en-US" baseline="0" dirty="0" smtClean="0"/>
          </a:p>
          <a:p>
            <a:r>
              <a:rPr lang="en-US" baseline="0" dirty="0" smtClean="0"/>
              <a:t>It’s a good idea to use </a:t>
            </a:r>
            <a:r>
              <a:rPr lang="en-US" baseline="0" dirty="0" err="1" smtClean="0"/>
              <a:t>async</a:t>
            </a:r>
            <a:r>
              <a:rPr lang="en-US" baseline="0" dirty="0" smtClean="0"/>
              <a:t> </a:t>
            </a:r>
            <a:r>
              <a:rPr lang="en-US" baseline="0" dirty="0" err="1" smtClean="0"/>
              <a:t>apis</a:t>
            </a:r>
            <a:r>
              <a:rPr lang="en-US" baseline="0" dirty="0" smtClean="0"/>
              <a:t> on each and every IO bound/long running operation while building a desktop application.</a:t>
            </a:r>
          </a:p>
          <a:p>
            <a:endParaRPr lang="en-US" baseline="0" dirty="0" smtClean="0"/>
          </a:p>
          <a:p>
            <a:r>
              <a:rPr lang="en-US" baseline="0" dirty="0" smtClean="0"/>
              <a:t>However, I don’t think the same goes for Server applications. The complexity of code increases slightly so do associated unit tests. </a:t>
            </a:r>
          </a:p>
          <a:p>
            <a:pPr>
              <a:buNone/>
            </a:pPr>
            <a:r>
              <a:rPr lang="en-US" sz="1000" b="0" i="0" kern="1200" dirty="0" smtClean="0">
                <a:solidFill>
                  <a:schemeClr val="bg1"/>
                </a:solidFill>
                <a:latin typeface="Arial" charset="0"/>
                <a:ea typeface="ＭＳ Ｐゴシック" charset="0"/>
                <a:cs typeface="+mn-cs"/>
              </a:rPr>
              <a:t>“We should forget about small efficiencies, say about 97% of the time: premature optimization is the root of all evil”</a:t>
            </a:r>
          </a:p>
          <a:p>
            <a:pPr>
              <a:buNone/>
            </a:pPr>
            <a:endParaRPr lang="en-US" sz="1000" b="0" i="0" kern="1200" baseline="0" dirty="0" smtClean="0">
              <a:solidFill>
                <a:schemeClr val="bg1"/>
              </a:solidFill>
              <a:latin typeface="Arial" charset="0"/>
              <a:ea typeface="ＭＳ Ｐゴシック" charset="0"/>
              <a:cs typeface="+mn-cs"/>
            </a:endParaRPr>
          </a:p>
          <a:p>
            <a:pPr>
              <a:buNone/>
            </a:pPr>
            <a:r>
              <a:rPr lang="en-US" sz="1000" b="0" i="0" kern="1200" baseline="0" dirty="0" smtClean="0">
                <a:solidFill>
                  <a:schemeClr val="bg1"/>
                </a:solidFill>
                <a:latin typeface="Arial" charset="0"/>
                <a:ea typeface="ＭＳ Ｐゴシック" charset="0"/>
                <a:cs typeface="+mn-cs"/>
              </a:rPr>
              <a:t>Still if we’ve proofed, by making appropriate performance tests, that the server is choking due to IO bound operations and we need to increase throughput then using C# 5 await/</a:t>
            </a:r>
            <a:r>
              <a:rPr lang="en-US" sz="1000" b="0" i="0" kern="1200" baseline="0" dirty="0" err="1" smtClean="0">
                <a:solidFill>
                  <a:schemeClr val="bg1"/>
                </a:solidFill>
                <a:latin typeface="Arial" charset="0"/>
                <a:ea typeface="ＭＳ Ｐゴシック" charset="0"/>
                <a:cs typeface="+mn-cs"/>
              </a:rPr>
              <a:t>async</a:t>
            </a:r>
            <a:r>
              <a:rPr lang="en-US" sz="1000" b="0" i="0" kern="1200" baseline="0" dirty="0" smtClean="0">
                <a:solidFill>
                  <a:schemeClr val="bg1"/>
                </a:solidFill>
                <a:latin typeface="Arial" charset="0"/>
                <a:ea typeface="ＭＳ Ｐゴシック" charset="0"/>
                <a:cs typeface="+mn-cs"/>
              </a:rPr>
              <a:t> will making improvements much easier than before.</a:t>
            </a:r>
            <a:endParaRPr lang="en-US" baseline="0" dirty="0" smtClean="0"/>
          </a:p>
        </p:txBody>
      </p:sp>
      <p:sp>
        <p:nvSpPr>
          <p:cNvPr id="4" name="Date Placeholder 3"/>
          <p:cNvSpPr>
            <a:spLocks noGrp="1"/>
          </p:cNvSpPr>
          <p:nvPr>
            <p:ph type="dt" idx="10"/>
          </p:nvPr>
        </p:nvSpPr>
        <p:spPr/>
        <p:txBody>
          <a:bodyPr/>
          <a:lstStyle/>
          <a:p>
            <a:fld id="{80DC343A-C7DB-48FF-A81F-D2EFF0311B91}" type="datetime8">
              <a:rPr lang="en-US" smtClean="0"/>
              <a:pPr/>
              <a:t>5/30/2012 8:35 AM</a:t>
            </a:fld>
            <a:endParaRPr lang="en-US" dirty="0"/>
          </a:p>
        </p:txBody>
      </p:sp>
      <p:sp>
        <p:nvSpPr>
          <p:cNvPr id="5" name="Slide Number Placeholder 4"/>
          <p:cNvSpPr>
            <a:spLocks noGrp="1"/>
          </p:cNvSpPr>
          <p:nvPr>
            <p:ph type="sldNum" sz="quarter" idx="11"/>
          </p:nvPr>
        </p:nvSpPr>
        <p:spPr/>
        <p:txBody>
          <a:bodyPr/>
          <a:lstStyle/>
          <a:p>
            <a:fld id="{A0C6CE09-155B-4DAE-A37A-B074B6B02DD4}"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58738" marR="0" indent="-58738" algn="l" defTabSz="914400" rtl="0" eaLnBrk="0" fontAlgn="base" latinLnBrk="0" hangingPunct="0">
              <a:lnSpc>
                <a:spcPct val="100000"/>
              </a:lnSpc>
              <a:spcBef>
                <a:spcPct val="30000"/>
              </a:spcBef>
              <a:spcAft>
                <a:spcPct val="0"/>
              </a:spcAft>
              <a:buClrTx/>
              <a:buSzPct val="90000"/>
              <a:buFont typeface="Times" charset="0"/>
              <a:buChar char="•"/>
              <a:tabLst/>
              <a:defRPr/>
            </a:pPr>
            <a:r>
              <a:rPr lang="en-US" dirty="0" smtClean="0"/>
              <a:t>We’ve already seen them in samples</a:t>
            </a:r>
          </a:p>
          <a:p>
            <a:r>
              <a:rPr lang="en-US" dirty="0" smtClean="0"/>
              <a:t>This isn’t really a killer new feature and I don’t think there will be much</a:t>
            </a:r>
            <a:r>
              <a:rPr lang="en-US" baseline="0" dirty="0" smtClean="0"/>
              <a:t> us for them anyway I guess they will be widely used by </a:t>
            </a:r>
            <a:r>
              <a:rPr lang="en-US" baseline="0" dirty="0" err="1" smtClean="0"/>
              <a:t>.net</a:t>
            </a:r>
            <a:r>
              <a:rPr lang="en-US" baseline="0" dirty="0" smtClean="0"/>
              <a:t> framework team for tracing and stuff</a:t>
            </a:r>
            <a:endParaRPr lang="en-US" dirty="0"/>
          </a:p>
        </p:txBody>
      </p:sp>
      <p:sp>
        <p:nvSpPr>
          <p:cNvPr id="4" name="Date Placeholder 3"/>
          <p:cNvSpPr>
            <a:spLocks noGrp="1"/>
          </p:cNvSpPr>
          <p:nvPr>
            <p:ph type="dt" idx="10"/>
          </p:nvPr>
        </p:nvSpPr>
        <p:spPr/>
        <p:txBody>
          <a:bodyPr/>
          <a:lstStyle/>
          <a:p>
            <a:fld id="{80DC343A-C7DB-48FF-A81F-D2EFF0311B91}" type="datetime8">
              <a:rPr lang="en-US" smtClean="0"/>
              <a:pPr/>
              <a:t>5/30/2012 8:35 AM</a:t>
            </a:fld>
            <a:endParaRPr lang="en-US" dirty="0"/>
          </a:p>
        </p:txBody>
      </p:sp>
      <p:sp>
        <p:nvSpPr>
          <p:cNvPr id="5" name="Slide Number Placeholder 4"/>
          <p:cNvSpPr>
            <a:spLocks noGrp="1"/>
          </p:cNvSpPr>
          <p:nvPr>
            <p:ph type="sldNum" sz="quarter" idx="11"/>
          </p:nvPr>
        </p:nvSpPr>
        <p:spPr/>
        <p:txBody>
          <a:bodyPr/>
          <a:lstStyle/>
          <a:p>
            <a:fld id="{A0C6CE09-155B-4DAE-A37A-B074B6B02DD4}" type="slidenum">
              <a:rPr lang="en-US" smtClean="0"/>
              <a:pPr/>
              <a:t>12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3"/>
          <p:cNvSpPr>
            <a:spLocks noGrp="1" noChangeArrowheads="1"/>
          </p:cNvSpPr>
          <p:nvPr>
            <p:ph type="dt" sz="quarter" idx="1"/>
          </p:nvPr>
        </p:nvSpPr>
        <p:spPr>
          <a:noFill/>
        </p:spPr>
        <p:txBody>
          <a:bodyPr/>
          <a:lstStyle/>
          <a:p>
            <a:fld id="{AB8F9170-F656-4E08-BDFE-37D587BF0909}" type="datetime8">
              <a:rPr lang="en-US"/>
              <a:pPr/>
              <a:t>5/30/2012 8:35 AM</a:t>
            </a:fld>
            <a:endParaRPr lang="en-US"/>
          </a:p>
        </p:txBody>
      </p:sp>
      <p:sp>
        <p:nvSpPr>
          <p:cNvPr id="18434" name="Rectangle 7"/>
          <p:cNvSpPr>
            <a:spLocks noGrp="1" noChangeArrowheads="1"/>
          </p:cNvSpPr>
          <p:nvPr>
            <p:ph type="sldNum" sz="quarter" idx="5"/>
          </p:nvPr>
        </p:nvSpPr>
        <p:spPr>
          <a:noFill/>
        </p:spPr>
        <p:txBody>
          <a:bodyPr/>
          <a:lstStyle/>
          <a:p>
            <a:fld id="{E73A29F1-A36F-4C0F-8D5B-36FFE114B347}" type="slidenum">
              <a:rPr lang="en-US"/>
              <a:pPr/>
              <a:t>2</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lIns="93012" tIns="46506" rIns="93012" bIns="46506"/>
          <a:lstStyle/>
          <a:p>
            <a:pPr marL="288925" lvl="1" indent="-174625" eaLnBrk="1" hangingPunct="1">
              <a:buSzPct val="75000"/>
            </a:pPr>
            <a:r>
              <a:rPr lang="en-US" sz="1000" dirty="0" err="1" smtClean="0">
                <a:latin typeface="Arial" pitchFamily="34" charset="0"/>
                <a:ea typeface="ＭＳ Ｐゴシック" pitchFamily="34" charset="-128"/>
              </a:rPr>
              <a:t>Iterators</a:t>
            </a:r>
            <a:r>
              <a:rPr lang="en-US" sz="1000" dirty="0" smtClean="0">
                <a:latin typeface="Arial" pitchFamily="34" charset="0"/>
                <a:ea typeface="ＭＳ Ｐゴシック" pitchFamily="34" charset="-128"/>
              </a:rPr>
              <a:t> are similar</a:t>
            </a:r>
            <a:r>
              <a:rPr lang="en-US" sz="1000" baseline="0" dirty="0" smtClean="0">
                <a:latin typeface="Arial" pitchFamily="34" charset="0"/>
                <a:ea typeface="ＭＳ Ｐゴシック" pitchFamily="34" charset="-128"/>
              </a:rPr>
              <a:t> in nature to the main feature of c# 5</a:t>
            </a:r>
          </a:p>
          <a:p>
            <a:pPr marL="288925" lvl="1" indent="-174625" eaLnBrk="1" hangingPunct="1">
              <a:buSzPct val="75000"/>
            </a:pPr>
            <a:endParaRPr lang="en-US" sz="1000" baseline="0" dirty="0" smtClean="0">
              <a:latin typeface="Arial" pitchFamily="34" charset="0"/>
              <a:ea typeface="ＭＳ Ｐゴシック" pitchFamily="34" charset="-128"/>
            </a:endParaRPr>
          </a:p>
          <a:p>
            <a:pPr marL="288925" lvl="1" indent="-174625" eaLnBrk="1" hangingPunct="1">
              <a:buSzPct val="75000"/>
            </a:pPr>
            <a:r>
              <a:rPr lang="en-US" sz="1000" baseline="0" dirty="0" smtClean="0">
                <a:latin typeface="Arial" pitchFamily="34" charset="0"/>
                <a:ea typeface="ＭＳ Ｐゴシック" pitchFamily="34" charset="-128"/>
              </a:rPr>
              <a:t>C# 4.0 came along with TPL – it’s not strictly a language feature – the CTP was available for </a:t>
            </a:r>
            <a:r>
              <a:rPr lang="en-US" sz="1000" baseline="0" dirty="0" err="1" smtClean="0">
                <a:latin typeface="Arial" pitchFamily="34" charset="0"/>
                <a:ea typeface="ＭＳ Ｐゴシック" pitchFamily="34" charset="-128"/>
              </a:rPr>
              <a:t>.net</a:t>
            </a:r>
            <a:r>
              <a:rPr lang="en-US" sz="1000" baseline="0" dirty="0" smtClean="0">
                <a:latin typeface="Arial" pitchFamily="34" charset="0"/>
                <a:ea typeface="ＭＳ Ｐゴシック" pitchFamily="34" charset="-128"/>
              </a:rPr>
              <a:t> 3.5</a:t>
            </a:r>
          </a:p>
          <a:p>
            <a:pPr marL="288925" lvl="1" indent="-174625" eaLnBrk="1" hangingPunct="1">
              <a:buSzPct val="75000"/>
            </a:pPr>
            <a:r>
              <a:rPr lang="en-US" sz="1000" baseline="0" dirty="0" smtClean="0">
                <a:latin typeface="Arial" pitchFamily="34" charset="0"/>
                <a:ea typeface="ＭＳ Ｐゴシック" pitchFamily="34" charset="-128"/>
              </a:rPr>
              <a:t>In fact </a:t>
            </a:r>
            <a:r>
              <a:rPr lang="en-US" sz="1000" baseline="0" dirty="0" err="1" smtClean="0">
                <a:latin typeface="Arial" pitchFamily="34" charset="0"/>
                <a:ea typeface="ＭＳ Ｐゴシック" pitchFamily="34" charset="-128"/>
              </a:rPr>
              <a:t>withouth</a:t>
            </a:r>
            <a:r>
              <a:rPr lang="en-US" sz="1000" baseline="0" dirty="0" smtClean="0">
                <a:latin typeface="Arial" pitchFamily="34" charset="0"/>
                <a:ea typeface="ＭＳ Ｐゴシック" pitchFamily="34" charset="-128"/>
              </a:rPr>
              <a:t> TPL the c# 5 new </a:t>
            </a:r>
            <a:r>
              <a:rPr lang="en-US" sz="1000" baseline="0" dirty="0" err="1" smtClean="0">
                <a:latin typeface="Arial" pitchFamily="34" charset="0"/>
                <a:ea typeface="ＭＳ Ｐゴシック" pitchFamily="34" charset="-128"/>
              </a:rPr>
              <a:t>async</a:t>
            </a:r>
            <a:r>
              <a:rPr lang="en-US" sz="1000" baseline="0" dirty="0" smtClean="0">
                <a:latin typeface="Arial" pitchFamily="34" charset="0"/>
                <a:ea typeface="ＭＳ Ｐゴシック" pitchFamily="34" charset="-128"/>
              </a:rPr>
              <a:t> keyword would be much harder to implemented what’s more it would gain adoption much slower as it relies heavily on Task and </a:t>
            </a:r>
            <a:r>
              <a:rPr lang="en-US" sz="1000" baseline="0" dirty="0" err="1" smtClean="0">
                <a:latin typeface="Arial" pitchFamily="34" charset="0"/>
                <a:ea typeface="ＭＳ Ｐゴシック" pitchFamily="34" charset="-128"/>
              </a:rPr>
              <a:t>releted</a:t>
            </a:r>
            <a:r>
              <a:rPr lang="en-US" sz="1000" baseline="0" dirty="0" smtClean="0">
                <a:latin typeface="Arial" pitchFamily="34" charset="0"/>
                <a:ea typeface="ＭＳ Ｐゴシック" pitchFamily="34" charset="-128"/>
              </a:rPr>
              <a:t> classes</a:t>
            </a:r>
          </a:p>
          <a:p>
            <a:pPr marL="288925" lvl="1" indent="-174625" eaLnBrk="1" hangingPunct="1">
              <a:buSzPct val="75000"/>
            </a:pPr>
            <a:endParaRPr lang="en-US" sz="1000" baseline="0" dirty="0" smtClean="0">
              <a:latin typeface="Arial" pitchFamily="34"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async</a:t>
            </a:r>
            <a:r>
              <a:rPr lang="en-US" baseline="0" dirty="0" smtClean="0"/>
              <a:t>/await keywords - </a:t>
            </a:r>
          </a:p>
          <a:p>
            <a:r>
              <a:rPr lang="en-US" baseline="0" dirty="0" smtClean="0"/>
              <a:t>Caller info attributes – this is just a taste of what we might get in the future with project </a:t>
            </a:r>
            <a:r>
              <a:rPr lang="en-US" baseline="0" dirty="0" err="1" smtClean="0"/>
              <a:t>Rosylyn</a:t>
            </a:r>
            <a:r>
              <a:rPr lang="en-US" baseline="0" dirty="0" smtClean="0"/>
              <a:t> and opening of C# compiler</a:t>
            </a:r>
          </a:p>
          <a:p>
            <a:r>
              <a:rPr lang="en-US" baseline="0" dirty="0" smtClean="0"/>
              <a:t>Windows Runtime Support – the new, preferred platform for building native Windows applications (C#/C++/</a:t>
            </a:r>
            <a:r>
              <a:rPr lang="en-US" baseline="0" dirty="0" err="1" smtClean="0"/>
              <a:t>Javascript</a:t>
            </a:r>
            <a:r>
              <a:rPr lang="en-US" baseline="0" dirty="0" smtClean="0"/>
              <a:t> are first class citizens of </a:t>
            </a:r>
            <a:r>
              <a:rPr lang="en-US" baseline="0" dirty="0" err="1" smtClean="0"/>
              <a:t>WinRT</a:t>
            </a:r>
            <a:endParaRPr lang="en-US" baseline="0" dirty="0" smtClean="0"/>
          </a:p>
        </p:txBody>
      </p:sp>
      <p:sp>
        <p:nvSpPr>
          <p:cNvPr id="4" name="Date Placeholder 3"/>
          <p:cNvSpPr>
            <a:spLocks noGrp="1"/>
          </p:cNvSpPr>
          <p:nvPr>
            <p:ph type="dt" idx="10"/>
          </p:nvPr>
        </p:nvSpPr>
        <p:spPr/>
        <p:txBody>
          <a:bodyPr/>
          <a:lstStyle/>
          <a:p>
            <a:fld id="{80DC343A-C7DB-48FF-A81F-D2EFF0311B91}" type="datetime8">
              <a:rPr lang="en-US" smtClean="0"/>
              <a:pPr/>
              <a:t>5/30/2012 8:35 AM</a:t>
            </a:fld>
            <a:endParaRPr lang="en-US"/>
          </a:p>
        </p:txBody>
      </p:sp>
      <p:sp>
        <p:nvSpPr>
          <p:cNvPr id="5" name="Slide Number Placeholder 4"/>
          <p:cNvSpPr>
            <a:spLocks noGrp="1"/>
          </p:cNvSpPr>
          <p:nvPr>
            <p:ph type="sldNum" sz="quarter" idx="11"/>
          </p:nvPr>
        </p:nvSpPr>
        <p:spPr/>
        <p:txBody>
          <a:bodyPr/>
          <a:lstStyle/>
          <a:p>
            <a:fld id="{A0C6CE09-155B-4DAE-A37A-B074B6B02DD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dirty="0" smtClean="0"/>
              <a:t>It’s really hard</a:t>
            </a:r>
            <a:r>
              <a:rPr lang="en-US" baseline="0" dirty="0" smtClean="0"/>
              <a:t> to get exception handling right, the exception might happen on begin or end. No `using`, no `finally `</a:t>
            </a:r>
          </a:p>
          <a:p>
            <a:pPr>
              <a:buNone/>
            </a:pPr>
            <a:endParaRPr lang="en-US" baseline="0" dirty="0" smtClean="0"/>
          </a:p>
          <a:p>
            <a:pPr>
              <a:buNone/>
            </a:pPr>
            <a:r>
              <a:rPr lang="en-US" baseline="0" dirty="0" smtClean="0"/>
              <a:t>When using traditional Begin/End asynchronous pattern the program control flow is disturbed (spitted) which makes understanding of code much harder. This is issue in </a:t>
            </a:r>
            <a:r>
              <a:rPr lang="en-US" baseline="0" dirty="0" err="1" smtClean="0"/>
              <a:t>Javascript</a:t>
            </a:r>
            <a:r>
              <a:rPr lang="en-US" baseline="0" dirty="0" smtClean="0"/>
              <a:t> too – take a look at </a:t>
            </a:r>
            <a:r>
              <a:rPr lang="en-US" baseline="0" dirty="0" err="1" smtClean="0"/>
              <a:t>jQuery</a:t>
            </a:r>
            <a:r>
              <a:rPr lang="en-US" baseline="0" dirty="0" smtClean="0"/>
              <a:t> deferred/promise </a:t>
            </a:r>
            <a:r>
              <a:rPr lang="en-US" baseline="0" dirty="0" err="1" smtClean="0"/>
              <a:t>api</a:t>
            </a:r>
            <a:r>
              <a:rPr lang="en-US" baseline="0" dirty="0" smtClean="0"/>
              <a:t> – that simplify thinks in pretty much the same way that TPL does in .NET.</a:t>
            </a:r>
          </a:p>
          <a:p>
            <a:pPr>
              <a:buNone/>
            </a:pPr>
            <a:endParaRPr lang="en-US" baseline="0" dirty="0" smtClean="0"/>
          </a:p>
          <a:p>
            <a:pPr>
              <a:buNone/>
            </a:pPr>
            <a:r>
              <a:rPr lang="en-US" baseline="0" dirty="0" smtClean="0"/>
              <a:t>The callback (End) might (and probably will be) called on different thread than the Begin. The programmer is responsible for maintaining the proper synchronization context (interacting with UI Thread).</a:t>
            </a:r>
          </a:p>
          <a:p>
            <a:pPr>
              <a:buNone/>
            </a:pPr>
            <a:endParaRPr lang="en-US" baseline="0" dirty="0" smtClean="0"/>
          </a:p>
          <a:p>
            <a:pPr>
              <a:buNone/>
            </a:pPr>
            <a:r>
              <a:rPr lang="en-US" baseline="0" dirty="0" smtClean="0"/>
              <a:t>TPL provides a unified model of “action” that might take long to complete – the flow of the program is disturbed that much – one has to be careful still to implement </a:t>
            </a:r>
            <a:r>
              <a:rPr lang="en-US" baseline="0" dirty="0" err="1" smtClean="0"/>
              <a:t>async</a:t>
            </a:r>
            <a:r>
              <a:rPr lang="en-US" baseline="0" dirty="0" smtClean="0"/>
              <a:t> properly – again synchronization contexts, exceptions</a:t>
            </a:r>
          </a:p>
          <a:p>
            <a:pPr>
              <a:buNone/>
            </a:pPr>
            <a:r>
              <a:rPr lang="en-US" b="1" baseline="0" dirty="0" smtClean="0"/>
              <a:t>Unobserved exception on Task will bring entire app domain down – this is really important while building server based applications since one exception wouldn’t normally bring entire application down</a:t>
            </a:r>
          </a:p>
          <a:p>
            <a:pPr>
              <a:buNone/>
            </a:pPr>
            <a:r>
              <a:rPr lang="en-US" b="0" baseline="0" dirty="0" smtClean="0"/>
              <a:t>Yet another thing to consider is that while TPL really helps to simplify multithreaded/parallel programming it essentially uses workers threads to perform operation in near future. Introducing Tasks solely for performance improvements may be fruitless. Especially if our performance problems come from many IO bound operation executing concurrently – we may actually make things worse by increasing thread contention. </a:t>
            </a:r>
          </a:p>
          <a:p>
            <a:pPr>
              <a:buNone/>
            </a:pPr>
            <a:endParaRPr lang="en-US" b="1" baseline="0" dirty="0" smtClean="0"/>
          </a:p>
          <a:p>
            <a:pPr>
              <a:buNone/>
            </a:pPr>
            <a:r>
              <a:rPr lang="en-US" b="0" baseline="0" dirty="0" smtClean="0"/>
              <a:t>Reactive extensions on the other hand emphasize the deep relation between asynchronous </a:t>
            </a:r>
            <a:r>
              <a:rPr lang="en-US" b="0" baseline="0" dirty="0" err="1" smtClean="0"/>
              <a:t>api</a:t>
            </a:r>
            <a:r>
              <a:rPr lang="en-US" b="0" baseline="0" dirty="0" smtClean="0"/>
              <a:t> and events – in fact many </a:t>
            </a:r>
            <a:r>
              <a:rPr lang="en-US" b="0" baseline="0" dirty="0" err="1" smtClean="0"/>
              <a:t>.net</a:t>
            </a:r>
            <a:r>
              <a:rPr lang="en-US" b="0" baseline="0" dirty="0" smtClean="0"/>
              <a:t> </a:t>
            </a:r>
            <a:r>
              <a:rPr lang="en-US" b="0" baseline="0" dirty="0" err="1" smtClean="0"/>
              <a:t>api’s</a:t>
            </a:r>
            <a:r>
              <a:rPr lang="en-US" b="0" baseline="0" dirty="0" smtClean="0"/>
              <a:t> support both Begin/End pattern and </a:t>
            </a:r>
            <a:r>
              <a:rPr lang="en-US" b="0" baseline="0" dirty="0" err="1" smtClean="0"/>
              <a:t>OnCompleted</a:t>
            </a:r>
            <a:r>
              <a:rPr lang="en-US" b="0" baseline="0" dirty="0" smtClean="0"/>
              <a:t>/</a:t>
            </a:r>
            <a:r>
              <a:rPr lang="en-US" b="0" baseline="0" dirty="0" err="1" smtClean="0"/>
              <a:t>OnError</a:t>
            </a:r>
            <a:r>
              <a:rPr lang="en-US" b="0" baseline="0" dirty="0" smtClean="0"/>
              <a:t> events. However the logical program flow is still convoluted – it takes some time to get your head around the brilliant concepts introduced by Rx. (Refer to </a:t>
            </a:r>
            <a:r>
              <a:rPr lang="en-US" b="0" baseline="0" dirty="0" err="1" smtClean="0"/>
              <a:t>Piotr’s</a:t>
            </a:r>
            <a:r>
              <a:rPr lang="en-US" b="0" baseline="0" dirty="0" smtClean="0"/>
              <a:t> session about Reactive)</a:t>
            </a:r>
          </a:p>
          <a:p>
            <a:pPr>
              <a:buNone/>
            </a:pPr>
            <a:endParaRPr lang="en-US" baseline="0" dirty="0" smtClean="0"/>
          </a:p>
          <a:p>
            <a:pPr>
              <a:buNone/>
            </a:pPr>
            <a:endParaRPr lang="en-US" baseline="0" dirty="0" smtClean="0"/>
          </a:p>
          <a:p>
            <a:pPr>
              <a:buNone/>
            </a:pPr>
            <a:r>
              <a:rPr lang="en-US" baseline="0" dirty="0" smtClean="0"/>
              <a:t>Code sample </a:t>
            </a:r>
            <a:r>
              <a:rPr lang="en-US" baseline="0" dirty="0" err="1" smtClean="0"/>
              <a:t>DownloadPage.BeingEnd</a:t>
            </a:r>
            <a:r>
              <a:rPr lang="en-US" baseline="0" dirty="0" smtClean="0"/>
              <a:t>/ </a:t>
            </a:r>
            <a:r>
              <a:rPr lang="en-US" baseline="0" dirty="0" err="1" smtClean="0"/>
              <a:t>DownloadPage.Reactive</a:t>
            </a:r>
            <a:r>
              <a:rPr lang="en-US" baseline="0" dirty="0" smtClean="0"/>
              <a:t>/DownloadPage.TPL</a:t>
            </a:r>
            <a:endParaRPr lang="en-US" dirty="0"/>
          </a:p>
        </p:txBody>
      </p:sp>
      <p:sp>
        <p:nvSpPr>
          <p:cNvPr id="4" name="Date Placeholder 3"/>
          <p:cNvSpPr>
            <a:spLocks noGrp="1"/>
          </p:cNvSpPr>
          <p:nvPr>
            <p:ph type="dt" idx="10"/>
          </p:nvPr>
        </p:nvSpPr>
        <p:spPr/>
        <p:txBody>
          <a:bodyPr/>
          <a:lstStyle/>
          <a:p>
            <a:fld id="{80DC343A-C7DB-48FF-A81F-D2EFF0311B91}" type="datetime8">
              <a:rPr lang="en-US" smtClean="0"/>
              <a:pPr/>
              <a:t>5/30/2012 8:35 AM</a:t>
            </a:fld>
            <a:endParaRPr lang="en-US"/>
          </a:p>
        </p:txBody>
      </p:sp>
      <p:sp>
        <p:nvSpPr>
          <p:cNvPr id="5" name="Slide Number Placeholder 4"/>
          <p:cNvSpPr>
            <a:spLocks noGrp="1"/>
          </p:cNvSpPr>
          <p:nvPr>
            <p:ph type="sldNum" sz="quarter" idx="11"/>
          </p:nvPr>
        </p:nvSpPr>
        <p:spPr/>
        <p:txBody>
          <a:bodyPr/>
          <a:lstStyle/>
          <a:p>
            <a:fld id="{A0C6CE09-155B-4DAE-A37A-B074B6B02DD4}"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control flow is preserved</a:t>
            </a:r>
            <a:r>
              <a:rPr lang="en-US" baseline="0" dirty="0" smtClean="0"/>
              <a:t> – this while important for someone that writes the code is crucial for the person maintaining the code in future – it’s much easier to read asynchronous flow </a:t>
            </a:r>
            <a:endParaRPr lang="en-US" dirty="0" smtClean="0"/>
          </a:p>
          <a:p>
            <a:endParaRPr lang="en-US" dirty="0" smtClean="0"/>
          </a:p>
          <a:p>
            <a:r>
              <a:rPr lang="en-US" dirty="0" smtClean="0"/>
              <a:t>The compiler generates state machine</a:t>
            </a:r>
            <a:r>
              <a:rPr lang="en-US" baseline="0" dirty="0" smtClean="0"/>
              <a:t> similar to what we could see when </a:t>
            </a:r>
            <a:r>
              <a:rPr lang="en-US" baseline="0" dirty="0" err="1" smtClean="0"/>
              <a:t>iterator</a:t>
            </a:r>
            <a:r>
              <a:rPr lang="en-US" baseline="0" dirty="0" smtClean="0"/>
              <a:t> block were introduced (yield)</a:t>
            </a:r>
          </a:p>
          <a:p>
            <a:endParaRPr lang="en-US" baseline="0" dirty="0" smtClean="0"/>
          </a:p>
          <a:p>
            <a:r>
              <a:rPr lang="en-US" baseline="0" dirty="0" smtClean="0"/>
              <a:t>The implementation allows some extensions to be made – we’ll see that later</a:t>
            </a:r>
          </a:p>
          <a:p>
            <a:endParaRPr lang="en-US" baseline="0" dirty="0" smtClean="0"/>
          </a:p>
          <a:p>
            <a:r>
              <a:rPr lang="en-US" baseline="0" dirty="0" smtClean="0"/>
              <a:t>You can await any method that Returns Task</a:t>
            </a:r>
          </a:p>
          <a:p>
            <a:endParaRPr lang="en-US" baseline="0" dirty="0" smtClean="0"/>
          </a:p>
          <a:p>
            <a:r>
              <a:rPr lang="en-US" baseline="0" dirty="0" smtClean="0"/>
              <a:t>The necessary synchronization context passing is done under the cover (no need to call </a:t>
            </a:r>
            <a:r>
              <a:rPr lang="en-US" baseline="0" dirty="0" err="1" smtClean="0"/>
              <a:t>Task.FromCurrentSynchronizationContext</a:t>
            </a:r>
            <a:r>
              <a:rPr lang="en-US" baseline="0" dirty="0" smtClean="0"/>
              <a:t>() anymore)</a:t>
            </a:r>
          </a:p>
          <a:p>
            <a:endParaRPr lang="en-US" baseline="0" dirty="0" smtClean="0"/>
          </a:p>
          <a:p>
            <a:pPr marL="58738" marR="0" indent="-58738" algn="l" defTabSz="914400" rtl="0" eaLnBrk="0" fontAlgn="base" latinLnBrk="0" hangingPunct="0">
              <a:lnSpc>
                <a:spcPct val="100000"/>
              </a:lnSpc>
              <a:spcBef>
                <a:spcPct val="30000"/>
              </a:spcBef>
              <a:spcAft>
                <a:spcPct val="0"/>
              </a:spcAft>
              <a:buClrTx/>
              <a:buSzPct val="90000"/>
              <a:buFont typeface="Times" charset="0"/>
              <a:buChar char="•"/>
              <a:tabLst/>
              <a:defRPr/>
            </a:pPr>
            <a:r>
              <a:rPr lang="en-US" baseline="0" dirty="0" smtClean="0"/>
              <a:t>Code sample </a:t>
            </a:r>
            <a:r>
              <a:rPr lang="en-US" baseline="0" dirty="0" err="1" smtClean="0"/>
              <a:t>DownloadPage.Async</a:t>
            </a:r>
            <a:endParaRPr lang="en-US" dirty="0" smtClean="0"/>
          </a:p>
          <a:p>
            <a:endParaRPr lang="en-US" dirty="0"/>
          </a:p>
        </p:txBody>
      </p:sp>
      <p:sp>
        <p:nvSpPr>
          <p:cNvPr id="4" name="Date Placeholder 3"/>
          <p:cNvSpPr>
            <a:spLocks noGrp="1"/>
          </p:cNvSpPr>
          <p:nvPr>
            <p:ph type="dt" idx="10"/>
          </p:nvPr>
        </p:nvSpPr>
        <p:spPr/>
        <p:txBody>
          <a:bodyPr/>
          <a:lstStyle/>
          <a:p>
            <a:fld id="{80DC343A-C7DB-48FF-A81F-D2EFF0311B91}" type="datetime8">
              <a:rPr lang="en-US" smtClean="0"/>
              <a:pPr/>
              <a:t>5/30/2012 8:35 AM</a:t>
            </a:fld>
            <a:endParaRPr lang="en-US"/>
          </a:p>
        </p:txBody>
      </p:sp>
      <p:sp>
        <p:nvSpPr>
          <p:cNvPr id="5" name="Slide Number Placeholder 4"/>
          <p:cNvSpPr>
            <a:spLocks noGrp="1"/>
          </p:cNvSpPr>
          <p:nvPr>
            <p:ph type="sldNum" sz="quarter" idx="11"/>
          </p:nvPr>
        </p:nvSpPr>
        <p:spPr/>
        <p:txBody>
          <a:bodyPr/>
          <a:lstStyle/>
          <a:p>
            <a:fld id="{A0C6CE09-155B-4DAE-A37A-B074B6B02DD4}"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58738" marR="0" lvl="1" indent="-58738" algn="l" defTabSz="914400" rtl="0" eaLnBrk="0" fontAlgn="base" latinLnBrk="0" hangingPunct="0">
              <a:lnSpc>
                <a:spcPct val="100000"/>
              </a:lnSpc>
              <a:spcBef>
                <a:spcPct val="30000"/>
              </a:spcBef>
              <a:spcAft>
                <a:spcPct val="0"/>
              </a:spcAft>
              <a:buClrTx/>
              <a:buSzPct val="90000"/>
              <a:buFont typeface="Times" charset="0"/>
              <a:buChar char="•"/>
              <a:tabLst/>
              <a:defRPr/>
            </a:pPr>
            <a:r>
              <a:rPr lang="en-US" dirty="0" smtClean="0"/>
              <a:t>Asynchronous != parallel </a:t>
            </a:r>
          </a:p>
          <a:p>
            <a:pPr>
              <a:buNone/>
            </a:pPr>
            <a:r>
              <a:rPr lang="en-US" dirty="0" smtClean="0"/>
              <a:t>The fact that method/</a:t>
            </a:r>
            <a:r>
              <a:rPr lang="en-US" dirty="0" err="1" smtClean="0"/>
              <a:t>api</a:t>
            </a:r>
            <a:r>
              <a:rPr lang="en-US" baseline="0" dirty="0" smtClean="0"/>
              <a:t> is asynchronous does not imply that program using it is multithreaded, in fact there may be just one thread running at a time or there can may be only 1 thread at all</a:t>
            </a:r>
          </a:p>
          <a:p>
            <a:pPr>
              <a:buNone/>
            </a:pPr>
            <a:r>
              <a:rPr lang="en-US" baseline="0" dirty="0" smtClean="0"/>
              <a:t>We all know this – in </a:t>
            </a:r>
            <a:r>
              <a:rPr lang="en-US" baseline="0" dirty="0" err="1" smtClean="0"/>
              <a:t>Javascript</a:t>
            </a:r>
            <a:r>
              <a:rPr lang="en-US" baseline="0" dirty="0" smtClean="0"/>
              <a:t> there is only one thread – but all </a:t>
            </a:r>
            <a:r>
              <a:rPr lang="en-US" baseline="0" dirty="0" err="1" smtClean="0"/>
              <a:t>ajax</a:t>
            </a:r>
            <a:r>
              <a:rPr lang="en-US" baseline="0" dirty="0" smtClean="0"/>
              <a:t> calls are asynchronous (event loop)</a:t>
            </a:r>
          </a:p>
          <a:p>
            <a:pPr>
              <a:buNone/>
            </a:pPr>
            <a:endParaRPr lang="en-US" baseline="0" dirty="0" smtClean="0"/>
          </a:p>
          <a:p>
            <a:pPr>
              <a:buNone/>
            </a:pPr>
            <a:r>
              <a:rPr lang="en-US" baseline="0" dirty="0" smtClean="0"/>
              <a:t>Web Applications – if we want to improve </a:t>
            </a:r>
            <a:r>
              <a:rPr lang="en-US" baseline="0" dirty="0" err="1" smtClean="0"/>
              <a:t>througphut</a:t>
            </a:r>
            <a:r>
              <a:rPr lang="en-US" baseline="0" dirty="0" smtClean="0"/>
              <a:t> of our asp.net application we may be tempted to perform some operations in parallel (TPL, Parallel LINQ) but it may actually make things worse – thread contention. Most of the web application are IO bound which means that the majority of CPU time is spend waiting/reading/writing for/from/to file system and network.</a:t>
            </a:r>
          </a:p>
          <a:p>
            <a:pPr>
              <a:buNone/>
            </a:pPr>
            <a:r>
              <a:rPr lang="en-US" baseline="0" dirty="0" smtClean="0"/>
              <a:t>If we are in such situation the first thing we should take a look at is how to utilize Windows IO Completion Ports that are dedicated mechanism for IO operations – most of the .NET </a:t>
            </a:r>
            <a:r>
              <a:rPr lang="en-US" baseline="0" dirty="0" err="1" smtClean="0"/>
              <a:t>async</a:t>
            </a:r>
            <a:r>
              <a:rPr lang="en-US" baseline="0" dirty="0" smtClean="0"/>
              <a:t> </a:t>
            </a:r>
            <a:r>
              <a:rPr lang="en-US" baseline="0" dirty="0" err="1" smtClean="0"/>
              <a:t>apis</a:t>
            </a:r>
            <a:r>
              <a:rPr lang="en-US" baseline="0" dirty="0" smtClean="0"/>
              <a:t> call them under the cover.</a:t>
            </a:r>
          </a:p>
          <a:p>
            <a:pPr>
              <a:buNone/>
            </a:pPr>
            <a:endParaRPr lang="en-US" baseline="0" dirty="0" smtClean="0"/>
          </a:p>
          <a:p>
            <a:pPr>
              <a:buNone/>
            </a:pPr>
            <a:r>
              <a:rPr lang="en-US" baseline="0" dirty="0" smtClean="0"/>
              <a:t>The new </a:t>
            </a:r>
            <a:r>
              <a:rPr lang="en-US" baseline="0" dirty="0" err="1" smtClean="0"/>
              <a:t>WinRT</a:t>
            </a:r>
            <a:r>
              <a:rPr lang="en-US" baseline="0" dirty="0" smtClean="0"/>
              <a:t> developer guideline states that if an </a:t>
            </a:r>
            <a:r>
              <a:rPr lang="en-US" baseline="0" dirty="0" err="1" smtClean="0"/>
              <a:t>api</a:t>
            </a:r>
            <a:r>
              <a:rPr lang="en-US" baseline="0" dirty="0" smtClean="0"/>
              <a:t> call can take more than 50ms to complete it should be asynchronous</a:t>
            </a:r>
          </a:p>
          <a:p>
            <a:pPr>
              <a:buNone/>
            </a:pPr>
            <a:endParaRPr lang="en-US" baseline="0" dirty="0" smtClean="0"/>
          </a:p>
          <a:p>
            <a:pPr>
              <a:buNone/>
            </a:pPr>
            <a:endParaRPr lang="en-US" baseline="0" dirty="0" smtClean="0"/>
          </a:p>
          <a:p>
            <a:pPr>
              <a:buNone/>
            </a:pPr>
            <a:r>
              <a:rPr lang="en-US" baseline="0" dirty="0" smtClean="0"/>
              <a:t>Sample code – </a:t>
            </a:r>
            <a:r>
              <a:rPr lang="en-US" baseline="0" dirty="0" err="1" smtClean="0"/>
              <a:t>Preformance</a:t>
            </a:r>
            <a:endParaRPr lang="en-US" baseline="0" dirty="0" smtClean="0"/>
          </a:p>
          <a:p>
            <a:pPr>
              <a:buNone/>
            </a:pPr>
            <a:r>
              <a:rPr lang="en-US" baseline="0" dirty="0" smtClean="0"/>
              <a:t>Synchronous</a:t>
            </a:r>
          </a:p>
          <a:p>
            <a:pPr>
              <a:buNone/>
            </a:pPr>
            <a:r>
              <a:rPr lang="en-US" baseline="0" dirty="0" smtClean="0"/>
              <a:t> </a:t>
            </a:r>
            <a:r>
              <a:rPr lang="en-US" baseline="0" dirty="0" err="1" smtClean="0"/>
              <a:t>ab</a:t>
            </a:r>
            <a:r>
              <a:rPr lang="en-US" baseline="0" dirty="0" smtClean="0"/>
              <a:t> -n 100 -c </a:t>
            </a:r>
            <a:r>
              <a:rPr lang="pl-PL" baseline="0" dirty="0" smtClean="0"/>
              <a:t>75</a:t>
            </a:r>
            <a:r>
              <a:rPr lang="en-US" baseline="0" dirty="0" smtClean="0"/>
              <a:t> http://localhost:62562/Expensive/Execute</a:t>
            </a:r>
          </a:p>
          <a:p>
            <a:pPr>
              <a:buNone/>
            </a:pPr>
            <a:r>
              <a:rPr lang="en-US" baseline="0" dirty="0" smtClean="0"/>
              <a:t>Asynchronous</a:t>
            </a:r>
          </a:p>
          <a:p>
            <a:pPr>
              <a:buNone/>
            </a:pPr>
            <a:endParaRPr lang="en-US" baseline="0" dirty="0" smtClean="0"/>
          </a:p>
          <a:p>
            <a:pPr>
              <a:buNone/>
            </a:pPr>
            <a:endParaRPr lang="en-US" baseline="0" dirty="0" smtClean="0"/>
          </a:p>
          <a:p>
            <a:pPr>
              <a:buNone/>
            </a:pPr>
            <a:endParaRPr lang="en-US" baseline="0" dirty="0" smtClean="0"/>
          </a:p>
        </p:txBody>
      </p:sp>
      <p:sp>
        <p:nvSpPr>
          <p:cNvPr id="4" name="Date Placeholder 3"/>
          <p:cNvSpPr>
            <a:spLocks noGrp="1"/>
          </p:cNvSpPr>
          <p:nvPr>
            <p:ph type="dt" idx="10"/>
          </p:nvPr>
        </p:nvSpPr>
        <p:spPr/>
        <p:txBody>
          <a:bodyPr/>
          <a:lstStyle/>
          <a:p>
            <a:fld id="{80DC343A-C7DB-48FF-A81F-D2EFF0311B91}" type="datetime8">
              <a:rPr lang="en-US" smtClean="0"/>
              <a:pPr/>
              <a:t>5/30/2012 8:35 AM</a:t>
            </a:fld>
            <a:endParaRPr lang="en-US"/>
          </a:p>
        </p:txBody>
      </p:sp>
      <p:sp>
        <p:nvSpPr>
          <p:cNvPr id="5" name="Slide Number Placeholder 4"/>
          <p:cNvSpPr>
            <a:spLocks noGrp="1"/>
          </p:cNvSpPr>
          <p:nvPr>
            <p:ph type="sldNum" sz="quarter" idx="11"/>
          </p:nvPr>
        </p:nvSpPr>
        <p:spPr/>
        <p:txBody>
          <a:bodyPr/>
          <a:lstStyle/>
          <a:p>
            <a:fld id="{A0C6CE09-155B-4DAE-A37A-B074B6B02DD4}"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noProof="0" dirty="0" err="1" smtClean="0"/>
              <a:t>Sample</a:t>
            </a:r>
            <a:r>
              <a:rPr lang="pl-PL" noProof="0" dirty="0" smtClean="0"/>
              <a:t> </a:t>
            </a:r>
            <a:r>
              <a:rPr lang="pl-PL" noProof="0" dirty="0" err="1" smtClean="0"/>
              <a:t>code</a:t>
            </a:r>
            <a:r>
              <a:rPr lang="pl-PL" noProof="0" dirty="0" smtClean="0"/>
              <a:t>  -</a:t>
            </a:r>
            <a:r>
              <a:rPr lang="pl-PL" baseline="0" noProof="0" dirty="0" smtClean="0"/>
              <a:t> </a:t>
            </a:r>
            <a:r>
              <a:rPr lang="pl-PL" baseline="0" noProof="0" dirty="0" err="1" smtClean="0"/>
              <a:t>DeepDive.ProgramFlow</a:t>
            </a:r>
            <a:endParaRPr lang="pl-PL" noProof="0" dirty="0" smtClean="0"/>
          </a:p>
          <a:p>
            <a:r>
              <a:rPr lang="pl-PL" noProof="0" dirty="0" err="1" smtClean="0"/>
              <a:t>Asynchronous</a:t>
            </a:r>
            <a:r>
              <a:rPr lang="pl-PL" baseline="0" noProof="0" dirty="0" smtClean="0"/>
              <a:t> != </a:t>
            </a:r>
            <a:r>
              <a:rPr lang="pl-PL" baseline="0" noProof="0" dirty="0" err="1" smtClean="0"/>
              <a:t>Parallel</a:t>
            </a:r>
            <a:endParaRPr lang="pl-PL" noProof="0" dirty="0" smtClean="0"/>
          </a:p>
          <a:p>
            <a:r>
              <a:rPr lang="en-US" noProof="0" dirty="0" smtClean="0"/>
              <a:t>Caller – </a:t>
            </a:r>
            <a:r>
              <a:rPr lang="en-US" noProof="0" dirty="0" err="1" smtClean="0"/>
              <a:t>Async</a:t>
            </a:r>
            <a:r>
              <a:rPr lang="en-US" noProof="0" dirty="0" smtClean="0"/>
              <a:t> Method</a:t>
            </a:r>
          </a:p>
          <a:p>
            <a:pPr lvl="1"/>
            <a:r>
              <a:rPr lang="en-US" noProof="0" dirty="0" smtClean="0"/>
              <a:t>Rather inflexible</a:t>
            </a:r>
          </a:p>
          <a:p>
            <a:pPr lvl="1"/>
            <a:r>
              <a:rPr lang="en-US" noProof="0" dirty="0" err="1" smtClean="0"/>
              <a:t>Async</a:t>
            </a:r>
            <a:r>
              <a:rPr lang="en-US" baseline="0" noProof="0" dirty="0" smtClean="0"/>
              <a:t> method has to return void, Task, or Task&lt;T&gt;</a:t>
            </a:r>
          </a:p>
          <a:p>
            <a:pPr lvl="0"/>
            <a:r>
              <a:rPr lang="en-US" baseline="0" noProof="0" dirty="0" err="1" smtClean="0"/>
              <a:t>Async</a:t>
            </a:r>
            <a:r>
              <a:rPr lang="en-US" baseline="0" noProof="0" dirty="0" smtClean="0"/>
              <a:t> Method – await</a:t>
            </a:r>
          </a:p>
          <a:p>
            <a:pPr lvl="1"/>
            <a:r>
              <a:rPr lang="en-US" baseline="0" noProof="0" dirty="0" smtClean="0"/>
              <a:t>The type on which await is called has to have a public method </a:t>
            </a:r>
            <a:r>
              <a:rPr lang="en-US" baseline="0" noProof="0" dirty="0" err="1" smtClean="0"/>
              <a:t>GetAwaiter</a:t>
            </a:r>
            <a:r>
              <a:rPr lang="en-US" baseline="0" noProof="0" dirty="0" smtClean="0"/>
              <a:t>() – it may be an extension method though</a:t>
            </a:r>
          </a:p>
          <a:p>
            <a:pPr lvl="1"/>
            <a:r>
              <a:rPr lang="pl-PL" baseline="0" noProof="0" dirty="0" err="1" smtClean="0"/>
              <a:t>The</a:t>
            </a:r>
            <a:r>
              <a:rPr lang="pl-PL" baseline="0" noProof="0" dirty="0" smtClean="0"/>
              <a:t> </a:t>
            </a:r>
            <a:r>
              <a:rPr lang="pl-PL" baseline="0" noProof="0" dirty="0" err="1" smtClean="0"/>
              <a:t>awaitable</a:t>
            </a:r>
            <a:r>
              <a:rPr lang="pl-PL" baseline="0" noProof="0" dirty="0" smtClean="0"/>
              <a:t> </a:t>
            </a:r>
            <a:r>
              <a:rPr lang="pl-PL" baseline="0" noProof="0" dirty="0" err="1" smtClean="0"/>
              <a:t>type</a:t>
            </a:r>
            <a:r>
              <a:rPr lang="pl-PL" baseline="0" noProof="0" dirty="0" smtClean="0"/>
              <a:t> </a:t>
            </a:r>
            <a:r>
              <a:rPr lang="pl-PL" baseline="0" noProof="0" dirty="0" err="1" smtClean="0"/>
              <a:t>returned</a:t>
            </a:r>
            <a:r>
              <a:rPr lang="pl-PL" baseline="0" noProof="0" dirty="0" smtClean="0"/>
              <a:t> by </a:t>
            </a:r>
            <a:r>
              <a:rPr lang="pl-PL" baseline="0" noProof="0" dirty="0" err="1" smtClean="0"/>
              <a:t>GetAwaiter</a:t>
            </a:r>
            <a:r>
              <a:rPr lang="pl-PL" baseline="0" noProof="0" dirty="0" smtClean="0"/>
              <a:t> </a:t>
            </a:r>
            <a:r>
              <a:rPr lang="pl-PL" baseline="0" noProof="0" dirty="0" err="1" smtClean="0"/>
              <a:t>method</a:t>
            </a:r>
            <a:endParaRPr lang="pl-PL" baseline="0" noProof="0" dirty="0" smtClean="0"/>
          </a:p>
          <a:p>
            <a:pPr lvl="2"/>
            <a:r>
              <a:rPr lang="pl-PL" baseline="0" noProof="0" dirty="0" smtClean="0"/>
              <a:t>Has to </a:t>
            </a:r>
            <a:r>
              <a:rPr lang="pl-PL" baseline="0" noProof="0" dirty="0" err="1" smtClean="0"/>
              <a:t>implement</a:t>
            </a:r>
            <a:r>
              <a:rPr lang="pl-PL" baseline="0" noProof="0" dirty="0" smtClean="0"/>
              <a:t> </a:t>
            </a:r>
            <a:r>
              <a:rPr lang="en-US" sz="800" kern="1200" dirty="0" err="1" smtClean="0">
                <a:solidFill>
                  <a:schemeClr val="bg1"/>
                </a:solidFill>
                <a:latin typeface="Arial" charset="0"/>
                <a:ea typeface="ＭＳ Ｐゴシック" charset="0"/>
                <a:cs typeface="+mn-cs"/>
              </a:rPr>
              <a:t>INotifyCompletion</a:t>
            </a:r>
            <a:r>
              <a:rPr lang="pl-PL" sz="800" kern="1200" dirty="0" smtClean="0">
                <a:solidFill>
                  <a:schemeClr val="bg1"/>
                </a:solidFill>
                <a:latin typeface="Arial" charset="0"/>
                <a:ea typeface="ＭＳ Ｐゴシック" charset="0"/>
                <a:cs typeface="+mn-cs"/>
              </a:rPr>
              <a:t> -</a:t>
            </a:r>
            <a:r>
              <a:rPr lang="pl-PL" sz="800" kern="1200" baseline="0" dirty="0" smtClean="0">
                <a:solidFill>
                  <a:schemeClr val="bg1"/>
                </a:solidFill>
                <a:latin typeface="Arial" charset="0"/>
                <a:ea typeface="ＭＳ Ｐゴシック" charset="0"/>
                <a:cs typeface="+mn-cs"/>
              </a:rPr>
              <a:t> </a:t>
            </a:r>
            <a:r>
              <a:rPr lang="en-US" sz="800" kern="1200" dirty="0" smtClean="0">
                <a:solidFill>
                  <a:schemeClr val="bg1"/>
                </a:solidFill>
                <a:latin typeface="Arial" charset="0"/>
                <a:ea typeface="ＭＳ Ｐゴシック" charset="0"/>
                <a:cs typeface="+mn-cs"/>
              </a:rPr>
              <a:t>void </a:t>
            </a:r>
            <a:r>
              <a:rPr lang="en-US" sz="800" kern="1200" dirty="0" err="1" smtClean="0">
                <a:solidFill>
                  <a:schemeClr val="bg1"/>
                </a:solidFill>
                <a:latin typeface="Arial" charset="0"/>
                <a:ea typeface="ＭＳ Ｐゴシック" charset="0"/>
                <a:cs typeface="+mn-cs"/>
              </a:rPr>
              <a:t>OnCompleted</a:t>
            </a:r>
            <a:r>
              <a:rPr lang="en-US" sz="800" kern="1200" dirty="0" smtClean="0">
                <a:solidFill>
                  <a:schemeClr val="bg1"/>
                </a:solidFill>
                <a:latin typeface="Arial" charset="0"/>
                <a:ea typeface="ＭＳ Ｐゴシック" charset="0"/>
                <a:cs typeface="+mn-cs"/>
              </a:rPr>
              <a:t>(Action continuation)</a:t>
            </a:r>
            <a:endParaRPr lang="pl-PL" sz="800" kern="1200" dirty="0" smtClean="0">
              <a:solidFill>
                <a:schemeClr val="bg1"/>
              </a:solidFill>
              <a:latin typeface="Arial" charset="0"/>
              <a:ea typeface="ＭＳ Ｐゴシック" charset="0"/>
              <a:cs typeface="+mn-cs"/>
            </a:endParaRPr>
          </a:p>
          <a:p>
            <a:pPr lvl="2"/>
            <a:r>
              <a:rPr lang="pl-PL" sz="800" kern="1200" baseline="0" noProof="0" dirty="0" smtClean="0">
                <a:solidFill>
                  <a:schemeClr val="bg1"/>
                </a:solidFill>
                <a:latin typeface="Arial" charset="0"/>
                <a:ea typeface="ＭＳ Ｐゴシック" charset="0"/>
                <a:cs typeface="+mn-cs"/>
              </a:rPr>
              <a:t>Has to </a:t>
            </a:r>
            <a:r>
              <a:rPr lang="pl-PL" sz="800" kern="1200" baseline="0" noProof="0" dirty="0" err="1" smtClean="0">
                <a:solidFill>
                  <a:schemeClr val="bg1"/>
                </a:solidFill>
                <a:latin typeface="Arial" charset="0"/>
                <a:ea typeface="ＭＳ Ｐゴシック" charset="0"/>
                <a:cs typeface="+mn-cs"/>
              </a:rPr>
              <a:t>have</a:t>
            </a:r>
            <a:r>
              <a:rPr lang="pl-PL" sz="800" kern="1200" baseline="0" noProof="0" dirty="0" smtClean="0">
                <a:solidFill>
                  <a:schemeClr val="bg1"/>
                </a:solidFill>
                <a:latin typeface="Arial" charset="0"/>
                <a:ea typeface="ＭＳ Ｐゴシック" charset="0"/>
                <a:cs typeface="+mn-cs"/>
              </a:rPr>
              <a:t> </a:t>
            </a:r>
            <a:r>
              <a:rPr lang="pl-PL" sz="800" kern="1200" baseline="0" noProof="0" dirty="0" err="1" smtClean="0">
                <a:solidFill>
                  <a:schemeClr val="bg1"/>
                </a:solidFill>
                <a:latin typeface="Arial" charset="0"/>
                <a:ea typeface="ＭＳ Ｐゴシック" charset="0"/>
                <a:cs typeface="+mn-cs"/>
              </a:rPr>
              <a:t>bool</a:t>
            </a:r>
            <a:r>
              <a:rPr lang="pl-PL" sz="800" kern="1200" baseline="0" noProof="0" dirty="0" smtClean="0">
                <a:solidFill>
                  <a:schemeClr val="bg1"/>
                </a:solidFill>
                <a:latin typeface="Arial" charset="0"/>
                <a:ea typeface="ＭＳ Ｐゴシック" charset="0"/>
                <a:cs typeface="+mn-cs"/>
              </a:rPr>
              <a:t> </a:t>
            </a:r>
            <a:r>
              <a:rPr lang="pl-PL" sz="800" kern="1200" baseline="0" noProof="0" dirty="0" err="1" smtClean="0">
                <a:solidFill>
                  <a:schemeClr val="bg1"/>
                </a:solidFill>
                <a:latin typeface="Arial" charset="0"/>
                <a:ea typeface="ＭＳ Ｐゴシック" charset="0"/>
                <a:cs typeface="+mn-cs"/>
              </a:rPr>
              <a:t>IsCompleted</a:t>
            </a:r>
            <a:r>
              <a:rPr lang="pl-PL" sz="800" kern="1200" baseline="0" noProof="0" dirty="0" smtClean="0">
                <a:solidFill>
                  <a:schemeClr val="bg1"/>
                </a:solidFill>
                <a:latin typeface="Arial" charset="0"/>
                <a:ea typeface="ＭＳ Ｐゴシック" charset="0"/>
                <a:cs typeface="+mn-cs"/>
              </a:rPr>
              <a:t> property</a:t>
            </a:r>
          </a:p>
          <a:p>
            <a:pPr lvl="2"/>
            <a:r>
              <a:rPr lang="pl-PL" sz="800" kern="1200" baseline="0" noProof="0" dirty="0" smtClean="0">
                <a:solidFill>
                  <a:schemeClr val="bg1"/>
                </a:solidFill>
                <a:latin typeface="Arial" charset="0"/>
                <a:ea typeface="ＭＳ Ｐゴシック" charset="0"/>
                <a:cs typeface="+mn-cs"/>
              </a:rPr>
              <a:t>Has to </a:t>
            </a:r>
            <a:r>
              <a:rPr lang="pl-PL" sz="800" kern="1200" baseline="0" noProof="0" dirty="0" err="1" smtClean="0">
                <a:solidFill>
                  <a:schemeClr val="bg1"/>
                </a:solidFill>
                <a:latin typeface="Arial" charset="0"/>
                <a:ea typeface="ＭＳ Ｐゴシック" charset="0"/>
                <a:cs typeface="+mn-cs"/>
              </a:rPr>
              <a:t>have</a:t>
            </a:r>
            <a:r>
              <a:rPr lang="pl-PL" sz="800" kern="1200" baseline="0" noProof="0" dirty="0" smtClean="0">
                <a:solidFill>
                  <a:schemeClr val="bg1"/>
                </a:solidFill>
                <a:latin typeface="Arial" charset="0"/>
                <a:ea typeface="ＭＳ Ｐゴシック" charset="0"/>
                <a:cs typeface="+mn-cs"/>
              </a:rPr>
              <a:t> </a:t>
            </a:r>
            <a:r>
              <a:rPr lang="pl-PL" sz="800" kern="1200" baseline="0" noProof="0" dirty="0" err="1" smtClean="0">
                <a:solidFill>
                  <a:schemeClr val="bg1"/>
                </a:solidFill>
                <a:latin typeface="Arial" charset="0"/>
                <a:ea typeface="ＭＳ Ｐゴシック" charset="0"/>
                <a:cs typeface="+mn-cs"/>
              </a:rPr>
              <a:t>GetResults</a:t>
            </a:r>
            <a:r>
              <a:rPr lang="pl-PL" sz="800" kern="1200" baseline="0" noProof="0" dirty="0" smtClean="0">
                <a:solidFill>
                  <a:schemeClr val="bg1"/>
                </a:solidFill>
                <a:latin typeface="Arial" charset="0"/>
                <a:ea typeface="ＭＳ Ｐゴシック" charset="0"/>
                <a:cs typeface="+mn-cs"/>
              </a:rPr>
              <a:t> </a:t>
            </a:r>
            <a:r>
              <a:rPr lang="pl-PL" sz="800" kern="1200" baseline="0" noProof="0" dirty="0" err="1" smtClean="0">
                <a:solidFill>
                  <a:schemeClr val="bg1"/>
                </a:solidFill>
                <a:latin typeface="Arial" charset="0"/>
                <a:ea typeface="ＭＳ Ｐゴシック" charset="0"/>
                <a:cs typeface="+mn-cs"/>
              </a:rPr>
              <a:t>method</a:t>
            </a:r>
            <a:r>
              <a:rPr lang="pl-PL" sz="800" kern="1200" baseline="0" noProof="0" dirty="0" smtClean="0">
                <a:solidFill>
                  <a:schemeClr val="bg1"/>
                </a:solidFill>
                <a:latin typeface="Arial" charset="0"/>
                <a:ea typeface="ＭＳ Ｐゴシック" charset="0"/>
                <a:cs typeface="+mn-cs"/>
              </a:rPr>
              <a:t> </a:t>
            </a:r>
            <a:r>
              <a:rPr lang="pl-PL" sz="800" kern="1200" baseline="0" noProof="0" dirty="0" err="1" smtClean="0">
                <a:solidFill>
                  <a:schemeClr val="bg1"/>
                </a:solidFill>
                <a:latin typeface="Arial" charset="0"/>
                <a:ea typeface="ＭＳ Ｐゴシック" charset="0"/>
                <a:cs typeface="+mn-cs"/>
              </a:rPr>
              <a:t>providing</a:t>
            </a:r>
            <a:r>
              <a:rPr lang="pl-PL" sz="800" kern="1200" baseline="0" noProof="0" dirty="0" smtClean="0">
                <a:solidFill>
                  <a:schemeClr val="bg1"/>
                </a:solidFill>
                <a:latin typeface="Arial" charset="0"/>
                <a:ea typeface="ＭＳ Ｐゴシック" charset="0"/>
                <a:cs typeface="+mn-cs"/>
              </a:rPr>
              <a:t> </a:t>
            </a:r>
            <a:r>
              <a:rPr lang="pl-PL" sz="800" kern="1200" baseline="0" noProof="0" dirty="0" err="1" smtClean="0">
                <a:solidFill>
                  <a:schemeClr val="bg1"/>
                </a:solidFill>
                <a:latin typeface="Arial" charset="0"/>
                <a:ea typeface="ＭＳ Ｐゴシック" charset="0"/>
                <a:cs typeface="+mn-cs"/>
              </a:rPr>
              <a:t>results</a:t>
            </a:r>
            <a:r>
              <a:rPr lang="pl-PL" sz="800" kern="1200" baseline="0" noProof="0" dirty="0" smtClean="0">
                <a:solidFill>
                  <a:schemeClr val="bg1"/>
                </a:solidFill>
                <a:latin typeface="Arial" charset="0"/>
                <a:ea typeface="ＭＳ Ｐゴシック" charset="0"/>
                <a:cs typeface="+mn-cs"/>
              </a:rPr>
              <a:t> of </a:t>
            </a:r>
            <a:r>
              <a:rPr lang="pl-PL" sz="800" kern="1200" baseline="0" noProof="0" dirty="0" err="1" smtClean="0">
                <a:solidFill>
                  <a:schemeClr val="bg1"/>
                </a:solidFill>
                <a:latin typeface="Arial" charset="0"/>
                <a:ea typeface="ＭＳ Ｐゴシック" charset="0"/>
                <a:cs typeface="+mn-cs"/>
              </a:rPr>
              <a:t>await</a:t>
            </a:r>
            <a:endParaRPr lang="pl-PL" sz="800" kern="1200" baseline="0" noProof="0" dirty="0" smtClean="0">
              <a:solidFill>
                <a:schemeClr val="bg1"/>
              </a:solidFill>
              <a:latin typeface="Arial" charset="0"/>
              <a:ea typeface="ＭＳ Ｐゴシック" charset="0"/>
              <a:cs typeface="+mn-cs"/>
            </a:endParaRPr>
          </a:p>
          <a:p>
            <a:pPr lvl="0"/>
            <a:r>
              <a:rPr lang="pl-PL" sz="1000" kern="1200" baseline="0" noProof="0" dirty="0" err="1" smtClean="0">
                <a:solidFill>
                  <a:schemeClr val="bg1"/>
                </a:solidFill>
                <a:latin typeface="Arial" charset="0"/>
                <a:ea typeface="ＭＳ Ｐゴシック" charset="0"/>
                <a:cs typeface="+mn-cs"/>
              </a:rPr>
              <a:t>Sample</a:t>
            </a:r>
            <a:r>
              <a:rPr lang="pl-PL" sz="1000" kern="1200" baseline="0" noProof="0" dirty="0" smtClean="0">
                <a:solidFill>
                  <a:schemeClr val="bg1"/>
                </a:solidFill>
                <a:latin typeface="Arial" charset="0"/>
                <a:ea typeface="ＭＳ Ｐゴシック" charset="0"/>
                <a:cs typeface="+mn-cs"/>
              </a:rPr>
              <a:t> </a:t>
            </a:r>
            <a:r>
              <a:rPr lang="pl-PL" sz="1000" kern="1200" baseline="0" noProof="0" dirty="0" err="1" smtClean="0">
                <a:solidFill>
                  <a:schemeClr val="bg1"/>
                </a:solidFill>
                <a:latin typeface="Arial" charset="0"/>
                <a:ea typeface="ＭＳ Ｐゴシック" charset="0"/>
                <a:cs typeface="+mn-cs"/>
              </a:rPr>
              <a:t>code</a:t>
            </a:r>
            <a:r>
              <a:rPr lang="pl-PL" sz="1000" kern="1200" baseline="0" noProof="0" dirty="0" smtClean="0">
                <a:solidFill>
                  <a:schemeClr val="bg1"/>
                </a:solidFill>
                <a:latin typeface="Arial" charset="0"/>
                <a:ea typeface="ＭＳ Ｐゴシック" charset="0"/>
                <a:cs typeface="+mn-cs"/>
              </a:rPr>
              <a:t> </a:t>
            </a:r>
            <a:r>
              <a:rPr lang="pl-PL" sz="1000" kern="1200" baseline="0" noProof="0" dirty="0" err="1" smtClean="0">
                <a:solidFill>
                  <a:schemeClr val="bg1"/>
                </a:solidFill>
                <a:latin typeface="Arial" charset="0"/>
                <a:ea typeface="ＭＳ Ｐゴシック" charset="0"/>
                <a:cs typeface="+mn-cs"/>
              </a:rPr>
              <a:t>DeepDive.BasicAwaiterTest</a:t>
            </a:r>
            <a:endParaRPr lang="pl-PL" sz="1000" kern="1200" baseline="0" noProof="0" dirty="0" smtClean="0">
              <a:solidFill>
                <a:schemeClr val="bg1"/>
              </a:solidFill>
              <a:latin typeface="Arial" charset="0"/>
              <a:ea typeface="ＭＳ Ｐゴシック" charset="0"/>
              <a:cs typeface="+mn-cs"/>
            </a:endParaRPr>
          </a:p>
        </p:txBody>
      </p:sp>
      <p:sp>
        <p:nvSpPr>
          <p:cNvPr id="4" name="Symbol zastępczy daty 3"/>
          <p:cNvSpPr>
            <a:spLocks noGrp="1"/>
          </p:cNvSpPr>
          <p:nvPr>
            <p:ph type="dt" idx="10"/>
          </p:nvPr>
        </p:nvSpPr>
        <p:spPr/>
        <p:txBody>
          <a:bodyPr/>
          <a:lstStyle/>
          <a:p>
            <a:fld id="{80DC343A-C7DB-48FF-A81F-D2EFF0311B91}" type="datetime8">
              <a:rPr lang="en-US" smtClean="0"/>
              <a:pPr/>
              <a:t>5/30/2012 8:35 AM</a:t>
            </a:fld>
            <a:endParaRPr lang="en-US"/>
          </a:p>
        </p:txBody>
      </p:sp>
      <p:sp>
        <p:nvSpPr>
          <p:cNvPr id="5" name="Symbol zastępczy numeru slajdu 4"/>
          <p:cNvSpPr>
            <a:spLocks noGrp="1"/>
          </p:cNvSpPr>
          <p:nvPr>
            <p:ph type="sldNum" sz="quarter" idx="11"/>
          </p:nvPr>
        </p:nvSpPr>
        <p:spPr/>
        <p:txBody>
          <a:bodyPr/>
          <a:lstStyle/>
          <a:p>
            <a:fld id="{A0C6CE09-155B-4DAE-A37A-B074B6B02DD4}"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en-US" noProof="0" dirty="0" smtClean="0"/>
              <a:t>To be effective</a:t>
            </a:r>
            <a:r>
              <a:rPr lang="en-US" baseline="0" noProof="0" dirty="0" smtClean="0"/>
              <a:t> needs support from tooling/compiler</a:t>
            </a:r>
          </a:p>
          <a:p>
            <a:r>
              <a:rPr lang="en-US" baseline="0" noProof="0" dirty="0" smtClean="0"/>
              <a:t>Generally speaking the method execution is suspended, and will continue at some point in time, preserving all the state</a:t>
            </a:r>
          </a:p>
          <a:p>
            <a:r>
              <a:rPr lang="en-US" baseline="0" noProof="0" dirty="0" smtClean="0"/>
              <a:t>Some problems are easier to solve/implement using </a:t>
            </a:r>
            <a:r>
              <a:rPr lang="en-US" baseline="0" noProof="0" dirty="0" err="1" smtClean="0"/>
              <a:t>coroutines</a:t>
            </a:r>
            <a:r>
              <a:rPr lang="en-US" baseline="0" noProof="0" dirty="0" smtClean="0"/>
              <a:t> – mostly those that are solved with state machines</a:t>
            </a:r>
          </a:p>
          <a:p>
            <a:r>
              <a:rPr lang="en-US" baseline="0" noProof="0" dirty="0" smtClean="0"/>
              <a:t>Subroutines are a special case of </a:t>
            </a:r>
            <a:r>
              <a:rPr lang="en-US" baseline="0" noProof="0" dirty="0" err="1" smtClean="0"/>
              <a:t>coroutines</a:t>
            </a:r>
            <a:endParaRPr lang="en-US" baseline="0" noProof="0" dirty="0" smtClean="0"/>
          </a:p>
          <a:p>
            <a:r>
              <a:rPr lang="en-US" baseline="0" noProof="0" dirty="0" smtClean="0"/>
              <a:t>Extensively used in Python with older generators and newer </a:t>
            </a:r>
            <a:r>
              <a:rPr lang="en-US" baseline="0" noProof="0" dirty="0" err="1" smtClean="0"/>
              <a:t>coroutines</a:t>
            </a:r>
            <a:r>
              <a:rPr lang="en-US" baseline="0" noProof="0" dirty="0" smtClean="0"/>
              <a:t> (yield keyword)</a:t>
            </a:r>
          </a:p>
          <a:p>
            <a:r>
              <a:rPr lang="en-US" baseline="0" noProof="0" dirty="0" smtClean="0"/>
              <a:t>Recently implemented in Ruby as </a:t>
            </a:r>
            <a:r>
              <a:rPr lang="en-US" baseline="0" noProof="0" dirty="0" err="1" smtClean="0"/>
              <a:t>Fibres</a:t>
            </a:r>
            <a:endParaRPr lang="en-US" baseline="0" noProof="0" dirty="0" smtClean="0"/>
          </a:p>
          <a:p>
            <a:pPr>
              <a:buNone/>
            </a:pPr>
            <a:r>
              <a:rPr lang="en-US" baseline="0" noProof="0" dirty="0" smtClean="0"/>
              <a:t>Code Sample </a:t>
            </a:r>
            <a:r>
              <a:rPr lang="en-US" baseline="0" noProof="0" dirty="0" err="1" smtClean="0"/>
              <a:t>DeepDive.StateMachine</a:t>
            </a:r>
            <a:endParaRPr lang="en-US" noProof="0" dirty="0"/>
          </a:p>
        </p:txBody>
      </p:sp>
      <p:sp>
        <p:nvSpPr>
          <p:cNvPr id="4" name="Symbol zastępczy daty 3"/>
          <p:cNvSpPr>
            <a:spLocks noGrp="1"/>
          </p:cNvSpPr>
          <p:nvPr>
            <p:ph type="dt" idx="10"/>
          </p:nvPr>
        </p:nvSpPr>
        <p:spPr/>
        <p:txBody>
          <a:bodyPr/>
          <a:lstStyle/>
          <a:p>
            <a:fld id="{80DC343A-C7DB-48FF-A81F-D2EFF0311B91}" type="datetime8">
              <a:rPr lang="en-US" smtClean="0"/>
              <a:pPr/>
              <a:t>5/30/2012 8:35 AM</a:t>
            </a:fld>
            <a:endParaRPr lang="en-US" dirty="0"/>
          </a:p>
        </p:txBody>
      </p:sp>
      <p:sp>
        <p:nvSpPr>
          <p:cNvPr id="5" name="Symbol zastępczy numeru slajdu 4"/>
          <p:cNvSpPr>
            <a:spLocks noGrp="1"/>
          </p:cNvSpPr>
          <p:nvPr>
            <p:ph type="sldNum" sz="quarter" idx="11"/>
          </p:nvPr>
        </p:nvSpPr>
        <p:spPr/>
        <p:txBody>
          <a:bodyPr/>
          <a:lstStyle/>
          <a:p>
            <a:fld id="{A0C6CE09-155B-4DAE-A37A-B074B6B02DD4}"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en-US" noProof="0" dirty="0" smtClean="0"/>
              <a:t>Using</a:t>
            </a:r>
            <a:r>
              <a:rPr lang="en-US" baseline="0" noProof="0" dirty="0" smtClean="0"/>
              <a:t> one thread to accept many connections in server to avoid costly thread switch operation</a:t>
            </a:r>
            <a:r>
              <a:rPr lang="pl-PL" baseline="0" noProof="0" dirty="0" smtClean="0"/>
              <a:t>. </a:t>
            </a:r>
            <a:r>
              <a:rPr lang="pl-PL" baseline="0" noProof="0" dirty="0" err="1" smtClean="0"/>
              <a:t>Sheduling</a:t>
            </a:r>
            <a:r>
              <a:rPr lang="pl-PL" baseline="0" noProof="0" dirty="0" smtClean="0"/>
              <a:t> </a:t>
            </a:r>
            <a:r>
              <a:rPr lang="pl-PL" baseline="0" noProof="0" dirty="0" err="1" smtClean="0"/>
              <a:t>is</a:t>
            </a:r>
            <a:r>
              <a:rPr lang="pl-PL" baseline="0" noProof="0" dirty="0" smtClean="0"/>
              <a:t> </a:t>
            </a:r>
            <a:r>
              <a:rPr lang="pl-PL" baseline="0" noProof="0" dirty="0" err="1" smtClean="0"/>
              <a:t>done</a:t>
            </a:r>
            <a:r>
              <a:rPr lang="pl-PL" baseline="0" noProof="0" dirty="0" smtClean="0"/>
              <a:t> </a:t>
            </a:r>
            <a:r>
              <a:rPr lang="pl-PL" baseline="0" noProof="0" dirty="0" err="1" smtClean="0"/>
              <a:t>using</a:t>
            </a:r>
            <a:r>
              <a:rPr lang="pl-PL" baseline="0" noProof="0" dirty="0" smtClean="0"/>
              <a:t> </a:t>
            </a:r>
            <a:r>
              <a:rPr lang="pl-PL" baseline="0" noProof="0" dirty="0" err="1" smtClean="0"/>
              <a:t>coroutines</a:t>
            </a:r>
            <a:r>
              <a:rPr lang="pl-PL" baseline="0" noProof="0" dirty="0" smtClean="0"/>
              <a:t> </a:t>
            </a:r>
            <a:r>
              <a:rPr lang="pl-PL" baseline="0" noProof="0" dirty="0" err="1" smtClean="0"/>
              <a:t>each</a:t>
            </a:r>
            <a:r>
              <a:rPr lang="pl-PL" baseline="0" noProof="0" dirty="0" smtClean="0"/>
              <a:t> </a:t>
            </a:r>
            <a:r>
              <a:rPr lang="pl-PL" baseline="0" noProof="0" dirty="0" err="1" smtClean="0"/>
              <a:t>taking</a:t>
            </a:r>
            <a:r>
              <a:rPr lang="pl-PL" baseline="0" noProof="0" dirty="0" smtClean="0"/>
              <a:t> a </a:t>
            </a:r>
            <a:r>
              <a:rPr lang="pl-PL" baseline="0" noProof="0" dirty="0" err="1" smtClean="0"/>
              <a:t>small</a:t>
            </a:r>
            <a:r>
              <a:rPr lang="pl-PL" baseline="0" noProof="0" dirty="0" smtClean="0"/>
              <a:t> </a:t>
            </a:r>
            <a:r>
              <a:rPr lang="pl-PL" baseline="0" noProof="0" dirty="0" err="1" smtClean="0"/>
              <a:t>amout</a:t>
            </a:r>
            <a:r>
              <a:rPr lang="pl-PL" baseline="0" noProof="0" dirty="0" smtClean="0"/>
              <a:t> of time and </a:t>
            </a:r>
            <a:r>
              <a:rPr lang="pl-PL" baseline="0" noProof="0" dirty="0" err="1" smtClean="0"/>
              <a:t>then</a:t>
            </a:r>
            <a:r>
              <a:rPr lang="pl-PL" baseline="0" noProof="0" dirty="0" smtClean="0"/>
              <a:t> </a:t>
            </a:r>
            <a:r>
              <a:rPr lang="pl-PL" baseline="0" noProof="0" dirty="0" err="1" smtClean="0"/>
              <a:t>yielding</a:t>
            </a:r>
            <a:r>
              <a:rPr lang="pl-PL" baseline="0" noProof="0" dirty="0" smtClean="0"/>
              <a:t> </a:t>
            </a:r>
            <a:r>
              <a:rPr lang="pl-PL" baseline="0" noProof="0" dirty="0" err="1" smtClean="0"/>
              <a:t>control</a:t>
            </a:r>
            <a:r>
              <a:rPr lang="pl-PL" baseline="0" noProof="0" dirty="0" smtClean="0"/>
              <a:t> to </a:t>
            </a:r>
            <a:r>
              <a:rPr lang="pl-PL" baseline="0" noProof="0" dirty="0" err="1" smtClean="0"/>
              <a:t>some</a:t>
            </a:r>
            <a:r>
              <a:rPr lang="pl-PL" baseline="0" noProof="0" dirty="0" smtClean="0"/>
              <a:t> sort of </a:t>
            </a:r>
            <a:r>
              <a:rPr lang="pl-PL" baseline="0" noProof="0" dirty="0" err="1" smtClean="0"/>
              <a:t>coordinator</a:t>
            </a:r>
            <a:endParaRPr lang="pl-PL" baseline="0" noProof="0" dirty="0" smtClean="0"/>
          </a:p>
          <a:p>
            <a:endParaRPr lang="pl-PL" baseline="0" noProof="0" dirty="0" smtClean="0"/>
          </a:p>
          <a:p>
            <a:r>
              <a:rPr lang="en-US" noProof="0" dirty="0" smtClean="0"/>
              <a:t>As Knuth remarks, it is rather difficult to find short, simple, illustrative examples of applications of </a:t>
            </a:r>
            <a:r>
              <a:rPr lang="en-US" noProof="0" dirty="0" err="1" smtClean="0"/>
              <a:t>coroutines</a:t>
            </a:r>
            <a:r>
              <a:rPr lang="pl-PL" noProof="0" dirty="0" smtClean="0"/>
              <a:t>.</a:t>
            </a:r>
          </a:p>
          <a:p>
            <a:endParaRPr lang="pl-PL" noProof="0" dirty="0" smtClean="0"/>
          </a:p>
          <a:p>
            <a:pPr>
              <a:buNone/>
            </a:pPr>
            <a:r>
              <a:rPr lang="pl-PL" noProof="0" dirty="0" err="1" smtClean="0"/>
              <a:t>Code</a:t>
            </a:r>
            <a:r>
              <a:rPr lang="pl-PL" noProof="0" dirty="0" smtClean="0"/>
              <a:t> </a:t>
            </a:r>
            <a:r>
              <a:rPr lang="pl-PL" noProof="0" dirty="0" err="1" smtClean="0"/>
              <a:t>Sample</a:t>
            </a:r>
            <a:r>
              <a:rPr lang="pl-PL" noProof="0" dirty="0" smtClean="0"/>
              <a:t>:</a:t>
            </a:r>
            <a:r>
              <a:rPr lang="pl-PL" baseline="0" noProof="0" dirty="0" smtClean="0"/>
              <a:t> </a:t>
            </a:r>
            <a:r>
              <a:rPr lang="pl-PL" baseline="0" noProof="0" dirty="0" err="1" smtClean="0"/>
              <a:t>FifoCoordinator</a:t>
            </a:r>
            <a:endParaRPr lang="en-US" noProof="0" dirty="0"/>
          </a:p>
        </p:txBody>
      </p:sp>
      <p:sp>
        <p:nvSpPr>
          <p:cNvPr id="4" name="Symbol zastępczy daty 3"/>
          <p:cNvSpPr>
            <a:spLocks noGrp="1"/>
          </p:cNvSpPr>
          <p:nvPr>
            <p:ph type="dt" idx="10"/>
          </p:nvPr>
        </p:nvSpPr>
        <p:spPr/>
        <p:txBody>
          <a:bodyPr/>
          <a:lstStyle/>
          <a:p>
            <a:fld id="{80DC343A-C7DB-48FF-A81F-D2EFF0311B91}" type="datetime8">
              <a:rPr lang="en-US" smtClean="0"/>
              <a:pPr/>
              <a:t>5/30/2012 8:35 AM</a:t>
            </a:fld>
            <a:endParaRPr lang="en-US" dirty="0"/>
          </a:p>
        </p:txBody>
      </p:sp>
      <p:sp>
        <p:nvSpPr>
          <p:cNvPr id="5" name="Symbol zastępczy numeru slajdu 4"/>
          <p:cNvSpPr>
            <a:spLocks noGrp="1"/>
          </p:cNvSpPr>
          <p:nvPr>
            <p:ph type="sldNum" sz="quarter" idx="11"/>
          </p:nvPr>
        </p:nvSpPr>
        <p:spPr/>
        <p:txBody>
          <a:bodyPr/>
          <a:lstStyle/>
          <a:p>
            <a:fld id="{A0C6CE09-155B-4DAE-A37A-B074B6B02DD4}"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4"/>
          <p:cNvGrpSpPr>
            <a:grpSpLocks/>
          </p:cNvGrpSpPr>
          <p:nvPr userDrawn="1"/>
        </p:nvGrpSpPr>
        <p:grpSpPr bwMode="auto">
          <a:xfrm>
            <a:off x="0" y="292100"/>
            <a:ext cx="9144000" cy="1050925"/>
            <a:chOff x="0" y="184"/>
            <a:chExt cx="5760" cy="662"/>
          </a:xfrm>
        </p:grpSpPr>
        <p:sp>
          <p:nvSpPr>
            <p:cNvPr id="5" name="Line 11"/>
            <p:cNvSpPr>
              <a:spLocks noChangeShapeType="1"/>
            </p:cNvSpPr>
            <p:nvPr userDrawn="1"/>
          </p:nvSpPr>
          <p:spPr bwMode="auto">
            <a:xfrm>
              <a:off x="0" y="846"/>
              <a:ext cx="5760" cy="0"/>
            </a:xfrm>
            <a:prstGeom prst="line">
              <a:avLst/>
            </a:prstGeom>
            <a:noFill/>
            <a:ln w="12700">
              <a:solidFill>
                <a:schemeClr val="accent2"/>
              </a:solidFill>
              <a:round/>
              <a:headEnd/>
              <a:tailEnd/>
            </a:ln>
          </p:spPr>
          <p:txBody>
            <a:bodyPr/>
            <a:lstStyle/>
            <a:p>
              <a:endParaRPr lang="en-US" dirty="0"/>
            </a:p>
          </p:txBody>
        </p:sp>
        <p:pic>
          <p:nvPicPr>
            <p:cNvPr id="6" name="Picture 12" descr="IHS-Pr-sml-rgb"/>
            <p:cNvPicPr>
              <a:picLocks noChangeAspect="1" noChangeArrowheads="1"/>
            </p:cNvPicPr>
            <p:nvPr userDrawn="1"/>
          </p:nvPicPr>
          <p:blipFill>
            <a:blip r:embed="rId2" cstate="print"/>
            <a:srcRect/>
            <a:stretch>
              <a:fillRect/>
            </a:stretch>
          </p:blipFill>
          <p:spPr bwMode="auto">
            <a:xfrm>
              <a:off x="5063" y="184"/>
              <a:ext cx="547" cy="600"/>
            </a:xfrm>
            <a:prstGeom prst="rect">
              <a:avLst/>
            </a:prstGeom>
            <a:noFill/>
            <a:ln w="9525">
              <a:noFill/>
              <a:miter lim="800000"/>
              <a:headEnd/>
              <a:tailEnd/>
            </a:ln>
          </p:spPr>
        </p:pic>
      </p:grpSp>
      <p:pic>
        <p:nvPicPr>
          <p:cNvPr id="7" name="Picture 13" descr="IHS-Tag-rgb4-25"/>
          <p:cNvPicPr>
            <a:picLocks noChangeAspect="1" noChangeArrowheads="1"/>
          </p:cNvPicPr>
          <p:nvPr userDrawn="1"/>
        </p:nvPicPr>
        <p:blipFill>
          <a:blip r:embed="rId3" cstate="print"/>
          <a:srcRect/>
          <a:stretch>
            <a:fillRect/>
          </a:stretch>
        </p:blipFill>
        <p:spPr bwMode="auto">
          <a:xfrm>
            <a:off x="490538" y="919163"/>
            <a:ext cx="3967162" cy="215900"/>
          </a:xfrm>
          <a:prstGeom prst="rect">
            <a:avLst/>
          </a:prstGeom>
          <a:noFill/>
          <a:ln w="9525">
            <a:noFill/>
            <a:miter lim="800000"/>
            <a:headEnd/>
            <a:tailEnd/>
          </a:ln>
        </p:spPr>
      </p:pic>
      <p:sp>
        <p:nvSpPr>
          <p:cNvPr id="590854" name="Rectangle 6"/>
          <p:cNvSpPr>
            <a:spLocks noGrp="1" noChangeArrowheads="1"/>
          </p:cNvSpPr>
          <p:nvPr>
            <p:ph type="ctrTitle"/>
          </p:nvPr>
        </p:nvSpPr>
        <p:spPr>
          <a:xfrm>
            <a:off x="388938" y="1449388"/>
            <a:ext cx="7643812" cy="1371600"/>
          </a:xfrm>
        </p:spPr>
        <p:txBody>
          <a:bodyPr/>
          <a:lstStyle>
            <a:lvl1pPr>
              <a:lnSpc>
                <a:spcPct val="90000"/>
              </a:lnSpc>
              <a:defRPr sz="3600"/>
            </a:lvl1pPr>
          </a:lstStyle>
          <a:p>
            <a:r>
              <a:rPr lang="en-US" smtClean="0"/>
              <a:t>Click to edit Master title style</a:t>
            </a:r>
            <a:endParaRPr lang="en-US"/>
          </a:p>
        </p:txBody>
      </p:sp>
      <p:sp>
        <p:nvSpPr>
          <p:cNvPr id="590855" name="Rectangle 7"/>
          <p:cNvSpPr>
            <a:spLocks noGrp="1" noChangeArrowheads="1"/>
          </p:cNvSpPr>
          <p:nvPr>
            <p:ph type="subTitle" idx="1"/>
          </p:nvPr>
        </p:nvSpPr>
        <p:spPr bwMode="gray">
          <a:xfrm>
            <a:off x="388938" y="2824163"/>
            <a:ext cx="7643812" cy="1063625"/>
          </a:xfrm>
          <a:ln/>
        </p:spPr>
        <p:txBody>
          <a:bodyPr/>
          <a:lstStyle>
            <a:lvl1pPr marL="0" indent="0">
              <a:buFont typeface="Times" pitchFamily="96" charset="0"/>
              <a:buNone/>
              <a:defRPr>
                <a:solidFill>
                  <a:schemeClr val="accent1"/>
                </a:solidFill>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fld id="{A4D0BA0D-720E-4282-8336-4A86B8E223E4}"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3525" y="188913"/>
            <a:ext cx="2133600" cy="5881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09550" y="188913"/>
            <a:ext cx="6251575" cy="5881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fld id="{1F476531-F7B8-46B6-8E40-B6E07275F919}"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fld id="{5BA08351-1517-4DDD-96C2-B53AED81A9DF}"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sldNum" sz="quarter" idx="10"/>
          </p:nvPr>
        </p:nvSpPr>
        <p:spPr>
          <a:ln/>
        </p:spPr>
        <p:txBody>
          <a:bodyPr/>
          <a:lstStyle>
            <a:lvl1pPr>
              <a:defRPr/>
            </a:lvl1pPr>
          </a:lstStyle>
          <a:p>
            <a:fld id="{8F71B5D1-BB67-482D-B997-367EF5FC7B07}"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09550" y="1562100"/>
            <a:ext cx="4192588" cy="4508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54538" y="1562100"/>
            <a:ext cx="4192587" cy="4508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0"/>
          </p:nvPr>
        </p:nvSpPr>
        <p:spPr>
          <a:ln/>
        </p:spPr>
        <p:txBody>
          <a:bodyPr/>
          <a:lstStyle>
            <a:lvl1pPr>
              <a:defRPr/>
            </a:lvl1pPr>
          </a:lstStyle>
          <a:p>
            <a:fld id="{ADB16C16-69E8-432F-B853-B6E493C1998A}"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sz="quarter" idx="10"/>
          </p:nvPr>
        </p:nvSpPr>
        <p:spPr>
          <a:ln/>
        </p:spPr>
        <p:txBody>
          <a:bodyPr/>
          <a:lstStyle>
            <a:lvl1pPr>
              <a:defRPr/>
            </a:lvl1pPr>
          </a:lstStyle>
          <a:p>
            <a:fld id="{AC5424BA-2670-4240-873F-D0239D18A383}"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sldNum" sz="quarter" idx="10"/>
          </p:nvPr>
        </p:nvSpPr>
        <p:spPr>
          <a:ln/>
        </p:spPr>
        <p:txBody>
          <a:bodyPr/>
          <a:lstStyle>
            <a:lvl1pPr>
              <a:defRPr/>
            </a:lvl1pPr>
          </a:lstStyle>
          <a:p>
            <a:fld id="{88F165F7-FFFF-4F4F-9C8F-74E8EE59B3D6}"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fld id="{1F9AC118-67E7-45E6-9F7E-2FBC03CB0C88}"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fld id="{84890E9B-A41C-4109-895F-D7FA4EFDEAD6}"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fld id="{466C1F92-CC5A-44C8-9FD0-B858334009A7}"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19"/>
          <p:cNvGrpSpPr>
            <a:grpSpLocks/>
          </p:cNvGrpSpPr>
          <p:nvPr/>
        </p:nvGrpSpPr>
        <p:grpSpPr bwMode="auto">
          <a:xfrm>
            <a:off x="0" y="292100"/>
            <a:ext cx="9144000" cy="1050925"/>
            <a:chOff x="0" y="184"/>
            <a:chExt cx="5760" cy="662"/>
          </a:xfrm>
        </p:grpSpPr>
        <p:sp>
          <p:nvSpPr>
            <p:cNvPr id="1032" name="Line 9"/>
            <p:cNvSpPr>
              <a:spLocks noChangeShapeType="1"/>
            </p:cNvSpPr>
            <p:nvPr userDrawn="1"/>
          </p:nvSpPr>
          <p:spPr bwMode="auto">
            <a:xfrm>
              <a:off x="0" y="846"/>
              <a:ext cx="5760" cy="0"/>
            </a:xfrm>
            <a:prstGeom prst="line">
              <a:avLst/>
            </a:prstGeom>
            <a:noFill/>
            <a:ln w="12700">
              <a:solidFill>
                <a:schemeClr val="accent2"/>
              </a:solidFill>
              <a:round/>
              <a:headEnd/>
              <a:tailEnd/>
            </a:ln>
          </p:spPr>
          <p:txBody>
            <a:bodyPr/>
            <a:lstStyle/>
            <a:p>
              <a:endParaRPr lang="en-US" dirty="0"/>
            </a:p>
          </p:txBody>
        </p:sp>
        <p:pic>
          <p:nvPicPr>
            <p:cNvPr id="1033" name="Picture 10" descr="IHS-Pr-sml-rgb"/>
            <p:cNvPicPr>
              <a:picLocks noChangeAspect="1" noChangeArrowheads="1"/>
            </p:cNvPicPr>
            <p:nvPr userDrawn="1"/>
          </p:nvPicPr>
          <p:blipFill>
            <a:blip r:embed="rId13" cstate="print"/>
            <a:srcRect/>
            <a:stretch>
              <a:fillRect/>
            </a:stretch>
          </p:blipFill>
          <p:spPr bwMode="auto">
            <a:xfrm>
              <a:off x="5063" y="184"/>
              <a:ext cx="547" cy="600"/>
            </a:xfrm>
            <a:prstGeom prst="rect">
              <a:avLst/>
            </a:prstGeom>
            <a:noFill/>
            <a:ln w="9525">
              <a:noFill/>
              <a:miter lim="800000"/>
              <a:headEnd/>
              <a:tailEnd/>
            </a:ln>
          </p:spPr>
        </p:pic>
      </p:grpSp>
      <p:sp>
        <p:nvSpPr>
          <p:cNvPr id="589832" name="Rectangle 8"/>
          <p:cNvSpPr>
            <a:spLocks noGrp="1" noChangeArrowheads="1"/>
          </p:cNvSpPr>
          <p:nvPr>
            <p:ph type="sldNum" sz="quarter" idx="4"/>
          </p:nvPr>
        </p:nvSpPr>
        <p:spPr bwMode="auto">
          <a:xfrm>
            <a:off x="7696200" y="6194425"/>
            <a:ext cx="9144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800">
                <a:solidFill>
                  <a:schemeClr val="accent1"/>
                </a:solidFill>
              </a:defRPr>
            </a:lvl1pPr>
          </a:lstStyle>
          <a:p>
            <a:fld id="{93E636F4-9579-4865-A19C-CDE5B423BF76}" type="slidenum">
              <a:rPr lang="en-US"/>
              <a:pPr/>
              <a:t>‹#›</a:t>
            </a:fld>
            <a:endParaRPr lang="en-US" dirty="0"/>
          </a:p>
        </p:txBody>
      </p:sp>
      <p:sp>
        <p:nvSpPr>
          <p:cNvPr id="1028" name="Rectangle 6"/>
          <p:cNvSpPr>
            <a:spLocks noGrp="1" noChangeArrowheads="1"/>
          </p:cNvSpPr>
          <p:nvPr>
            <p:ph type="body" idx="1"/>
          </p:nvPr>
        </p:nvSpPr>
        <p:spPr bwMode="auto">
          <a:xfrm>
            <a:off x="209550" y="1562100"/>
            <a:ext cx="8537575" cy="4508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7"/>
          <p:cNvSpPr>
            <a:spLocks noGrp="1" noChangeArrowheads="1"/>
          </p:cNvSpPr>
          <p:nvPr>
            <p:ph type="title"/>
          </p:nvPr>
        </p:nvSpPr>
        <p:spPr bwMode="auto">
          <a:xfrm>
            <a:off x="382588" y="188913"/>
            <a:ext cx="7521575" cy="11318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589837" name="Text Box 13"/>
          <p:cNvSpPr txBox="1">
            <a:spLocks noChangeArrowheads="1"/>
          </p:cNvSpPr>
          <p:nvPr/>
        </p:nvSpPr>
        <p:spPr bwMode="auto">
          <a:xfrm>
            <a:off x="406400" y="6281738"/>
            <a:ext cx="3268663" cy="214312"/>
          </a:xfrm>
          <a:prstGeom prst="rect">
            <a:avLst/>
          </a:prstGeom>
          <a:noFill/>
          <a:ln w="9525">
            <a:noFill/>
            <a:miter lim="800000"/>
            <a:headEnd/>
            <a:tailEnd/>
          </a:ln>
          <a:effectLst/>
        </p:spPr>
        <p:txBody>
          <a:bodyPr>
            <a:spAutoFit/>
          </a:bodyPr>
          <a:lstStyle/>
          <a:p>
            <a:r>
              <a:rPr lang="en-US" sz="800" dirty="0">
                <a:solidFill>
                  <a:schemeClr val="accent1"/>
                </a:solidFill>
              </a:rPr>
              <a:t>Copyright </a:t>
            </a:r>
            <a:r>
              <a:rPr lang="en-US" altLang="ja-JP" sz="800" dirty="0">
                <a:solidFill>
                  <a:schemeClr val="accent1"/>
                </a:solidFill>
              </a:rPr>
              <a:t>© </a:t>
            </a:r>
            <a:r>
              <a:rPr lang="en-US" sz="800" dirty="0">
                <a:solidFill>
                  <a:schemeClr val="accent1"/>
                </a:solidFill>
              </a:rPr>
              <a:t>2011 IHS Inc. All Rights Reserved.</a:t>
            </a:r>
          </a:p>
        </p:txBody>
      </p:sp>
      <p:sp>
        <p:nvSpPr>
          <p:cNvPr id="1031" name="Text Box 20"/>
          <p:cNvSpPr txBox="1">
            <a:spLocks noChangeArrowheads="1"/>
          </p:cNvSpPr>
          <p:nvPr/>
        </p:nvSpPr>
        <p:spPr bwMode="auto">
          <a:xfrm>
            <a:off x="3041650" y="6286500"/>
            <a:ext cx="4111625" cy="214313"/>
          </a:xfrm>
          <a:prstGeom prst="rect">
            <a:avLst/>
          </a:prstGeom>
          <a:noFill/>
          <a:ln w="9525">
            <a:noFill/>
            <a:miter lim="800000"/>
            <a:headEnd/>
            <a:tailEnd/>
          </a:ln>
        </p:spPr>
        <p:txBody>
          <a:bodyPr wrap="none">
            <a:spAutoFit/>
          </a:bodyPr>
          <a:lstStyle/>
          <a:p>
            <a:r>
              <a:rPr lang="en-US" sz="800" dirty="0">
                <a:solidFill>
                  <a:schemeClr val="accent1"/>
                </a:solidFill>
              </a:rPr>
              <a:t>IHS Highly Confidential; not for disclosure beyond IHS colleagues with a need to know.</a:t>
            </a:r>
          </a:p>
        </p:txBody>
      </p:sp>
    </p:spTree>
  </p:cSld>
  <p:clrMap bg1="lt1" tx1="dk1" bg2="lt2" tx2="dk2" accent1="accent1" accent2="accent2" accent3="accent3" accent4="accent4" accent5="accent5" accent6="accent6" hlink="hlink" folHlink="folHlink"/>
  <p:sldLayoutIdLst>
    <p:sldLayoutId id="2147483701"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iming>
    <p:tnLst>
      <p:par>
        <p:cTn id="1" dur="indefinite" restart="never" nodeType="tmRoot"/>
      </p:par>
    </p:tnLst>
  </p:timing>
  <p:hf hdr="0" ftr="0" dt="0"/>
  <p:txStyles>
    <p:titleStyle>
      <a:lvl1pPr algn="l" rtl="0" eaLnBrk="1" fontAlgn="base" hangingPunct="1">
        <a:spcBef>
          <a:spcPct val="0"/>
        </a:spcBef>
        <a:spcAft>
          <a:spcPct val="0"/>
        </a:spcAft>
        <a:defRPr sz="2800">
          <a:solidFill>
            <a:schemeClr val="hlink"/>
          </a:solidFill>
          <a:latin typeface="+mj-lt"/>
          <a:ea typeface="ＭＳ Ｐゴシック" charset="0"/>
          <a:cs typeface="+mj-cs"/>
        </a:defRPr>
      </a:lvl1pPr>
      <a:lvl2pPr algn="l" rtl="0" eaLnBrk="1" fontAlgn="base" hangingPunct="1">
        <a:spcBef>
          <a:spcPct val="0"/>
        </a:spcBef>
        <a:spcAft>
          <a:spcPct val="0"/>
        </a:spcAft>
        <a:defRPr sz="2800">
          <a:solidFill>
            <a:schemeClr val="hlink"/>
          </a:solidFill>
          <a:latin typeface="Arial" charset="0"/>
          <a:ea typeface="ＭＳ Ｐゴシック" charset="0"/>
        </a:defRPr>
      </a:lvl2pPr>
      <a:lvl3pPr algn="l" rtl="0" eaLnBrk="1" fontAlgn="base" hangingPunct="1">
        <a:spcBef>
          <a:spcPct val="0"/>
        </a:spcBef>
        <a:spcAft>
          <a:spcPct val="0"/>
        </a:spcAft>
        <a:defRPr sz="2800">
          <a:solidFill>
            <a:schemeClr val="hlink"/>
          </a:solidFill>
          <a:latin typeface="Arial" charset="0"/>
          <a:ea typeface="ＭＳ Ｐゴシック" charset="0"/>
        </a:defRPr>
      </a:lvl3pPr>
      <a:lvl4pPr algn="l" rtl="0" eaLnBrk="1" fontAlgn="base" hangingPunct="1">
        <a:spcBef>
          <a:spcPct val="0"/>
        </a:spcBef>
        <a:spcAft>
          <a:spcPct val="0"/>
        </a:spcAft>
        <a:defRPr sz="2800">
          <a:solidFill>
            <a:schemeClr val="hlink"/>
          </a:solidFill>
          <a:latin typeface="Arial" charset="0"/>
          <a:ea typeface="ＭＳ Ｐゴシック" charset="0"/>
        </a:defRPr>
      </a:lvl4pPr>
      <a:lvl5pPr algn="l" rtl="0" eaLnBrk="1" fontAlgn="base" hangingPunct="1">
        <a:spcBef>
          <a:spcPct val="0"/>
        </a:spcBef>
        <a:spcAft>
          <a:spcPct val="0"/>
        </a:spcAft>
        <a:defRPr sz="2800">
          <a:solidFill>
            <a:schemeClr val="hlink"/>
          </a:solidFill>
          <a:latin typeface="Arial" charset="0"/>
          <a:ea typeface="ＭＳ Ｐゴシック" charset="0"/>
        </a:defRPr>
      </a:lvl5pPr>
      <a:lvl6pPr marL="457200" algn="l" rtl="0" eaLnBrk="1" fontAlgn="base" hangingPunct="1">
        <a:spcBef>
          <a:spcPct val="0"/>
        </a:spcBef>
        <a:spcAft>
          <a:spcPct val="0"/>
        </a:spcAft>
        <a:defRPr sz="2800">
          <a:solidFill>
            <a:schemeClr val="hlink"/>
          </a:solidFill>
          <a:latin typeface="Arial" charset="0"/>
        </a:defRPr>
      </a:lvl6pPr>
      <a:lvl7pPr marL="914400" algn="l" rtl="0" eaLnBrk="1" fontAlgn="base" hangingPunct="1">
        <a:spcBef>
          <a:spcPct val="0"/>
        </a:spcBef>
        <a:spcAft>
          <a:spcPct val="0"/>
        </a:spcAft>
        <a:defRPr sz="2800">
          <a:solidFill>
            <a:schemeClr val="hlink"/>
          </a:solidFill>
          <a:latin typeface="Arial" charset="0"/>
        </a:defRPr>
      </a:lvl7pPr>
      <a:lvl8pPr marL="1371600" algn="l" rtl="0" eaLnBrk="1" fontAlgn="base" hangingPunct="1">
        <a:spcBef>
          <a:spcPct val="0"/>
        </a:spcBef>
        <a:spcAft>
          <a:spcPct val="0"/>
        </a:spcAft>
        <a:defRPr sz="2800">
          <a:solidFill>
            <a:schemeClr val="hlink"/>
          </a:solidFill>
          <a:latin typeface="Arial" charset="0"/>
        </a:defRPr>
      </a:lvl8pPr>
      <a:lvl9pPr marL="1828800" algn="l" rtl="0" eaLnBrk="1" fontAlgn="base" hangingPunct="1">
        <a:spcBef>
          <a:spcPct val="0"/>
        </a:spcBef>
        <a:spcAft>
          <a:spcPct val="0"/>
        </a:spcAft>
        <a:defRPr sz="2800">
          <a:solidFill>
            <a:schemeClr val="hlink"/>
          </a:solidFill>
          <a:latin typeface="Arial" charset="0"/>
        </a:defRPr>
      </a:lvl9pPr>
    </p:titleStyle>
    <p:bodyStyle>
      <a:lvl1pPr marL="171450" indent="-171450" algn="l" rtl="0" eaLnBrk="1" fontAlgn="base" hangingPunct="1">
        <a:spcBef>
          <a:spcPct val="20000"/>
        </a:spcBef>
        <a:spcAft>
          <a:spcPct val="0"/>
        </a:spcAft>
        <a:buClr>
          <a:schemeClr val="accent2"/>
        </a:buClr>
        <a:buSzPct val="90000"/>
        <a:buFont typeface="Times" charset="0"/>
        <a:buChar char="•"/>
        <a:defRPr sz="2200">
          <a:solidFill>
            <a:schemeClr val="hlink"/>
          </a:solidFill>
          <a:latin typeface="+mn-lt"/>
          <a:ea typeface="ＭＳ Ｐゴシック" charset="0"/>
          <a:cs typeface="+mn-cs"/>
        </a:defRPr>
      </a:lvl1pPr>
      <a:lvl2pPr marL="573088" indent="-171450" algn="l" rtl="0" eaLnBrk="1" fontAlgn="base" hangingPunct="1">
        <a:spcBef>
          <a:spcPct val="20000"/>
        </a:spcBef>
        <a:spcAft>
          <a:spcPct val="0"/>
        </a:spcAft>
        <a:buClr>
          <a:schemeClr val="accent2"/>
        </a:buClr>
        <a:buSzPct val="90000"/>
        <a:buFont typeface="Times" charset="0"/>
        <a:buChar char="•"/>
        <a:defRPr>
          <a:solidFill>
            <a:schemeClr val="hlink"/>
          </a:solidFill>
          <a:latin typeface="+mn-lt"/>
          <a:ea typeface="ＭＳ Ｐゴシック" charset="0"/>
        </a:defRPr>
      </a:lvl2pPr>
      <a:lvl3pPr marL="917575" indent="-173038" algn="l" rtl="0" eaLnBrk="1" fontAlgn="base" hangingPunct="1">
        <a:spcBef>
          <a:spcPct val="20000"/>
        </a:spcBef>
        <a:spcAft>
          <a:spcPct val="0"/>
        </a:spcAft>
        <a:buClr>
          <a:schemeClr val="accent2"/>
        </a:buClr>
        <a:buSzPct val="90000"/>
        <a:buFont typeface="Times" charset="0"/>
        <a:buChar char="•"/>
        <a:defRPr sz="1400">
          <a:solidFill>
            <a:schemeClr val="hlink"/>
          </a:solidFill>
          <a:latin typeface="+mn-lt"/>
          <a:ea typeface="ＭＳ Ｐゴシック" charset="0"/>
        </a:defRPr>
      </a:lvl3pPr>
      <a:lvl4pPr marL="1196975" indent="-165100" algn="l" rtl="0" eaLnBrk="1" fontAlgn="base" hangingPunct="1">
        <a:spcBef>
          <a:spcPct val="20000"/>
        </a:spcBef>
        <a:spcAft>
          <a:spcPct val="0"/>
        </a:spcAft>
        <a:buClr>
          <a:schemeClr val="accent2"/>
        </a:buClr>
        <a:buSzPct val="90000"/>
        <a:buFont typeface="Times" charset="0"/>
        <a:buChar char="•"/>
        <a:defRPr sz="1200">
          <a:solidFill>
            <a:schemeClr val="hlink"/>
          </a:solidFill>
          <a:latin typeface="+mn-lt"/>
          <a:ea typeface="ＭＳ Ｐゴシック" charset="0"/>
        </a:defRPr>
      </a:lvl4pPr>
      <a:lvl5pPr marL="1539875" indent="-171450" algn="l" rtl="0" eaLnBrk="1" fontAlgn="base" hangingPunct="1">
        <a:spcBef>
          <a:spcPct val="20000"/>
        </a:spcBef>
        <a:spcAft>
          <a:spcPct val="0"/>
        </a:spcAft>
        <a:buClr>
          <a:schemeClr val="accent2"/>
        </a:buClr>
        <a:buSzPct val="90000"/>
        <a:buFont typeface="Times" charset="0"/>
        <a:buChar char="•"/>
        <a:defRPr sz="1200">
          <a:solidFill>
            <a:schemeClr val="hlink"/>
          </a:solidFill>
          <a:latin typeface="+mn-lt"/>
          <a:ea typeface="ＭＳ Ｐゴシック" charset="0"/>
        </a:defRPr>
      </a:lvl5pPr>
      <a:lvl6pPr marL="1997075" indent="-171450" algn="l" rtl="0" eaLnBrk="1" fontAlgn="base" hangingPunct="1">
        <a:spcBef>
          <a:spcPct val="20000"/>
        </a:spcBef>
        <a:spcAft>
          <a:spcPct val="0"/>
        </a:spcAft>
        <a:buClr>
          <a:schemeClr val="accent2"/>
        </a:buClr>
        <a:buSzPct val="90000"/>
        <a:buFont typeface="Times" pitchFamily="96" charset="0"/>
        <a:buChar char="•"/>
        <a:defRPr sz="1200">
          <a:solidFill>
            <a:schemeClr val="hlink"/>
          </a:solidFill>
          <a:latin typeface="+mn-lt"/>
        </a:defRPr>
      </a:lvl6pPr>
      <a:lvl7pPr marL="2454275" indent="-171450" algn="l" rtl="0" eaLnBrk="1" fontAlgn="base" hangingPunct="1">
        <a:spcBef>
          <a:spcPct val="20000"/>
        </a:spcBef>
        <a:spcAft>
          <a:spcPct val="0"/>
        </a:spcAft>
        <a:buClr>
          <a:schemeClr val="accent2"/>
        </a:buClr>
        <a:buSzPct val="90000"/>
        <a:buFont typeface="Times" pitchFamily="96" charset="0"/>
        <a:buChar char="•"/>
        <a:defRPr sz="1200">
          <a:solidFill>
            <a:schemeClr val="hlink"/>
          </a:solidFill>
          <a:latin typeface="+mn-lt"/>
        </a:defRPr>
      </a:lvl7pPr>
      <a:lvl8pPr marL="2911475" indent="-171450" algn="l" rtl="0" eaLnBrk="1" fontAlgn="base" hangingPunct="1">
        <a:spcBef>
          <a:spcPct val="20000"/>
        </a:spcBef>
        <a:spcAft>
          <a:spcPct val="0"/>
        </a:spcAft>
        <a:buClr>
          <a:schemeClr val="accent2"/>
        </a:buClr>
        <a:buSzPct val="90000"/>
        <a:buFont typeface="Times" pitchFamily="96" charset="0"/>
        <a:buChar char="•"/>
        <a:defRPr sz="1200">
          <a:solidFill>
            <a:schemeClr val="hlink"/>
          </a:solidFill>
          <a:latin typeface="+mn-lt"/>
        </a:defRPr>
      </a:lvl8pPr>
      <a:lvl9pPr marL="3368675" indent="-171450" algn="l" rtl="0" eaLnBrk="1" fontAlgn="base" hangingPunct="1">
        <a:spcBef>
          <a:spcPct val="20000"/>
        </a:spcBef>
        <a:spcAft>
          <a:spcPct val="0"/>
        </a:spcAft>
        <a:buClr>
          <a:schemeClr val="accent2"/>
        </a:buClr>
        <a:buSzPct val="90000"/>
        <a:buFont typeface="Times" pitchFamily="96" charset="0"/>
        <a:buChar char="•"/>
        <a:defRPr sz="1200">
          <a:solidFill>
            <a:schemeClr val="hlink"/>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p:txBody>
          <a:bodyPr/>
          <a:lstStyle/>
          <a:p>
            <a:pPr eaLnBrk="1" hangingPunct="1"/>
            <a:r>
              <a:rPr lang="en-US" dirty="0" smtClean="0">
                <a:ea typeface="ＭＳ Ｐゴシック" pitchFamily="34" charset="-128"/>
              </a:rPr>
              <a:t>C# 5</a:t>
            </a:r>
          </a:p>
        </p:txBody>
      </p:sp>
      <p:sp>
        <p:nvSpPr>
          <p:cNvPr id="15362" name="Rectangle 3"/>
          <p:cNvSpPr>
            <a:spLocks noGrp="1" noChangeArrowheads="1"/>
          </p:cNvSpPr>
          <p:nvPr>
            <p:ph type="subTitle" idx="1"/>
          </p:nvPr>
        </p:nvSpPr>
        <p:spPr/>
        <p:txBody>
          <a:bodyPr/>
          <a:lstStyle/>
          <a:p>
            <a:pPr eaLnBrk="1" hangingPunct="1">
              <a:buFont typeface="Times" charset="0"/>
              <a:buNone/>
            </a:pPr>
            <a:r>
              <a:rPr lang="en-US" dirty="0" smtClean="0">
                <a:ea typeface="ＭＳ Ｐゴシック" pitchFamily="34" charset="-128"/>
              </a:rPr>
              <a:t>Overview of new features in C# 5</a:t>
            </a:r>
          </a:p>
        </p:txBody>
      </p:sp>
      <p:sp>
        <p:nvSpPr>
          <p:cNvPr id="15363" name="Text Box 5"/>
          <p:cNvSpPr txBox="1">
            <a:spLocks noChangeArrowheads="1"/>
          </p:cNvSpPr>
          <p:nvPr/>
        </p:nvSpPr>
        <p:spPr bwMode="auto">
          <a:xfrm>
            <a:off x="390525" y="3295650"/>
            <a:ext cx="3268663" cy="461665"/>
          </a:xfrm>
          <a:prstGeom prst="rect">
            <a:avLst/>
          </a:prstGeom>
          <a:noFill/>
          <a:ln w="9525">
            <a:noFill/>
            <a:miter lim="800000"/>
            <a:headEnd/>
            <a:tailEnd/>
          </a:ln>
        </p:spPr>
        <p:txBody>
          <a:bodyPr>
            <a:spAutoFit/>
          </a:bodyPr>
          <a:lstStyle/>
          <a:p>
            <a:r>
              <a:rPr lang="en-US" sz="1200" dirty="0" smtClean="0"/>
              <a:t>Piotr Mionskowski, Software Engineer</a:t>
            </a:r>
            <a:endParaRPr lang="en-US" sz="1200" dirty="0"/>
          </a:p>
          <a:p>
            <a:r>
              <a:rPr lang="en-US" sz="1200" dirty="0" err="1" smtClean="0"/>
              <a:t>Gdańsk</a:t>
            </a:r>
            <a:r>
              <a:rPr lang="en-US" sz="1200" dirty="0" smtClean="0"/>
              <a:t>, IT Conference 2012</a:t>
            </a:r>
            <a:endParaRPr lang="en-US" sz="1200" dirty="0"/>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err="1" smtClean="0"/>
              <a:t>Async</a:t>
            </a:r>
            <a:r>
              <a:rPr lang="en-US" dirty="0" smtClean="0"/>
              <a:t> – </a:t>
            </a:r>
            <a:r>
              <a:rPr lang="en-US" dirty="0" err="1" smtClean="0"/>
              <a:t>coroutines</a:t>
            </a:r>
            <a:r>
              <a:rPr lang="en-US" dirty="0" smtClean="0"/>
              <a:t> – usage - Merge</a:t>
            </a:r>
            <a:endParaRPr lang="en-US" dirty="0"/>
          </a:p>
        </p:txBody>
      </p:sp>
      <p:sp>
        <p:nvSpPr>
          <p:cNvPr id="3" name="Symbol zastępczy zawartości 2"/>
          <p:cNvSpPr>
            <a:spLocks noGrp="1"/>
          </p:cNvSpPr>
          <p:nvPr>
            <p:ph idx="1"/>
          </p:nvPr>
        </p:nvSpPr>
        <p:spPr>
          <a:xfrm>
            <a:off x="209550" y="1562100"/>
            <a:ext cx="8537575" cy="449580"/>
          </a:xfrm>
        </p:spPr>
        <p:txBody>
          <a:bodyPr/>
          <a:lstStyle/>
          <a:p>
            <a:r>
              <a:rPr lang="en-US" dirty="0" smtClean="0"/>
              <a:t>Merge 2 ordered sequences into 1 ordered sequence</a:t>
            </a:r>
            <a:endParaRPr lang="en-US" dirty="0"/>
          </a:p>
        </p:txBody>
      </p:sp>
      <p:sp>
        <p:nvSpPr>
          <p:cNvPr id="4" name="Symbol zastępczy numeru slajdu 3"/>
          <p:cNvSpPr>
            <a:spLocks noGrp="1"/>
          </p:cNvSpPr>
          <p:nvPr>
            <p:ph type="sldNum" sz="quarter" idx="10"/>
          </p:nvPr>
        </p:nvSpPr>
        <p:spPr/>
        <p:txBody>
          <a:bodyPr/>
          <a:lstStyle/>
          <a:p>
            <a:fld id="{5BA08351-1517-4DDD-96C2-B53AED81A9DF}" type="slidenum">
              <a:rPr lang="en-US" smtClean="0"/>
              <a:pPr/>
              <a:t>10</a:t>
            </a:fld>
            <a:endParaRPr lang="en-US" dirty="0"/>
          </a:p>
        </p:txBody>
      </p:sp>
      <p:sp>
        <p:nvSpPr>
          <p:cNvPr id="14" name="Dowolny kształt 13"/>
          <p:cNvSpPr/>
          <p:nvPr/>
        </p:nvSpPr>
        <p:spPr>
          <a:xfrm>
            <a:off x="323871" y="2317443"/>
            <a:ext cx="2230382" cy="892153"/>
          </a:xfrm>
          <a:custGeom>
            <a:avLst/>
            <a:gdLst>
              <a:gd name="connsiteX0" fmla="*/ 0 w 2230382"/>
              <a:gd name="connsiteY0" fmla="*/ 0 h 892153"/>
              <a:gd name="connsiteX1" fmla="*/ 1784306 w 2230382"/>
              <a:gd name="connsiteY1" fmla="*/ 0 h 892153"/>
              <a:gd name="connsiteX2" fmla="*/ 2230382 w 2230382"/>
              <a:gd name="connsiteY2" fmla="*/ 446077 h 892153"/>
              <a:gd name="connsiteX3" fmla="*/ 1784306 w 2230382"/>
              <a:gd name="connsiteY3" fmla="*/ 892153 h 892153"/>
              <a:gd name="connsiteX4" fmla="*/ 0 w 2230382"/>
              <a:gd name="connsiteY4" fmla="*/ 892153 h 892153"/>
              <a:gd name="connsiteX5" fmla="*/ 446077 w 2230382"/>
              <a:gd name="connsiteY5" fmla="*/ 446077 h 892153"/>
              <a:gd name="connsiteX6" fmla="*/ 0 w 2230382"/>
              <a:gd name="connsiteY6" fmla="*/ 0 h 892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0382" h="892153">
                <a:moveTo>
                  <a:pt x="0" y="0"/>
                </a:moveTo>
                <a:lnTo>
                  <a:pt x="1784306" y="0"/>
                </a:lnTo>
                <a:lnTo>
                  <a:pt x="2230382" y="446077"/>
                </a:lnTo>
                <a:lnTo>
                  <a:pt x="1784306" y="892153"/>
                </a:lnTo>
                <a:lnTo>
                  <a:pt x="0" y="892153"/>
                </a:lnTo>
                <a:lnTo>
                  <a:pt x="446077" y="446077"/>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70105" tIns="74676" rIns="520752" bIns="74676" numCol="1" spcCol="1270" anchor="ctr" anchorCtr="0">
            <a:noAutofit/>
          </a:bodyPr>
          <a:lstStyle/>
          <a:p>
            <a:pPr lvl="0" algn="ctr" defTabSz="2489200">
              <a:lnSpc>
                <a:spcPct val="90000"/>
              </a:lnSpc>
              <a:spcBef>
                <a:spcPct val="0"/>
              </a:spcBef>
              <a:spcAft>
                <a:spcPct val="35000"/>
              </a:spcAft>
            </a:pPr>
            <a:r>
              <a:rPr lang="pl-PL" sz="5600" kern="1200" dirty="0" smtClean="0"/>
              <a:t>2</a:t>
            </a:r>
            <a:endParaRPr lang="en-US" sz="5600" kern="1200" dirty="0"/>
          </a:p>
        </p:txBody>
      </p:sp>
      <p:sp>
        <p:nvSpPr>
          <p:cNvPr id="15" name="Dowolny kształt 14"/>
          <p:cNvSpPr/>
          <p:nvPr/>
        </p:nvSpPr>
        <p:spPr>
          <a:xfrm>
            <a:off x="2331216" y="2317443"/>
            <a:ext cx="2230382" cy="892153"/>
          </a:xfrm>
          <a:custGeom>
            <a:avLst/>
            <a:gdLst>
              <a:gd name="connsiteX0" fmla="*/ 0 w 2230382"/>
              <a:gd name="connsiteY0" fmla="*/ 0 h 892153"/>
              <a:gd name="connsiteX1" fmla="*/ 1784306 w 2230382"/>
              <a:gd name="connsiteY1" fmla="*/ 0 h 892153"/>
              <a:gd name="connsiteX2" fmla="*/ 2230382 w 2230382"/>
              <a:gd name="connsiteY2" fmla="*/ 446077 h 892153"/>
              <a:gd name="connsiteX3" fmla="*/ 1784306 w 2230382"/>
              <a:gd name="connsiteY3" fmla="*/ 892153 h 892153"/>
              <a:gd name="connsiteX4" fmla="*/ 0 w 2230382"/>
              <a:gd name="connsiteY4" fmla="*/ 892153 h 892153"/>
              <a:gd name="connsiteX5" fmla="*/ 446077 w 2230382"/>
              <a:gd name="connsiteY5" fmla="*/ 446077 h 892153"/>
              <a:gd name="connsiteX6" fmla="*/ 0 w 2230382"/>
              <a:gd name="connsiteY6" fmla="*/ 0 h 892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0382" h="892153">
                <a:moveTo>
                  <a:pt x="0" y="0"/>
                </a:moveTo>
                <a:lnTo>
                  <a:pt x="1784306" y="0"/>
                </a:lnTo>
                <a:lnTo>
                  <a:pt x="2230382" y="446077"/>
                </a:lnTo>
                <a:lnTo>
                  <a:pt x="1784306" y="892153"/>
                </a:lnTo>
                <a:lnTo>
                  <a:pt x="0" y="892153"/>
                </a:lnTo>
                <a:lnTo>
                  <a:pt x="446077" y="446077"/>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70105" tIns="74676" rIns="520752" bIns="74676" numCol="1" spcCol="1270" anchor="ctr" anchorCtr="0">
            <a:noAutofit/>
          </a:bodyPr>
          <a:lstStyle/>
          <a:p>
            <a:pPr lvl="0" algn="ctr" defTabSz="2489200">
              <a:lnSpc>
                <a:spcPct val="90000"/>
              </a:lnSpc>
              <a:spcBef>
                <a:spcPct val="0"/>
              </a:spcBef>
              <a:spcAft>
                <a:spcPct val="35000"/>
              </a:spcAft>
            </a:pPr>
            <a:r>
              <a:rPr lang="pl-PL" sz="5600" kern="1200" dirty="0" smtClean="0"/>
              <a:t>3</a:t>
            </a:r>
            <a:endParaRPr lang="en-US" sz="5600" kern="1200" dirty="0"/>
          </a:p>
        </p:txBody>
      </p:sp>
      <p:sp>
        <p:nvSpPr>
          <p:cNvPr id="16" name="Dowolny kształt 15"/>
          <p:cNvSpPr/>
          <p:nvPr/>
        </p:nvSpPr>
        <p:spPr>
          <a:xfrm>
            <a:off x="4338560" y="2317443"/>
            <a:ext cx="2230382" cy="892153"/>
          </a:xfrm>
          <a:custGeom>
            <a:avLst/>
            <a:gdLst>
              <a:gd name="connsiteX0" fmla="*/ 0 w 2230382"/>
              <a:gd name="connsiteY0" fmla="*/ 0 h 892153"/>
              <a:gd name="connsiteX1" fmla="*/ 1784306 w 2230382"/>
              <a:gd name="connsiteY1" fmla="*/ 0 h 892153"/>
              <a:gd name="connsiteX2" fmla="*/ 2230382 w 2230382"/>
              <a:gd name="connsiteY2" fmla="*/ 446077 h 892153"/>
              <a:gd name="connsiteX3" fmla="*/ 1784306 w 2230382"/>
              <a:gd name="connsiteY3" fmla="*/ 892153 h 892153"/>
              <a:gd name="connsiteX4" fmla="*/ 0 w 2230382"/>
              <a:gd name="connsiteY4" fmla="*/ 892153 h 892153"/>
              <a:gd name="connsiteX5" fmla="*/ 446077 w 2230382"/>
              <a:gd name="connsiteY5" fmla="*/ 446077 h 892153"/>
              <a:gd name="connsiteX6" fmla="*/ 0 w 2230382"/>
              <a:gd name="connsiteY6" fmla="*/ 0 h 892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0382" h="892153">
                <a:moveTo>
                  <a:pt x="0" y="0"/>
                </a:moveTo>
                <a:lnTo>
                  <a:pt x="1784306" y="0"/>
                </a:lnTo>
                <a:lnTo>
                  <a:pt x="2230382" y="446077"/>
                </a:lnTo>
                <a:lnTo>
                  <a:pt x="1784306" y="892153"/>
                </a:lnTo>
                <a:lnTo>
                  <a:pt x="0" y="892153"/>
                </a:lnTo>
                <a:lnTo>
                  <a:pt x="446077" y="446077"/>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70105" tIns="74676" rIns="520752" bIns="74676" numCol="1" spcCol="1270" anchor="ctr" anchorCtr="0">
            <a:noAutofit/>
          </a:bodyPr>
          <a:lstStyle/>
          <a:p>
            <a:pPr lvl="0" algn="ctr" defTabSz="2489200">
              <a:lnSpc>
                <a:spcPct val="90000"/>
              </a:lnSpc>
              <a:spcBef>
                <a:spcPct val="0"/>
              </a:spcBef>
              <a:spcAft>
                <a:spcPct val="35000"/>
              </a:spcAft>
            </a:pPr>
            <a:r>
              <a:rPr lang="pl-PL" sz="5600" kern="1200" dirty="0" smtClean="0"/>
              <a:t>4</a:t>
            </a:r>
            <a:endParaRPr lang="en-US" sz="5600" kern="1200" dirty="0"/>
          </a:p>
        </p:txBody>
      </p:sp>
      <p:sp>
        <p:nvSpPr>
          <p:cNvPr id="9" name="Dowolny kształt 8"/>
          <p:cNvSpPr/>
          <p:nvPr/>
        </p:nvSpPr>
        <p:spPr>
          <a:xfrm>
            <a:off x="308560" y="4342433"/>
            <a:ext cx="2189231" cy="875692"/>
          </a:xfrm>
          <a:custGeom>
            <a:avLst/>
            <a:gdLst>
              <a:gd name="connsiteX0" fmla="*/ 0 w 2189231"/>
              <a:gd name="connsiteY0" fmla="*/ 0 h 875692"/>
              <a:gd name="connsiteX1" fmla="*/ 1751385 w 2189231"/>
              <a:gd name="connsiteY1" fmla="*/ 0 h 875692"/>
              <a:gd name="connsiteX2" fmla="*/ 2189231 w 2189231"/>
              <a:gd name="connsiteY2" fmla="*/ 437846 h 875692"/>
              <a:gd name="connsiteX3" fmla="*/ 1751385 w 2189231"/>
              <a:gd name="connsiteY3" fmla="*/ 875692 h 875692"/>
              <a:gd name="connsiteX4" fmla="*/ 0 w 2189231"/>
              <a:gd name="connsiteY4" fmla="*/ 875692 h 875692"/>
              <a:gd name="connsiteX5" fmla="*/ 437846 w 2189231"/>
              <a:gd name="connsiteY5" fmla="*/ 437846 h 875692"/>
              <a:gd name="connsiteX6" fmla="*/ 0 w 2189231"/>
              <a:gd name="connsiteY6" fmla="*/ 0 h 875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9231" h="875692">
                <a:moveTo>
                  <a:pt x="0" y="0"/>
                </a:moveTo>
                <a:lnTo>
                  <a:pt x="1751385" y="0"/>
                </a:lnTo>
                <a:lnTo>
                  <a:pt x="2189231" y="437846"/>
                </a:lnTo>
                <a:lnTo>
                  <a:pt x="1751385" y="875692"/>
                </a:lnTo>
                <a:lnTo>
                  <a:pt x="0" y="875692"/>
                </a:lnTo>
                <a:lnTo>
                  <a:pt x="437846" y="43784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57874" tIns="73343" rIns="511189" bIns="73343" numCol="1" spcCol="1270" anchor="ctr" anchorCtr="0">
            <a:noAutofit/>
          </a:bodyPr>
          <a:lstStyle/>
          <a:p>
            <a:pPr lvl="0" algn="ctr" defTabSz="2444750">
              <a:lnSpc>
                <a:spcPct val="90000"/>
              </a:lnSpc>
              <a:spcBef>
                <a:spcPct val="0"/>
              </a:spcBef>
              <a:spcAft>
                <a:spcPct val="35000"/>
              </a:spcAft>
            </a:pPr>
            <a:r>
              <a:rPr lang="pl-PL" sz="5500" kern="1200" dirty="0" smtClean="0"/>
              <a:t>1</a:t>
            </a:r>
            <a:endParaRPr lang="en-US" sz="5500" kern="1200" dirty="0"/>
          </a:p>
        </p:txBody>
      </p:sp>
      <p:sp>
        <p:nvSpPr>
          <p:cNvPr id="10" name="Dowolny kształt 9"/>
          <p:cNvSpPr/>
          <p:nvPr/>
        </p:nvSpPr>
        <p:spPr>
          <a:xfrm>
            <a:off x="2278869" y="4342433"/>
            <a:ext cx="2189231" cy="875692"/>
          </a:xfrm>
          <a:custGeom>
            <a:avLst/>
            <a:gdLst>
              <a:gd name="connsiteX0" fmla="*/ 0 w 2189231"/>
              <a:gd name="connsiteY0" fmla="*/ 0 h 875692"/>
              <a:gd name="connsiteX1" fmla="*/ 1751385 w 2189231"/>
              <a:gd name="connsiteY1" fmla="*/ 0 h 875692"/>
              <a:gd name="connsiteX2" fmla="*/ 2189231 w 2189231"/>
              <a:gd name="connsiteY2" fmla="*/ 437846 h 875692"/>
              <a:gd name="connsiteX3" fmla="*/ 1751385 w 2189231"/>
              <a:gd name="connsiteY3" fmla="*/ 875692 h 875692"/>
              <a:gd name="connsiteX4" fmla="*/ 0 w 2189231"/>
              <a:gd name="connsiteY4" fmla="*/ 875692 h 875692"/>
              <a:gd name="connsiteX5" fmla="*/ 437846 w 2189231"/>
              <a:gd name="connsiteY5" fmla="*/ 437846 h 875692"/>
              <a:gd name="connsiteX6" fmla="*/ 0 w 2189231"/>
              <a:gd name="connsiteY6" fmla="*/ 0 h 875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9231" h="875692">
                <a:moveTo>
                  <a:pt x="0" y="0"/>
                </a:moveTo>
                <a:lnTo>
                  <a:pt x="1751385" y="0"/>
                </a:lnTo>
                <a:lnTo>
                  <a:pt x="2189231" y="437846"/>
                </a:lnTo>
                <a:lnTo>
                  <a:pt x="1751385" y="875692"/>
                </a:lnTo>
                <a:lnTo>
                  <a:pt x="0" y="875692"/>
                </a:lnTo>
                <a:lnTo>
                  <a:pt x="437846" y="43784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57874" tIns="73343" rIns="511189" bIns="73343" numCol="1" spcCol="1270" anchor="ctr" anchorCtr="0">
            <a:noAutofit/>
          </a:bodyPr>
          <a:lstStyle/>
          <a:p>
            <a:pPr lvl="0" algn="ctr" defTabSz="2444750">
              <a:lnSpc>
                <a:spcPct val="90000"/>
              </a:lnSpc>
              <a:spcBef>
                <a:spcPct val="0"/>
              </a:spcBef>
              <a:spcAft>
                <a:spcPct val="35000"/>
              </a:spcAft>
            </a:pPr>
            <a:r>
              <a:rPr lang="pl-PL" sz="5500" kern="1200" dirty="0" smtClean="0"/>
              <a:t>3</a:t>
            </a:r>
            <a:endParaRPr lang="en-US" sz="5500" kern="1200" dirty="0"/>
          </a:p>
        </p:txBody>
      </p:sp>
      <p:sp>
        <p:nvSpPr>
          <p:cNvPr id="11" name="Dowolny kształt 10"/>
          <p:cNvSpPr/>
          <p:nvPr/>
        </p:nvSpPr>
        <p:spPr>
          <a:xfrm>
            <a:off x="4249178" y="4342433"/>
            <a:ext cx="2189231" cy="875692"/>
          </a:xfrm>
          <a:custGeom>
            <a:avLst/>
            <a:gdLst>
              <a:gd name="connsiteX0" fmla="*/ 0 w 2189231"/>
              <a:gd name="connsiteY0" fmla="*/ 0 h 875692"/>
              <a:gd name="connsiteX1" fmla="*/ 1751385 w 2189231"/>
              <a:gd name="connsiteY1" fmla="*/ 0 h 875692"/>
              <a:gd name="connsiteX2" fmla="*/ 2189231 w 2189231"/>
              <a:gd name="connsiteY2" fmla="*/ 437846 h 875692"/>
              <a:gd name="connsiteX3" fmla="*/ 1751385 w 2189231"/>
              <a:gd name="connsiteY3" fmla="*/ 875692 h 875692"/>
              <a:gd name="connsiteX4" fmla="*/ 0 w 2189231"/>
              <a:gd name="connsiteY4" fmla="*/ 875692 h 875692"/>
              <a:gd name="connsiteX5" fmla="*/ 437846 w 2189231"/>
              <a:gd name="connsiteY5" fmla="*/ 437846 h 875692"/>
              <a:gd name="connsiteX6" fmla="*/ 0 w 2189231"/>
              <a:gd name="connsiteY6" fmla="*/ 0 h 875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9231" h="875692">
                <a:moveTo>
                  <a:pt x="0" y="0"/>
                </a:moveTo>
                <a:lnTo>
                  <a:pt x="1751385" y="0"/>
                </a:lnTo>
                <a:lnTo>
                  <a:pt x="2189231" y="437846"/>
                </a:lnTo>
                <a:lnTo>
                  <a:pt x="1751385" y="875692"/>
                </a:lnTo>
                <a:lnTo>
                  <a:pt x="0" y="875692"/>
                </a:lnTo>
                <a:lnTo>
                  <a:pt x="437846" y="43784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57874" tIns="73343" rIns="511189" bIns="73343" numCol="1" spcCol="1270" anchor="ctr" anchorCtr="0">
            <a:noAutofit/>
          </a:bodyPr>
          <a:lstStyle/>
          <a:p>
            <a:pPr lvl="0" algn="ctr" defTabSz="2444750">
              <a:lnSpc>
                <a:spcPct val="90000"/>
              </a:lnSpc>
              <a:spcBef>
                <a:spcPct val="0"/>
              </a:spcBef>
              <a:spcAft>
                <a:spcPct val="35000"/>
              </a:spcAft>
            </a:pPr>
            <a:r>
              <a:rPr lang="pl-PL" sz="5500" kern="1200" dirty="0" smtClean="0"/>
              <a:t>3</a:t>
            </a:r>
            <a:endParaRPr lang="en-US" sz="5500" kern="1200" dirty="0"/>
          </a:p>
        </p:txBody>
      </p:sp>
      <p:sp>
        <p:nvSpPr>
          <p:cNvPr id="12" name="Dowolny kształt 11"/>
          <p:cNvSpPr/>
          <p:nvPr/>
        </p:nvSpPr>
        <p:spPr>
          <a:xfrm>
            <a:off x="6219487" y="4342433"/>
            <a:ext cx="2189231" cy="875692"/>
          </a:xfrm>
          <a:custGeom>
            <a:avLst/>
            <a:gdLst>
              <a:gd name="connsiteX0" fmla="*/ 0 w 2189231"/>
              <a:gd name="connsiteY0" fmla="*/ 0 h 875692"/>
              <a:gd name="connsiteX1" fmla="*/ 1751385 w 2189231"/>
              <a:gd name="connsiteY1" fmla="*/ 0 h 875692"/>
              <a:gd name="connsiteX2" fmla="*/ 2189231 w 2189231"/>
              <a:gd name="connsiteY2" fmla="*/ 437846 h 875692"/>
              <a:gd name="connsiteX3" fmla="*/ 1751385 w 2189231"/>
              <a:gd name="connsiteY3" fmla="*/ 875692 h 875692"/>
              <a:gd name="connsiteX4" fmla="*/ 0 w 2189231"/>
              <a:gd name="connsiteY4" fmla="*/ 875692 h 875692"/>
              <a:gd name="connsiteX5" fmla="*/ 437846 w 2189231"/>
              <a:gd name="connsiteY5" fmla="*/ 437846 h 875692"/>
              <a:gd name="connsiteX6" fmla="*/ 0 w 2189231"/>
              <a:gd name="connsiteY6" fmla="*/ 0 h 875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9231" h="875692">
                <a:moveTo>
                  <a:pt x="0" y="0"/>
                </a:moveTo>
                <a:lnTo>
                  <a:pt x="1751385" y="0"/>
                </a:lnTo>
                <a:lnTo>
                  <a:pt x="2189231" y="437846"/>
                </a:lnTo>
                <a:lnTo>
                  <a:pt x="1751385" y="875692"/>
                </a:lnTo>
                <a:lnTo>
                  <a:pt x="0" y="875692"/>
                </a:lnTo>
                <a:lnTo>
                  <a:pt x="437846" y="437846"/>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57874" tIns="73343" rIns="511189" bIns="73343" numCol="1" spcCol="1270" anchor="ctr" anchorCtr="0">
            <a:noAutofit/>
          </a:bodyPr>
          <a:lstStyle/>
          <a:p>
            <a:pPr lvl="0" algn="ctr" defTabSz="2444750">
              <a:lnSpc>
                <a:spcPct val="90000"/>
              </a:lnSpc>
              <a:spcBef>
                <a:spcPct val="0"/>
              </a:spcBef>
              <a:spcAft>
                <a:spcPct val="35000"/>
              </a:spcAft>
            </a:pPr>
            <a:r>
              <a:rPr lang="pl-PL" sz="5500" kern="1200" dirty="0" smtClean="0"/>
              <a:t>3</a:t>
            </a:r>
            <a:endParaRPr lang="en-US" sz="5500" kern="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p:cBhvr>
                                        <p:cTn id="6" dur="2000" fill="hold"/>
                                        <p:tgtEl>
                                          <p:spTgt spid="14"/>
                                        </p:tgtEl>
                                        <p:attrNameLst>
                                          <p:attrName>fillcolor</p:attrName>
                                        </p:attrNameLst>
                                      </p:cBhvr>
                                      <p:to>
                                        <a:schemeClr val="accent2"/>
                                      </p:to>
                                    </p:animClr>
                                    <p:set>
                                      <p:cBhvr>
                                        <p:cTn id="7" dur="2000" fill="hold"/>
                                        <p:tgtEl>
                                          <p:spTgt spid="14"/>
                                        </p:tgtEl>
                                        <p:attrNameLst>
                                          <p:attrName>fill.type</p:attrName>
                                        </p:attrNameLst>
                                      </p:cBhvr>
                                      <p:to>
                                        <p:strVal val="solid"/>
                                      </p:to>
                                    </p:set>
                                    <p:set>
                                      <p:cBhvr>
                                        <p:cTn id="8" dur="2000" fill="hold"/>
                                        <p:tgtEl>
                                          <p:spTgt spid="14"/>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p:cBhvr>
                                        <p:cTn id="12" dur="2000" fill="hold"/>
                                        <p:tgtEl>
                                          <p:spTgt spid="9"/>
                                        </p:tgtEl>
                                        <p:attrNameLst>
                                          <p:attrName>fillcolor</p:attrName>
                                        </p:attrNameLst>
                                      </p:cBhvr>
                                      <p:to>
                                        <a:schemeClr val="accent2"/>
                                      </p:to>
                                    </p:animClr>
                                    <p:set>
                                      <p:cBhvr>
                                        <p:cTn id="13" dur="2000" fill="hold"/>
                                        <p:tgtEl>
                                          <p:spTgt spid="9"/>
                                        </p:tgtEl>
                                        <p:attrNameLst>
                                          <p:attrName>fill.type</p:attrName>
                                        </p:attrNameLst>
                                      </p:cBhvr>
                                      <p:to>
                                        <p:strVal val="solid"/>
                                      </p:to>
                                    </p:set>
                                    <p:set>
                                      <p:cBhvr>
                                        <p:cTn id="14" dur="2000" fill="hold"/>
                                        <p:tgtEl>
                                          <p:spTgt spid="9"/>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p:cBhvr>
                                        <p:cTn id="18" dur="2000" fill="hold"/>
                                        <p:tgtEl>
                                          <p:spTgt spid="9"/>
                                        </p:tgtEl>
                                        <p:attrNameLst>
                                          <p:attrName>fillcolor</p:attrName>
                                        </p:attrNameLst>
                                      </p:cBhvr>
                                      <p:to>
                                        <a:srgbClr val="FF2929"/>
                                      </p:to>
                                    </p:animClr>
                                    <p:set>
                                      <p:cBhvr>
                                        <p:cTn id="19" dur="2000" fill="hold"/>
                                        <p:tgtEl>
                                          <p:spTgt spid="9"/>
                                        </p:tgtEl>
                                        <p:attrNameLst>
                                          <p:attrName>fill.type</p:attrName>
                                        </p:attrNameLst>
                                      </p:cBhvr>
                                      <p:to>
                                        <p:strVal val="solid"/>
                                      </p:to>
                                    </p:set>
                                    <p:set>
                                      <p:cBhvr>
                                        <p:cTn id="20" dur="2000" fill="hold"/>
                                        <p:tgtEl>
                                          <p:spTgt spid="9"/>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p:cBhvr>
                                        <p:cTn id="24" dur="2000" fill="hold"/>
                                        <p:tgtEl>
                                          <p:spTgt spid="10"/>
                                        </p:tgtEl>
                                        <p:attrNameLst>
                                          <p:attrName>fillcolor</p:attrName>
                                        </p:attrNameLst>
                                      </p:cBhvr>
                                      <p:to>
                                        <a:schemeClr val="accent2"/>
                                      </p:to>
                                    </p:animClr>
                                    <p:set>
                                      <p:cBhvr>
                                        <p:cTn id="25" dur="2000" fill="hold"/>
                                        <p:tgtEl>
                                          <p:spTgt spid="10"/>
                                        </p:tgtEl>
                                        <p:attrNameLst>
                                          <p:attrName>fill.type</p:attrName>
                                        </p:attrNameLst>
                                      </p:cBhvr>
                                      <p:to>
                                        <p:strVal val="solid"/>
                                      </p:to>
                                    </p:set>
                                    <p:set>
                                      <p:cBhvr>
                                        <p:cTn id="26" dur="2000" fill="hold"/>
                                        <p:tgtEl>
                                          <p:spTgt spid="10"/>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2" fill="hold" nodeType="clickEffect">
                                  <p:stCondLst>
                                    <p:cond delay="0"/>
                                  </p:stCondLst>
                                  <p:childTnLst>
                                    <p:animClr clrSpc="rgb">
                                      <p:cBhvr>
                                        <p:cTn id="30" dur="2000" fill="hold"/>
                                        <p:tgtEl>
                                          <p:spTgt spid="14"/>
                                        </p:tgtEl>
                                        <p:attrNameLst>
                                          <p:attrName>fillcolor</p:attrName>
                                        </p:attrNameLst>
                                      </p:cBhvr>
                                      <p:to>
                                        <a:srgbClr val="FF2929"/>
                                      </p:to>
                                    </p:animClr>
                                    <p:set>
                                      <p:cBhvr>
                                        <p:cTn id="31" dur="2000" fill="hold"/>
                                        <p:tgtEl>
                                          <p:spTgt spid="14"/>
                                        </p:tgtEl>
                                        <p:attrNameLst>
                                          <p:attrName>fill.type</p:attrName>
                                        </p:attrNameLst>
                                      </p:cBhvr>
                                      <p:to>
                                        <p:strVal val="solid"/>
                                      </p:to>
                                    </p:set>
                                    <p:set>
                                      <p:cBhvr>
                                        <p:cTn id="32" dur="2000" fill="hold"/>
                                        <p:tgtEl>
                                          <p:spTgt spid="14"/>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 presetClass="emph" presetSubtype="2" fill="hold" nodeType="clickEffect">
                                  <p:stCondLst>
                                    <p:cond delay="0"/>
                                  </p:stCondLst>
                                  <p:childTnLst>
                                    <p:animClr clrSpc="rgb">
                                      <p:cBhvr>
                                        <p:cTn id="36" dur="2000" fill="hold"/>
                                        <p:tgtEl>
                                          <p:spTgt spid="15"/>
                                        </p:tgtEl>
                                        <p:attrNameLst>
                                          <p:attrName>fillcolor</p:attrName>
                                        </p:attrNameLst>
                                      </p:cBhvr>
                                      <p:to>
                                        <a:schemeClr val="accent2"/>
                                      </p:to>
                                    </p:animClr>
                                    <p:set>
                                      <p:cBhvr>
                                        <p:cTn id="37" dur="2000" fill="hold"/>
                                        <p:tgtEl>
                                          <p:spTgt spid="15"/>
                                        </p:tgtEl>
                                        <p:attrNameLst>
                                          <p:attrName>fill.type</p:attrName>
                                        </p:attrNameLst>
                                      </p:cBhvr>
                                      <p:to>
                                        <p:strVal val="solid"/>
                                      </p:to>
                                    </p:set>
                                    <p:set>
                                      <p:cBhvr>
                                        <p:cTn id="38" dur="2000" fill="hold"/>
                                        <p:tgtEl>
                                          <p:spTgt spid="15"/>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mph" presetSubtype="2" fill="hold" nodeType="clickEffect">
                                  <p:stCondLst>
                                    <p:cond delay="0"/>
                                  </p:stCondLst>
                                  <p:childTnLst>
                                    <p:animClr clrSpc="rgb">
                                      <p:cBhvr>
                                        <p:cTn id="42" dur="2000" fill="hold"/>
                                        <p:tgtEl>
                                          <p:spTgt spid="15"/>
                                        </p:tgtEl>
                                        <p:attrNameLst>
                                          <p:attrName>fillcolor</p:attrName>
                                        </p:attrNameLst>
                                      </p:cBhvr>
                                      <p:to>
                                        <a:srgbClr val="FF2929"/>
                                      </p:to>
                                    </p:animClr>
                                    <p:set>
                                      <p:cBhvr>
                                        <p:cTn id="43" dur="2000" fill="hold"/>
                                        <p:tgtEl>
                                          <p:spTgt spid="15"/>
                                        </p:tgtEl>
                                        <p:attrNameLst>
                                          <p:attrName>fill.type</p:attrName>
                                        </p:attrNameLst>
                                      </p:cBhvr>
                                      <p:to>
                                        <p:strVal val="solid"/>
                                      </p:to>
                                    </p:set>
                                    <p:set>
                                      <p:cBhvr>
                                        <p:cTn id="44" dur="2000" fill="hold"/>
                                        <p:tgtEl>
                                          <p:spTgt spid="15"/>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2" fill="hold" nodeType="clickEffect">
                                  <p:stCondLst>
                                    <p:cond delay="0"/>
                                  </p:stCondLst>
                                  <p:childTnLst>
                                    <p:animClr clrSpc="rgb">
                                      <p:cBhvr>
                                        <p:cTn id="48" dur="2000" fill="hold"/>
                                        <p:tgtEl>
                                          <p:spTgt spid="16"/>
                                        </p:tgtEl>
                                        <p:attrNameLst>
                                          <p:attrName>fillcolor</p:attrName>
                                        </p:attrNameLst>
                                      </p:cBhvr>
                                      <p:to>
                                        <a:schemeClr val="accent2"/>
                                      </p:to>
                                    </p:animClr>
                                    <p:set>
                                      <p:cBhvr>
                                        <p:cTn id="49" dur="2000" fill="hold"/>
                                        <p:tgtEl>
                                          <p:spTgt spid="16"/>
                                        </p:tgtEl>
                                        <p:attrNameLst>
                                          <p:attrName>fill.type</p:attrName>
                                        </p:attrNameLst>
                                      </p:cBhvr>
                                      <p:to>
                                        <p:strVal val="solid"/>
                                      </p:to>
                                    </p:set>
                                    <p:set>
                                      <p:cBhvr>
                                        <p:cTn id="50" dur="2000" fill="hold"/>
                                        <p:tgtEl>
                                          <p:spTgt spid="16"/>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 presetClass="emph" presetSubtype="2" fill="hold" nodeType="clickEffect">
                                  <p:stCondLst>
                                    <p:cond delay="0"/>
                                  </p:stCondLst>
                                  <p:childTnLst>
                                    <p:animClr clrSpc="rgb">
                                      <p:cBhvr>
                                        <p:cTn id="54" dur="2000" fill="hold"/>
                                        <p:tgtEl>
                                          <p:spTgt spid="10"/>
                                        </p:tgtEl>
                                        <p:attrNameLst>
                                          <p:attrName>fillcolor</p:attrName>
                                        </p:attrNameLst>
                                      </p:cBhvr>
                                      <p:to>
                                        <a:srgbClr val="FF2929"/>
                                      </p:to>
                                    </p:animClr>
                                    <p:set>
                                      <p:cBhvr>
                                        <p:cTn id="55" dur="2000" fill="hold"/>
                                        <p:tgtEl>
                                          <p:spTgt spid="10"/>
                                        </p:tgtEl>
                                        <p:attrNameLst>
                                          <p:attrName>fill.type</p:attrName>
                                        </p:attrNameLst>
                                      </p:cBhvr>
                                      <p:to>
                                        <p:strVal val="solid"/>
                                      </p:to>
                                    </p:set>
                                    <p:set>
                                      <p:cBhvr>
                                        <p:cTn id="56" dur="2000" fill="hold"/>
                                        <p:tgtEl>
                                          <p:spTgt spid="10"/>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p:cBhvr>
                                        <p:cTn id="60" dur="2000" fill="hold"/>
                                        <p:tgtEl>
                                          <p:spTgt spid="11"/>
                                        </p:tgtEl>
                                        <p:attrNameLst>
                                          <p:attrName>fillcolor</p:attrName>
                                        </p:attrNameLst>
                                      </p:cBhvr>
                                      <p:to>
                                        <a:schemeClr val="accent2"/>
                                      </p:to>
                                    </p:animClr>
                                    <p:set>
                                      <p:cBhvr>
                                        <p:cTn id="61" dur="2000" fill="hold"/>
                                        <p:tgtEl>
                                          <p:spTgt spid="11"/>
                                        </p:tgtEl>
                                        <p:attrNameLst>
                                          <p:attrName>fill.type</p:attrName>
                                        </p:attrNameLst>
                                      </p:cBhvr>
                                      <p:to>
                                        <p:strVal val="solid"/>
                                      </p:to>
                                    </p:set>
                                    <p:set>
                                      <p:cBhvr>
                                        <p:cTn id="62" dur="2000" fill="hold"/>
                                        <p:tgtEl>
                                          <p:spTgt spid="11"/>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1" presetClass="emph" presetSubtype="2" fill="hold" nodeType="clickEffect">
                                  <p:stCondLst>
                                    <p:cond delay="0"/>
                                  </p:stCondLst>
                                  <p:childTnLst>
                                    <p:animClr clrSpc="rgb">
                                      <p:cBhvr>
                                        <p:cTn id="66" dur="2000" fill="hold"/>
                                        <p:tgtEl>
                                          <p:spTgt spid="11"/>
                                        </p:tgtEl>
                                        <p:attrNameLst>
                                          <p:attrName>fillcolor</p:attrName>
                                        </p:attrNameLst>
                                      </p:cBhvr>
                                      <p:to>
                                        <a:srgbClr val="FF2929"/>
                                      </p:to>
                                    </p:animClr>
                                    <p:set>
                                      <p:cBhvr>
                                        <p:cTn id="67" dur="2000" fill="hold"/>
                                        <p:tgtEl>
                                          <p:spTgt spid="11"/>
                                        </p:tgtEl>
                                        <p:attrNameLst>
                                          <p:attrName>fill.type</p:attrName>
                                        </p:attrNameLst>
                                      </p:cBhvr>
                                      <p:to>
                                        <p:strVal val="solid"/>
                                      </p:to>
                                    </p:set>
                                    <p:set>
                                      <p:cBhvr>
                                        <p:cTn id="68" dur="2000" fill="hold"/>
                                        <p:tgtEl>
                                          <p:spTgt spid="11"/>
                                        </p:tgtEl>
                                        <p:attrNameLst>
                                          <p:attrName>fill.on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2" fill="hold" nodeType="clickEffect">
                                  <p:stCondLst>
                                    <p:cond delay="0"/>
                                  </p:stCondLst>
                                  <p:childTnLst>
                                    <p:animClr clrSpc="rgb">
                                      <p:cBhvr>
                                        <p:cTn id="72" dur="2000" fill="hold"/>
                                        <p:tgtEl>
                                          <p:spTgt spid="12"/>
                                        </p:tgtEl>
                                        <p:attrNameLst>
                                          <p:attrName>fillcolor</p:attrName>
                                        </p:attrNameLst>
                                      </p:cBhvr>
                                      <p:to>
                                        <a:schemeClr val="accent2"/>
                                      </p:to>
                                    </p:animClr>
                                    <p:set>
                                      <p:cBhvr>
                                        <p:cTn id="73" dur="2000" fill="hold"/>
                                        <p:tgtEl>
                                          <p:spTgt spid="12"/>
                                        </p:tgtEl>
                                        <p:attrNameLst>
                                          <p:attrName>fill.type</p:attrName>
                                        </p:attrNameLst>
                                      </p:cBhvr>
                                      <p:to>
                                        <p:strVal val="solid"/>
                                      </p:to>
                                    </p:set>
                                    <p:set>
                                      <p:cBhvr>
                                        <p:cTn id="74" dur="2000" fill="hold"/>
                                        <p:tgtEl>
                                          <p:spTgt spid="12"/>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mph" presetSubtype="2" fill="hold" nodeType="clickEffect">
                                  <p:stCondLst>
                                    <p:cond delay="0"/>
                                  </p:stCondLst>
                                  <p:childTnLst>
                                    <p:animClr clrSpc="rgb">
                                      <p:cBhvr>
                                        <p:cTn id="78" dur="2000" fill="hold"/>
                                        <p:tgtEl>
                                          <p:spTgt spid="12"/>
                                        </p:tgtEl>
                                        <p:attrNameLst>
                                          <p:attrName>fillcolor</p:attrName>
                                        </p:attrNameLst>
                                      </p:cBhvr>
                                      <p:to>
                                        <a:srgbClr val="FF2929"/>
                                      </p:to>
                                    </p:animClr>
                                    <p:set>
                                      <p:cBhvr>
                                        <p:cTn id="79" dur="2000" fill="hold"/>
                                        <p:tgtEl>
                                          <p:spTgt spid="12"/>
                                        </p:tgtEl>
                                        <p:attrNameLst>
                                          <p:attrName>fill.type</p:attrName>
                                        </p:attrNameLst>
                                      </p:cBhvr>
                                      <p:to>
                                        <p:strVal val="solid"/>
                                      </p:to>
                                    </p:set>
                                    <p:set>
                                      <p:cBhvr>
                                        <p:cTn id="80" dur="2000" fill="hold"/>
                                        <p:tgtEl>
                                          <p:spTgt spid="12"/>
                                        </p:tgtEl>
                                        <p:attrNameLst>
                                          <p:attrName>fill.on</p:attrName>
                                        </p:attrNameLst>
                                      </p:cBhvr>
                                      <p:to>
                                        <p:strVal val="true"/>
                                      </p:to>
                                    </p:set>
                                  </p:childTnLst>
                                </p:cTn>
                              </p:par>
                            </p:childTnLst>
                          </p:cTn>
                        </p:par>
                      </p:childTnLst>
                    </p:cTn>
                  </p:par>
                  <p:par>
                    <p:cTn id="81" fill="hold">
                      <p:stCondLst>
                        <p:cond delay="indefinite"/>
                      </p:stCondLst>
                      <p:childTnLst>
                        <p:par>
                          <p:cTn id="82" fill="hold">
                            <p:stCondLst>
                              <p:cond delay="0"/>
                            </p:stCondLst>
                            <p:childTnLst>
                              <p:par>
                                <p:cTn id="83" presetID="1" presetClass="emph" presetSubtype="2" fill="hold" nodeType="clickEffect">
                                  <p:stCondLst>
                                    <p:cond delay="0"/>
                                  </p:stCondLst>
                                  <p:childTnLst>
                                    <p:animClr clrSpc="rgb">
                                      <p:cBhvr>
                                        <p:cTn id="84" dur="2000" fill="hold"/>
                                        <p:tgtEl>
                                          <p:spTgt spid="16"/>
                                        </p:tgtEl>
                                        <p:attrNameLst>
                                          <p:attrName>fillcolor</p:attrName>
                                        </p:attrNameLst>
                                      </p:cBhvr>
                                      <p:to>
                                        <a:srgbClr val="FF2929"/>
                                      </p:to>
                                    </p:animClr>
                                    <p:set>
                                      <p:cBhvr>
                                        <p:cTn id="85" dur="2000" fill="hold"/>
                                        <p:tgtEl>
                                          <p:spTgt spid="16"/>
                                        </p:tgtEl>
                                        <p:attrNameLst>
                                          <p:attrName>fill.type</p:attrName>
                                        </p:attrNameLst>
                                      </p:cBhvr>
                                      <p:to>
                                        <p:strVal val="solid"/>
                                      </p:to>
                                    </p:set>
                                    <p:set>
                                      <p:cBhvr>
                                        <p:cTn id="86" dur="2000" fill="hold"/>
                                        <p:tgtEl>
                                          <p:spTgt spid="1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 summary</a:t>
            </a:r>
            <a:endParaRPr lang="en-US" dirty="0"/>
          </a:p>
        </p:txBody>
      </p:sp>
      <p:sp>
        <p:nvSpPr>
          <p:cNvPr id="3" name="Content Placeholder 2"/>
          <p:cNvSpPr>
            <a:spLocks noGrp="1"/>
          </p:cNvSpPr>
          <p:nvPr>
            <p:ph idx="1"/>
          </p:nvPr>
        </p:nvSpPr>
        <p:spPr/>
        <p:txBody>
          <a:bodyPr/>
          <a:lstStyle/>
          <a:p>
            <a:r>
              <a:rPr lang="en-US" dirty="0" smtClean="0"/>
              <a:t>Asynchronous code easier</a:t>
            </a:r>
            <a:endParaRPr lang="en-US" dirty="0" smtClean="0"/>
          </a:p>
          <a:p>
            <a:endParaRPr lang="en-US" dirty="0" smtClean="0"/>
          </a:p>
          <a:p>
            <a:r>
              <a:rPr lang="en-US" dirty="0" smtClean="0"/>
              <a:t>The complexity still increases</a:t>
            </a:r>
          </a:p>
          <a:p>
            <a:endParaRPr lang="en-US" dirty="0" smtClean="0"/>
          </a:p>
          <a:p>
            <a:r>
              <a:rPr lang="en-US" dirty="0" smtClean="0"/>
              <a:t>New tool </a:t>
            </a:r>
            <a:r>
              <a:rPr lang="en-US" dirty="0" smtClean="0"/>
              <a:t>for </a:t>
            </a:r>
            <a:r>
              <a:rPr lang="en-US" smtClean="0"/>
              <a:t>framework developers</a:t>
            </a:r>
            <a:endParaRPr lang="en-US" dirty="0"/>
          </a:p>
        </p:txBody>
      </p:sp>
      <p:sp>
        <p:nvSpPr>
          <p:cNvPr id="4" name="Slide Number Placeholder 3"/>
          <p:cNvSpPr>
            <a:spLocks noGrp="1"/>
          </p:cNvSpPr>
          <p:nvPr>
            <p:ph type="sldNum" sz="quarter" idx="10"/>
          </p:nvPr>
        </p:nvSpPr>
        <p:spPr/>
        <p:txBody>
          <a:bodyPr/>
          <a:lstStyle/>
          <a:p>
            <a:fld id="{5BA08351-1517-4DDD-96C2-B53AED81A9DF}"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Caller info attributes</a:t>
            </a:r>
            <a:endParaRPr lang="en-US" dirty="0"/>
          </a:p>
        </p:txBody>
      </p:sp>
      <p:sp>
        <p:nvSpPr>
          <p:cNvPr id="3" name="Content Placeholder 2"/>
          <p:cNvSpPr>
            <a:spLocks noGrp="1"/>
          </p:cNvSpPr>
          <p:nvPr>
            <p:ph idx="1"/>
          </p:nvPr>
        </p:nvSpPr>
        <p:spPr/>
        <p:txBody>
          <a:bodyPr/>
          <a:lstStyle/>
          <a:p>
            <a:r>
              <a:rPr lang="en-US" dirty="0" err="1" smtClean="0"/>
              <a:t>System.Runtime.CompilerServices</a:t>
            </a:r>
            <a:endParaRPr lang="en-US" dirty="0" smtClean="0"/>
          </a:p>
          <a:p>
            <a:pPr lvl="1"/>
            <a:r>
              <a:rPr lang="en-US" dirty="0" err="1" smtClean="0"/>
              <a:t>CallerMemberName</a:t>
            </a:r>
            <a:endParaRPr lang="en-US" dirty="0" smtClean="0"/>
          </a:p>
          <a:p>
            <a:pPr lvl="1"/>
            <a:r>
              <a:rPr lang="en-US" dirty="0" err="1" smtClean="0"/>
              <a:t>CallerLineNumber</a:t>
            </a:r>
            <a:endParaRPr lang="en-US" dirty="0" smtClean="0"/>
          </a:p>
          <a:p>
            <a:pPr lvl="1"/>
            <a:r>
              <a:rPr lang="en-US" dirty="0" err="1" smtClean="0"/>
              <a:t>CallerFilePath</a:t>
            </a:r>
            <a:endParaRPr lang="en-US" dirty="0" smtClean="0"/>
          </a:p>
          <a:p>
            <a:endParaRPr lang="en-US" dirty="0" smtClean="0"/>
          </a:p>
          <a:p>
            <a:pPr>
              <a:buNone/>
            </a:pPr>
            <a:r>
              <a:rPr lang="en-US" sz="1600" dirty="0" smtClean="0">
                <a:solidFill>
                  <a:srgbClr val="000000"/>
                </a:solidFill>
                <a:highlight>
                  <a:srgbClr val="FFFFFF"/>
                </a:highlight>
                <a:latin typeface="Consolas"/>
              </a:rPr>
              <a:t> </a:t>
            </a:r>
            <a:r>
              <a:rPr lang="en-US" sz="1600" dirty="0" smtClean="0">
                <a:solidFill>
                  <a:srgbClr val="0000FF"/>
                </a:solidFill>
                <a:highlight>
                  <a:srgbClr val="FFFFFF"/>
                </a:highlight>
                <a:latin typeface="Consolas"/>
              </a:rPr>
              <a:t>public</a:t>
            </a:r>
            <a:r>
              <a:rPr lang="en-US" sz="1600" dirty="0" smtClean="0">
                <a:solidFill>
                  <a:srgbClr val="000000"/>
                </a:solidFill>
                <a:highlight>
                  <a:srgbClr val="FFFFFF"/>
                </a:highlight>
                <a:latin typeface="Consolas"/>
              </a:rPr>
              <a:t> </a:t>
            </a:r>
            <a:r>
              <a:rPr lang="en-US" sz="1600" dirty="0" smtClean="0">
                <a:solidFill>
                  <a:srgbClr val="0000FF"/>
                </a:solidFill>
                <a:highlight>
                  <a:srgbClr val="FFFFFF"/>
                </a:highlight>
                <a:latin typeface="Consolas"/>
              </a:rPr>
              <a:t>void</a:t>
            </a:r>
            <a:r>
              <a:rPr lang="en-US" sz="1600" dirty="0" smtClean="0">
                <a:solidFill>
                  <a:srgbClr val="000000"/>
                </a:solidFill>
                <a:highlight>
                  <a:srgbClr val="FFFFFF"/>
                </a:highlight>
                <a:latin typeface="Consolas"/>
              </a:rPr>
              <a:t> Log(</a:t>
            </a:r>
            <a:r>
              <a:rPr lang="en-US" sz="1600" dirty="0" smtClean="0">
                <a:solidFill>
                  <a:srgbClr val="0000FF"/>
                </a:solidFill>
                <a:highlight>
                  <a:srgbClr val="FFFFFF"/>
                </a:highlight>
                <a:latin typeface="Consolas"/>
              </a:rPr>
              <a:t>string</a:t>
            </a:r>
            <a:r>
              <a:rPr lang="en-US" sz="1600" dirty="0" smtClean="0">
                <a:solidFill>
                  <a:srgbClr val="000000"/>
                </a:solidFill>
                <a:highlight>
                  <a:srgbClr val="FFFFFF"/>
                </a:highlight>
                <a:latin typeface="Consolas"/>
              </a:rPr>
              <a:t> message, [</a:t>
            </a:r>
            <a:r>
              <a:rPr lang="en-US" sz="1600" dirty="0" err="1" smtClean="0">
                <a:solidFill>
                  <a:srgbClr val="2B91AF"/>
                </a:solidFill>
                <a:highlight>
                  <a:srgbClr val="FFFFFF"/>
                </a:highlight>
                <a:latin typeface="Consolas"/>
              </a:rPr>
              <a:t>CallerMemberName</a:t>
            </a:r>
            <a:r>
              <a:rPr lang="en-US" sz="1600" dirty="0" smtClean="0">
                <a:solidFill>
                  <a:srgbClr val="000000"/>
                </a:solidFill>
                <a:highlight>
                  <a:srgbClr val="FFFFFF"/>
                </a:highlight>
                <a:latin typeface="Consolas"/>
              </a:rPr>
              <a:t>]</a:t>
            </a:r>
            <a:r>
              <a:rPr lang="en-US" sz="1600" dirty="0" smtClean="0">
                <a:solidFill>
                  <a:srgbClr val="0000FF"/>
                </a:solidFill>
                <a:highlight>
                  <a:srgbClr val="FFFFFF"/>
                </a:highlight>
                <a:latin typeface="Consolas"/>
              </a:rPr>
              <a:t>string</a:t>
            </a:r>
            <a:r>
              <a:rPr lang="en-US" sz="1600" dirty="0" smtClean="0">
                <a:solidFill>
                  <a:srgbClr val="000000"/>
                </a:solidFill>
                <a:highlight>
                  <a:srgbClr val="FFFFFF"/>
                </a:highlight>
                <a:latin typeface="Consolas"/>
              </a:rPr>
              <a:t> </a:t>
            </a:r>
            <a:r>
              <a:rPr lang="en-US" sz="1600" dirty="0" err="1" smtClean="0">
                <a:solidFill>
                  <a:srgbClr val="000000"/>
                </a:solidFill>
                <a:highlight>
                  <a:srgbClr val="FFFFFF"/>
                </a:highlight>
                <a:latin typeface="Consolas"/>
              </a:rPr>
              <a:t>memberName</a:t>
            </a:r>
            <a:r>
              <a:rPr lang="en-US" sz="1600" dirty="0" smtClean="0">
                <a:solidFill>
                  <a:srgbClr val="000000"/>
                </a:solidFill>
                <a:highlight>
                  <a:srgbClr val="FFFFFF"/>
                </a:highlight>
                <a:latin typeface="Consolas"/>
              </a:rPr>
              <a:t> = </a:t>
            </a:r>
            <a:r>
              <a:rPr lang="en-US" sz="1600" dirty="0" smtClean="0">
                <a:solidFill>
                  <a:srgbClr val="800000"/>
                </a:solidFill>
                <a:highlight>
                  <a:srgbClr val="FFFFFF"/>
                </a:highlight>
                <a:latin typeface="Consolas"/>
              </a:rPr>
              <a:t>""</a:t>
            </a:r>
            <a:r>
              <a:rPr lang="en-US" sz="1600" dirty="0" smtClean="0">
                <a:solidFill>
                  <a:srgbClr val="000000"/>
                </a:solidFill>
                <a:highlight>
                  <a:srgbClr val="FFFFFF"/>
                </a:highlight>
                <a:latin typeface="Consolas"/>
              </a:rPr>
              <a:t>, [</a:t>
            </a:r>
            <a:r>
              <a:rPr lang="en-US" sz="1600" dirty="0" err="1" smtClean="0">
                <a:solidFill>
                  <a:srgbClr val="2B91AF"/>
                </a:solidFill>
                <a:highlight>
                  <a:srgbClr val="FFFFFF"/>
                </a:highlight>
                <a:latin typeface="Consolas"/>
              </a:rPr>
              <a:t>CallerLineNumber</a:t>
            </a:r>
            <a:r>
              <a:rPr lang="en-US" sz="1600" dirty="0" smtClean="0">
                <a:solidFill>
                  <a:srgbClr val="000000"/>
                </a:solidFill>
                <a:highlight>
                  <a:srgbClr val="FFFFFF"/>
                </a:highlight>
                <a:latin typeface="Consolas"/>
              </a:rPr>
              <a:t>]</a:t>
            </a:r>
            <a:r>
              <a:rPr lang="en-US" sz="1600" dirty="0" err="1" smtClean="0">
                <a:solidFill>
                  <a:srgbClr val="0000FF"/>
                </a:solidFill>
                <a:highlight>
                  <a:srgbClr val="FFFFFF"/>
                </a:highlight>
                <a:latin typeface="Consolas"/>
              </a:rPr>
              <a:t>int</a:t>
            </a:r>
            <a:r>
              <a:rPr lang="en-US" sz="1600" dirty="0" smtClean="0">
                <a:solidFill>
                  <a:srgbClr val="000000"/>
                </a:solidFill>
                <a:highlight>
                  <a:srgbClr val="FFFFFF"/>
                </a:highlight>
                <a:latin typeface="Consolas"/>
              </a:rPr>
              <a:t> </a:t>
            </a:r>
            <a:r>
              <a:rPr lang="en-US" sz="1600" dirty="0" err="1" smtClean="0">
                <a:solidFill>
                  <a:srgbClr val="000000"/>
                </a:solidFill>
                <a:highlight>
                  <a:srgbClr val="FFFFFF"/>
                </a:highlight>
                <a:latin typeface="Consolas"/>
              </a:rPr>
              <a:t>lineNumber</a:t>
            </a:r>
            <a:r>
              <a:rPr lang="en-US" sz="1600" dirty="0" smtClean="0">
                <a:solidFill>
                  <a:srgbClr val="000000"/>
                </a:solidFill>
                <a:highlight>
                  <a:srgbClr val="FFFFFF"/>
                </a:highlight>
                <a:latin typeface="Consolas"/>
              </a:rPr>
              <a:t> = 0)</a:t>
            </a:r>
          </a:p>
          <a:p>
            <a:pPr>
              <a:buNone/>
            </a:pPr>
            <a:r>
              <a:rPr lang="en-US" sz="1600" dirty="0" smtClean="0">
                <a:solidFill>
                  <a:srgbClr val="000000"/>
                </a:solidFill>
                <a:highlight>
                  <a:srgbClr val="FFFFFF"/>
                </a:highlight>
                <a:latin typeface="Consolas"/>
              </a:rPr>
              <a:t>        {</a:t>
            </a:r>
          </a:p>
          <a:p>
            <a:pPr>
              <a:buNone/>
            </a:pPr>
            <a:r>
              <a:rPr lang="en-US" sz="1600" dirty="0" smtClean="0">
                <a:solidFill>
                  <a:srgbClr val="000000"/>
                </a:solidFill>
                <a:highlight>
                  <a:srgbClr val="FFFFFF"/>
                </a:highlight>
                <a:latin typeface="Consolas"/>
              </a:rPr>
              <a:t>            </a:t>
            </a:r>
            <a:r>
              <a:rPr lang="en-US" sz="1600" dirty="0" err="1" smtClean="0">
                <a:solidFill>
                  <a:srgbClr val="2B91AF"/>
                </a:solidFill>
                <a:highlight>
                  <a:srgbClr val="FFFFFF"/>
                </a:highlight>
                <a:latin typeface="Consolas"/>
              </a:rPr>
              <a:t>Console</a:t>
            </a:r>
            <a:r>
              <a:rPr lang="en-US" sz="1600" dirty="0" err="1" smtClean="0">
                <a:solidFill>
                  <a:srgbClr val="000000"/>
                </a:solidFill>
                <a:highlight>
                  <a:srgbClr val="FFFFFF"/>
                </a:highlight>
                <a:latin typeface="Consolas"/>
              </a:rPr>
              <a:t>.WriteLine</a:t>
            </a:r>
            <a:r>
              <a:rPr lang="en-US" sz="1600" dirty="0" smtClean="0">
                <a:solidFill>
                  <a:srgbClr val="000000"/>
                </a:solidFill>
                <a:highlight>
                  <a:srgbClr val="FFFFFF"/>
                </a:highlight>
                <a:latin typeface="Consolas"/>
              </a:rPr>
              <a:t>(</a:t>
            </a:r>
            <a:r>
              <a:rPr lang="en-US" sz="1600" dirty="0" smtClean="0">
                <a:solidFill>
                  <a:srgbClr val="800000"/>
                </a:solidFill>
                <a:highlight>
                  <a:srgbClr val="FFFFFF"/>
                </a:highlight>
                <a:latin typeface="Consolas"/>
              </a:rPr>
              <a:t>"[</a:t>
            </a:r>
            <a:r>
              <a:rPr lang="en-US" sz="1600" dirty="0" smtClean="0">
                <a:solidFill>
                  <a:srgbClr val="3CB371"/>
                </a:solidFill>
                <a:highlight>
                  <a:srgbClr val="FFFFFF"/>
                </a:highlight>
                <a:latin typeface="Consolas"/>
              </a:rPr>
              <a:t>{0}</a:t>
            </a:r>
            <a:r>
              <a:rPr lang="en-US" sz="1600" dirty="0" smtClean="0">
                <a:solidFill>
                  <a:srgbClr val="800000"/>
                </a:solidFill>
                <a:highlight>
                  <a:srgbClr val="FFFFFF"/>
                </a:highlight>
                <a:latin typeface="Consolas"/>
              </a:rPr>
              <a:t>-</a:t>
            </a:r>
            <a:r>
              <a:rPr lang="en-US" sz="1600" dirty="0" smtClean="0">
                <a:solidFill>
                  <a:srgbClr val="3CB371"/>
                </a:solidFill>
                <a:highlight>
                  <a:srgbClr val="FFFFFF"/>
                </a:highlight>
                <a:latin typeface="Consolas"/>
              </a:rPr>
              <a:t>{1}</a:t>
            </a:r>
            <a:r>
              <a:rPr lang="en-US" sz="1600" dirty="0" smtClean="0">
                <a:solidFill>
                  <a:srgbClr val="800000"/>
                </a:solidFill>
                <a:highlight>
                  <a:srgbClr val="FFFFFF"/>
                </a:highlight>
                <a:latin typeface="Consolas"/>
              </a:rPr>
              <a:t>] – </a:t>
            </a:r>
            <a:r>
              <a:rPr lang="en-US" sz="1600" dirty="0" smtClean="0">
                <a:solidFill>
                  <a:srgbClr val="3CB371"/>
                </a:solidFill>
                <a:highlight>
                  <a:srgbClr val="FFFFFF"/>
                </a:highlight>
                <a:latin typeface="Consolas"/>
              </a:rPr>
              <a:t>{2}</a:t>
            </a:r>
            <a:r>
              <a:rPr lang="en-US" sz="1600" dirty="0" smtClean="0">
                <a:solidFill>
                  <a:srgbClr val="800000"/>
                </a:solidFill>
                <a:highlight>
                  <a:srgbClr val="FFFFFF"/>
                </a:highlight>
                <a:latin typeface="Consolas"/>
              </a:rPr>
              <a:t>"</a:t>
            </a:r>
            <a:r>
              <a:rPr lang="en-US" sz="1600" dirty="0" smtClean="0">
                <a:solidFill>
                  <a:srgbClr val="000000"/>
                </a:solidFill>
                <a:highlight>
                  <a:srgbClr val="FFFFFF"/>
                </a:highlight>
                <a:latin typeface="Consolas"/>
              </a:rPr>
              <a:t>, </a:t>
            </a:r>
            <a:r>
              <a:rPr lang="en-US" sz="1600" dirty="0" err="1" smtClean="0">
                <a:solidFill>
                  <a:srgbClr val="000000"/>
                </a:solidFill>
                <a:highlight>
                  <a:srgbClr val="FFFFFF"/>
                </a:highlight>
                <a:latin typeface="Consolas"/>
              </a:rPr>
              <a:t>memberName</a:t>
            </a:r>
            <a:r>
              <a:rPr lang="en-US" sz="1600" dirty="0" smtClean="0">
                <a:solidFill>
                  <a:srgbClr val="000000"/>
                </a:solidFill>
                <a:highlight>
                  <a:srgbClr val="FFFFFF"/>
                </a:highlight>
                <a:latin typeface="Consolas"/>
              </a:rPr>
              <a:t>, </a:t>
            </a:r>
            <a:r>
              <a:rPr lang="en-US" sz="1600" dirty="0" err="1" smtClean="0">
                <a:solidFill>
                  <a:srgbClr val="000000"/>
                </a:solidFill>
                <a:highlight>
                  <a:srgbClr val="FFFFFF"/>
                </a:highlight>
                <a:latin typeface="Consolas"/>
              </a:rPr>
              <a:t>lineNumber</a:t>
            </a:r>
            <a:r>
              <a:rPr lang="en-US" sz="1600" dirty="0" smtClean="0">
                <a:solidFill>
                  <a:srgbClr val="000000"/>
                </a:solidFill>
                <a:highlight>
                  <a:srgbClr val="FFFFFF"/>
                </a:highlight>
                <a:latin typeface="Consolas"/>
              </a:rPr>
              <a:t>, message);            </a:t>
            </a:r>
          </a:p>
          <a:p>
            <a:pPr>
              <a:buNone/>
            </a:pPr>
            <a:r>
              <a:rPr lang="en-US" sz="1600" dirty="0" smtClean="0">
                <a:solidFill>
                  <a:srgbClr val="000000"/>
                </a:solidFill>
                <a:highlight>
                  <a:srgbClr val="FFFFFF"/>
                </a:highlight>
                <a:latin typeface="Consolas"/>
              </a:rPr>
              <a:t>        }</a:t>
            </a:r>
            <a:endParaRPr lang="en-US" sz="1600" dirty="0" smtClean="0"/>
          </a:p>
        </p:txBody>
      </p:sp>
      <p:sp>
        <p:nvSpPr>
          <p:cNvPr id="4" name="Slide Number Placeholder 3"/>
          <p:cNvSpPr>
            <a:spLocks noGrp="1"/>
          </p:cNvSpPr>
          <p:nvPr>
            <p:ph type="sldNum" sz="quarter" idx="10"/>
          </p:nvPr>
        </p:nvSpPr>
        <p:spPr/>
        <p:txBody>
          <a:bodyPr/>
          <a:lstStyle/>
          <a:p>
            <a:fld id="{5BA08351-1517-4DDD-96C2-B53AED81A9DF}"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WinRT</a:t>
            </a:r>
            <a:r>
              <a:rPr lang="en-US" dirty="0" smtClean="0"/>
              <a:t> – support 	</a:t>
            </a:r>
            <a:endParaRPr lang="en-US" dirty="0"/>
          </a:p>
        </p:txBody>
      </p:sp>
      <p:sp>
        <p:nvSpPr>
          <p:cNvPr id="3" name="Content Placeholder 2"/>
          <p:cNvSpPr>
            <a:spLocks noGrp="1"/>
          </p:cNvSpPr>
          <p:nvPr>
            <p:ph idx="1"/>
          </p:nvPr>
        </p:nvSpPr>
        <p:spPr/>
        <p:txBody>
          <a:bodyPr/>
          <a:lstStyle/>
          <a:p>
            <a:r>
              <a:rPr lang="en-US" dirty="0" smtClean="0"/>
              <a:t>Windows Runtime – a new desktop application runtime</a:t>
            </a:r>
          </a:p>
          <a:p>
            <a:endParaRPr lang="en-US" dirty="0" smtClean="0"/>
          </a:p>
          <a:p>
            <a:r>
              <a:rPr lang="en-US" dirty="0" smtClean="0"/>
              <a:t>More .NET framework support than C# language per se</a:t>
            </a:r>
          </a:p>
          <a:p>
            <a:endParaRPr lang="en-US" dirty="0" smtClean="0"/>
          </a:p>
          <a:p>
            <a:r>
              <a:rPr lang="en-US" dirty="0" smtClean="0"/>
              <a:t>Mix C# components with JavaScript to build Metro Style UI</a:t>
            </a:r>
          </a:p>
        </p:txBody>
      </p:sp>
      <p:sp>
        <p:nvSpPr>
          <p:cNvPr id="4" name="Slide Number Placeholder 3"/>
          <p:cNvSpPr>
            <a:spLocks noGrp="1"/>
          </p:cNvSpPr>
          <p:nvPr>
            <p:ph type="sldNum" sz="quarter" idx="10"/>
          </p:nvPr>
        </p:nvSpPr>
        <p:spPr/>
        <p:txBody>
          <a:bodyPr/>
          <a:lstStyle/>
          <a:p>
            <a:fld id="{5BA08351-1517-4DDD-96C2-B53AED81A9DF}"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 what’s next</a:t>
            </a:r>
            <a:endParaRPr lang="en-US" dirty="0"/>
          </a:p>
        </p:txBody>
      </p:sp>
      <p:sp>
        <p:nvSpPr>
          <p:cNvPr id="3" name="Content Placeholder 2"/>
          <p:cNvSpPr>
            <a:spLocks noGrp="1"/>
          </p:cNvSpPr>
          <p:nvPr>
            <p:ph idx="1"/>
          </p:nvPr>
        </p:nvSpPr>
        <p:spPr/>
        <p:txBody>
          <a:bodyPr/>
          <a:lstStyle/>
          <a:p>
            <a:r>
              <a:rPr lang="en-US" dirty="0" smtClean="0"/>
              <a:t>Opening of the compiler</a:t>
            </a:r>
          </a:p>
          <a:p>
            <a:pPr lvl="1"/>
            <a:r>
              <a:rPr lang="en-US" dirty="0" smtClean="0"/>
              <a:t>I believe compiler is actually being rewritten in c#</a:t>
            </a:r>
          </a:p>
          <a:p>
            <a:endParaRPr lang="en-US" dirty="0" smtClean="0"/>
          </a:p>
          <a:p>
            <a:endParaRPr lang="en-US" dirty="0" smtClean="0"/>
          </a:p>
          <a:p>
            <a:endParaRPr lang="en-US" dirty="0" smtClean="0"/>
          </a:p>
          <a:p>
            <a:r>
              <a:rPr lang="en-US" dirty="0" smtClean="0"/>
              <a:t>Compiler as service</a:t>
            </a:r>
          </a:p>
          <a:p>
            <a:pPr lvl="1"/>
            <a:r>
              <a:rPr lang="en-US" dirty="0" smtClean="0"/>
              <a:t>Roslyn project</a:t>
            </a:r>
          </a:p>
          <a:p>
            <a:pPr lvl="1"/>
            <a:r>
              <a:rPr lang="en-US" dirty="0" smtClean="0"/>
              <a:t>Famous demo that converts C# to VB and vice versa in no more than 20-30 lines of code</a:t>
            </a:r>
          </a:p>
          <a:p>
            <a:pPr lvl="1"/>
            <a:r>
              <a:rPr lang="en-US" dirty="0" smtClean="0"/>
              <a:t>Easily write syntax transformation, the tooling may be already </a:t>
            </a:r>
            <a:r>
              <a:rPr lang="en-US" smtClean="0"/>
              <a:t>built into </a:t>
            </a:r>
            <a:r>
              <a:rPr lang="en-US" dirty="0" smtClean="0"/>
              <a:t>VS</a:t>
            </a:r>
            <a:endParaRPr lang="en-US" dirty="0"/>
          </a:p>
        </p:txBody>
      </p:sp>
      <p:sp>
        <p:nvSpPr>
          <p:cNvPr id="4" name="Slide Number Placeholder 3"/>
          <p:cNvSpPr>
            <a:spLocks noGrp="1"/>
          </p:cNvSpPr>
          <p:nvPr>
            <p:ph type="sldNum" sz="quarter" idx="10"/>
          </p:nvPr>
        </p:nvSpPr>
        <p:spPr/>
        <p:txBody>
          <a:bodyPr/>
          <a:lstStyle/>
          <a:p>
            <a:fld id="{5BA08351-1517-4DDD-96C2-B53AED81A9DF}" type="slidenum">
              <a:rPr lang="en-US" smtClean="0"/>
              <a:pPr/>
              <a:t>14</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3"/>
          <p:cNvSpPr>
            <a:spLocks noGrp="1"/>
          </p:cNvSpPr>
          <p:nvPr>
            <p:ph type="sldNum" sz="quarter" idx="10"/>
          </p:nvPr>
        </p:nvSpPr>
        <p:spPr>
          <a:noFill/>
        </p:spPr>
        <p:txBody>
          <a:bodyPr/>
          <a:lstStyle/>
          <a:p>
            <a:fld id="{B8923B82-4FEA-4C63-961B-70B71B12A787}" type="slidenum">
              <a:rPr lang="en-US"/>
              <a:pPr/>
              <a:t>2</a:t>
            </a:fld>
            <a:endParaRPr lang="en-US"/>
          </a:p>
        </p:txBody>
      </p:sp>
      <p:sp>
        <p:nvSpPr>
          <p:cNvPr id="17410" name="Rectangle 2"/>
          <p:cNvSpPr>
            <a:spLocks noGrp="1" noChangeArrowheads="1"/>
          </p:cNvSpPr>
          <p:nvPr>
            <p:ph type="title"/>
          </p:nvPr>
        </p:nvSpPr>
        <p:spPr/>
        <p:txBody>
          <a:bodyPr/>
          <a:lstStyle/>
          <a:p>
            <a:pPr eaLnBrk="1" hangingPunct="1"/>
            <a:r>
              <a:rPr lang="en-US" dirty="0" smtClean="0">
                <a:ea typeface="ＭＳ Ｐゴシック" pitchFamily="34" charset="-128"/>
              </a:rPr>
              <a:t>C# - History overview</a:t>
            </a:r>
          </a:p>
        </p:txBody>
      </p:sp>
      <p:sp>
        <p:nvSpPr>
          <p:cNvPr id="17411" name="Rectangle 3"/>
          <p:cNvSpPr>
            <a:spLocks noGrp="1" noChangeArrowheads="1"/>
          </p:cNvSpPr>
          <p:nvPr>
            <p:ph type="body" idx="1"/>
          </p:nvPr>
        </p:nvSpPr>
        <p:spPr/>
        <p:txBody>
          <a:bodyPr/>
          <a:lstStyle/>
          <a:p>
            <a:pPr eaLnBrk="1" hangingPunct="1"/>
            <a:r>
              <a:rPr lang="en-US" dirty="0" smtClean="0">
                <a:ea typeface="ＭＳ Ｐゴシック" pitchFamily="34" charset="-128"/>
              </a:rPr>
              <a:t>C# 1.0 – basic language constructs similar to java (2002)</a:t>
            </a:r>
          </a:p>
          <a:p>
            <a:pPr eaLnBrk="1" hangingPunct="1"/>
            <a:endParaRPr lang="en-US" dirty="0" smtClean="0">
              <a:ea typeface="ＭＳ Ｐゴシック" pitchFamily="34" charset="-128"/>
            </a:endParaRPr>
          </a:p>
          <a:p>
            <a:pPr eaLnBrk="1" hangingPunct="1"/>
            <a:r>
              <a:rPr lang="en-US" dirty="0" smtClean="0">
                <a:ea typeface="ＭＳ Ｐゴシック" pitchFamily="34" charset="-128"/>
              </a:rPr>
              <a:t>C# 2.0 – </a:t>
            </a:r>
            <a:r>
              <a:rPr lang="en-US" dirty="0" smtClean="0">
                <a:latin typeface="Arial Black" pitchFamily="34" charset="0"/>
                <a:ea typeface="ＭＳ Ｐゴシック" pitchFamily="34" charset="-128"/>
              </a:rPr>
              <a:t>Generics</a:t>
            </a:r>
            <a:r>
              <a:rPr lang="en-US" dirty="0" smtClean="0">
                <a:ea typeface="ＭＳ Ｐゴシック" pitchFamily="34" charset="-128"/>
              </a:rPr>
              <a:t>, </a:t>
            </a:r>
            <a:r>
              <a:rPr lang="en-US" dirty="0" err="1" smtClean="0">
                <a:latin typeface="Arial Black" pitchFamily="34" charset="0"/>
                <a:ea typeface="ＭＳ Ｐゴシック" pitchFamily="34" charset="-128"/>
              </a:rPr>
              <a:t>Iterators</a:t>
            </a:r>
            <a:r>
              <a:rPr lang="en-US" dirty="0" smtClean="0">
                <a:ea typeface="ＭＳ Ｐゴシック" pitchFamily="34" charset="-128"/>
              </a:rPr>
              <a:t>, partial types, </a:t>
            </a:r>
            <a:r>
              <a:rPr lang="en-US" dirty="0" smtClean="0">
                <a:latin typeface="Arial Black" pitchFamily="34" charset="0"/>
                <a:ea typeface="ＭＳ Ｐゴシック" pitchFamily="34" charset="-128"/>
              </a:rPr>
              <a:t>Anonymous</a:t>
            </a:r>
            <a:r>
              <a:rPr lang="en-US" b="1" dirty="0" smtClean="0">
                <a:ea typeface="ＭＳ Ｐゴシック" pitchFamily="34" charset="-128"/>
              </a:rPr>
              <a:t> </a:t>
            </a:r>
            <a:r>
              <a:rPr lang="en-US" dirty="0" smtClean="0">
                <a:latin typeface="Arial Black" pitchFamily="34" charset="0"/>
                <a:ea typeface="ＭＳ Ｐゴシック" pitchFamily="34" charset="-128"/>
              </a:rPr>
              <a:t>methods</a:t>
            </a:r>
            <a:r>
              <a:rPr lang="en-US" b="1" dirty="0" smtClean="0">
                <a:ea typeface="ＭＳ Ｐゴシック" pitchFamily="34" charset="-128"/>
              </a:rPr>
              <a:t>, </a:t>
            </a:r>
            <a:r>
              <a:rPr lang="en-US" dirty="0" err="1" smtClean="0">
                <a:ea typeface="ＭＳ Ｐゴシック" pitchFamily="34" charset="-128"/>
              </a:rPr>
              <a:t>nullable</a:t>
            </a:r>
            <a:r>
              <a:rPr lang="en-US" dirty="0" smtClean="0">
                <a:ea typeface="ＭＳ Ｐゴシック" pitchFamily="34" charset="-128"/>
              </a:rPr>
              <a:t> types, method group conversion (2005)</a:t>
            </a:r>
          </a:p>
          <a:p>
            <a:pPr eaLnBrk="1" hangingPunct="1"/>
            <a:endParaRPr lang="en-US" b="1" dirty="0" smtClean="0">
              <a:ea typeface="ＭＳ Ｐゴシック" pitchFamily="34" charset="-128"/>
            </a:endParaRPr>
          </a:p>
          <a:p>
            <a:r>
              <a:rPr lang="en-US" dirty="0" smtClean="0">
                <a:ea typeface="ＭＳ Ｐゴシック" pitchFamily="34" charset="-128"/>
              </a:rPr>
              <a:t>C# 3.0 – </a:t>
            </a:r>
            <a:r>
              <a:rPr lang="en-US" dirty="0" smtClean="0">
                <a:latin typeface="Arial Black" pitchFamily="34" charset="0"/>
                <a:ea typeface="ＭＳ Ｐゴシック" pitchFamily="34" charset="-128"/>
              </a:rPr>
              <a:t>Query and Lambda expressions</a:t>
            </a:r>
            <a:r>
              <a:rPr lang="en-US" dirty="0" smtClean="0">
                <a:ea typeface="ＭＳ Ｐゴシック" pitchFamily="34" charset="-128"/>
              </a:rPr>
              <a:t>, Expression trees, </a:t>
            </a:r>
            <a:r>
              <a:rPr lang="en-US" dirty="0" smtClean="0">
                <a:latin typeface="Arial Black" pitchFamily="34" charset="0"/>
                <a:ea typeface="ＭＳ Ｐゴシック" pitchFamily="34" charset="-128"/>
              </a:rPr>
              <a:t>Extension methods</a:t>
            </a:r>
            <a:r>
              <a:rPr lang="en-US" dirty="0" smtClean="0">
                <a:ea typeface="ＭＳ Ｐゴシック" pitchFamily="34" charset="-128"/>
              </a:rPr>
              <a:t>, </a:t>
            </a:r>
            <a:r>
              <a:rPr lang="en-US" dirty="0" err="1" smtClean="0"/>
              <a:t>initializers</a:t>
            </a:r>
            <a:r>
              <a:rPr lang="en-US" dirty="0" smtClean="0">
                <a:ea typeface="ＭＳ Ｐゴシック" pitchFamily="34" charset="-128"/>
              </a:rPr>
              <a:t>, </a:t>
            </a:r>
            <a:r>
              <a:rPr lang="en-US" dirty="0" err="1" smtClean="0">
                <a:ea typeface="ＭＳ Ｐゴシック" pitchFamily="34" charset="-128"/>
              </a:rPr>
              <a:t>implicitely</a:t>
            </a:r>
            <a:r>
              <a:rPr lang="en-US" dirty="0" smtClean="0">
                <a:ea typeface="ＭＳ Ｐゴシック" pitchFamily="34" charset="-128"/>
              </a:rPr>
              <a:t> typed local variables (2007)</a:t>
            </a:r>
          </a:p>
          <a:p>
            <a:endParaRPr lang="en-US" dirty="0" smtClean="0">
              <a:ea typeface="ＭＳ Ｐゴシック" pitchFamily="34" charset="-128"/>
            </a:endParaRPr>
          </a:p>
          <a:p>
            <a:r>
              <a:rPr lang="en-US" dirty="0" smtClean="0">
                <a:ea typeface="ＭＳ Ｐゴシック" pitchFamily="34" charset="-128"/>
              </a:rPr>
              <a:t>C# 4.0 – </a:t>
            </a:r>
            <a:r>
              <a:rPr lang="en-US" dirty="0" smtClean="0">
                <a:latin typeface="Arial Black" pitchFamily="34" charset="0"/>
                <a:ea typeface="ＭＳ Ｐゴシック" pitchFamily="34" charset="-128"/>
              </a:rPr>
              <a:t>Dynamic</a:t>
            </a:r>
            <a:r>
              <a:rPr lang="en-US" dirty="0" smtClean="0">
                <a:ea typeface="ＭＳ Ｐゴシック" pitchFamily="34" charset="-128"/>
              </a:rPr>
              <a:t>, named and optional arguments, generic (co)/(contra)variance, embedded </a:t>
            </a:r>
            <a:r>
              <a:rPr lang="en-US" dirty="0" err="1" smtClean="0">
                <a:ea typeface="ＭＳ Ｐゴシック" pitchFamily="34" charset="-128"/>
              </a:rPr>
              <a:t>interop</a:t>
            </a:r>
            <a:r>
              <a:rPr lang="en-US" dirty="0" smtClean="0">
                <a:ea typeface="ＭＳ Ｐゴシック" pitchFamily="34" charset="-128"/>
              </a:rPr>
              <a:t> types (2010)</a:t>
            </a: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5.0 – What’s new</a:t>
            </a:r>
            <a:endParaRPr lang="en-US" dirty="0"/>
          </a:p>
        </p:txBody>
      </p:sp>
      <p:sp>
        <p:nvSpPr>
          <p:cNvPr id="3" name="Content Placeholder 2"/>
          <p:cNvSpPr>
            <a:spLocks noGrp="1"/>
          </p:cNvSpPr>
          <p:nvPr>
            <p:ph sz="half" idx="1"/>
          </p:nvPr>
        </p:nvSpPr>
        <p:spPr/>
        <p:txBody>
          <a:bodyPr/>
          <a:lstStyle/>
          <a:p>
            <a:r>
              <a:rPr lang="en-US" dirty="0" err="1" smtClean="0"/>
              <a:t>Async</a:t>
            </a:r>
            <a:endParaRPr lang="en-US" dirty="0" smtClean="0"/>
          </a:p>
          <a:p>
            <a:r>
              <a:rPr lang="en-US" dirty="0" smtClean="0"/>
              <a:t>Caller info attributes</a:t>
            </a:r>
          </a:p>
          <a:p>
            <a:r>
              <a:rPr lang="en-US" dirty="0" smtClean="0"/>
              <a:t>Windows Runtime Support</a:t>
            </a:r>
          </a:p>
          <a:p>
            <a:endParaRPr lang="en-US" dirty="0"/>
          </a:p>
        </p:txBody>
      </p:sp>
      <p:sp>
        <p:nvSpPr>
          <p:cNvPr id="4" name="Content Placeholder 3"/>
          <p:cNvSpPr>
            <a:spLocks noGrp="1"/>
          </p:cNvSpPr>
          <p:nvPr>
            <p:ph sz="half" idx="2"/>
          </p:nvPr>
        </p:nvSpPr>
        <p:spPr>
          <a:xfrm>
            <a:off x="4578922" y="2769108"/>
            <a:ext cx="4192587" cy="1668780"/>
          </a:xfrm>
        </p:spPr>
        <p:txBody>
          <a:bodyPr/>
          <a:lstStyle/>
          <a:p>
            <a:pPr>
              <a:buNone/>
            </a:pPr>
            <a:r>
              <a:rPr lang="en-US" sz="9600" dirty="0" smtClean="0">
                <a:effectLst>
                  <a:glow rad="228600">
                    <a:schemeClr val="accent2">
                      <a:satMod val="175000"/>
                      <a:alpha val="40000"/>
                    </a:schemeClr>
                  </a:glow>
                  <a:reflection blurRad="6350" stA="55000" endA="300" endPos="45500" dir="5400000" sy="-100000" algn="bl" rotWithShape="0"/>
                </a:effectLst>
              </a:rPr>
              <a:t>C# 5.0</a:t>
            </a:r>
            <a:endParaRPr lang="en-US" sz="9600" dirty="0">
              <a:effectLst>
                <a:glow rad="228600">
                  <a:schemeClr val="accent2">
                    <a:satMod val="175000"/>
                    <a:alpha val="40000"/>
                  </a:schemeClr>
                </a:glow>
                <a:reflection blurRad="6350" stA="55000" endA="300" endPos="45500" dir="5400000" sy="-100000" algn="bl" rotWithShape="0"/>
              </a:effectLst>
            </a:endParaRPr>
          </a:p>
        </p:txBody>
      </p:sp>
      <p:sp>
        <p:nvSpPr>
          <p:cNvPr id="5" name="Slide Number Placeholder 4"/>
          <p:cNvSpPr>
            <a:spLocks noGrp="1"/>
          </p:cNvSpPr>
          <p:nvPr>
            <p:ph type="sldNum" sz="quarter" idx="10"/>
          </p:nvPr>
        </p:nvSpPr>
        <p:spPr/>
        <p:txBody>
          <a:bodyPr/>
          <a:lstStyle/>
          <a:p>
            <a:fld id="{ADB16C16-69E8-432F-B853-B6E493C1998A}"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1435100"/>
            <a:ext cx="3358896" cy="4691063"/>
          </a:xfrm>
        </p:spPr>
        <p:txBody>
          <a:bodyPr/>
          <a:lstStyle/>
          <a:p>
            <a:pPr>
              <a:buFont typeface="Arial" pitchFamily="34" charset="0"/>
              <a:buChar char="•"/>
            </a:pPr>
            <a:r>
              <a:rPr lang="en-US" sz="2000" dirty="0" smtClean="0">
                <a:ea typeface="ＭＳ Ｐゴシック" pitchFamily="34" charset="-128"/>
              </a:rPr>
              <a:t>Exception handling</a:t>
            </a:r>
          </a:p>
          <a:p>
            <a:pPr>
              <a:buFont typeface="Arial" pitchFamily="34" charset="0"/>
              <a:buChar char="•"/>
            </a:pPr>
            <a:endParaRPr lang="en-US" sz="2000" dirty="0" smtClean="0">
              <a:ea typeface="ＭＳ Ｐゴシック" pitchFamily="34" charset="-128"/>
            </a:endParaRPr>
          </a:p>
          <a:p>
            <a:pPr>
              <a:buFont typeface="Arial" pitchFamily="34" charset="0"/>
              <a:buChar char="•"/>
            </a:pPr>
            <a:r>
              <a:rPr lang="en-US" sz="2000" dirty="0" smtClean="0">
                <a:ea typeface="ＭＳ Ｐゴシック" pitchFamily="34" charset="-128"/>
              </a:rPr>
              <a:t>Begin/End disturbs control flow</a:t>
            </a:r>
          </a:p>
          <a:p>
            <a:endParaRPr lang="en-US" sz="2000" dirty="0" smtClean="0">
              <a:ea typeface="ＭＳ Ｐゴシック" pitchFamily="34" charset="-128"/>
            </a:endParaRPr>
          </a:p>
          <a:p>
            <a:pPr>
              <a:buFont typeface="Arial" pitchFamily="34" charset="0"/>
              <a:buChar char="•"/>
            </a:pPr>
            <a:r>
              <a:rPr lang="en-US" sz="2000" dirty="0" smtClean="0">
                <a:ea typeface="ＭＳ Ｐゴシック" pitchFamily="34" charset="-128"/>
              </a:rPr>
              <a:t>Synchronization context</a:t>
            </a:r>
          </a:p>
          <a:p>
            <a:pPr>
              <a:buFont typeface="Arial" pitchFamily="34" charset="0"/>
              <a:buChar char="•"/>
            </a:pPr>
            <a:endParaRPr lang="en-US" sz="2000" dirty="0" smtClean="0">
              <a:ea typeface="ＭＳ Ｐゴシック" pitchFamily="34" charset="-128"/>
            </a:endParaRPr>
          </a:p>
          <a:p>
            <a:pPr>
              <a:buFont typeface="Arial" pitchFamily="34" charset="0"/>
              <a:buChar char="•"/>
            </a:pPr>
            <a:r>
              <a:rPr lang="en-US" sz="2000" dirty="0" smtClean="0">
                <a:ea typeface="ＭＳ Ｐゴシック" pitchFamily="34" charset="-128"/>
              </a:rPr>
              <a:t>Resource cleanup – no </a:t>
            </a:r>
            <a:r>
              <a:rPr lang="en-US" altLang="ja-JP" sz="2000" i="1" dirty="0" smtClean="0">
                <a:ea typeface="ＭＳ Ｐゴシック" pitchFamily="34" charset="-128"/>
              </a:rPr>
              <a:t>using</a:t>
            </a:r>
            <a:r>
              <a:rPr lang="en-US" sz="2000" dirty="0" smtClean="0">
                <a:ea typeface="ＭＳ Ｐゴシック" pitchFamily="34" charset="-128"/>
              </a:rPr>
              <a:t> statement</a:t>
            </a:r>
          </a:p>
          <a:p>
            <a:pPr>
              <a:buFont typeface="Arial" pitchFamily="34" charset="0"/>
              <a:buChar char="•"/>
            </a:pPr>
            <a:endParaRPr lang="en-US" sz="2000" dirty="0" smtClean="0">
              <a:ea typeface="ＭＳ Ｐゴシック" pitchFamily="34" charset="-128"/>
            </a:endParaRPr>
          </a:p>
          <a:p>
            <a:pPr>
              <a:buFont typeface="Arial" pitchFamily="34" charset="0"/>
              <a:buChar char="•"/>
            </a:pPr>
            <a:r>
              <a:rPr lang="en-US" sz="2000" dirty="0" smtClean="0">
                <a:ea typeface="ＭＳ Ｐゴシック" pitchFamily="34" charset="-128"/>
              </a:rPr>
              <a:t>TPL and Reactive Extension help</a:t>
            </a:r>
          </a:p>
          <a:p>
            <a:endParaRPr lang="en-US" dirty="0"/>
          </a:p>
        </p:txBody>
      </p:sp>
      <p:sp>
        <p:nvSpPr>
          <p:cNvPr id="5" name="Slide Number Placeholder 4"/>
          <p:cNvSpPr>
            <a:spLocks noGrp="1"/>
          </p:cNvSpPr>
          <p:nvPr>
            <p:ph type="sldNum" sz="quarter" idx="10"/>
          </p:nvPr>
        </p:nvSpPr>
        <p:spPr/>
        <p:txBody>
          <a:bodyPr/>
          <a:lstStyle/>
          <a:p>
            <a:fld id="{84890E9B-A41C-4109-895F-D7FA4EFDEAD6}" type="slidenum">
              <a:rPr lang="en-US" smtClean="0"/>
              <a:pPr/>
              <a:t>4</a:t>
            </a:fld>
            <a:endParaRPr lang="en-US"/>
          </a:p>
        </p:txBody>
      </p:sp>
      <p:pic>
        <p:nvPicPr>
          <p:cNvPr id="6" name="Picture 5" descr="chucknorris.jpg"/>
          <p:cNvPicPr>
            <a:picLocks noChangeAspect="1"/>
          </p:cNvPicPr>
          <p:nvPr/>
        </p:nvPicPr>
        <p:blipFill>
          <a:blip r:embed="rId3" cstate="print"/>
          <a:stretch>
            <a:fillRect/>
          </a:stretch>
        </p:blipFill>
        <p:spPr>
          <a:xfrm>
            <a:off x="3784854" y="1658112"/>
            <a:ext cx="5097780" cy="4078224"/>
          </a:xfrm>
          <a:prstGeom prst="rect">
            <a:avLst/>
          </a:prstGeom>
        </p:spPr>
      </p:pic>
      <p:sp>
        <p:nvSpPr>
          <p:cNvPr id="7" name="Rectangle 6"/>
          <p:cNvSpPr/>
          <p:nvPr/>
        </p:nvSpPr>
        <p:spPr>
          <a:xfrm>
            <a:off x="4847241" y="4783943"/>
            <a:ext cx="2863284" cy="954107"/>
          </a:xfrm>
          <a:prstGeom prst="rect">
            <a:avLst/>
          </a:prstGeom>
          <a:noFill/>
        </p:spPr>
        <p:txBody>
          <a:bodyPr wrap="none" lIns="91440" tIns="45720" rIns="91440" bIns="45720">
            <a:spAutoFit/>
          </a:bodyPr>
          <a:lstStyle/>
          <a:p>
            <a:pPr algn="ctr"/>
            <a:r>
              <a:rPr lang="en-US" sz="28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Even he doesn</a:t>
            </a: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 </a:t>
            </a:r>
          </a:p>
          <a:p>
            <a:pPr algn="ctr"/>
            <a:r>
              <a:rPr lang="pl-PL"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use</a:t>
            </a: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old </a:t>
            </a:r>
            <a:r>
              <a:rPr lang="en-US" sz="28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async</a:t>
            </a:r>
            <a:endParaRPr lang="en-US" sz="28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0" name="Title 1"/>
          <p:cNvSpPr>
            <a:spLocks noGrp="1"/>
          </p:cNvSpPr>
          <p:nvPr>
            <p:ph type="title"/>
          </p:nvPr>
        </p:nvSpPr>
        <p:spPr>
          <a:xfrm>
            <a:off x="382588" y="188913"/>
            <a:ext cx="7521575" cy="1131887"/>
          </a:xfrm>
        </p:spPr>
        <p:txBody>
          <a:bodyPr/>
          <a:lstStyle/>
          <a:p>
            <a:r>
              <a:rPr lang="pl-PL" sz="2800" b="0" dirty="0" err="1" smtClean="0"/>
              <a:t>Async</a:t>
            </a:r>
            <a:r>
              <a:rPr lang="en-US" sz="2800" b="0" dirty="0" smtClean="0"/>
              <a:t> – </a:t>
            </a:r>
            <a:r>
              <a:rPr lang="pl-PL" sz="2800" b="0" dirty="0" err="1" smtClean="0"/>
              <a:t>Means</a:t>
            </a:r>
            <a:r>
              <a:rPr lang="pl-PL" sz="2800" b="0" dirty="0" smtClean="0"/>
              <a:t> </a:t>
            </a:r>
            <a:r>
              <a:rPr lang="pl-PL" sz="2800" b="0" dirty="0" err="1" smtClean="0"/>
              <a:t>hard</a:t>
            </a:r>
            <a:r>
              <a:rPr lang="pl-PL" sz="2800" b="0" dirty="0" smtClean="0"/>
              <a:t>?</a:t>
            </a:r>
            <a:endParaRPr lang="en-US" sz="2800" b="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Async</a:t>
            </a:r>
            <a:r>
              <a:rPr lang="pl-PL" dirty="0" smtClean="0"/>
              <a:t> - B</a:t>
            </a:r>
            <a:r>
              <a:rPr lang="en-US" dirty="0" err="1" smtClean="0"/>
              <a:t>ehold</a:t>
            </a:r>
            <a:r>
              <a:rPr lang="en-US" dirty="0" smtClean="0"/>
              <a:t> the C# </a:t>
            </a:r>
            <a:r>
              <a:rPr lang="en-US" dirty="0" err="1" smtClean="0"/>
              <a:t>async</a:t>
            </a:r>
            <a:r>
              <a:rPr lang="en-US" dirty="0" smtClean="0"/>
              <a:t>/await keywords</a:t>
            </a:r>
            <a:endParaRPr lang="en-US" dirty="0"/>
          </a:p>
        </p:txBody>
      </p:sp>
      <p:sp>
        <p:nvSpPr>
          <p:cNvPr id="3" name="Content Placeholder 2"/>
          <p:cNvSpPr>
            <a:spLocks noGrp="1"/>
          </p:cNvSpPr>
          <p:nvPr>
            <p:ph idx="1"/>
          </p:nvPr>
        </p:nvSpPr>
        <p:spPr/>
        <p:txBody>
          <a:bodyPr/>
          <a:lstStyle/>
          <a:p>
            <a:pPr>
              <a:buNone/>
            </a:pPr>
            <a:r>
              <a:rPr lang="en-US" sz="1600" dirty="0" smtClean="0">
                <a:solidFill>
                  <a:srgbClr val="0000FF"/>
                </a:solidFill>
                <a:highlight>
                  <a:srgbClr val="FFFFFF"/>
                </a:highlight>
                <a:latin typeface="Consolas"/>
              </a:rPr>
              <a:t>public</a:t>
            </a:r>
            <a:r>
              <a:rPr lang="en-US" sz="1600" dirty="0" smtClean="0">
                <a:solidFill>
                  <a:srgbClr val="000000"/>
                </a:solidFill>
                <a:highlight>
                  <a:srgbClr val="FFFFFF"/>
                </a:highlight>
                <a:latin typeface="Consolas"/>
              </a:rPr>
              <a:t> </a:t>
            </a:r>
            <a:r>
              <a:rPr lang="en-US" sz="1600" b="1" dirty="0" err="1" smtClean="0">
                <a:solidFill>
                  <a:srgbClr val="0000FF"/>
                </a:solidFill>
                <a:highlight>
                  <a:srgbClr val="FFFFFF"/>
                </a:highlight>
                <a:latin typeface="Consolas"/>
              </a:rPr>
              <a:t>async</a:t>
            </a:r>
            <a:r>
              <a:rPr lang="en-US" sz="1600" dirty="0" smtClean="0">
                <a:solidFill>
                  <a:srgbClr val="000000"/>
                </a:solidFill>
                <a:highlight>
                  <a:srgbClr val="FFFFFF"/>
                </a:highlight>
                <a:latin typeface="Consolas"/>
              </a:rPr>
              <a:t> </a:t>
            </a:r>
            <a:r>
              <a:rPr lang="en-US" sz="1600" dirty="0" smtClean="0">
                <a:solidFill>
                  <a:srgbClr val="2B91AF"/>
                </a:solidFill>
                <a:highlight>
                  <a:srgbClr val="FFFFFF"/>
                </a:highlight>
                <a:latin typeface="Consolas"/>
              </a:rPr>
              <a:t>Task</a:t>
            </a:r>
            <a:r>
              <a:rPr lang="en-US" sz="1600" dirty="0" smtClean="0">
                <a:solidFill>
                  <a:srgbClr val="000000"/>
                </a:solidFill>
                <a:highlight>
                  <a:srgbClr val="FFFFFF"/>
                </a:highlight>
                <a:latin typeface="Consolas"/>
              </a:rPr>
              <a:t>&lt;</a:t>
            </a:r>
            <a:r>
              <a:rPr lang="en-US" sz="1600" dirty="0" smtClean="0">
                <a:solidFill>
                  <a:srgbClr val="0000FF"/>
                </a:solidFill>
                <a:highlight>
                  <a:srgbClr val="FFFFFF"/>
                </a:highlight>
                <a:latin typeface="Consolas"/>
              </a:rPr>
              <a:t>long</a:t>
            </a:r>
            <a:r>
              <a:rPr lang="en-US" sz="1600" dirty="0" smtClean="0">
                <a:solidFill>
                  <a:srgbClr val="000000"/>
                </a:solidFill>
                <a:highlight>
                  <a:srgbClr val="FFFFFF"/>
                </a:highlight>
                <a:latin typeface="Consolas"/>
              </a:rPr>
              <a:t>&gt; </a:t>
            </a:r>
            <a:r>
              <a:rPr lang="en-US" sz="1600" dirty="0" err="1" smtClean="0">
                <a:solidFill>
                  <a:srgbClr val="000000"/>
                </a:solidFill>
                <a:highlight>
                  <a:srgbClr val="FFFFFF"/>
                </a:highlight>
                <a:latin typeface="Consolas"/>
              </a:rPr>
              <a:t>GetLength</a:t>
            </a:r>
            <a:r>
              <a:rPr lang="en-US" sz="1600" dirty="0" smtClean="0">
                <a:solidFill>
                  <a:srgbClr val="000000"/>
                </a:solidFill>
                <a:highlight>
                  <a:srgbClr val="FFFFFF"/>
                </a:highlight>
                <a:latin typeface="Consolas"/>
              </a:rPr>
              <a:t>(</a:t>
            </a:r>
            <a:r>
              <a:rPr lang="en-US" sz="1600" dirty="0" smtClean="0">
                <a:solidFill>
                  <a:srgbClr val="0000FF"/>
                </a:solidFill>
                <a:highlight>
                  <a:srgbClr val="FFFFFF"/>
                </a:highlight>
                <a:latin typeface="Consolas"/>
              </a:rPr>
              <a:t>string</a:t>
            </a:r>
            <a:r>
              <a:rPr lang="en-US" sz="1600" dirty="0" smtClean="0">
                <a:solidFill>
                  <a:srgbClr val="000000"/>
                </a:solidFill>
                <a:highlight>
                  <a:srgbClr val="FFFFFF"/>
                </a:highlight>
                <a:latin typeface="Consolas"/>
              </a:rPr>
              <a:t> address)</a:t>
            </a:r>
          </a:p>
          <a:p>
            <a:pPr>
              <a:buNone/>
            </a:pPr>
            <a:r>
              <a:rPr lang="en-US" sz="1600" dirty="0" smtClean="0">
                <a:solidFill>
                  <a:srgbClr val="000000"/>
                </a:solidFill>
                <a:highlight>
                  <a:srgbClr val="FFFFFF"/>
                </a:highlight>
                <a:latin typeface="Consolas"/>
              </a:rPr>
              <a:t>{</a:t>
            </a:r>
          </a:p>
          <a:p>
            <a:pPr>
              <a:buNone/>
            </a:pPr>
            <a:r>
              <a:rPr lang="en-US" sz="1600" dirty="0" smtClean="0">
                <a:solidFill>
                  <a:srgbClr val="000000"/>
                </a:solidFill>
                <a:highlight>
                  <a:srgbClr val="FFFFFF"/>
                </a:highlight>
                <a:latin typeface="Consolas"/>
              </a:rPr>
              <a:t>    </a:t>
            </a:r>
            <a:r>
              <a:rPr lang="en-US" sz="1600" dirty="0" smtClean="0">
                <a:solidFill>
                  <a:srgbClr val="0000FF"/>
                </a:solidFill>
                <a:highlight>
                  <a:srgbClr val="FFFFFF"/>
                </a:highlight>
                <a:latin typeface="Consolas"/>
              </a:rPr>
              <a:t>try</a:t>
            </a:r>
            <a:endParaRPr lang="en-US" sz="1600" dirty="0" smtClean="0">
              <a:solidFill>
                <a:srgbClr val="000000"/>
              </a:solidFill>
              <a:highlight>
                <a:srgbClr val="FFFFFF"/>
              </a:highlight>
              <a:latin typeface="Consolas"/>
            </a:endParaRPr>
          </a:p>
          <a:p>
            <a:pPr>
              <a:buNone/>
            </a:pPr>
            <a:r>
              <a:rPr lang="en-US" sz="1600" dirty="0" smtClean="0">
                <a:solidFill>
                  <a:srgbClr val="000000"/>
                </a:solidFill>
                <a:highlight>
                  <a:srgbClr val="FFFFFF"/>
                </a:highlight>
                <a:latin typeface="Consolas"/>
              </a:rPr>
              <a:t>    {</a:t>
            </a:r>
          </a:p>
          <a:p>
            <a:pPr>
              <a:buNone/>
            </a:pPr>
            <a:r>
              <a:rPr lang="en-US" sz="1600" dirty="0" smtClean="0">
                <a:solidFill>
                  <a:srgbClr val="000000"/>
                </a:solidFill>
                <a:highlight>
                  <a:srgbClr val="FFFFFF"/>
                </a:highlight>
                <a:latin typeface="Consolas"/>
              </a:rPr>
              <a:t>        </a:t>
            </a:r>
            <a:r>
              <a:rPr lang="en-US" sz="1600" dirty="0" err="1" smtClean="0">
                <a:solidFill>
                  <a:srgbClr val="0000FF"/>
                </a:solidFill>
                <a:highlight>
                  <a:srgbClr val="FFFFFF"/>
                </a:highlight>
                <a:latin typeface="Consolas"/>
              </a:rPr>
              <a:t>var</a:t>
            </a:r>
            <a:r>
              <a:rPr lang="en-US" sz="1600" dirty="0" smtClean="0">
                <a:solidFill>
                  <a:srgbClr val="000000"/>
                </a:solidFill>
                <a:highlight>
                  <a:srgbClr val="FFFFFF"/>
                </a:highlight>
                <a:latin typeface="Consolas"/>
              </a:rPr>
              <a:t> request = </a:t>
            </a:r>
            <a:r>
              <a:rPr lang="en-US" sz="1600" dirty="0" err="1" smtClean="0">
                <a:solidFill>
                  <a:srgbClr val="2B91AF"/>
                </a:solidFill>
                <a:highlight>
                  <a:srgbClr val="FFFFFF"/>
                </a:highlight>
                <a:latin typeface="Consolas"/>
              </a:rPr>
              <a:t>WebRequest</a:t>
            </a:r>
            <a:r>
              <a:rPr lang="en-US" sz="1600" dirty="0" err="1" smtClean="0">
                <a:solidFill>
                  <a:srgbClr val="000000"/>
                </a:solidFill>
                <a:highlight>
                  <a:srgbClr val="FFFFFF"/>
                </a:highlight>
                <a:latin typeface="Consolas"/>
              </a:rPr>
              <a:t>.CreateHttp</a:t>
            </a:r>
            <a:r>
              <a:rPr lang="en-US" sz="1600" dirty="0" smtClean="0">
                <a:solidFill>
                  <a:srgbClr val="000000"/>
                </a:solidFill>
                <a:highlight>
                  <a:srgbClr val="FFFFFF"/>
                </a:highlight>
                <a:latin typeface="Consolas"/>
              </a:rPr>
              <a:t>(address);</a:t>
            </a:r>
          </a:p>
          <a:p>
            <a:pPr>
              <a:buNone/>
            </a:pPr>
            <a:r>
              <a:rPr lang="en-US" sz="1600" dirty="0" smtClean="0">
                <a:solidFill>
                  <a:srgbClr val="000000"/>
                </a:solidFill>
                <a:highlight>
                  <a:srgbClr val="FFFFFF"/>
                </a:highlight>
                <a:latin typeface="Consolas"/>
              </a:rPr>
              <a:t>        </a:t>
            </a:r>
            <a:r>
              <a:rPr lang="en-US" sz="1600" dirty="0" err="1" smtClean="0">
                <a:solidFill>
                  <a:srgbClr val="0000FF"/>
                </a:solidFill>
                <a:highlight>
                  <a:srgbClr val="FFFFFF"/>
                </a:highlight>
                <a:latin typeface="Consolas"/>
              </a:rPr>
              <a:t>var</a:t>
            </a:r>
            <a:r>
              <a:rPr lang="en-US" sz="1600" dirty="0" smtClean="0">
                <a:solidFill>
                  <a:srgbClr val="000000"/>
                </a:solidFill>
                <a:highlight>
                  <a:srgbClr val="FFFFFF"/>
                </a:highlight>
                <a:latin typeface="Consolas"/>
              </a:rPr>
              <a:t> response = </a:t>
            </a:r>
            <a:r>
              <a:rPr lang="en-US" sz="1600" b="1" dirty="0" smtClean="0">
                <a:solidFill>
                  <a:srgbClr val="0000FF"/>
                </a:solidFill>
                <a:highlight>
                  <a:srgbClr val="FFFFFF"/>
                </a:highlight>
                <a:latin typeface="Consolas"/>
              </a:rPr>
              <a:t>await</a:t>
            </a:r>
            <a:r>
              <a:rPr lang="en-US" sz="1600" dirty="0" smtClean="0">
                <a:solidFill>
                  <a:srgbClr val="000000"/>
                </a:solidFill>
                <a:highlight>
                  <a:srgbClr val="FFFFFF"/>
                </a:highlight>
                <a:latin typeface="Consolas"/>
              </a:rPr>
              <a:t> </a:t>
            </a:r>
            <a:r>
              <a:rPr lang="en-US" sz="1600" dirty="0" err="1" smtClean="0">
                <a:solidFill>
                  <a:srgbClr val="000000"/>
                </a:solidFill>
                <a:highlight>
                  <a:srgbClr val="FFFFFF"/>
                </a:highlight>
                <a:latin typeface="Consolas"/>
              </a:rPr>
              <a:t>request.GetResponseAsync</a:t>
            </a:r>
            <a:r>
              <a:rPr lang="en-US" sz="1600" dirty="0" smtClean="0">
                <a:solidFill>
                  <a:srgbClr val="000000"/>
                </a:solidFill>
                <a:highlight>
                  <a:srgbClr val="FFFFFF"/>
                </a:highlight>
                <a:latin typeface="Consolas"/>
              </a:rPr>
              <a:t>();</a:t>
            </a:r>
          </a:p>
          <a:p>
            <a:pPr>
              <a:buNone/>
            </a:pPr>
            <a:r>
              <a:rPr lang="en-US" sz="1600" dirty="0" smtClean="0">
                <a:solidFill>
                  <a:srgbClr val="000000"/>
                </a:solidFill>
                <a:highlight>
                  <a:srgbClr val="FFFFFF"/>
                </a:highlight>
                <a:latin typeface="Consolas"/>
              </a:rPr>
              <a:t>        </a:t>
            </a:r>
            <a:r>
              <a:rPr lang="en-US" sz="1600" dirty="0" smtClean="0">
                <a:solidFill>
                  <a:srgbClr val="0000FF"/>
                </a:solidFill>
                <a:highlight>
                  <a:srgbClr val="FFFFFF"/>
                </a:highlight>
                <a:latin typeface="Consolas"/>
              </a:rPr>
              <a:t>return</a:t>
            </a:r>
            <a:r>
              <a:rPr lang="en-US" sz="1600" dirty="0" smtClean="0">
                <a:solidFill>
                  <a:srgbClr val="000000"/>
                </a:solidFill>
                <a:highlight>
                  <a:srgbClr val="FFFFFF"/>
                </a:highlight>
                <a:latin typeface="Consolas"/>
              </a:rPr>
              <a:t> </a:t>
            </a:r>
            <a:r>
              <a:rPr lang="en-US" sz="1600" dirty="0" err="1" smtClean="0">
                <a:solidFill>
                  <a:srgbClr val="000000"/>
                </a:solidFill>
                <a:highlight>
                  <a:srgbClr val="FFFFFF"/>
                </a:highlight>
                <a:latin typeface="Consolas"/>
              </a:rPr>
              <a:t>response.ContentLength</a:t>
            </a:r>
            <a:r>
              <a:rPr lang="en-US" sz="1600" dirty="0" smtClean="0">
                <a:solidFill>
                  <a:srgbClr val="000000"/>
                </a:solidFill>
                <a:highlight>
                  <a:srgbClr val="FFFFFF"/>
                </a:highlight>
                <a:latin typeface="Consolas"/>
              </a:rPr>
              <a:t>;</a:t>
            </a:r>
          </a:p>
          <a:p>
            <a:pPr>
              <a:buNone/>
            </a:pPr>
            <a:r>
              <a:rPr lang="en-US" sz="1600" dirty="0" smtClean="0">
                <a:solidFill>
                  <a:srgbClr val="000000"/>
                </a:solidFill>
                <a:highlight>
                  <a:srgbClr val="FFFFFF"/>
                </a:highlight>
                <a:latin typeface="Consolas"/>
              </a:rPr>
              <a:t>    }</a:t>
            </a:r>
          </a:p>
          <a:p>
            <a:pPr>
              <a:buNone/>
            </a:pPr>
            <a:r>
              <a:rPr lang="en-US" sz="1600" dirty="0" smtClean="0">
                <a:solidFill>
                  <a:srgbClr val="000000"/>
                </a:solidFill>
                <a:highlight>
                  <a:srgbClr val="FFFFFF"/>
                </a:highlight>
                <a:latin typeface="Consolas"/>
              </a:rPr>
              <a:t>    </a:t>
            </a:r>
            <a:r>
              <a:rPr lang="en-US" sz="1600" dirty="0" smtClean="0">
                <a:solidFill>
                  <a:srgbClr val="0000FF"/>
                </a:solidFill>
                <a:highlight>
                  <a:srgbClr val="FFFFFF"/>
                </a:highlight>
                <a:latin typeface="Consolas"/>
              </a:rPr>
              <a:t>catch</a:t>
            </a:r>
            <a:r>
              <a:rPr lang="en-US" sz="1600" dirty="0" smtClean="0">
                <a:solidFill>
                  <a:srgbClr val="000000"/>
                </a:solidFill>
                <a:highlight>
                  <a:srgbClr val="FFFFFF"/>
                </a:highlight>
                <a:latin typeface="Consolas"/>
              </a:rPr>
              <a:t> (</a:t>
            </a:r>
            <a:r>
              <a:rPr lang="en-US" sz="1600" dirty="0" smtClean="0">
                <a:solidFill>
                  <a:srgbClr val="2B91AF"/>
                </a:solidFill>
                <a:highlight>
                  <a:srgbClr val="FFFFFF"/>
                </a:highlight>
                <a:latin typeface="Consolas"/>
              </a:rPr>
              <a:t>Exception</a:t>
            </a:r>
            <a:r>
              <a:rPr lang="en-US" sz="1600" dirty="0" smtClean="0">
                <a:solidFill>
                  <a:srgbClr val="000000"/>
                </a:solidFill>
                <a:highlight>
                  <a:srgbClr val="FFFFFF"/>
                </a:highlight>
                <a:latin typeface="Consolas"/>
              </a:rPr>
              <a:t>)</a:t>
            </a:r>
          </a:p>
          <a:p>
            <a:pPr>
              <a:buNone/>
            </a:pPr>
            <a:r>
              <a:rPr lang="en-US" sz="1600" dirty="0" smtClean="0">
                <a:solidFill>
                  <a:srgbClr val="000000"/>
                </a:solidFill>
                <a:highlight>
                  <a:srgbClr val="FFFFFF"/>
                </a:highlight>
                <a:latin typeface="Consolas"/>
              </a:rPr>
              <a:t>    {</a:t>
            </a:r>
          </a:p>
          <a:p>
            <a:pPr>
              <a:buNone/>
            </a:pPr>
            <a:r>
              <a:rPr lang="en-US" sz="1600" dirty="0" smtClean="0">
                <a:solidFill>
                  <a:srgbClr val="000000"/>
                </a:solidFill>
                <a:highlight>
                  <a:srgbClr val="FFFFFF"/>
                </a:highlight>
                <a:latin typeface="Consolas"/>
              </a:rPr>
              <a:t>        </a:t>
            </a:r>
            <a:r>
              <a:rPr lang="en-US" sz="1600" dirty="0" smtClean="0">
                <a:solidFill>
                  <a:srgbClr val="0000FF"/>
                </a:solidFill>
                <a:highlight>
                  <a:srgbClr val="FFFFFF"/>
                </a:highlight>
                <a:latin typeface="Consolas"/>
              </a:rPr>
              <a:t>return</a:t>
            </a:r>
            <a:r>
              <a:rPr lang="en-US" sz="1600" dirty="0" smtClean="0">
                <a:solidFill>
                  <a:srgbClr val="000000"/>
                </a:solidFill>
                <a:highlight>
                  <a:srgbClr val="FFFFFF"/>
                </a:highlight>
                <a:latin typeface="Consolas"/>
              </a:rPr>
              <a:t> -1;</a:t>
            </a:r>
          </a:p>
          <a:p>
            <a:pPr>
              <a:buNone/>
            </a:pPr>
            <a:r>
              <a:rPr lang="en-US" sz="1600" dirty="0" smtClean="0">
                <a:solidFill>
                  <a:srgbClr val="000000"/>
                </a:solidFill>
                <a:highlight>
                  <a:srgbClr val="FFFFFF"/>
                </a:highlight>
                <a:latin typeface="Consolas"/>
              </a:rPr>
              <a:t>    }</a:t>
            </a:r>
          </a:p>
          <a:p>
            <a:pPr>
              <a:buNone/>
            </a:pPr>
            <a:r>
              <a:rPr lang="en-US" sz="1600" dirty="0" smtClean="0">
                <a:solidFill>
                  <a:srgbClr val="000000"/>
                </a:solidFill>
                <a:highlight>
                  <a:srgbClr val="FFFFFF"/>
                </a:highlight>
                <a:latin typeface="Consolas"/>
              </a:rPr>
              <a:t>}</a:t>
            </a:r>
            <a:endParaRPr lang="en-US" sz="1600" dirty="0"/>
          </a:p>
        </p:txBody>
      </p:sp>
      <p:sp>
        <p:nvSpPr>
          <p:cNvPr id="4" name="Slide Number Placeholder 3"/>
          <p:cNvSpPr>
            <a:spLocks noGrp="1"/>
          </p:cNvSpPr>
          <p:nvPr>
            <p:ph type="sldNum" sz="quarter" idx="10"/>
          </p:nvPr>
        </p:nvSpPr>
        <p:spPr/>
        <p:txBody>
          <a:bodyPr/>
          <a:lstStyle/>
          <a:p>
            <a:fld id="{5BA08351-1517-4DDD-96C2-B53AED81A9DF}"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Async</a:t>
            </a:r>
            <a:r>
              <a:rPr lang="pl-PL" dirty="0" smtClean="0"/>
              <a:t> - </a:t>
            </a:r>
            <a:r>
              <a:rPr lang="en-US" dirty="0" smtClean="0"/>
              <a:t>Why does it matter</a:t>
            </a:r>
            <a:endParaRPr lang="en-US" dirty="0"/>
          </a:p>
        </p:txBody>
      </p:sp>
      <p:sp>
        <p:nvSpPr>
          <p:cNvPr id="3" name="Content Placeholder 2"/>
          <p:cNvSpPr>
            <a:spLocks noGrp="1"/>
          </p:cNvSpPr>
          <p:nvPr>
            <p:ph idx="1"/>
          </p:nvPr>
        </p:nvSpPr>
        <p:spPr/>
        <p:txBody>
          <a:bodyPr/>
          <a:lstStyle/>
          <a:p>
            <a:r>
              <a:rPr lang="en-US" dirty="0" smtClean="0"/>
              <a:t>Performance - Responsiveness</a:t>
            </a:r>
          </a:p>
          <a:p>
            <a:pPr lvl="1"/>
            <a:r>
              <a:rPr lang="en-US" dirty="0" smtClean="0"/>
              <a:t>Asynchronous != parallel </a:t>
            </a:r>
          </a:p>
          <a:p>
            <a:pPr lvl="1"/>
            <a:r>
              <a:rPr lang="en-US" dirty="0" smtClean="0"/>
              <a:t>Blocking UI thread is always a bad thing</a:t>
            </a:r>
          </a:p>
          <a:p>
            <a:pPr lvl="1">
              <a:buNone/>
            </a:pPr>
            <a:endParaRPr lang="en-US" dirty="0" smtClean="0"/>
          </a:p>
          <a:p>
            <a:r>
              <a:rPr lang="en-US" dirty="0" smtClean="0"/>
              <a:t>Resource usage</a:t>
            </a:r>
          </a:p>
          <a:p>
            <a:pPr lvl="1"/>
            <a:r>
              <a:rPr lang="en-US" dirty="0" err="1" smtClean="0"/>
              <a:t>ThreadPool</a:t>
            </a:r>
            <a:r>
              <a:rPr lang="en-US" dirty="0" smtClean="0"/>
              <a:t> has a limit on thread count – increasing it may not help </a:t>
            </a:r>
          </a:p>
          <a:p>
            <a:pPr lvl="1"/>
            <a:r>
              <a:rPr lang="en-US" dirty="0" smtClean="0"/>
              <a:t>Windows has features dedicated to IO operations (remote call, database query, reading a file) </a:t>
            </a:r>
          </a:p>
          <a:p>
            <a:pPr lvl="1"/>
            <a:r>
              <a:rPr lang="en-US" dirty="0" smtClean="0"/>
              <a:t>You may be able to serve many more requests using </a:t>
            </a:r>
            <a:r>
              <a:rPr lang="en-US" dirty="0" err="1" smtClean="0"/>
              <a:t>async</a:t>
            </a:r>
            <a:r>
              <a:rPr lang="en-US" dirty="0" smtClean="0"/>
              <a:t> </a:t>
            </a:r>
            <a:r>
              <a:rPr lang="en-US" dirty="0" err="1" smtClean="0"/>
              <a:t>api’s</a:t>
            </a:r>
            <a:endParaRPr lang="en-US" dirty="0"/>
          </a:p>
        </p:txBody>
      </p:sp>
      <p:sp>
        <p:nvSpPr>
          <p:cNvPr id="4" name="Slide Number Placeholder 3"/>
          <p:cNvSpPr>
            <a:spLocks noGrp="1"/>
          </p:cNvSpPr>
          <p:nvPr>
            <p:ph type="sldNum" sz="quarter" idx="10"/>
          </p:nvPr>
        </p:nvSpPr>
        <p:spPr/>
        <p:txBody>
          <a:bodyPr/>
          <a:lstStyle/>
          <a:p>
            <a:fld id="{5BA08351-1517-4DDD-96C2-B53AED81A9DF}"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sz="half" idx="2"/>
          </p:nvPr>
        </p:nvPicPr>
        <p:blipFill>
          <a:blip r:embed="rId3" cstate="print"/>
          <a:srcRect/>
          <a:stretch>
            <a:fillRect/>
          </a:stretch>
        </p:blipFill>
        <p:spPr bwMode="auto">
          <a:xfrm>
            <a:off x="929640" y="1455420"/>
            <a:ext cx="6850967" cy="3710940"/>
          </a:xfrm>
          <a:prstGeom prst="rect">
            <a:avLst/>
          </a:prstGeom>
          <a:noFill/>
          <a:ln w="9525">
            <a:noFill/>
            <a:miter lim="800000"/>
            <a:headEnd/>
            <a:tailEnd/>
          </a:ln>
        </p:spPr>
      </p:pic>
      <p:sp>
        <p:nvSpPr>
          <p:cNvPr id="2" name="Tytuł 1"/>
          <p:cNvSpPr>
            <a:spLocks noGrp="1"/>
          </p:cNvSpPr>
          <p:nvPr>
            <p:ph type="title"/>
          </p:nvPr>
        </p:nvSpPr>
        <p:spPr/>
        <p:txBody>
          <a:bodyPr/>
          <a:lstStyle/>
          <a:p>
            <a:r>
              <a:rPr lang="pl-PL" dirty="0" err="1" smtClean="0"/>
              <a:t>Async</a:t>
            </a:r>
            <a:r>
              <a:rPr lang="pl-PL" dirty="0" smtClean="0"/>
              <a:t> – </a:t>
            </a:r>
            <a:r>
              <a:rPr lang="pl-PL" dirty="0" err="1" smtClean="0"/>
              <a:t>deep</a:t>
            </a:r>
            <a:r>
              <a:rPr lang="pl-PL" dirty="0" smtClean="0"/>
              <a:t> </a:t>
            </a:r>
            <a:r>
              <a:rPr lang="pl-PL" dirty="0" err="1" smtClean="0"/>
              <a:t>dive</a:t>
            </a:r>
            <a:r>
              <a:rPr lang="pl-PL" dirty="0" smtClean="0"/>
              <a:t> – </a:t>
            </a:r>
            <a:r>
              <a:rPr lang="pl-PL" dirty="0" err="1" smtClean="0"/>
              <a:t>kudos</a:t>
            </a:r>
            <a:r>
              <a:rPr lang="pl-PL" dirty="0" smtClean="0"/>
              <a:t> to Jon </a:t>
            </a:r>
            <a:r>
              <a:rPr lang="pl-PL" dirty="0" err="1" smtClean="0"/>
              <a:t>Skeet</a:t>
            </a:r>
            <a:endParaRPr lang="pl-PL" dirty="0"/>
          </a:p>
        </p:txBody>
      </p:sp>
      <p:sp>
        <p:nvSpPr>
          <p:cNvPr id="3" name="Symbol zastępczy zawartości 2"/>
          <p:cNvSpPr>
            <a:spLocks noGrp="1"/>
          </p:cNvSpPr>
          <p:nvPr>
            <p:ph sz="half" idx="1"/>
          </p:nvPr>
        </p:nvSpPr>
        <p:spPr>
          <a:xfrm>
            <a:off x="209550" y="4770120"/>
            <a:ext cx="8553450" cy="1300480"/>
          </a:xfrm>
        </p:spPr>
        <p:txBody>
          <a:bodyPr/>
          <a:lstStyle/>
          <a:p>
            <a:r>
              <a:rPr lang="en-US" dirty="0" smtClean="0"/>
              <a:t>Caller – </a:t>
            </a:r>
            <a:r>
              <a:rPr lang="en-US" dirty="0" err="1" smtClean="0"/>
              <a:t>Async</a:t>
            </a:r>
            <a:r>
              <a:rPr lang="en-US" dirty="0" smtClean="0"/>
              <a:t> Method</a:t>
            </a:r>
          </a:p>
          <a:p>
            <a:r>
              <a:rPr lang="en-US" dirty="0" err="1" smtClean="0"/>
              <a:t>Async</a:t>
            </a:r>
            <a:r>
              <a:rPr lang="en-US" dirty="0" smtClean="0"/>
              <a:t> method – await – </a:t>
            </a:r>
            <a:r>
              <a:rPr lang="en-US" dirty="0" err="1" smtClean="0"/>
              <a:t>Awaitable</a:t>
            </a:r>
            <a:r>
              <a:rPr lang="en-US" dirty="0" smtClean="0"/>
              <a:t> action</a:t>
            </a:r>
            <a:endParaRPr lang="en-US" dirty="0"/>
          </a:p>
        </p:txBody>
      </p:sp>
      <p:sp>
        <p:nvSpPr>
          <p:cNvPr id="5" name="Symbol zastępczy numeru slajdu 4"/>
          <p:cNvSpPr>
            <a:spLocks noGrp="1"/>
          </p:cNvSpPr>
          <p:nvPr>
            <p:ph type="sldNum" sz="quarter" idx="10"/>
          </p:nvPr>
        </p:nvSpPr>
        <p:spPr/>
        <p:txBody>
          <a:bodyPr/>
          <a:lstStyle/>
          <a:p>
            <a:fld id="{ADB16C16-69E8-432F-B853-B6E493C1998A}"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Async</a:t>
            </a:r>
            <a:r>
              <a:rPr lang="pl-PL" dirty="0" smtClean="0"/>
              <a:t> – </a:t>
            </a:r>
            <a:r>
              <a:rPr lang="pl-PL" dirty="0" err="1" smtClean="0"/>
              <a:t>coroutines</a:t>
            </a:r>
            <a:r>
              <a:rPr lang="pl-PL" dirty="0" smtClean="0"/>
              <a:t> </a:t>
            </a:r>
            <a:endParaRPr lang="en-US" dirty="0"/>
          </a:p>
        </p:txBody>
      </p:sp>
      <p:sp>
        <p:nvSpPr>
          <p:cNvPr id="3" name="Symbol zastępczy zawartości 2"/>
          <p:cNvSpPr>
            <a:spLocks noGrp="1"/>
          </p:cNvSpPr>
          <p:nvPr>
            <p:ph idx="1"/>
          </p:nvPr>
        </p:nvSpPr>
        <p:spPr/>
        <p:txBody>
          <a:bodyPr/>
          <a:lstStyle/>
          <a:p>
            <a:r>
              <a:rPr lang="en-US" dirty="0" smtClean="0"/>
              <a:t>Subroutines which allow multiple entry points</a:t>
            </a:r>
            <a:r>
              <a:rPr lang="pl-PL" dirty="0" smtClean="0"/>
              <a:t> </a:t>
            </a:r>
            <a:r>
              <a:rPr lang="en-US" dirty="0" smtClean="0"/>
              <a:t>for suspending and resuming execution</a:t>
            </a:r>
          </a:p>
          <a:p>
            <a:endParaRPr lang="en-US" dirty="0" smtClean="0"/>
          </a:p>
          <a:p>
            <a:r>
              <a:rPr lang="en-US" dirty="0" smtClean="0"/>
              <a:t>C# 2.0 yield keyword</a:t>
            </a:r>
          </a:p>
          <a:p>
            <a:endParaRPr lang="en-US" dirty="0" smtClean="0"/>
          </a:p>
          <a:p>
            <a:r>
              <a:rPr lang="en-US" dirty="0" smtClean="0"/>
              <a:t>Python, Ruby and many other languages implement them in some way</a:t>
            </a:r>
            <a:endParaRPr lang="en-US" dirty="0"/>
          </a:p>
        </p:txBody>
      </p:sp>
      <p:sp>
        <p:nvSpPr>
          <p:cNvPr id="4" name="Symbol zastępczy numeru slajdu 3"/>
          <p:cNvSpPr>
            <a:spLocks noGrp="1"/>
          </p:cNvSpPr>
          <p:nvPr>
            <p:ph type="sldNum" sz="quarter" idx="10"/>
          </p:nvPr>
        </p:nvSpPr>
        <p:spPr/>
        <p:txBody>
          <a:bodyPr/>
          <a:lstStyle/>
          <a:p>
            <a:fld id="{5BA08351-1517-4DDD-96C2-B53AED81A9DF}"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err="1" smtClean="0"/>
              <a:t>Async</a:t>
            </a:r>
            <a:r>
              <a:rPr lang="en-US" dirty="0" smtClean="0"/>
              <a:t> – </a:t>
            </a:r>
            <a:r>
              <a:rPr lang="en-US" dirty="0" err="1" smtClean="0"/>
              <a:t>coroutines</a:t>
            </a:r>
            <a:r>
              <a:rPr lang="en-US" dirty="0" smtClean="0"/>
              <a:t> – usage </a:t>
            </a:r>
            <a:endParaRPr lang="en-US" dirty="0"/>
          </a:p>
        </p:txBody>
      </p:sp>
      <p:sp>
        <p:nvSpPr>
          <p:cNvPr id="3" name="Symbol zastępczy zawartości 2"/>
          <p:cNvSpPr>
            <a:spLocks noGrp="1"/>
          </p:cNvSpPr>
          <p:nvPr>
            <p:ph idx="1"/>
          </p:nvPr>
        </p:nvSpPr>
        <p:spPr/>
        <p:txBody>
          <a:bodyPr/>
          <a:lstStyle/>
          <a:p>
            <a:r>
              <a:rPr lang="en-US" dirty="0" smtClean="0"/>
              <a:t>Asynchronous != Parallel</a:t>
            </a:r>
          </a:p>
          <a:p>
            <a:endParaRPr lang="en-US" dirty="0" smtClean="0"/>
          </a:p>
          <a:p>
            <a:r>
              <a:rPr lang="en-US" dirty="0" smtClean="0"/>
              <a:t>Many tasks executing cooperatively on one thread</a:t>
            </a:r>
          </a:p>
          <a:p>
            <a:endParaRPr lang="en-US" dirty="0" smtClean="0"/>
          </a:p>
          <a:p>
            <a:r>
              <a:rPr lang="en-US" dirty="0" smtClean="0"/>
              <a:t>State machines </a:t>
            </a:r>
          </a:p>
          <a:p>
            <a:endParaRPr lang="en-US" dirty="0" smtClean="0"/>
          </a:p>
          <a:p>
            <a:r>
              <a:rPr lang="en-US" dirty="0" smtClean="0"/>
              <a:t>As</a:t>
            </a:r>
            <a:r>
              <a:rPr lang="pl-PL" dirty="0" smtClean="0"/>
              <a:t> Donald E.</a:t>
            </a:r>
            <a:r>
              <a:rPr lang="en-US" dirty="0" smtClean="0"/>
              <a:t> Knuth remarks, it is rather difficult to find short, simple, illustrative examples of applications of </a:t>
            </a:r>
            <a:r>
              <a:rPr lang="en-US" dirty="0" err="1" smtClean="0"/>
              <a:t>coroutines</a:t>
            </a:r>
            <a:r>
              <a:rPr lang="en-US" dirty="0" smtClean="0"/>
              <a:t>…</a:t>
            </a:r>
          </a:p>
          <a:p>
            <a:endParaRPr lang="pl-PL" dirty="0" smtClean="0"/>
          </a:p>
          <a:p>
            <a:r>
              <a:rPr lang="pl-PL" dirty="0" smtClean="0"/>
              <a:t>…</a:t>
            </a:r>
            <a:r>
              <a:rPr lang="pl-PL" dirty="0" err="1" smtClean="0"/>
              <a:t>let</a:t>
            </a:r>
            <a:r>
              <a:rPr lang="pl-PL" dirty="0" smtClean="0"/>
              <a:t> </a:t>
            </a:r>
            <a:r>
              <a:rPr lang="pl-PL" dirty="0" err="1" smtClean="0"/>
              <a:t>us</a:t>
            </a:r>
            <a:r>
              <a:rPr lang="pl-PL" dirty="0" smtClean="0"/>
              <a:t> </a:t>
            </a:r>
            <a:r>
              <a:rPr lang="pl-PL" dirty="0" err="1" smtClean="0"/>
              <a:t>implement</a:t>
            </a:r>
            <a:r>
              <a:rPr lang="pl-PL" dirty="0" smtClean="0"/>
              <a:t> a </a:t>
            </a:r>
            <a:r>
              <a:rPr lang="pl-PL" dirty="0" err="1" smtClean="0"/>
              <a:t>FifoCoorindator</a:t>
            </a:r>
            <a:endParaRPr lang="en-US" dirty="0"/>
          </a:p>
        </p:txBody>
      </p:sp>
      <p:sp>
        <p:nvSpPr>
          <p:cNvPr id="4" name="Symbol zastępczy numeru slajdu 3"/>
          <p:cNvSpPr>
            <a:spLocks noGrp="1"/>
          </p:cNvSpPr>
          <p:nvPr>
            <p:ph type="sldNum" sz="quarter" idx="10"/>
          </p:nvPr>
        </p:nvSpPr>
        <p:spPr/>
        <p:txBody>
          <a:bodyPr/>
          <a:lstStyle/>
          <a:p>
            <a:fld id="{5BA08351-1517-4DDD-96C2-B53AED81A9DF}"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PT Template - Internal Audience light background">
  <a:themeElements>
    <a:clrScheme name="3_Blank Presentation 1">
      <a:dk1>
        <a:srgbClr val="000000"/>
      </a:dk1>
      <a:lt1>
        <a:srgbClr val="FFFFFF"/>
      </a:lt1>
      <a:dk2>
        <a:srgbClr val="000000"/>
      </a:dk2>
      <a:lt2>
        <a:srgbClr val="CCCCCC"/>
      </a:lt2>
      <a:accent1>
        <a:srgbClr val="808080"/>
      </a:accent1>
      <a:accent2>
        <a:srgbClr val="3390E1"/>
      </a:accent2>
      <a:accent3>
        <a:srgbClr val="FFFFFF"/>
      </a:accent3>
      <a:accent4>
        <a:srgbClr val="000000"/>
      </a:accent4>
      <a:accent5>
        <a:srgbClr val="C0C0C0"/>
      </a:accent5>
      <a:accent6>
        <a:srgbClr val="2D82CC"/>
      </a:accent6>
      <a:hlink>
        <a:srgbClr val="003399"/>
      </a:hlink>
      <a:folHlink>
        <a:srgbClr val="1C146A"/>
      </a:folHlink>
    </a:clrScheme>
    <a:fontScheme name="3_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3_Blank Presentation 1">
        <a:dk1>
          <a:srgbClr val="000000"/>
        </a:dk1>
        <a:lt1>
          <a:srgbClr val="FFFFFF"/>
        </a:lt1>
        <a:dk2>
          <a:srgbClr val="000000"/>
        </a:dk2>
        <a:lt2>
          <a:srgbClr val="CCCCCC"/>
        </a:lt2>
        <a:accent1>
          <a:srgbClr val="808080"/>
        </a:accent1>
        <a:accent2>
          <a:srgbClr val="3390E1"/>
        </a:accent2>
        <a:accent3>
          <a:srgbClr val="FFFFFF"/>
        </a:accent3>
        <a:accent4>
          <a:srgbClr val="000000"/>
        </a:accent4>
        <a:accent5>
          <a:srgbClr val="C0C0C0"/>
        </a:accent5>
        <a:accent6>
          <a:srgbClr val="2D82CC"/>
        </a:accent6>
        <a:hlink>
          <a:srgbClr val="003399"/>
        </a:hlink>
        <a:folHlink>
          <a:srgbClr val="1C146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BFBFBF"/>
      </a:dk1>
      <a:lt1>
        <a:srgbClr val="FFFFFF"/>
      </a:lt1>
      <a:dk2>
        <a:srgbClr val="000000"/>
      </a:dk2>
      <a:lt2>
        <a:srgbClr val="FFFFFF"/>
      </a:lt2>
      <a:accent1>
        <a:srgbClr val="808080"/>
      </a:accent1>
      <a:accent2>
        <a:srgbClr val="00A0DC"/>
      </a:accent2>
      <a:accent3>
        <a:srgbClr val="AAAAAA"/>
      </a:accent3>
      <a:accent4>
        <a:srgbClr val="DADADA"/>
      </a:accent4>
      <a:accent5>
        <a:srgbClr val="C0C0C0"/>
      </a:accent5>
      <a:accent6>
        <a:srgbClr val="0091C7"/>
      </a:accent6>
      <a:hlink>
        <a:srgbClr val="003597"/>
      </a:hlink>
      <a:folHlink>
        <a:srgbClr val="1C146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BFBFBF"/>
      </a:dk1>
      <a:lt1>
        <a:srgbClr val="FFFFFF"/>
      </a:lt1>
      <a:dk2>
        <a:srgbClr val="000000"/>
      </a:dk2>
      <a:lt2>
        <a:srgbClr val="FFFFFF"/>
      </a:lt2>
      <a:accent1>
        <a:srgbClr val="808080"/>
      </a:accent1>
      <a:accent2>
        <a:srgbClr val="00A0DC"/>
      </a:accent2>
      <a:accent3>
        <a:srgbClr val="AAAAAA"/>
      </a:accent3>
      <a:accent4>
        <a:srgbClr val="DADADA"/>
      </a:accent4>
      <a:accent5>
        <a:srgbClr val="C0C0C0"/>
      </a:accent5>
      <a:accent6>
        <a:srgbClr val="0091C7"/>
      </a:accent6>
      <a:hlink>
        <a:srgbClr val="003597"/>
      </a:hlink>
      <a:folHlink>
        <a:srgbClr val="1C146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2E877BF1AD4C448A09D26375BC9D0CE" ma:contentTypeVersion="1" ma:contentTypeDescription="Create a new document." ma:contentTypeScope="" ma:versionID="4b51be83dd7336db2ebc7b82b3c90aa2">
  <xsd:schema xmlns:xsd="http://www.w3.org/2001/XMLSchema" xmlns:p="http://schemas.microsoft.com/office/2006/metadata/properties" xmlns:ns2="7c3749be-d7dd-4c8c-bd89-6f6d088d2a43" targetNamespace="http://schemas.microsoft.com/office/2006/metadata/properties" ma:root="true" ma:fieldsID="81bd5227b4a5acff4702a9e1b74077b0" ns2:_="">
    <xsd:import namespace="7c3749be-d7dd-4c8c-bd89-6f6d088d2a43"/>
    <xsd:element name="properties">
      <xsd:complexType>
        <xsd:sequence>
          <xsd:element name="documentManagement">
            <xsd:complexType>
              <xsd:all>
                <xsd:element ref="ns2:Ordering" minOccurs="0"/>
              </xsd:all>
            </xsd:complexType>
          </xsd:element>
        </xsd:sequence>
      </xsd:complexType>
    </xsd:element>
  </xsd:schema>
  <xsd:schema xmlns:xsd="http://www.w3.org/2001/XMLSchema" xmlns:dms="http://schemas.microsoft.com/office/2006/documentManagement/types" targetNamespace="7c3749be-d7dd-4c8c-bd89-6f6d088d2a43" elementFormDefault="qualified">
    <xsd:import namespace="http://schemas.microsoft.com/office/2006/documentManagement/types"/>
    <xsd:element name="Ordering" ma:index="8" nillable="true" ma:displayName="Ordering" ma:internalName="Ordering">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documentManagement>
    <Ordering xmlns="7c3749be-d7dd-4c8c-bd89-6f6d088d2a43" xsi:nil="true"/>
  </documentManagement>
</p:properties>
</file>

<file path=customXml/itemProps1.xml><?xml version="1.0" encoding="utf-8"?>
<ds:datastoreItem xmlns:ds="http://schemas.openxmlformats.org/officeDocument/2006/customXml" ds:itemID="{D3274669-787B-4EFD-8872-69E7B499937A}">
  <ds:schemaRefs>
    <ds:schemaRef ds:uri="http://schemas.microsoft.com/sharepoint/v3/contenttype/forms"/>
  </ds:schemaRefs>
</ds:datastoreItem>
</file>

<file path=customXml/itemProps2.xml><?xml version="1.0" encoding="utf-8"?>
<ds:datastoreItem xmlns:ds="http://schemas.openxmlformats.org/officeDocument/2006/customXml" ds:itemID="{AB8E959B-90E9-435A-9F47-9A1E1988C8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3749be-d7dd-4c8c-bd89-6f6d088d2a4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9062B6A4-46AE-44BC-B602-351B8E15754D}">
  <ds:schemaRefs>
    <ds:schemaRef ds:uri="http://schemas.microsoft.com/office/2006/metadata/longProperties"/>
  </ds:schemaRefs>
</ds:datastoreItem>
</file>

<file path=customXml/itemProps4.xml><?xml version="1.0" encoding="utf-8"?>
<ds:datastoreItem xmlns:ds="http://schemas.openxmlformats.org/officeDocument/2006/customXml" ds:itemID="{50446CE4-E64C-432F-B51B-B288CC2CA2C0}">
  <ds:schemaRefs>
    <ds:schemaRef ds:uri="http://schemas.microsoft.com/office/2006/metadata/properties"/>
    <ds:schemaRef ds:uri="7c3749be-d7dd-4c8c-bd89-6f6d088d2a43"/>
  </ds:schemaRefs>
</ds:datastoreItem>
</file>

<file path=docProps/app.xml><?xml version="1.0" encoding="utf-8"?>
<Properties xmlns="http://schemas.openxmlformats.org/officeDocument/2006/extended-properties" xmlns:vt="http://schemas.openxmlformats.org/officeDocument/2006/docPropsVTypes">
  <Template>PPT Template - Internal Audience light background</Template>
  <TotalTime>832</TotalTime>
  <Words>1783</Words>
  <Application>Microsoft Office PowerPoint</Application>
  <PresentationFormat>On-screen Show (4:3)</PresentationFormat>
  <Paragraphs>238</Paragraphs>
  <Slides>14</Slides>
  <Notes>12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PPT Template - Internal Audience light background</vt:lpstr>
      <vt:lpstr>C# 5</vt:lpstr>
      <vt:lpstr>C# - History overview</vt:lpstr>
      <vt:lpstr>C# 5.0 – What’s new</vt:lpstr>
      <vt:lpstr>Async – Means hard?</vt:lpstr>
      <vt:lpstr>Async - Behold the C# async/await keywords</vt:lpstr>
      <vt:lpstr>Async - Why does it matter</vt:lpstr>
      <vt:lpstr>Async – deep dive – kudos to Jon Skeet</vt:lpstr>
      <vt:lpstr>Async – coroutines </vt:lpstr>
      <vt:lpstr>Async – coroutines – usage </vt:lpstr>
      <vt:lpstr>Async – coroutines – usage - Merge</vt:lpstr>
      <vt:lpstr>Async – summary</vt:lpstr>
      <vt:lpstr>Caller info attributes</vt:lpstr>
      <vt:lpstr>WinRT – support  </vt:lpstr>
      <vt:lpstr>C# - what’s next</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5</dc:title>
  <dc:creator>DEVELOPER</dc:creator>
  <cp:lastModifiedBy>DEVELOPER</cp:lastModifiedBy>
  <cp:revision>77</cp:revision>
  <cp:lastPrinted>2005-10-25T18:12:41Z</cp:lastPrinted>
  <dcterms:created xsi:type="dcterms:W3CDTF">2012-05-18T06:00:44Z</dcterms:created>
  <dcterms:modified xsi:type="dcterms:W3CDTF">2012-05-30T06:36:39Z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Ordering">
    <vt:lpwstr/>
  </property>
</Properties>
</file>