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20"/>
  </p:notesMasterIdLst>
  <p:handoutMasterIdLst>
    <p:handoutMasterId r:id="rId21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72" r:id="rId19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77" autoAdjust="0"/>
  </p:normalViewPr>
  <p:slideViewPr>
    <p:cSldViewPr snapToGrid="0">
      <p:cViewPr varScale="1">
        <p:scale>
          <a:sx n="88" d="100"/>
          <a:sy n="88" d="100"/>
        </p:scale>
        <p:origin x="-2304" y="-10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5/24/2012 8:34 AM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>
              <a:buNone/>
            </a:pPr>
            <a:endParaRPr lang="en-US" altLang="ja-JP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We’re iterating </a:t>
            </a:r>
            <a:r>
              <a:rPr lang="en-US" noProof="0" dirty="0" err="1" smtClean="0"/>
              <a:t>throug</a:t>
            </a:r>
            <a:r>
              <a:rPr lang="en-US" noProof="0" dirty="0" smtClean="0"/>
              <a:t> both sequences at the same time</a:t>
            </a:r>
          </a:p>
          <a:p>
            <a:r>
              <a:rPr lang="en-US" noProof="0" dirty="0" smtClean="0"/>
              <a:t>At each new element we check if its not</a:t>
            </a:r>
            <a:r>
              <a:rPr lang="en-US" baseline="0" noProof="0" dirty="0" smtClean="0"/>
              <a:t> greater than the other</a:t>
            </a:r>
          </a:p>
          <a:p>
            <a:r>
              <a:rPr lang="en-US" baseline="0" noProof="0" dirty="0" smtClean="0"/>
              <a:t>If the above is true we output the element</a:t>
            </a:r>
          </a:p>
          <a:p>
            <a:r>
              <a:rPr lang="en-US" baseline="0" noProof="0" dirty="0" smtClean="0"/>
              <a:t>If its false we switch to other sequence and continue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But how to iterate over to sequences simultaneously – parallel – if you will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pPr>
              <a:buNone/>
            </a:pPr>
            <a:r>
              <a:rPr lang="pl-PL" baseline="0" noProof="0" dirty="0" err="1" smtClean="0"/>
              <a:t>Sample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Code</a:t>
            </a:r>
            <a:r>
              <a:rPr lang="pl-PL" baseline="0" noProof="0" dirty="0" smtClean="0"/>
              <a:t> - </a:t>
            </a:r>
            <a:r>
              <a:rPr lang="pl-PL" baseline="0" noProof="0" smtClean="0"/>
              <a:t>MergeCoroutine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much easier to write and what is even</a:t>
            </a:r>
            <a:r>
              <a:rPr lang="en-US" baseline="0" dirty="0" smtClean="0"/>
              <a:t> more important reading code that uses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good idea to 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on each and every IO bound/long running operation while building a desktop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 don’t think the same goes for Server applications. The complexity of code increases slightly so do associated unit tests. </a:t>
            </a:r>
          </a:p>
          <a:p>
            <a:pPr>
              <a:buNone/>
            </a:pPr>
            <a:r>
              <a:rPr lang="en-US" sz="1000" b="0" i="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“We should forget about small efficiencies, say about 97% of the time: premature optimization is the root of all evil”</a:t>
            </a:r>
          </a:p>
          <a:p>
            <a:pPr>
              <a:buNone/>
            </a:pPr>
            <a:endParaRPr lang="en-US" sz="1000" b="0" i="0" kern="1200" baseline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>
              <a:buNone/>
            </a:pP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Still if we’ve proofed, by making appropriate performance tests, that the server is choking due to IO bound operations and we need to increase throughput then using C# 5 await/</a:t>
            </a:r>
            <a:r>
              <a:rPr lang="en-US" sz="1000" b="0" i="0" kern="1200" baseline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async</a:t>
            </a: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will making improvements much easier than before.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8:48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We’ve already seen them in samples</a:t>
            </a:r>
          </a:p>
          <a:p>
            <a:r>
              <a:rPr lang="en-US" dirty="0" smtClean="0"/>
              <a:t>This isn’t really a killer new feature and I don’t think there will be much</a:t>
            </a:r>
            <a:r>
              <a:rPr lang="en-US" baseline="0" dirty="0" smtClean="0"/>
              <a:t> us for them anyway I guess they will be widely used by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 team for tracing and stuff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10:24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5/24/2012 8:34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noProof="0" dirty="0" err="1" smtClean="0"/>
              <a:t>Sample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 -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DeepDive.ProgramFlow</a:t>
            </a:r>
            <a:endParaRPr lang="pl-PL" noProof="0" dirty="0" smtClean="0"/>
          </a:p>
          <a:p>
            <a:r>
              <a:rPr lang="pl-PL" noProof="0" dirty="0" err="1" smtClean="0"/>
              <a:t>Asynchronous</a:t>
            </a:r>
            <a:r>
              <a:rPr lang="pl-PL" baseline="0" noProof="0" dirty="0" smtClean="0"/>
              <a:t> != </a:t>
            </a:r>
            <a:r>
              <a:rPr lang="pl-PL" baseline="0" noProof="0" dirty="0" err="1" smtClean="0"/>
              <a:t>Parallel</a:t>
            </a:r>
            <a:endParaRPr lang="pl-PL" noProof="0" dirty="0" smtClean="0"/>
          </a:p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pl-PL" baseline="0" noProof="0" dirty="0" smtClean="0"/>
          </a:p>
          <a:p>
            <a:pPr lvl="2"/>
            <a:r>
              <a:rPr lang="pl-PL" baseline="0" noProof="0" dirty="0" smtClean="0"/>
              <a:t>Has to </a:t>
            </a:r>
            <a:r>
              <a:rPr lang="pl-PL" baseline="0" noProof="0" dirty="0" err="1" smtClean="0"/>
              <a:t>implement</a:t>
            </a:r>
            <a:r>
              <a:rPr lang="pl-PL" baseline="0" noProof="0" dirty="0" smtClean="0"/>
              <a:t>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INotifyCompletion</a:t>
            </a:r>
            <a:r>
              <a:rPr lang="pl-PL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-</a:t>
            </a:r>
            <a:r>
              <a:rPr lang="pl-PL" sz="80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void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OnCompleted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(Action continuation)</a:t>
            </a:r>
            <a:endParaRPr lang="pl-PL" sz="800" kern="120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bool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IsCompleted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property</a:t>
            </a: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GetResults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method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providing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of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await</a:t>
            </a:r>
            <a:endParaRPr lang="pl-PL" sz="8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0"/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Sample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code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DeepDive.BasicAwaiterTest</a:t>
            </a:r>
            <a:endParaRPr lang="pl-PL" sz="10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To be effective</a:t>
            </a:r>
            <a:r>
              <a:rPr lang="en-US" baseline="0" noProof="0" dirty="0" smtClean="0"/>
              <a:t> needs support from tooling/compiler</a:t>
            </a:r>
          </a:p>
          <a:p>
            <a:r>
              <a:rPr lang="en-US" baseline="0" noProof="0" dirty="0" smtClean="0"/>
              <a:t>Generally speaking the method execution is suspended, and will continue at some point in time, preserving all the state</a:t>
            </a:r>
          </a:p>
          <a:p>
            <a:r>
              <a:rPr lang="en-US" baseline="0" noProof="0" dirty="0" smtClean="0"/>
              <a:t>Some problems are easier to solve/implement using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– mostly those that are solved with state </a:t>
            </a:r>
            <a:r>
              <a:rPr lang="en-US" baseline="0" noProof="0" dirty="0" smtClean="0"/>
              <a:t>machines</a:t>
            </a:r>
          </a:p>
          <a:p>
            <a:r>
              <a:rPr lang="en-US" baseline="0" noProof="0" dirty="0" smtClean="0"/>
              <a:t>Subroutines are a special case of </a:t>
            </a:r>
            <a:r>
              <a:rPr lang="en-US" baseline="0" noProof="0" dirty="0" err="1" smtClean="0"/>
              <a:t>coroutines</a:t>
            </a:r>
            <a:endParaRPr lang="en-US" baseline="0" noProof="0" dirty="0" smtClean="0"/>
          </a:p>
          <a:p>
            <a:r>
              <a:rPr lang="en-US" baseline="0" noProof="0" dirty="0" smtClean="0"/>
              <a:t>Extensively used in Python with older generators and newer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(yield keyword)</a:t>
            </a:r>
          </a:p>
          <a:p>
            <a:r>
              <a:rPr lang="en-US" baseline="0" noProof="0" dirty="0" smtClean="0"/>
              <a:t>Recently implemented in Ruby as </a:t>
            </a:r>
            <a:r>
              <a:rPr lang="en-US" baseline="0" noProof="0" dirty="0" err="1" smtClean="0"/>
              <a:t>Fibres</a:t>
            </a:r>
            <a:endParaRPr lang="en-US" baseline="0" noProof="0" dirty="0" smtClean="0"/>
          </a:p>
          <a:p>
            <a:pPr>
              <a:buNone/>
            </a:pPr>
            <a:r>
              <a:rPr lang="en-US" baseline="0" noProof="0" dirty="0" smtClean="0"/>
              <a:t>Code Sample </a:t>
            </a:r>
            <a:r>
              <a:rPr lang="en-US" baseline="0" noProof="0" dirty="0" err="1" smtClean="0"/>
              <a:t>DeepDive.StateMachine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Using</a:t>
            </a:r>
            <a:r>
              <a:rPr lang="en-US" baseline="0" noProof="0" dirty="0" smtClean="0"/>
              <a:t> one thread to accept many connections in server to avoid costly thread switch operation</a:t>
            </a:r>
            <a:r>
              <a:rPr lang="pl-PL" baseline="0" noProof="0" dirty="0" smtClean="0"/>
              <a:t>. </a:t>
            </a:r>
            <a:r>
              <a:rPr lang="pl-PL" baseline="0" noProof="0" dirty="0" err="1" smtClean="0"/>
              <a:t>Sheduling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is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done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using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coroutines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each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taking</a:t>
            </a:r>
            <a:r>
              <a:rPr lang="pl-PL" baseline="0" noProof="0" dirty="0" smtClean="0"/>
              <a:t> a </a:t>
            </a:r>
            <a:r>
              <a:rPr lang="pl-PL" baseline="0" noProof="0" dirty="0" err="1" smtClean="0"/>
              <a:t>small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amout</a:t>
            </a:r>
            <a:r>
              <a:rPr lang="pl-PL" baseline="0" noProof="0" dirty="0" smtClean="0"/>
              <a:t> of time and </a:t>
            </a:r>
            <a:r>
              <a:rPr lang="pl-PL" baseline="0" noProof="0" dirty="0" err="1" smtClean="0"/>
              <a:t>then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yielding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control</a:t>
            </a:r>
            <a:r>
              <a:rPr lang="pl-PL" baseline="0" noProof="0" dirty="0" smtClean="0"/>
              <a:t> to </a:t>
            </a:r>
            <a:r>
              <a:rPr lang="pl-PL" baseline="0" noProof="0" dirty="0" err="1" smtClean="0"/>
              <a:t>some</a:t>
            </a:r>
            <a:r>
              <a:rPr lang="pl-PL" baseline="0" noProof="0" dirty="0" smtClean="0"/>
              <a:t> sort of </a:t>
            </a:r>
            <a:r>
              <a:rPr lang="pl-PL" baseline="0" noProof="0" dirty="0" err="1" smtClean="0"/>
              <a:t>coordinator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r>
              <a:rPr lang="en-US" noProof="0" dirty="0" smtClean="0"/>
              <a:t>As Knuth remarks, it is rather difficult to find short, simple, illustrative examples of applications of </a:t>
            </a:r>
            <a:r>
              <a:rPr lang="en-US" noProof="0" dirty="0" err="1" smtClean="0"/>
              <a:t>coroutines</a:t>
            </a:r>
            <a:r>
              <a:rPr lang="pl-PL" noProof="0" dirty="0" smtClean="0"/>
              <a:t>.</a:t>
            </a:r>
          </a:p>
          <a:p>
            <a:endParaRPr lang="pl-PL" noProof="0" dirty="0" smtClean="0"/>
          </a:p>
          <a:p>
            <a:pPr>
              <a:buNone/>
            </a:pPr>
            <a:r>
              <a:rPr lang="pl-PL" noProof="0" dirty="0" err="1" smtClean="0"/>
              <a:t>Code</a:t>
            </a:r>
            <a:r>
              <a:rPr lang="pl-PL" noProof="0" dirty="0" smtClean="0"/>
              <a:t> </a:t>
            </a:r>
            <a:r>
              <a:rPr lang="pl-PL" noProof="0" dirty="0" err="1" smtClean="0"/>
              <a:t>Sample</a:t>
            </a:r>
            <a:r>
              <a:rPr lang="pl-PL" noProof="0" dirty="0" smtClean="0"/>
              <a:t>: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FifoCoordinator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- Merge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9550" y="1562100"/>
            <a:ext cx="8537575" cy="449580"/>
          </a:xfrm>
        </p:spPr>
        <p:txBody>
          <a:bodyPr/>
          <a:lstStyle/>
          <a:p>
            <a:r>
              <a:rPr lang="en-US" dirty="0" smtClean="0"/>
              <a:t>Merge 2 ordered sequences into 1 ordered sequence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Dowolny kształt 13"/>
          <p:cNvSpPr/>
          <p:nvPr/>
        </p:nvSpPr>
        <p:spPr>
          <a:xfrm>
            <a:off x="323871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2</a:t>
            </a:r>
            <a:endParaRPr lang="en-US" sz="5600" kern="1200" dirty="0"/>
          </a:p>
        </p:txBody>
      </p:sp>
      <p:sp>
        <p:nvSpPr>
          <p:cNvPr id="15" name="Dowolny kształt 14"/>
          <p:cNvSpPr/>
          <p:nvPr/>
        </p:nvSpPr>
        <p:spPr>
          <a:xfrm>
            <a:off x="2331216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3</a:t>
            </a:r>
            <a:endParaRPr lang="en-US" sz="5600" kern="1200" dirty="0"/>
          </a:p>
        </p:txBody>
      </p:sp>
      <p:sp>
        <p:nvSpPr>
          <p:cNvPr id="16" name="Dowolny kształt 15"/>
          <p:cNvSpPr/>
          <p:nvPr/>
        </p:nvSpPr>
        <p:spPr>
          <a:xfrm>
            <a:off x="4338560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4</a:t>
            </a:r>
            <a:endParaRPr lang="en-US" sz="5600" kern="1200" dirty="0"/>
          </a:p>
        </p:txBody>
      </p:sp>
      <p:sp>
        <p:nvSpPr>
          <p:cNvPr id="9" name="Dowolny kształt 8"/>
          <p:cNvSpPr/>
          <p:nvPr/>
        </p:nvSpPr>
        <p:spPr>
          <a:xfrm>
            <a:off x="308560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1</a:t>
            </a:r>
            <a:endParaRPr lang="en-US" sz="5500" kern="1200" dirty="0"/>
          </a:p>
        </p:txBody>
      </p:sp>
      <p:sp>
        <p:nvSpPr>
          <p:cNvPr id="10" name="Dowolny kształt 9"/>
          <p:cNvSpPr/>
          <p:nvPr/>
        </p:nvSpPr>
        <p:spPr>
          <a:xfrm>
            <a:off x="2278869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1" name="Dowolny kształt 10"/>
          <p:cNvSpPr/>
          <p:nvPr/>
        </p:nvSpPr>
        <p:spPr>
          <a:xfrm>
            <a:off x="4249178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2" name="Dowolny kształt 11"/>
          <p:cNvSpPr/>
          <p:nvPr/>
        </p:nvSpPr>
        <p:spPr>
          <a:xfrm>
            <a:off x="6219487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complex control flow management</a:t>
            </a:r>
          </a:p>
          <a:p>
            <a:endParaRPr lang="en-US" dirty="0" smtClean="0"/>
          </a:p>
          <a:p>
            <a:r>
              <a:rPr lang="en-US" dirty="0" smtClean="0"/>
              <a:t>The complexity still increases</a:t>
            </a:r>
          </a:p>
          <a:p>
            <a:endParaRPr lang="en-US" dirty="0" smtClean="0"/>
          </a:p>
          <a:p>
            <a:r>
              <a:rPr lang="en-US" dirty="0" smtClean="0"/>
              <a:t>New tool to express complex flows more succinctly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Caller info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System.Runtime.CompilerServices</a:t>
            </a:r>
            <a:endParaRPr lang="en-US" dirty="0" smtClean="0"/>
          </a:p>
          <a:p>
            <a:pPr lvl="1"/>
            <a:r>
              <a:rPr lang="en-US" dirty="0" err="1" smtClean="0"/>
              <a:t>CallerMemberName</a:t>
            </a:r>
            <a:endParaRPr lang="en-US" dirty="0" smtClean="0"/>
          </a:p>
          <a:p>
            <a:pPr lvl="1"/>
            <a:r>
              <a:rPr lang="en-US" dirty="0" err="1" smtClean="0"/>
              <a:t>CallerLineNumber</a:t>
            </a:r>
            <a:endParaRPr lang="en-US" dirty="0" smtClean="0"/>
          </a:p>
          <a:p>
            <a:pPr lvl="1"/>
            <a:r>
              <a:rPr lang="en-US" dirty="0" err="1" smtClean="0"/>
              <a:t>CallerFilePath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message,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"[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0}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{1}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] – 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{2}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message);       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 – support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Runtime – a new desktop application runtime</a:t>
            </a:r>
          </a:p>
          <a:p>
            <a:endParaRPr lang="en-US" dirty="0" smtClean="0"/>
          </a:p>
          <a:p>
            <a:r>
              <a:rPr lang="en-US" dirty="0" smtClean="0"/>
              <a:t>More .NET framework support than C# language per se</a:t>
            </a:r>
          </a:p>
          <a:p>
            <a:endParaRPr lang="en-US" dirty="0" smtClean="0"/>
          </a:p>
          <a:p>
            <a:r>
              <a:rPr lang="en-US" dirty="0" smtClean="0"/>
              <a:t>Mix C# components </a:t>
            </a:r>
            <a:r>
              <a:rPr lang="en-US" smtClean="0"/>
              <a:t>with JavaScript to build Metro Style UI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" y="1455420"/>
            <a:ext cx="6850967" cy="371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coroutines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</a:t>
            </a:r>
            <a:r>
              <a:rPr lang="en-US" dirty="0" smtClean="0"/>
              <a:t>which allow </a:t>
            </a:r>
            <a:r>
              <a:rPr lang="en-US" dirty="0" smtClean="0"/>
              <a:t>multiple entry points</a:t>
            </a:r>
            <a:r>
              <a:rPr lang="pl-PL" dirty="0" smtClean="0"/>
              <a:t> </a:t>
            </a:r>
            <a:r>
              <a:rPr lang="en-US" dirty="0" smtClean="0"/>
              <a:t>for suspending and resuming execution</a:t>
            </a:r>
          </a:p>
          <a:p>
            <a:endParaRPr lang="en-US" dirty="0" smtClean="0"/>
          </a:p>
          <a:p>
            <a:r>
              <a:rPr lang="en-US" dirty="0" smtClean="0"/>
              <a:t>C# 2.0 yield keyword</a:t>
            </a:r>
          </a:p>
          <a:p>
            <a:endParaRPr lang="en-US" dirty="0" smtClean="0"/>
          </a:p>
          <a:p>
            <a:r>
              <a:rPr lang="en-US" dirty="0" smtClean="0"/>
              <a:t>Python, Ruby and many other languages implement them in some 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</a:p>
          <a:p>
            <a:endParaRPr lang="en-US" dirty="0" smtClean="0"/>
          </a:p>
          <a:p>
            <a:r>
              <a:rPr lang="en-US" dirty="0" smtClean="0"/>
              <a:t>Many tasks executing cooperatively on one thread</a:t>
            </a:r>
          </a:p>
          <a:p>
            <a:endParaRPr lang="en-US" dirty="0" smtClean="0"/>
          </a:p>
          <a:p>
            <a:r>
              <a:rPr lang="en-US" dirty="0" smtClean="0"/>
              <a:t>State machines 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pl-PL" dirty="0" smtClean="0"/>
              <a:t> Donald E.</a:t>
            </a:r>
            <a:r>
              <a:rPr lang="en-US" dirty="0" smtClean="0"/>
              <a:t> Knuth remarks, it is rather difficult to find short, simple, illustrative examples of applications of </a:t>
            </a:r>
            <a:r>
              <a:rPr lang="en-US" dirty="0" err="1" smtClean="0"/>
              <a:t>coroutines</a:t>
            </a:r>
            <a:r>
              <a:rPr lang="en-US" dirty="0" smtClean="0"/>
              <a:t>…</a:t>
            </a:r>
          </a:p>
          <a:p>
            <a:endParaRPr lang="pl-PL" dirty="0" smtClean="0"/>
          </a:p>
          <a:p>
            <a:r>
              <a:rPr lang="pl-PL" dirty="0" smtClean="0"/>
              <a:t>…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FifoCoorindator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792</TotalTime>
  <Words>1646</Words>
  <Application>Microsoft Office PowerPoint</Application>
  <PresentationFormat>On-screen Show (4:3)</PresentationFormat>
  <Paragraphs>233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Async – coroutines </vt:lpstr>
      <vt:lpstr>Async – coroutines – usage </vt:lpstr>
      <vt:lpstr>Async – coroutines – usage - Merge</vt:lpstr>
      <vt:lpstr>Async – summary</vt:lpstr>
      <vt:lpstr>Caller info attributes</vt:lpstr>
      <vt:lpstr>WinRT – support  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69</cp:revision>
  <cp:lastPrinted>2005-10-25T18:12:41Z</cp:lastPrinted>
  <dcterms:created xsi:type="dcterms:W3CDTF">2012-05-18T06:00:44Z</dcterms:created>
  <dcterms:modified xsi:type="dcterms:W3CDTF">2012-05-24T10:46:57Z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