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27" r:id="rId3"/>
    <p:sldId id="314" r:id="rId4"/>
    <p:sldId id="315" r:id="rId5"/>
    <p:sldId id="316" r:id="rId6"/>
    <p:sldId id="288" r:id="rId7"/>
    <p:sldId id="263" r:id="rId8"/>
    <p:sldId id="302" r:id="rId9"/>
    <p:sldId id="261" r:id="rId10"/>
    <p:sldId id="317" r:id="rId11"/>
    <p:sldId id="258" r:id="rId12"/>
    <p:sldId id="325" r:id="rId13"/>
    <p:sldId id="318" r:id="rId14"/>
    <p:sldId id="319" r:id="rId15"/>
    <p:sldId id="320" r:id="rId16"/>
    <p:sldId id="321" r:id="rId17"/>
    <p:sldId id="323" r:id="rId18"/>
    <p:sldId id="322" r:id="rId19"/>
    <p:sldId id="32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79" d="100"/>
          <a:sy n="79" d="100"/>
        </p:scale>
        <p:origin x="-182" y="12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fusionfs_metadata_IPDPS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1652085156022"/>
          <c:y val="4.5384162257686218E-2"/>
          <c:w val="0.74930409740449111"/>
          <c:h val="0.72952671238675815"/>
        </c:manualLayout>
      </c:layout>
      <c:lineChart>
        <c:grouping val="standard"/>
        <c:varyColors val="0"/>
        <c:ser>
          <c:idx val="0"/>
          <c:order val="0"/>
          <c:tx>
            <c:strRef>
              <c:f>[fusionfs_metadata_IPDPS13.xlsx]Sheet1!$B$1</c:f>
              <c:strCache>
                <c:ptCount val="1"/>
                <c:pt idx="0">
                  <c:v>Fusionfs</c:v>
                </c:pt>
              </c:strCache>
            </c:strRef>
          </c:tx>
          <c:spPr>
            <a:ln w="63500">
              <a:solidFill>
                <a:srgbClr val="0070C0"/>
              </a:solidFill>
            </a:ln>
          </c:spPr>
          <c:marker>
            <c:symbol val="diamond"/>
            <c:size val="8"/>
            <c:spPr>
              <a:solidFill>
                <a:srgbClr val="00B0F0"/>
              </a:solidFill>
              <a:ln w="12700">
                <a:solidFill>
                  <a:srgbClr val="0070C0"/>
                </a:solidFill>
              </a:ln>
            </c:spPr>
          </c:marker>
          <c:cat>
            <c:numRef>
              <c:f>[fusionfs_metadata_IPDPS13.xlsx]Sheet1!$A$2:$A$11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[fusionfs_metadata_IPDPS13.xlsx]Sheet1!$B$2:$B$11</c:f>
              <c:numCache>
                <c:formatCode>General</c:formatCode>
                <c:ptCount val="10"/>
                <c:pt idx="0">
                  <c:v>4.5000000000000044</c:v>
                </c:pt>
                <c:pt idx="1">
                  <c:v>4.6000000000000014</c:v>
                </c:pt>
                <c:pt idx="2">
                  <c:v>4.8</c:v>
                </c:pt>
                <c:pt idx="3">
                  <c:v>5.3</c:v>
                </c:pt>
                <c:pt idx="4">
                  <c:v>5.3999999999999995</c:v>
                </c:pt>
                <c:pt idx="5">
                  <c:v>5.6</c:v>
                </c:pt>
                <c:pt idx="6">
                  <c:v>7</c:v>
                </c:pt>
                <c:pt idx="7">
                  <c:v>7.3</c:v>
                </c:pt>
                <c:pt idx="8">
                  <c:v>8.1</c:v>
                </c:pt>
                <c:pt idx="9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[fusionfs_metadata_IPDPS13.xlsx]Sheet1!$C$1</c:f>
              <c:strCache>
                <c:ptCount val="1"/>
                <c:pt idx="0">
                  <c:v>GPFS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</c:spPr>
          </c:marker>
          <c:cat>
            <c:numRef>
              <c:f>[fusionfs_metadata_IPDPS13.xlsx]Sheet1!$A$2:$A$11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[fusionfs_metadata_IPDPS13.xlsx]Sheet1!$C$2:$C$11</c:f>
              <c:numCache>
                <c:formatCode>General</c:formatCode>
                <c:ptCount val="10"/>
                <c:pt idx="0">
                  <c:v>5</c:v>
                </c:pt>
                <c:pt idx="1">
                  <c:v>5.1000000000000005</c:v>
                </c:pt>
                <c:pt idx="2">
                  <c:v>5.1999999999999993</c:v>
                </c:pt>
                <c:pt idx="3">
                  <c:v>6.5874999999999995</c:v>
                </c:pt>
                <c:pt idx="4">
                  <c:v>12.693750000000032</c:v>
                </c:pt>
                <c:pt idx="5">
                  <c:v>25.853124999999999</c:v>
                </c:pt>
                <c:pt idx="6">
                  <c:v>51.884374999999999</c:v>
                </c:pt>
                <c:pt idx="7">
                  <c:v>149.09999999999997</c:v>
                </c:pt>
                <c:pt idx="8">
                  <c:v>189.59999999999931</c:v>
                </c:pt>
                <c:pt idx="9">
                  <c:v>393.49999999999875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484672"/>
        <c:axId val="93083520"/>
      </c:lineChart>
      <c:catAx>
        <c:axId val="89484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3083520"/>
        <c:crosses val="autoZero"/>
        <c:auto val="1"/>
        <c:lblAlgn val="ctr"/>
        <c:lblOffset val="100"/>
        <c:noMultiLvlLbl val="0"/>
      </c:catAx>
      <c:valAx>
        <c:axId val="93083520"/>
        <c:scaling>
          <c:logBase val="10"/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Per Operation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9484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395995373088528"/>
          <c:y val="0.32846171198161556"/>
          <c:w val="0.2249779047484132"/>
          <c:h val="0.15063332711449046"/>
        </c:manualLayout>
      </c:layout>
      <c:overlay val="0"/>
      <c:spPr>
        <a:noFill/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FA7-BF47-4500-9FD1-4BBD979584B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8C40-E577-4FE8-9EA4-7402346C8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935F-031B-4F18-BB6E-C4344B5343D9}" type="datetime1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7889-458E-4ED3-A5F4-0C0B77FD22CF}" type="datetime1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75-CB6F-4B4E-8F43-A91F162080CA}" type="datetime1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000"/>
            </a:gs>
            <a:gs pos="12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7B4-503E-4D93-A62B-1AA03F23B69B}" type="datetime1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B6-0094-43FC-9CA1-6EAC0698E4B7}" type="datetime1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A1F1-0E03-465F-85DC-300C9BF57DE0}" type="datetime1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5D97-4C4E-42FD-868C-BA88FA07364C}" type="datetime1">
              <a:rPr lang="en-US" smtClean="0"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9ECD-28E7-4D15-AA29-BD142AEB7E81}" type="datetime1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E9ED-8AB4-40F1-B53C-2792FFBD46DB}" type="datetime1">
              <a:rPr lang="en-US" smtClean="0"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BC-B4B1-4890-B7EE-0E2F84FF8A1A}" type="datetime1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7143B8C-5149-4F92-826A-3AA7EE85FC70}" type="datetime1">
              <a:rPr lang="en-US" smtClean="0"/>
              <a:t>9/4/2013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97382C-2278-4C8B-B521-0F1DB96C3ACB}" type="datetime1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650480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Docs\Dropbox\SyncDocs\Presentation\IIT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52" y="6324600"/>
            <a:ext cx="1752600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li13@hawk.iit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sys.cs.iit.edu/projects/ZH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7551"/>
            <a:ext cx="8077200" cy="1499616"/>
          </a:xfrm>
        </p:spPr>
        <p:txBody>
          <a:bodyPr/>
          <a:lstStyle/>
          <a:p>
            <a:r>
              <a:rPr lang="en-US" sz="6000" b="1" dirty="0" smtClean="0"/>
              <a:t>Overview on ZHT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8077200" cy="167335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</a:t>
            </a:r>
            <a:r>
              <a:rPr lang="en-US" sz="4000" dirty="0" err="1" smtClean="0"/>
              <a:t>NoSQL</a:t>
            </a:r>
            <a:r>
              <a:rPr lang="en-US" sz="4000" dirty="0" smtClean="0"/>
              <a:t> databases and CS554 projects based on ZHT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ZHT Bench: Benchmarking </a:t>
            </a:r>
            <a:r>
              <a:rPr lang="en-US" dirty="0"/>
              <a:t>mainstream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ZHT Cons: </a:t>
            </a:r>
            <a:r>
              <a:rPr lang="en-US" dirty="0"/>
              <a:t>Eventual consistency support for </a:t>
            </a:r>
            <a:r>
              <a:rPr lang="en-US" dirty="0" smtClean="0"/>
              <a:t>ZHT</a:t>
            </a:r>
          </a:p>
          <a:p>
            <a:r>
              <a:rPr lang="en-US" dirty="0" smtClean="0"/>
              <a:t>ZHT DMHDFS: </a:t>
            </a:r>
            <a:r>
              <a:rPr lang="en-US" dirty="0"/>
              <a:t>Distributed Metadata Management for the </a:t>
            </a:r>
            <a:r>
              <a:rPr lang="en-US" dirty="0" err="1"/>
              <a:t>Hadoop</a:t>
            </a:r>
            <a:r>
              <a:rPr lang="en-US" dirty="0"/>
              <a:t>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ZHT Graph: </a:t>
            </a:r>
            <a:r>
              <a:rPr lang="en-US" dirty="0"/>
              <a:t>Design and implement a graph database on </a:t>
            </a:r>
            <a:r>
              <a:rPr lang="en-US" dirty="0" smtClean="0"/>
              <a:t>ZHT</a:t>
            </a:r>
          </a:p>
          <a:p>
            <a:r>
              <a:rPr lang="en-US" dirty="0" smtClean="0"/>
              <a:t>ZHT OHT: </a:t>
            </a:r>
            <a:r>
              <a:rPr lang="en-US" dirty="0"/>
              <a:t>Hierarchical Distributed Hash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ZHT ZST: </a:t>
            </a:r>
            <a:r>
              <a:rPr lang="en-US" dirty="0"/>
              <a:t>Enhance ZHT through Range Queries and I</a:t>
            </a:r>
            <a:r>
              <a:rPr lang="en-US" dirty="0" smtClean="0"/>
              <a:t>terators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test beds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153400" cy="4625609"/>
          </a:xfrm>
          <a:effectLst>
            <a:outerShdw blurRad="50800" dist="101600" dir="2400000" sx="90000" sy="90000" algn="ctr" rotWithShape="0">
              <a:srgbClr val="000000">
                <a:alpha val="69000"/>
              </a:srgbClr>
            </a:outerShd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b="1" dirty="0"/>
              <a:t>IBM Blue Gene/P supercomputer </a:t>
            </a:r>
          </a:p>
          <a:p>
            <a:pPr lvl="1"/>
            <a:r>
              <a:rPr lang="en-US" b="1" dirty="0" smtClean="0"/>
              <a:t>Up </a:t>
            </a:r>
            <a:r>
              <a:rPr lang="en-US" b="1" dirty="0"/>
              <a:t>to 8192 nodes</a:t>
            </a:r>
          </a:p>
          <a:p>
            <a:pPr lvl="1"/>
            <a:r>
              <a:rPr lang="en-US" b="1" dirty="0" smtClean="0"/>
              <a:t>32768 </a:t>
            </a:r>
            <a:r>
              <a:rPr lang="en-US" b="1" dirty="0"/>
              <a:t>instance deployed </a:t>
            </a:r>
          </a:p>
          <a:p>
            <a:r>
              <a:rPr lang="en-US" b="1" dirty="0" smtClean="0"/>
              <a:t>Commodity </a:t>
            </a:r>
            <a:r>
              <a:rPr lang="en-US" b="1" dirty="0"/>
              <a:t>Cluster</a:t>
            </a:r>
          </a:p>
          <a:p>
            <a:pPr lvl="1"/>
            <a:r>
              <a:rPr lang="en-US" b="1" dirty="0" smtClean="0"/>
              <a:t>Up </a:t>
            </a:r>
            <a:r>
              <a:rPr lang="en-US" b="1" dirty="0"/>
              <a:t>to 64 </a:t>
            </a:r>
            <a:r>
              <a:rPr lang="en-US" b="1" dirty="0" smtClean="0"/>
              <a:t>node</a:t>
            </a:r>
          </a:p>
          <a:p>
            <a:r>
              <a:rPr lang="en-US" b="1" dirty="0"/>
              <a:t>Amazon EC2</a:t>
            </a:r>
          </a:p>
          <a:p>
            <a:pPr lvl="1"/>
            <a:r>
              <a:rPr lang="en-US" b="1" dirty="0"/>
              <a:t>M1.medium and Cc2.8xlarge</a:t>
            </a:r>
          </a:p>
          <a:p>
            <a:pPr lvl="1"/>
            <a:r>
              <a:rPr lang="en-US" b="1" dirty="0"/>
              <a:t>96 VMs, 768 ZHT instances deployed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with Linux and it’s command line</a:t>
            </a:r>
          </a:p>
          <a:p>
            <a:r>
              <a:rPr lang="en-US" dirty="0" smtClean="0"/>
              <a:t>Shell scripting language (</a:t>
            </a:r>
            <a:r>
              <a:rPr lang="en-US" dirty="0" err="1" smtClean="0"/>
              <a:t>eg</a:t>
            </a:r>
            <a:r>
              <a:rPr lang="en-US" dirty="0" smtClean="0"/>
              <a:t>. Bash, </a:t>
            </a:r>
            <a:r>
              <a:rPr lang="en-US" dirty="0" err="1" smtClean="0"/>
              <a:t>zsh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Programming skills in C++/C (except benchmark)</a:t>
            </a:r>
          </a:p>
          <a:p>
            <a:r>
              <a:rPr lang="en-US" dirty="0" smtClean="0"/>
              <a:t>GCC compiler</a:t>
            </a:r>
          </a:p>
          <a:p>
            <a:r>
              <a:rPr lang="en-US" dirty="0" smtClean="0"/>
              <a:t>No object oriented skill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ZHT Bench: Benchmarking mainstream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Extensively benchmarking </a:t>
            </a:r>
            <a:r>
              <a:rPr lang="en-US" dirty="0" err="1" smtClean="0"/>
              <a:t>NoSQL</a:t>
            </a:r>
            <a:r>
              <a:rPr lang="en-US" dirty="0" smtClean="0"/>
              <a:t> databases and analysis performance data.</a:t>
            </a:r>
          </a:p>
          <a:p>
            <a:r>
              <a:rPr lang="en-US" dirty="0" smtClean="0"/>
              <a:t>ZHT, </a:t>
            </a:r>
            <a:r>
              <a:rPr lang="en-US" dirty="0" err="1" smtClean="0"/>
              <a:t>MongoDB</a:t>
            </a:r>
            <a:r>
              <a:rPr lang="en-US" dirty="0" smtClean="0"/>
              <a:t>, Cassandra</a:t>
            </a:r>
          </a:p>
          <a:p>
            <a:r>
              <a:rPr lang="en-US" dirty="0" smtClean="0"/>
              <a:t>Neo4J (experiment for Graph)</a:t>
            </a:r>
          </a:p>
          <a:p>
            <a:r>
              <a:rPr lang="en-US" dirty="0" smtClean="0"/>
              <a:t>And others…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Latency and its distribution , throughput 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Message size</a:t>
            </a:r>
          </a:p>
          <a:p>
            <a:pPr lvl="1"/>
            <a:r>
              <a:rPr lang="en-US" dirty="0" smtClean="0"/>
              <a:t>Scales</a:t>
            </a:r>
          </a:p>
          <a:p>
            <a:pPr lvl="1"/>
            <a:r>
              <a:rPr lang="en-US" dirty="0" smtClean="0"/>
              <a:t>Key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ZHT Cons: Eventual consistency support for </a:t>
            </a:r>
            <a:r>
              <a:rPr lang="en-US" dirty="0" smtClean="0"/>
              <a:t>ZHT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1: allow replicas serve read operation</a:t>
            </a:r>
          </a:p>
          <a:p>
            <a:r>
              <a:rPr lang="en-US" dirty="0" smtClean="0"/>
              <a:t>Goal 2: maintain eventual consistency between replicas</a:t>
            </a:r>
          </a:p>
          <a:p>
            <a:r>
              <a:rPr lang="en-US" dirty="0" smtClean="0"/>
              <a:t>Goal 3: make it scale (pretty hard!)</a:t>
            </a:r>
          </a:p>
          <a:p>
            <a:endParaRPr lang="en-US" dirty="0"/>
          </a:p>
          <a:p>
            <a:r>
              <a:rPr lang="en-US" dirty="0" smtClean="0"/>
              <a:t>Optional goal: allow replicas serve write requests and maintain consistency (applying </a:t>
            </a:r>
            <a:r>
              <a:rPr lang="en-US" dirty="0" err="1" smtClean="0"/>
              <a:t>Paxos</a:t>
            </a:r>
            <a:r>
              <a:rPr lang="en-US" dirty="0" smtClean="0"/>
              <a:t> protocol, even harder)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ZHT DMHDFS: Distributed Metadata Management for the </a:t>
            </a:r>
            <a:r>
              <a:rPr lang="en-US" sz="3600" dirty="0" err="1"/>
              <a:t>Hadoop</a:t>
            </a:r>
            <a:r>
              <a:rPr lang="en-US" sz="3600" dirty="0"/>
              <a:t> File </a:t>
            </a:r>
            <a:r>
              <a:rPr lang="en-US" sz="3600" dirty="0" smtClean="0"/>
              <a:t>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metadata?</a:t>
            </a:r>
          </a:p>
          <a:p>
            <a:r>
              <a:rPr lang="en-US" dirty="0" smtClean="0"/>
              <a:t>Goal: improve HDFS performance by adding distributed metadata service</a:t>
            </a:r>
          </a:p>
          <a:p>
            <a:r>
              <a:rPr lang="en-US" dirty="0" smtClean="0"/>
              <a:t>Requirement: experience with </a:t>
            </a:r>
            <a:r>
              <a:rPr lang="en-US" dirty="0" err="1" smtClean="0"/>
              <a:t>Hadoop</a:t>
            </a:r>
            <a:r>
              <a:rPr lang="en-US" dirty="0" smtClean="0"/>
              <a:t> and HDFS; strong programming skill in both Java and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93082"/>
              </p:ext>
            </p:extLst>
          </p:nvPr>
        </p:nvGraphicFramePr>
        <p:xfrm>
          <a:off x="2438400" y="4343400"/>
          <a:ext cx="4572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ZHT Graph: Design and implement a graph database on </a:t>
            </a:r>
            <a:r>
              <a:rPr lang="en-US" dirty="0" smtClean="0"/>
              <a:t>ZHT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build a graph databases on top of ZHT</a:t>
            </a:r>
          </a:p>
          <a:p>
            <a:r>
              <a:rPr lang="en-US" dirty="0" smtClean="0"/>
              <a:t>How: construct a mapping from key-value store interface to graph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ZHT OHT: Hierarchical Distributed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adding a proxy level to ZHT architecture so to reduce concurrency stress to each server</a:t>
            </a:r>
          </a:p>
          <a:p>
            <a:r>
              <a:rPr lang="en-US" dirty="0" smtClean="0"/>
              <a:t>Easy: make it work and scale</a:t>
            </a:r>
          </a:p>
          <a:p>
            <a:r>
              <a:rPr lang="en-US" dirty="0" smtClean="0"/>
              <a:t>Hard: handle failures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ZHT ZST: Enhance ZHT through Range Queries and </a:t>
            </a: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design and implement new interface methods to ZHT</a:t>
            </a:r>
          </a:p>
          <a:p>
            <a:pPr lvl="1"/>
            <a:r>
              <a:rPr lang="en-US" dirty="0" smtClean="0"/>
              <a:t>Iterator: next/previous operation</a:t>
            </a:r>
          </a:p>
          <a:p>
            <a:pPr lvl="1"/>
            <a:r>
              <a:rPr lang="en-US" dirty="0" smtClean="0"/>
              <a:t>Range get/put: given a range of key, return a series of results in one request loop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Sorted map</a:t>
            </a:r>
          </a:p>
          <a:p>
            <a:pPr lvl="1"/>
            <a:r>
              <a:rPr lang="en-US" dirty="0" smtClean="0"/>
              <a:t>B+ tree (bold!)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Communication: come and talk to me (by appointment)</a:t>
            </a:r>
          </a:p>
          <a:p>
            <a:r>
              <a:rPr lang="en-US" dirty="0" smtClean="0"/>
              <a:t>Make good use of Google</a:t>
            </a:r>
          </a:p>
          <a:p>
            <a:r>
              <a:rPr lang="en-US" dirty="0" smtClean="0"/>
              <a:t>Fail quick, fail early, fail cheap.</a:t>
            </a:r>
          </a:p>
          <a:p>
            <a:r>
              <a:rPr lang="en-US" dirty="0" smtClean="0"/>
              <a:t>Fast iteration: very small but frequent progress</a:t>
            </a:r>
          </a:p>
          <a:p>
            <a:endParaRPr lang="en-US" dirty="0" smtClean="0"/>
          </a:p>
          <a:p>
            <a:r>
              <a:rPr lang="en-US" dirty="0" smtClean="0"/>
              <a:t>Why bother? 80% points from projects!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terms</a:t>
            </a:r>
          </a:p>
          <a:p>
            <a:r>
              <a:rPr lang="en-US" dirty="0" smtClean="0"/>
              <a:t>Overview to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dabases</a:t>
            </a:r>
            <a:r>
              <a:rPr lang="en-US" dirty="0" smtClean="0"/>
              <a:t> and key-value stores</a:t>
            </a:r>
          </a:p>
          <a:p>
            <a:r>
              <a:rPr lang="en-US" dirty="0" smtClean="0"/>
              <a:t>Introduction to ZHT</a:t>
            </a:r>
          </a:p>
          <a:p>
            <a:r>
              <a:rPr lang="en-US" dirty="0" smtClean="0"/>
              <a:t>CS554 projects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78740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8800" b="1" dirty="0" smtClean="0"/>
              <a:t>Welcome abroad and enjoy!</a:t>
            </a:r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r>
              <a:rPr lang="en-US" sz="2000" b="1" dirty="0" err="1" smtClean="0"/>
              <a:t>Tonglin</a:t>
            </a:r>
            <a:r>
              <a:rPr lang="en-US" sz="2000" b="1" dirty="0" smtClean="0"/>
              <a:t> Li</a:t>
            </a:r>
          </a:p>
          <a:p>
            <a:pPr algn="ctr">
              <a:buNone/>
            </a:pPr>
            <a:r>
              <a:rPr lang="en-US" sz="2000" b="1" dirty="0" smtClean="0">
                <a:hlinkClick r:id="rId3"/>
              </a:rPr>
              <a:t>tli13@hawk.iit.edu</a:t>
            </a:r>
            <a:endParaRPr lang="en-US" sz="2000" b="1" dirty="0" smtClean="0"/>
          </a:p>
          <a:p>
            <a:pPr algn="ctr">
              <a:buNone/>
            </a:pPr>
            <a:r>
              <a:rPr lang="en-US" sz="2000" dirty="0">
                <a:hlinkClick r:id="rId4"/>
              </a:rPr>
              <a:t>http://datasys.cs.iit.edu/projects/ZHT/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Databases/</a:t>
            </a:r>
            <a:r>
              <a:rPr lang="en-US" dirty="0" err="1" smtClean="0"/>
              <a:t>datastores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Query with SQL</a:t>
            </a:r>
          </a:p>
          <a:p>
            <a:pPr lvl="1"/>
            <a:r>
              <a:rPr lang="en-US" dirty="0" smtClean="0"/>
              <a:t>DB2, MySQL, Oracle, SQL Server</a:t>
            </a:r>
          </a:p>
          <a:p>
            <a:pPr lvl="1"/>
            <a:r>
              <a:rPr lang="en-US" dirty="0" smtClean="0"/>
              <a:t>CS 425, 525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databses</a:t>
            </a:r>
            <a:endParaRPr lang="en-US" dirty="0" smtClean="0"/>
          </a:p>
          <a:p>
            <a:pPr lvl="1"/>
            <a:r>
              <a:rPr lang="en-US" dirty="0" smtClean="0"/>
              <a:t>Loose consistency model</a:t>
            </a:r>
          </a:p>
          <a:p>
            <a:pPr lvl="1"/>
            <a:r>
              <a:rPr lang="en-US" dirty="0" smtClean="0"/>
              <a:t>Simpler design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Distributed design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in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store</a:t>
            </a:r>
          </a:p>
          <a:p>
            <a:pPr lvl="1"/>
            <a:r>
              <a:rPr lang="en-US" dirty="0" smtClean="0"/>
              <a:t>ZHT, Dynamo, </a:t>
            </a:r>
            <a:r>
              <a:rPr lang="en-US" dirty="0" err="1" smtClean="0"/>
              <a:t>Memcached</a:t>
            </a:r>
            <a:r>
              <a:rPr lang="en-US" dirty="0" smtClean="0"/>
              <a:t>, Cassandra, Chord</a:t>
            </a:r>
          </a:p>
          <a:p>
            <a:r>
              <a:rPr lang="en-US" dirty="0" smtClean="0"/>
              <a:t>Document Oriented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smtClean="0"/>
              <a:t>Graph databases</a:t>
            </a:r>
          </a:p>
          <a:p>
            <a:pPr lvl="1"/>
            <a:r>
              <a:rPr lang="en-US" dirty="0"/>
              <a:t>Neo4J, Allegro, </a:t>
            </a:r>
            <a:r>
              <a:rPr lang="en-US" dirty="0" smtClean="0"/>
              <a:t>Virtuoso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name for Distributed Hash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8" name="Picture 4" descr="http://upload.wikimedia.org/wikipedia/commons/thumb/9/98/DHT_en.svg/1000px-DHT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" y="2819400"/>
            <a:ext cx="7543800" cy="31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22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Zero-hop hash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91173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2-layer hashing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1"/>
            <a:ext cx="7162800" cy="442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4648200" cy="1252728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membership tables</a:t>
            </a:r>
          </a:p>
          <a:p>
            <a:pPr lvl="1"/>
            <a:r>
              <a:rPr lang="en-US" dirty="0" smtClean="0"/>
              <a:t>Planed nodes join and leave: strong consistency</a:t>
            </a:r>
          </a:p>
          <a:p>
            <a:pPr lvl="1"/>
            <a:r>
              <a:rPr lang="en-US" dirty="0" smtClean="0"/>
              <a:t>Nodes fail: </a:t>
            </a:r>
            <a:r>
              <a:rPr lang="en-US" dirty="0"/>
              <a:t>eventual consistency</a:t>
            </a:r>
            <a:endParaRPr lang="en-US" dirty="0" smtClean="0"/>
          </a:p>
          <a:p>
            <a:r>
              <a:rPr lang="en-US" dirty="0" smtClean="0"/>
              <a:t>Updating replicas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Strong consistency: consistent, reliable</a:t>
            </a:r>
          </a:p>
          <a:p>
            <a:pPr lvl="1"/>
            <a:r>
              <a:rPr lang="en-US" dirty="0" smtClean="0"/>
              <a:t>Eventual consistency: fast, availability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work: Distributed 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DHTs: Chord, </a:t>
            </a:r>
            <a:r>
              <a:rPr lang="en-US" dirty="0" err="1" smtClean="0"/>
              <a:t>Kademlia</a:t>
            </a:r>
            <a:r>
              <a:rPr lang="en-US" dirty="0" smtClean="0"/>
              <a:t>, Pastry, Cassandra, C-MPI, </a:t>
            </a:r>
            <a:r>
              <a:rPr lang="en-US" dirty="0" err="1" smtClean="0"/>
              <a:t>Memcached</a:t>
            </a:r>
            <a:r>
              <a:rPr lang="en-US" dirty="0" smtClean="0"/>
              <a:t>, Dynamo ...</a:t>
            </a:r>
          </a:p>
          <a:p>
            <a:r>
              <a:rPr lang="en-US" dirty="0" smtClean="0"/>
              <a:t>Why another?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11686"/>
              </p:ext>
            </p:extLst>
          </p:nvPr>
        </p:nvGraphicFramePr>
        <p:xfrm>
          <a:off x="457200" y="3505200"/>
          <a:ext cx="8229604" cy="2769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1"/>
                <a:gridCol w="1066800"/>
                <a:gridCol w="1143000"/>
                <a:gridCol w="1447800"/>
                <a:gridCol w="1600201"/>
                <a:gridCol w="1295402"/>
              </a:tblGrid>
              <a:tr h="68134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Name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Impl</a:t>
                      </a:r>
                      <a:r>
                        <a:rPr lang="en-US" sz="2000" b="1" dirty="0">
                          <a:effectLst/>
                        </a:rPr>
                        <a:t>.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-5715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Routing Time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-5715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Persistence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Dynamic membership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Append Operation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Cassandra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Java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Log(N)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Yes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Yes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C-MPI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C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Log(N)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6813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Dynamo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Java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 to Log(N)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effectLst/>
                        </a:rPr>
                        <a:t>Memcached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ZHT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C++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 to 2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4219576"/>
            <a:ext cx="990600" cy="129540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629275"/>
            <a:ext cx="990600" cy="64770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66936" y="4210051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66936" y="5057776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6936" y="5619753"/>
            <a:ext cx="990600" cy="64770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6936" y="4586292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5953125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5057776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4219576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5562602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712" y="4619628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0" y="5953128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19812" y="5086350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43800" y="5953125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712" y="4219576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0" y="4595821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812" y="5562602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3800" y="4214816"/>
            <a:ext cx="990600" cy="1671636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8655</TotalTime>
  <Words>678</Words>
  <Application>Microsoft Office PowerPoint</Application>
  <PresentationFormat>On-screen Show (4:3)</PresentationFormat>
  <Paragraphs>171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Introduction to NoSQL databases and CS554 projects based on ZHT</vt:lpstr>
      <vt:lpstr>Outlines</vt:lpstr>
      <vt:lpstr>Databases/datastores </vt:lpstr>
      <vt:lpstr>Categories in NoSQL</vt:lpstr>
      <vt:lpstr>Key-value Stores </vt:lpstr>
      <vt:lpstr>Zero-hop hash mapping</vt:lpstr>
      <vt:lpstr>2-layer hashing </vt:lpstr>
      <vt:lpstr>Consistency</vt:lpstr>
      <vt:lpstr>Related work: Distributed Hash Tables</vt:lpstr>
      <vt:lpstr>Related projects</vt:lpstr>
      <vt:lpstr>Evaluation: test beds</vt:lpstr>
      <vt:lpstr>Genera requirements</vt:lpstr>
      <vt:lpstr>ZHT Bench: Benchmarking mainstream NoSQL databases</vt:lpstr>
      <vt:lpstr>ZHT Cons: Eventual consistency support for ZHT</vt:lpstr>
      <vt:lpstr>ZHT DMHDFS: Distributed Metadata Management for the Hadoop File System</vt:lpstr>
      <vt:lpstr>ZHT Graph: Design and implement a graph database on ZHT</vt:lpstr>
      <vt:lpstr>ZHT OHT: Hierarchical Distributed Hash Tables</vt:lpstr>
      <vt:lpstr>ZHT ZST: Enhance ZHT through Range Queries and Iterators</vt:lpstr>
      <vt:lpstr>What do I expect?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ZHT</dc:title>
  <dc:creator>Leo</dc:creator>
  <cp:lastModifiedBy>Tony</cp:lastModifiedBy>
  <cp:revision>424</cp:revision>
  <dcterms:created xsi:type="dcterms:W3CDTF">2006-08-16T00:00:00Z</dcterms:created>
  <dcterms:modified xsi:type="dcterms:W3CDTF">2013-09-04T18:54:47Z</dcterms:modified>
</cp:coreProperties>
</file>