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24"/>
  </p:notesMasterIdLst>
  <p:sldIdLst>
    <p:sldId id="256" r:id="rId2"/>
    <p:sldId id="296" r:id="rId3"/>
    <p:sldId id="301" r:id="rId4"/>
    <p:sldId id="299" r:id="rId5"/>
    <p:sldId id="283" r:id="rId6"/>
    <p:sldId id="300" r:id="rId7"/>
    <p:sldId id="262" r:id="rId8"/>
    <p:sldId id="295" r:id="rId9"/>
    <p:sldId id="264" r:id="rId10"/>
    <p:sldId id="265" r:id="rId11"/>
    <p:sldId id="267" r:id="rId12"/>
    <p:sldId id="302" r:id="rId13"/>
    <p:sldId id="258" r:id="rId14"/>
    <p:sldId id="272" r:id="rId15"/>
    <p:sldId id="280" r:id="rId16"/>
    <p:sldId id="268" r:id="rId17"/>
    <p:sldId id="270" r:id="rId18"/>
    <p:sldId id="271" r:id="rId19"/>
    <p:sldId id="277" r:id="rId20"/>
    <p:sldId id="298" r:id="rId21"/>
    <p:sldId id="274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3838" autoAdjust="0"/>
  </p:normalViewPr>
  <p:slideViewPr>
    <p:cSldViewPr>
      <p:cViewPr>
        <p:scale>
          <a:sx n="66" d="100"/>
          <a:sy n="66" d="100"/>
        </p:scale>
        <p:origin x="-1440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s\LeoAcademic\Project\ZHT\Copy%20of%20DHT-data%20v2%20-%20Copy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s\LeoAcademic\Project\ZHT\Copy%20of%20DHT-data%20v2%20-%20Copy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s\LeoAcademic\Project\ZHT\Copy%20of%20DHT-data%20v2%20-%20Cop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6188787222549225"/>
          <c:y val="4.3768711112609722E-2"/>
          <c:w val="0.78943194192084509"/>
          <c:h val="0.77712973212737824"/>
        </c:manualLayout>
      </c:layout>
      <c:scatterChart>
        <c:scatterStyle val="smoothMarker"/>
        <c:ser>
          <c:idx val="0"/>
          <c:order val="0"/>
          <c:tx>
            <c:v>Insert-TCP</c:v>
          </c:tx>
          <c:spPr>
            <a:ln w="63500"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Sheet1!$C$11:$M$11</c:f>
              <c:numCache>
                <c:formatCode>General</c:formatCode>
                <c:ptCount val="11"/>
                <c:pt idx="0">
                  <c:v>6</c:v>
                </c:pt>
                <c:pt idx="1">
                  <c:v>12</c:v>
                </c:pt>
                <c:pt idx="2">
                  <c:v>24</c:v>
                </c:pt>
                <c:pt idx="3">
                  <c:v>48</c:v>
                </c:pt>
                <c:pt idx="4">
                  <c:v>96</c:v>
                </c:pt>
                <c:pt idx="5">
                  <c:v>192</c:v>
                </c:pt>
                <c:pt idx="6">
                  <c:v>384</c:v>
                </c:pt>
                <c:pt idx="7">
                  <c:v>768</c:v>
                </c:pt>
                <c:pt idx="8">
                  <c:v>1536</c:v>
                </c:pt>
                <c:pt idx="9">
                  <c:v>3072</c:v>
                </c:pt>
                <c:pt idx="10">
                  <c:v>5640</c:v>
                </c:pt>
              </c:numCache>
            </c:numRef>
          </c:xVal>
          <c:yVal>
            <c:numRef>
              <c:f>Sheet1!$C$4:$M$4</c:f>
              <c:numCache>
                <c:formatCode>General</c:formatCode>
                <c:ptCount val="11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9</c:v>
                </c:pt>
                <c:pt idx="6">
                  <c:v>8</c:v>
                </c:pt>
                <c:pt idx="7">
                  <c:v>8</c:v>
                </c:pt>
                <c:pt idx="8">
                  <c:v>10</c:v>
                </c:pt>
                <c:pt idx="9">
                  <c:v>11</c:v>
                </c:pt>
                <c:pt idx="10">
                  <c:v>11</c:v>
                </c:pt>
              </c:numCache>
            </c:numRef>
          </c:yVal>
          <c:smooth val="1"/>
        </c:ser>
        <c:ser>
          <c:idx val="1"/>
          <c:order val="1"/>
          <c:tx>
            <c:v>Lookup-TCP</c:v>
          </c:tx>
          <c:spPr>
            <a:ln w="63500">
              <a:solidFill>
                <a:srgbClr val="FFC000"/>
              </a:solidFill>
            </a:ln>
          </c:spPr>
          <c:marker>
            <c:symbol val="none"/>
          </c:marker>
          <c:xVal>
            <c:numRef>
              <c:f>Sheet1!$C$11:$M$11</c:f>
              <c:numCache>
                <c:formatCode>General</c:formatCode>
                <c:ptCount val="11"/>
                <c:pt idx="0">
                  <c:v>6</c:v>
                </c:pt>
                <c:pt idx="1">
                  <c:v>12</c:v>
                </c:pt>
                <c:pt idx="2">
                  <c:v>24</c:v>
                </c:pt>
                <c:pt idx="3">
                  <c:v>48</c:v>
                </c:pt>
                <c:pt idx="4">
                  <c:v>96</c:v>
                </c:pt>
                <c:pt idx="5">
                  <c:v>192</c:v>
                </c:pt>
                <c:pt idx="6">
                  <c:v>384</c:v>
                </c:pt>
                <c:pt idx="7">
                  <c:v>768</c:v>
                </c:pt>
                <c:pt idx="8">
                  <c:v>1536</c:v>
                </c:pt>
                <c:pt idx="9">
                  <c:v>3072</c:v>
                </c:pt>
                <c:pt idx="10">
                  <c:v>5640</c:v>
                </c:pt>
              </c:numCache>
            </c:numRef>
          </c:xVal>
          <c:yVal>
            <c:numRef>
              <c:f>Sheet1!$C$12:$M$12</c:f>
              <c:numCache>
                <c:formatCode>General</c:formatCode>
                <c:ptCount val="11"/>
                <c:pt idx="0">
                  <c:v>6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9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11</c:v>
                </c:pt>
              </c:numCache>
            </c:numRef>
          </c:yVal>
          <c:smooth val="1"/>
        </c:ser>
        <c:ser>
          <c:idx val="2"/>
          <c:order val="2"/>
          <c:tx>
            <c:v>Remove-TCP</c:v>
          </c:tx>
          <c:spPr>
            <a:ln w="635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Sheet1!$C$11:$M$11</c:f>
              <c:numCache>
                <c:formatCode>General</c:formatCode>
                <c:ptCount val="11"/>
                <c:pt idx="0">
                  <c:v>6</c:v>
                </c:pt>
                <c:pt idx="1">
                  <c:v>12</c:v>
                </c:pt>
                <c:pt idx="2">
                  <c:v>24</c:v>
                </c:pt>
                <c:pt idx="3">
                  <c:v>48</c:v>
                </c:pt>
                <c:pt idx="4">
                  <c:v>96</c:v>
                </c:pt>
                <c:pt idx="5">
                  <c:v>192</c:v>
                </c:pt>
                <c:pt idx="6">
                  <c:v>384</c:v>
                </c:pt>
                <c:pt idx="7">
                  <c:v>768</c:v>
                </c:pt>
                <c:pt idx="8">
                  <c:v>1536</c:v>
                </c:pt>
                <c:pt idx="9">
                  <c:v>3072</c:v>
                </c:pt>
                <c:pt idx="10">
                  <c:v>5640</c:v>
                </c:pt>
              </c:numCache>
            </c:numRef>
          </c:xVal>
          <c:yVal>
            <c:numRef>
              <c:f>Sheet1!$C$19:$M$19</c:f>
              <c:numCache>
                <c:formatCode>General</c:formatCode>
                <c:ptCount val="11"/>
                <c:pt idx="0">
                  <c:v>6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11</c:v>
                </c:pt>
                <c:pt idx="9">
                  <c:v>11</c:v>
                </c:pt>
                <c:pt idx="10">
                  <c:v>11</c:v>
                </c:pt>
              </c:numCache>
            </c:numRef>
          </c:yVal>
          <c:smooth val="1"/>
        </c:ser>
        <c:ser>
          <c:idx val="3"/>
          <c:order val="3"/>
          <c:tx>
            <c:v>Insert-UDP</c:v>
          </c:tx>
          <c:spPr>
            <a:ln w="63500">
              <a:solidFill>
                <a:srgbClr val="00B050"/>
              </a:solidFill>
              <a:prstDash val="sysDot"/>
            </a:ln>
          </c:spPr>
          <c:marker>
            <c:symbol val="none"/>
          </c:marker>
          <c:xVal>
            <c:numRef>
              <c:f>Sheet1!$C$78:$M$78</c:f>
              <c:numCache>
                <c:formatCode>General</c:formatCode>
                <c:ptCount val="11"/>
                <c:pt idx="0">
                  <c:v>6</c:v>
                </c:pt>
                <c:pt idx="1">
                  <c:v>12</c:v>
                </c:pt>
                <c:pt idx="2">
                  <c:v>24</c:v>
                </c:pt>
                <c:pt idx="3">
                  <c:v>48</c:v>
                </c:pt>
                <c:pt idx="4">
                  <c:v>96</c:v>
                </c:pt>
                <c:pt idx="5">
                  <c:v>192</c:v>
                </c:pt>
                <c:pt idx="6">
                  <c:v>384</c:v>
                </c:pt>
                <c:pt idx="7">
                  <c:v>768</c:v>
                </c:pt>
                <c:pt idx="8">
                  <c:v>1536</c:v>
                </c:pt>
                <c:pt idx="9">
                  <c:v>3072</c:v>
                </c:pt>
                <c:pt idx="10">
                  <c:v>5640</c:v>
                </c:pt>
              </c:numCache>
            </c:numRef>
          </c:xVal>
          <c:yVal>
            <c:numRef>
              <c:f>Sheet1!$C$79:$M$79</c:f>
              <c:numCache>
                <c:formatCode>General</c:formatCode>
                <c:ptCount val="11"/>
                <c:pt idx="0">
                  <c:v>5.4</c:v>
                </c:pt>
                <c:pt idx="1">
                  <c:v>6.5</c:v>
                </c:pt>
                <c:pt idx="2">
                  <c:v>6.5</c:v>
                </c:pt>
                <c:pt idx="3">
                  <c:v>7.2</c:v>
                </c:pt>
                <c:pt idx="4">
                  <c:v>7.3</c:v>
                </c:pt>
                <c:pt idx="5">
                  <c:v>7.3</c:v>
                </c:pt>
                <c:pt idx="6">
                  <c:v>8.3000000000000007</c:v>
                </c:pt>
                <c:pt idx="7">
                  <c:v>7.5</c:v>
                </c:pt>
                <c:pt idx="8">
                  <c:v>7.8</c:v>
                </c:pt>
                <c:pt idx="9">
                  <c:v>8.4</c:v>
                </c:pt>
                <c:pt idx="10">
                  <c:v>9.5</c:v>
                </c:pt>
              </c:numCache>
            </c:numRef>
          </c:yVal>
          <c:smooth val="1"/>
        </c:ser>
        <c:ser>
          <c:idx val="4"/>
          <c:order val="4"/>
          <c:tx>
            <c:v>Lookup-UDP</c:v>
          </c:tx>
          <c:spPr>
            <a:ln w="63500">
              <a:solidFill>
                <a:srgbClr val="FFC000"/>
              </a:solidFill>
              <a:prstDash val="sysDot"/>
            </a:ln>
          </c:spPr>
          <c:marker>
            <c:symbol val="none"/>
          </c:marker>
          <c:xVal>
            <c:numRef>
              <c:f>Sheet1!$C$78:$M$78</c:f>
              <c:numCache>
                <c:formatCode>General</c:formatCode>
                <c:ptCount val="11"/>
                <c:pt idx="0">
                  <c:v>6</c:v>
                </c:pt>
                <c:pt idx="1">
                  <c:v>12</c:v>
                </c:pt>
                <c:pt idx="2">
                  <c:v>24</c:v>
                </c:pt>
                <c:pt idx="3">
                  <c:v>48</c:v>
                </c:pt>
                <c:pt idx="4">
                  <c:v>96</c:v>
                </c:pt>
                <c:pt idx="5">
                  <c:v>192</c:v>
                </c:pt>
                <c:pt idx="6">
                  <c:v>384</c:v>
                </c:pt>
                <c:pt idx="7">
                  <c:v>768</c:v>
                </c:pt>
                <c:pt idx="8">
                  <c:v>1536</c:v>
                </c:pt>
                <c:pt idx="9">
                  <c:v>3072</c:v>
                </c:pt>
                <c:pt idx="10">
                  <c:v>5640</c:v>
                </c:pt>
              </c:numCache>
            </c:numRef>
          </c:xVal>
          <c:yVal>
            <c:numRef>
              <c:f>Sheet1!$C$80:$M$80</c:f>
              <c:numCache>
                <c:formatCode>General</c:formatCode>
                <c:ptCount val="11"/>
                <c:pt idx="0">
                  <c:v>6.4</c:v>
                </c:pt>
                <c:pt idx="1">
                  <c:v>6.9</c:v>
                </c:pt>
                <c:pt idx="2">
                  <c:v>7.2</c:v>
                </c:pt>
                <c:pt idx="3">
                  <c:v>7.2</c:v>
                </c:pt>
                <c:pt idx="4">
                  <c:v>7.3</c:v>
                </c:pt>
                <c:pt idx="5">
                  <c:v>7.3</c:v>
                </c:pt>
                <c:pt idx="6">
                  <c:v>7.4</c:v>
                </c:pt>
                <c:pt idx="7">
                  <c:v>7.7</c:v>
                </c:pt>
                <c:pt idx="8">
                  <c:v>8.4</c:v>
                </c:pt>
                <c:pt idx="9">
                  <c:v>9.3000000000000007</c:v>
                </c:pt>
                <c:pt idx="10">
                  <c:v>9.4</c:v>
                </c:pt>
              </c:numCache>
            </c:numRef>
          </c:yVal>
          <c:smooth val="1"/>
        </c:ser>
        <c:ser>
          <c:idx val="5"/>
          <c:order val="5"/>
          <c:tx>
            <c:v>Remove-UDP</c:v>
          </c:tx>
          <c:spPr>
            <a:ln w="63500">
              <a:solidFill>
                <a:srgbClr val="FF0000"/>
              </a:solidFill>
              <a:prstDash val="sysDot"/>
            </a:ln>
          </c:spPr>
          <c:marker>
            <c:symbol val="none"/>
          </c:marker>
          <c:xVal>
            <c:numRef>
              <c:f>Sheet1!$C$78:$M$78</c:f>
              <c:numCache>
                <c:formatCode>General</c:formatCode>
                <c:ptCount val="11"/>
                <c:pt idx="0">
                  <c:v>6</c:v>
                </c:pt>
                <c:pt idx="1">
                  <c:v>12</c:v>
                </c:pt>
                <c:pt idx="2">
                  <c:v>24</c:v>
                </c:pt>
                <c:pt idx="3">
                  <c:v>48</c:v>
                </c:pt>
                <c:pt idx="4">
                  <c:v>96</c:v>
                </c:pt>
                <c:pt idx="5">
                  <c:v>192</c:v>
                </c:pt>
                <c:pt idx="6">
                  <c:v>384</c:v>
                </c:pt>
                <c:pt idx="7">
                  <c:v>768</c:v>
                </c:pt>
                <c:pt idx="8">
                  <c:v>1536</c:v>
                </c:pt>
                <c:pt idx="9">
                  <c:v>3072</c:v>
                </c:pt>
                <c:pt idx="10">
                  <c:v>5640</c:v>
                </c:pt>
              </c:numCache>
            </c:numRef>
          </c:xVal>
          <c:yVal>
            <c:numRef>
              <c:f>Sheet1!$C$81:$M$81</c:f>
              <c:numCache>
                <c:formatCode>General</c:formatCode>
                <c:ptCount val="11"/>
                <c:pt idx="0">
                  <c:v>5.6</c:v>
                </c:pt>
                <c:pt idx="1">
                  <c:v>6.4</c:v>
                </c:pt>
                <c:pt idx="2">
                  <c:v>6.9</c:v>
                </c:pt>
                <c:pt idx="3">
                  <c:v>7.2</c:v>
                </c:pt>
                <c:pt idx="4">
                  <c:v>7.4</c:v>
                </c:pt>
                <c:pt idx="5">
                  <c:v>7.4</c:v>
                </c:pt>
                <c:pt idx="6">
                  <c:v>7.4</c:v>
                </c:pt>
                <c:pt idx="7">
                  <c:v>7.7</c:v>
                </c:pt>
                <c:pt idx="8">
                  <c:v>8</c:v>
                </c:pt>
                <c:pt idx="9">
                  <c:v>8.5</c:v>
                </c:pt>
                <c:pt idx="10">
                  <c:v>9.5</c:v>
                </c:pt>
              </c:numCache>
            </c:numRef>
          </c:yVal>
          <c:smooth val="1"/>
        </c:ser>
        <c:axId val="87657088"/>
        <c:axId val="87667456"/>
      </c:scatterChart>
      <c:valAx>
        <c:axId val="876570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Scale (cores)</a:t>
                </a:r>
              </a:p>
            </c:rich>
          </c:tx>
          <c:layout>
            <c:manualLayout>
              <c:xMode val="edge"/>
              <c:yMode val="edge"/>
              <c:x val="0.44345083600661034"/>
              <c:y val="0.90451121236528964"/>
            </c:manualLayout>
          </c:layout>
        </c:title>
        <c:numFmt formatCode="General" sourceLinked="1"/>
        <c:majorTickMark val="none"/>
        <c:tickLblPos val="nextTo"/>
        <c:txPr>
          <a:bodyPr rot="0"/>
          <a:lstStyle/>
          <a:p>
            <a:pPr>
              <a:defRPr/>
            </a:pPr>
            <a:endParaRPr lang="en-US"/>
          </a:p>
        </c:txPr>
        <c:crossAx val="87667456"/>
        <c:crosses val="autoZero"/>
        <c:crossBetween val="midCat"/>
        <c:majorUnit val="1024"/>
      </c:valAx>
      <c:valAx>
        <c:axId val="87667456"/>
        <c:scaling>
          <c:orientation val="minMax"/>
          <c:max val="12"/>
          <c:min val="0"/>
        </c:scaling>
        <c:axPos val="l"/>
        <c:majorGridlines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 dirty="0" smtClean="0"/>
                  <a:t>Operation latency (ms</a:t>
                </a:r>
                <a:r>
                  <a:rPr lang="en-US" sz="2400" dirty="0"/>
                  <a:t>)</a:t>
                </a:r>
              </a:p>
            </c:rich>
          </c:tx>
          <c:layout>
            <c:manualLayout>
              <c:xMode val="edge"/>
              <c:yMode val="edge"/>
              <c:x val="2.8960824341401754E-2"/>
              <c:y val="9.2694119997621643E-2"/>
            </c:manualLayout>
          </c:layout>
        </c:title>
        <c:numFmt formatCode="General" sourceLinked="1"/>
        <c:majorTickMark val="none"/>
        <c:tickLblPos val="nextTo"/>
        <c:crossAx val="87657088"/>
        <c:crosses val="autoZero"/>
        <c:crossBetween val="midCat"/>
        <c:majorUnit val="1"/>
        <c:minorUnit val="1"/>
      </c:valAx>
    </c:plotArea>
    <c:legend>
      <c:legendPos val="r"/>
      <c:layout>
        <c:manualLayout>
          <c:xMode val="edge"/>
          <c:yMode val="edge"/>
          <c:x val="0.60748935706980423"/>
          <c:y val="0.41853537582401273"/>
          <c:w val="0.33503305142412754"/>
          <c:h val="0.34296637872876246"/>
        </c:manualLayout>
      </c:layout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</c:chart>
  <c:txPr>
    <a:bodyPr/>
    <a:lstStyle/>
    <a:p>
      <a:pPr>
        <a:defRPr sz="2400">
          <a:latin typeface="+mj-lt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2400"/>
            </a:pPr>
            <a:r>
              <a:rPr lang="en-US" sz="2400" dirty="0"/>
              <a:t>Replication comparison(insert)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10945611503633119"/>
          <c:y val="0.11194136850275194"/>
          <c:w val="0.83964373240350021"/>
          <c:h val="0.74883607946297914"/>
        </c:manualLayout>
      </c:layout>
      <c:scatterChart>
        <c:scatterStyle val="smoothMarker"/>
        <c:ser>
          <c:idx val="0"/>
          <c:order val="0"/>
          <c:tx>
            <c:v>Replication 0</c:v>
          </c:tx>
          <c:spPr>
            <a:ln w="63500">
              <a:solidFill>
                <a:srgbClr val="FF0000"/>
              </a:solidFill>
            </a:ln>
          </c:spPr>
          <c:marker>
            <c:spPr>
              <a:ln w="9525"/>
            </c:spPr>
          </c:marker>
          <c:xVal>
            <c:numRef>
              <c:f>Sheet1!$B$125:$L$125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940</c:v>
                </c:pt>
              </c:numCache>
            </c:numRef>
          </c:xVal>
          <c:yVal>
            <c:numRef>
              <c:f>Sheet1!$B$126:$L$126</c:f>
              <c:numCache>
                <c:formatCode>General</c:formatCode>
                <c:ptCount val="11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9</c:v>
                </c:pt>
                <c:pt idx="6">
                  <c:v>8</c:v>
                </c:pt>
                <c:pt idx="7">
                  <c:v>8</c:v>
                </c:pt>
                <c:pt idx="8">
                  <c:v>10</c:v>
                </c:pt>
                <c:pt idx="9">
                  <c:v>11</c:v>
                </c:pt>
                <c:pt idx="10">
                  <c:v>11</c:v>
                </c:pt>
              </c:numCache>
            </c:numRef>
          </c:yVal>
          <c:smooth val="1"/>
        </c:ser>
        <c:ser>
          <c:idx val="1"/>
          <c:order val="1"/>
          <c:tx>
            <c:v>Replication 1</c:v>
          </c:tx>
          <c:spPr>
            <a:ln w="63500">
              <a:solidFill>
                <a:srgbClr val="FFC000"/>
              </a:solidFill>
            </a:ln>
          </c:spPr>
          <c:xVal>
            <c:numRef>
              <c:f>Sheet1!$B$125:$L$125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940</c:v>
                </c:pt>
              </c:numCache>
            </c:numRef>
          </c:xVal>
          <c:yVal>
            <c:numRef>
              <c:f>Sheet1!$B$132:$L$132</c:f>
              <c:numCache>
                <c:formatCode>General</c:formatCode>
                <c:ptCount val="11"/>
                <c:pt idx="0">
                  <c:v>9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13</c:v>
                </c:pt>
                <c:pt idx="6">
                  <c:v>16</c:v>
                </c:pt>
                <c:pt idx="7">
                  <c:v>16</c:v>
                </c:pt>
                <c:pt idx="8">
                  <c:v>11</c:v>
                </c:pt>
                <c:pt idx="9">
                  <c:v>14</c:v>
                </c:pt>
                <c:pt idx="10">
                  <c:v>14</c:v>
                </c:pt>
              </c:numCache>
            </c:numRef>
          </c:yVal>
          <c:smooth val="1"/>
        </c:ser>
        <c:ser>
          <c:idx val="2"/>
          <c:order val="2"/>
          <c:tx>
            <c:v>Replication 2</c:v>
          </c:tx>
          <c:spPr>
            <a:ln w="63500">
              <a:solidFill>
                <a:srgbClr val="7030A0"/>
              </a:solidFill>
            </a:ln>
          </c:spPr>
          <c:xVal>
            <c:numRef>
              <c:f>Sheet1!$B$131:$L$131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940</c:v>
                </c:pt>
              </c:numCache>
            </c:numRef>
          </c:xVal>
          <c:yVal>
            <c:numRef>
              <c:f>Sheet1!$B$139:$L$139</c:f>
              <c:numCache>
                <c:formatCode>General</c:formatCode>
                <c:ptCount val="11"/>
                <c:pt idx="0">
                  <c:v>9</c:v>
                </c:pt>
                <c:pt idx="1">
                  <c:v>11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13</c:v>
                </c:pt>
                <c:pt idx="6">
                  <c:v>16</c:v>
                </c:pt>
                <c:pt idx="7">
                  <c:v>16</c:v>
                </c:pt>
                <c:pt idx="8">
                  <c:v>11</c:v>
                </c:pt>
                <c:pt idx="9">
                  <c:v>14</c:v>
                </c:pt>
                <c:pt idx="10">
                  <c:v>15</c:v>
                </c:pt>
              </c:numCache>
            </c:numRef>
          </c:yVal>
          <c:smooth val="1"/>
        </c:ser>
        <c:ser>
          <c:idx val="3"/>
          <c:order val="3"/>
          <c:tx>
            <c:v>Replication 3</c:v>
          </c:tx>
          <c:spPr>
            <a:ln w="63500">
              <a:solidFill>
                <a:srgbClr val="00F02E"/>
              </a:solidFill>
            </a:ln>
          </c:spPr>
          <c:xVal>
            <c:numRef>
              <c:f>Sheet1!$B$131:$L$131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940</c:v>
                </c:pt>
              </c:numCache>
            </c:numRef>
          </c:xVal>
          <c:yVal>
            <c:numRef>
              <c:f>Sheet1!$B$148:$L$148</c:f>
              <c:numCache>
                <c:formatCode>General</c:formatCode>
                <c:ptCount val="11"/>
                <c:pt idx="0">
                  <c:v>9</c:v>
                </c:pt>
                <c:pt idx="1">
                  <c:v>11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13</c:v>
                </c:pt>
                <c:pt idx="6">
                  <c:v>16</c:v>
                </c:pt>
                <c:pt idx="7">
                  <c:v>16</c:v>
                </c:pt>
                <c:pt idx="8">
                  <c:v>11</c:v>
                </c:pt>
                <c:pt idx="9">
                  <c:v>14</c:v>
                </c:pt>
                <c:pt idx="10">
                  <c:v>14</c:v>
                </c:pt>
              </c:numCache>
            </c:numRef>
          </c:yVal>
          <c:smooth val="1"/>
        </c:ser>
        <c:axId val="89161088"/>
        <c:axId val="89171456"/>
      </c:scatterChart>
      <c:valAx>
        <c:axId val="891610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2000" b="1"/>
                </a:pPr>
                <a:r>
                  <a:rPr lang="en-US" sz="2000" b="1"/>
                  <a:t>Number of nodes</a:t>
                </a:r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89171456"/>
        <c:crosses val="autoZero"/>
        <c:crossBetween val="midCat"/>
      </c:valAx>
      <c:valAx>
        <c:axId val="8917145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 dirty="0" smtClean="0"/>
                  <a:t>Insert  latency </a:t>
                </a:r>
                <a:r>
                  <a:rPr lang="en-US" sz="2400" dirty="0"/>
                  <a:t>(ms)</a:t>
                </a:r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8916108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3711237855407554"/>
          <c:y val="0.4593233940019793"/>
          <c:w val="0.29647151744920797"/>
          <c:h val="0.29836840067122772"/>
        </c:manualLayout>
      </c:layout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</c:chart>
  <c:txPr>
    <a:bodyPr/>
    <a:lstStyle/>
    <a:p>
      <a:pPr>
        <a:defRPr>
          <a:latin typeface="+mj-lt"/>
        </a:defRPr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2400"/>
            </a:pPr>
            <a:r>
              <a:rPr lang="en-US" sz="2400" dirty="0"/>
              <a:t>Replication comparison(Lookup)</a:t>
            </a:r>
          </a:p>
        </c:rich>
      </c:tx>
      <c:layout>
        <c:manualLayout>
          <c:xMode val="edge"/>
          <c:yMode val="edge"/>
          <c:x val="0.24875765529308835"/>
          <c:y val="0"/>
        </c:manualLayout>
      </c:layout>
    </c:title>
    <c:plotArea>
      <c:layout>
        <c:manualLayout>
          <c:layoutTarget val="inner"/>
          <c:xMode val="edge"/>
          <c:yMode val="edge"/>
          <c:x val="9.2411903373189497E-2"/>
          <c:y val="9.8297176917378548E-2"/>
          <c:w val="0.88268457762224151"/>
          <c:h val="0.77496910483826753"/>
        </c:manualLayout>
      </c:layout>
      <c:scatterChart>
        <c:scatterStyle val="smoothMarker"/>
        <c:ser>
          <c:idx val="0"/>
          <c:order val="0"/>
          <c:tx>
            <c:v>Replication 0</c:v>
          </c:tx>
          <c:spPr>
            <a:ln w="63500">
              <a:solidFill>
                <a:srgbClr val="FF0000"/>
              </a:solidFill>
            </a:ln>
          </c:spPr>
          <c:xVal>
            <c:numRef>
              <c:f>Sheet1!$B$131:$L$131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940</c:v>
                </c:pt>
              </c:numCache>
            </c:numRef>
          </c:xVal>
          <c:yVal>
            <c:numRef>
              <c:f>Sheet1!$C$12:$M$12</c:f>
              <c:numCache>
                <c:formatCode>General</c:formatCode>
                <c:ptCount val="11"/>
                <c:pt idx="0">
                  <c:v>6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9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11</c:v>
                </c:pt>
              </c:numCache>
            </c:numRef>
          </c:yVal>
          <c:smooth val="1"/>
        </c:ser>
        <c:ser>
          <c:idx val="1"/>
          <c:order val="1"/>
          <c:tx>
            <c:v>Replication 1</c:v>
          </c:tx>
          <c:spPr>
            <a:ln w="63500">
              <a:solidFill>
                <a:srgbClr val="FFC000"/>
              </a:solidFill>
            </a:ln>
          </c:spPr>
          <c:xVal>
            <c:numRef>
              <c:f>Sheet1!$B$131:$L$131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940</c:v>
                </c:pt>
              </c:numCache>
            </c:numRef>
          </c:xVal>
          <c:yVal>
            <c:numRef>
              <c:f>Sheet1!$B$133:$L$133</c:f>
              <c:numCache>
                <c:formatCode>General</c:formatCode>
                <c:ptCount val="11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12</c:v>
                </c:pt>
                <c:pt idx="8">
                  <c:v>9</c:v>
                </c:pt>
                <c:pt idx="9">
                  <c:v>12</c:v>
                </c:pt>
                <c:pt idx="10">
                  <c:v>12</c:v>
                </c:pt>
              </c:numCache>
            </c:numRef>
          </c:yVal>
          <c:smooth val="1"/>
        </c:ser>
        <c:ser>
          <c:idx val="2"/>
          <c:order val="2"/>
          <c:tx>
            <c:v>Replication 2</c:v>
          </c:tx>
          <c:spPr>
            <a:ln w="63500">
              <a:solidFill>
                <a:srgbClr val="7030A0"/>
              </a:solidFill>
            </a:ln>
          </c:spPr>
          <c:xVal>
            <c:numRef>
              <c:f>Sheet1!$B$125:$L$125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940</c:v>
                </c:pt>
              </c:numCache>
            </c:numRef>
          </c:xVal>
          <c:yVal>
            <c:numRef>
              <c:f>Sheet1!$B$140:$L$140</c:f>
              <c:numCache>
                <c:formatCode>General</c:formatCode>
                <c:ptCount val="11"/>
                <c:pt idx="0">
                  <c:v>6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12</c:v>
                </c:pt>
                <c:pt idx="8">
                  <c:v>9</c:v>
                </c:pt>
                <c:pt idx="9">
                  <c:v>12</c:v>
                </c:pt>
                <c:pt idx="10">
                  <c:v>12</c:v>
                </c:pt>
              </c:numCache>
            </c:numRef>
          </c:yVal>
          <c:smooth val="1"/>
        </c:ser>
        <c:ser>
          <c:idx val="3"/>
          <c:order val="3"/>
          <c:tx>
            <c:v>Replication 3</c:v>
          </c:tx>
          <c:spPr>
            <a:ln w="63500">
              <a:solidFill>
                <a:srgbClr val="00F02E"/>
              </a:solidFill>
            </a:ln>
          </c:spPr>
          <c:xVal>
            <c:numRef>
              <c:f>Sheet1!$B$131:$L$131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940</c:v>
                </c:pt>
              </c:numCache>
            </c:numRef>
          </c:xVal>
          <c:yVal>
            <c:numRef>
              <c:f>Sheet1!$B$149:$L$149</c:f>
              <c:numCache>
                <c:formatCode>General</c:formatCode>
                <c:ptCount val="11"/>
                <c:pt idx="0">
                  <c:v>6</c:v>
                </c:pt>
                <c:pt idx="1">
                  <c:v>8</c:v>
                </c:pt>
                <c:pt idx="2">
                  <c:v>8</c:v>
                </c:pt>
                <c:pt idx="3">
                  <c:v>7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12</c:v>
                </c:pt>
                <c:pt idx="8">
                  <c:v>9</c:v>
                </c:pt>
                <c:pt idx="9">
                  <c:v>12</c:v>
                </c:pt>
                <c:pt idx="10">
                  <c:v>13</c:v>
                </c:pt>
              </c:numCache>
            </c:numRef>
          </c:yVal>
          <c:smooth val="1"/>
        </c:ser>
        <c:axId val="89235456"/>
        <c:axId val="89237376"/>
      </c:scatterChart>
      <c:valAx>
        <c:axId val="892354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Number of nodes</a:t>
                </a:r>
              </a:p>
            </c:rich>
          </c:tx>
          <c:layout>
            <c:manualLayout>
              <c:xMode val="edge"/>
              <c:yMode val="edge"/>
              <c:x val="0.39815470982793844"/>
              <c:y val="0.92773948002898809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89237376"/>
        <c:crosses val="autoZero"/>
        <c:crossBetween val="midCat"/>
      </c:valAx>
      <c:valAx>
        <c:axId val="8923737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 dirty="0" smtClean="0"/>
                  <a:t>Lookup latency</a:t>
                </a:r>
                <a:r>
                  <a:rPr lang="en-US" sz="1800" baseline="0" dirty="0" smtClean="0"/>
                  <a:t> (ms)</a:t>
                </a:r>
                <a:endParaRPr lang="en-US" sz="1800" dirty="0"/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89235456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9228370759210667"/>
          <c:y val="0.4087105020529968"/>
          <c:w val="0.20509733158355212"/>
          <c:h val="0.30898814586016404"/>
        </c:manualLayout>
      </c:layout>
      <c:txPr>
        <a:bodyPr/>
        <a:lstStyle/>
        <a:p>
          <a:pPr>
            <a:defRPr sz="1800" b="1"/>
          </a:pPr>
          <a:endParaRPr lang="en-US"/>
        </a:p>
      </c:txPr>
    </c:legend>
    <c:plotVisOnly val="1"/>
    <c:dispBlanksAs val="gap"/>
  </c:chart>
  <c:txPr>
    <a:bodyPr/>
    <a:lstStyle/>
    <a:p>
      <a:pPr>
        <a:defRPr>
          <a:latin typeface="+mj-lt"/>
        </a:defRPr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78FA7-BF47-4500-9FD1-4BBD979584BA}" type="datetimeFigureOut">
              <a:rPr lang="en-US" smtClean="0"/>
              <a:pPr/>
              <a:t>9/21/2011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98C40-E577-4FE8-9EA4-7402346C82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98C40-E577-4FE8-9EA4-7402346C82F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98C40-E577-4FE8-9EA4-7402346C82F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98C40-E577-4FE8-9EA4-7402346C82F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98C40-E577-4FE8-9EA4-7402346C82F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98C40-E577-4FE8-9EA4-7402346C82F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linear chart, explain the result: we are faster thousand time than anyone else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98C40-E577-4FE8-9EA4-7402346C82F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 shapes on line make them distinct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98C40-E577-4FE8-9EA4-7402346C82F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</a:t>
            </a:r>
            <a:r>
              <a:rPr lang="en-US" baseline="0" dirty="0" smtClean="0"/>
              <a:t> c-</a:t>
            </a:r>
            <a:r>
              <a:rPr lang="en-US" baseline="0" dirty="0" err="1" smtClean="0"/>
              <a:t>mpi</a:t>
            </a:r>
            <a:r>
              <a:rPr lang="en-US" baseline="0" dirty="0" smtClean="0"/>
              <a:t> slow: </a:t>
            </a:r>
            <a:r>
              <a:rPr lang="en-US" baseline="0" dirty="0" err="1" smtClean="0"/>
              <a:t>mpi</a:t>
            </a:r>
            <a:r>
              <a:rPr lang="en-US" baseline="0" dirty="0" smtClean="0"/>
              <a:t> nature and multi-hop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98C40-E577-4FE8-9EA4-7402346C82F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98C40-E577-4FE8-9EA4-7402346C82F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98C40-E577-4FE8-9EA4-7402346C82F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membership:</a:t>
            </a:r>
            <a:r>
              <a:rPr lang="en-US" baseline="0" dirty="0" smtClean="0"/>
              <a:t> gossip based membership, failure detection</a:t>
            </a:r>
            <a:r>
              <a:rPr lang="en-US" dirty="0" smtClean="0"/>
              <a:t>      ----------too much time on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98C40-E577-4FE8-9EA4-7402346C82F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98C40-E577-4FE8-9EA4-7402346C82F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98C40-E577-4FE8-9EA4-7402346C82F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98C40-E577-4FE8-9EA4-7402346C82F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98C40-E577-4FE8-9EA4-7402346C82F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Def: metadata, hash table,  explain</a:t>
            </a:r>
            <a:r>
              <a:rPr lang="en-US" baseline="0" dirty="0" smtClean="0"/>
              <a:t> many basic things here, spend more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98C40-E577-4FE8-9EA4-7402346C82F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98C40-E577-4FE8-9EA4-7402346C82F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Compare with ZHT: 0-hop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98C40-E577-4FE8-9EA4-7402346C82F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98C40-E577-4FE8-9EA4-7402346C82F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98C40-E577-4FE8-9EA4-7402346C82F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98C40-E577-4FE8-9EA4-7402346C82F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CFB09-B022-4BB8-9D74-3537BD072983}" type="datetime1">
              <a:rPr lang="en-US" smtClean="0"/>
              <a:pPr/>
              <a:t>9/21/2011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3381-9BCC-4A79-BEAC-B22628CA9423}" type="datetime1">
              <a:rPr lang="en-US" smtClean="0"/>
              <a:pPr/>
              <a:t>9/21/2011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619E-E7FD-44D3-8A68-B9DC6777DDFB}" type="datetime1">
              <a:rPr lang="en-US" smtClean="0"/>
              <a:pPr/>
              <a:t>9/21/2011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EAEB-5C6D-4938-9F21-F89F74F2C78F}" type="datetime1">
              <a:rPr lang="en-US" smtClean="0"/>
              <a:pPr/>
              <a:t>9/21/2011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CBDB-B4FA-4DCF-A227-276706109D48}" type="datetime1">
              <a:rPr lang="en-US" smtClean="0"/>
              <a:pPr/>
              <a:t>9/21/2011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07D7-1653-4246-A7A2-7D198AB05BD4}" type="datetime1">
              <a:rPr lang="en-US" smtClean="0"/>
              <a:pPr/>
              <a:t>9/21/2011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7179-4918-4DEA-82E6-522E6BEB1EF9}" type="datetime1">
              <a:rPr lang="en-US" smtClean="0"/>
              <a:pPr/>
              <a:t>9/21/2011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69CB-DA67-45C8-B577-E8148087526D}" type="datetime1">
              <a:rPr lang="en-US" smtClean="0"/>
              <a:pPr/>
              <a:t>9/21/2011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B03F-2B9D-4414-9854-B6874ABB4DFA}" type="datetime1">
              <a:rPr lang="en-US" smtClean="0"/>
              <a:pPr/>
              <a:t>9/21/2011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E365-D30E-4657-88A3-552669903EC6}" type="datetime1">
              <a:rPr lang="en-US" smtClean="0"/>
              <a:pPr/>
              <a:t>9/21/2011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B354-98D6-4DAB-9C71-379E35E1F64A}" type="datetime1">
              <a:rPr lang="en-US" smtClean="0"/>
              <a:pPr/>
              <a:t>9/21/2011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EF3E4E-B87E-40A8-9464-E9087D766645}" type="datetime1">
              <a:rPr lang="en-US" smtClean="0"/>
              <a:pPr/>
              <a:t>9/21/2011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276600"/>
            <a:ext cx="6477000" cy="1295400"/>
          </a:xfrm>
        </p:spPr>
        <p:txBody>
          <a:bodyPr>
            <a:normAutofit/>
          </a:bodyPr>
          <a:lstStyle/>
          <a:p>
            <a:pPr algn="ctr"/>
            <a:r>
              <a:rPr lang="en-US" sz="3100" dirty="0" smtClean="0"/>
              <a:t>A Zero-hop distributed Hash Table for high-end computing systems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133600"/>
            <a:ext cx="8077200" cy="1499616"/>
          </a:xfrm>
        </p:spPr>
        <p:txBody>
          <a:bodyPr/>
          <a:lstStyle/>
          <a:p>
            <a:pPr algn="ctr"/>
            <a:r>
              <a:rPr lang="en-US" sz="6000" b="1" dirty="0" smtClean="0"/>
              <a:t>ZHT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47244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latin typeface="Berlin Sans FB" pitchFamily="34" charset="0"/>
                <a:cs typeface="Aparajita" pitchFamily="34" charset="0"/>
              </a:rPr>
              <a:t>Tonglin</a:t>
            </a:r>
            <a:r>
              <a:rPr lang="en-US" sz="3200" dirty="0" smtClean="0">
                <a:latin typeface="Berlin Sans FB" pitchFamily="34" charset="0"/>
                <a:cs typeface="Aparajita" pitchFamily="34" charset="0"/>
              </a:rPr>
              <a:t> Li</a:t>
            </a:r>
            <a:endParaRPr lang="en-US" sz="3200" dirty="0">
              <a:latin typeface="Berlin Sans FB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Implementation: Failure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5105399"/>
          </a:xfrm>
        </p:spPr>
        <p:txBody>
          <a:bodyPr>
            <a:normAutofit/>
          </a:bodyPr>
          <a:lstStyle/>
          <a:p>
            <a:r>
              <a:rPr lang="en-US" dirty="0" smtClean="0"/>
              <a:t>Insert</a:t>
            </a:r>
          </a:p>
          <a:p>
            <a:pPr lvl="1"/>
            <a:r>
              <a:rPr lang="en-US" dirty="0" smtClean="0"/>
              <a:t>If one try failed: send it to </a:t>
            </a:r>
            <a:r>
              <a:rPr lang="en-US" dirty="0" smtClean="0"/>
              <a:t>closest </a:t>
            </a:r>
            <a:r>
              <a:rPr lang="en-US" dirty="0" smtClean="0"/>
              <a:t>replica</a:t>
            </a:r>
          </a:p>
          <a:p>
            <a:pPr lvl="1"/>
            <a:r>
              <a:rPr lang="en-US" dirty="0" smtClean="0"/>
              <a:t>Mark this record as primary copy</a:t>
            </a:r>
          </a:p>
          <a:p>
            <a:pPr lvl="1"/>
            <a:r>
              <a:rPr lang="en-US" dirty="0" smtClean="0"/>
              <a:t>Recover to original node when reboot system</a:t>
            </a:r>
          </a:p>
          <a:p>
            <a:r>
              <a:rPr lang="en-US" dirty="0" smtClean="0"/>
              <a:t>Lookup</a:t>
            </a:r>
          </a:p>
          <a:p>
            <a:pPr lvl="1"/>
            <a:r>
              <a:rPr lang="en-US" dirty="0" smtClean="0"/>
              <a:t>If one try fail: try next one, until go through all replicas</a:t>
            </a:r>
          </a:p>
          <a:p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 Mark record removed(but not really remove)</a:t>
            </a:r>
          </a:p>
          <a:p>
            <a:pPr lvl="1"/>
            <a:r>
              <a:rPr lang="en-US" dirty="0" smtClean="0"/>
              <a:t>Recover to original node when reboot system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Membership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member list</a:t>
            </a:r>
          </a:p>
          <a:p>
            <a:pPr lvl="1"/>
            <a:r>
              <a:rPr lang="en-US" dirty="0" smtClean="0"/>
              <a:t>reliable hardware</a:t>
            </a:r>
          </a:p>
          <a:p>
            <a:pPr lvl="1"/>
            <a:r>
              <a:rPr lang="en-US" dirty="0" smtClean="0"/>
              <a:t>non-existent node “churn”</a:t>
            </a:r>
          </a:p>
          <a:p>
            <a:r>
              <a:rPr lang="en-US" dirty="0" smtClean="0"/>
              <a:t>If a node quit, it never come back</a:t>
            </a:r>
          </a:p>
          <a:p>
            <a:r>
              <a:rPr lang="en-US" dirty="0" smtClean="0"/>
              <a:t>Consistent </a:t>
            </a:r>
            <a:r>
              <a:rPr lang="en-US" dirty="0" smtClean="0"/>
              <a:t>hashing</a:t>
            </a:r>
          </a:p>
          <a:p>
            <a:pPr lvl="1"/>
            <a:r>
              <a:rPr lang="en-US" dirty="0" smtClean="0"/>
              <a:t>Remove a node doesn't impact the hash map </a:t>
            </a:r>
            <a:r>
              <a:rPr lang="en-US" dirty="0" smtClean="0"/>
              <a:t>much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Server-side replication</a:t>
            </a:r>
          </a:p>
          <a:p>
            <a:r>
              <a:rPr lang="en-US" dirty="0" err="1" smtClean="0"/>
              <a:t>Asynchronized</a:t>
            </a:r>
            <a:r>
              <a:rPr lang="en-US" dirty="0" smtClean="0"/>
              <a:t> update</a:t>
            </a:r>
          </a:p>
          <a:p>
            <a:r>
              <a:rPr lang="en-US" dirty="0" smtClean="0"/>
              <a:t>Sequential update among replicas</a:t>
            </a:r>
          </a:p>
          <a:p>
            <a:pPr lvl="1"/>
            <a:r>
              <a:rPr lang="en-US" dirty="0" smtClean="0"/>
              <a:t>P-&gt;R1; R1-&gt;R2; R2-&gt;R3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Hardware:  </a:t>
            </a:r>
            <a:r>
              <a:rPr lang="en-US" dirty="0" err="1" smtClean="0"/>
              <a:t>SiCortex</a:t>
            </a:r>
            <a:r>
              <a:rPr lang="en-US" dirty="0" smtClean="0"/>
              <a:t> SC5832 </a:t>
            </a:r>
          </a:p>
          <a:p>
            <a:pPr lvl="1"/>
            <a:r>
              <a:rPr lang="en-US" dirty="0" smtClean="0"/>
              <a:t>970 nodes</a:t>
            </a:r>
          </a:p>
          <a:p>
            <a:pPr lvl="1"/>
            <a:r>
              <a:rPr lang="en-US" dirty="0" smtClean="0"/>
              <a:t>4GB RAM/node</a:t>
            </a:r>
          </a:p>
          <a:p>
            <a:pPr lvl="1"/>
            <a:r>
              <a:rPr lang="en-US" dirty="0" smtClean="0"/>
              <a:t>5,832 </a:t>
            </a:r>
            <a:r>
              <a:rPr lang="en-US" dirty="0" smtClean="0"/>
              <a:t>cores</a:t>
            </a:r>
            <a:endParaRPr lang="en-US" dirty="0"/>
          </a:p>
          <a:p>
            <a:r>
              <a:rPr lang="en-US" dirty="0" smtClean="0"/>
              <a:t>OS:  Cento OS 5.0 (Linux)</a:t>
            </a:r>
          </a:p>
          <a:p>
            <a:r>
              <a:rPr lang="en-US" dirty="0" smtClean="0"/>
              <a:t>Batch execution system: SLURM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905000"/>
            <a:ext cx="9296400" cy="4625609"/>
          </a:xfrm>
        </p:spPr>
        <p:txBody>
          <a:bodyPr/>
          <a:lstStyle/>
          <a:p>
            <a:r>
              <a:rPr lang="en-US" dirty="0" smtClean="0"/>
              <a:t>Ideal throughput:</a:t>
            </a:r>
          </a:p>
          <a:p>
            <a:pPr>
              <a:buNone/>
            </a:pPr>
            <a:r>
              <a:rPr lang="en-US" dirty="0" smtClean="0"/>
              <a:t>	T</a:t>
            </a:r>
            <a:r>
              <a:rPr lang="en-US" baseline="-25000" dirty="0" smtClean="0"/>
              <a:t>i</a:t>
            </a:r>
            <a:r>
              <a:rPr lang="en-US" dirty="0" smtClean="0"/>
              <a:t> = </a:t>
            </a:r>
            <a:r>
              <a:rPr lang="en-US" dirty="0" smtClean="0"/>
              <a:t>tested </a:t>
            </a:r>
            <a:r>
              <a:rPr lang="en-US" dirty="0" smtClean="0"/>
              <a:t>single node throughput * node number</a:t>
            </a:r>
          </a:p>
          <a:p>
            <a:r>
              <a:rPr lang="en-US" dirty="0" smtClean="0"/>
              <a:t>Measured throughput :</a:t>
            </a:r>
          </a:p>
          <a:p>
            <a:pPr>
              <a:buNone/>
            </a:pPr>
            <a:r>
              <a:rPr lang="en-US" dirty="0" smtClean="0"/>
              <a:t>	T </a:t>
            </a:r>
            <a:r>
              <a:rPr lang="en-US" baseline="-25000" dirty="0" smtClean="0"/>
              <a:t>a</a:t>
            </a:r>
            <a:r>
              <a:rPr lang="en-US" dirty="0" smtClean="0"/>
              <a:t>=  Sum </a:t>
            </a:r>
            <a:r>
              <a:rPr lang="en-US" dirty="0" smtClean="0"/>
              <a:t>of all </a:t>
            </a:r>
            <a:r>
              <a:rPr lang="en-US" dirty="0" smtClean="0"/>
              <a:t>single node </a:t>
            </a:r>
            <a:r>
              <a:rPr lang="en-US" dirty="0" smtClean="0"/>
              <a:t>tested throughputs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vs. measured throughput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 bwMode="auto">
          <a:xfrm>
            <a:off x="1544152" y="1935163"/>
            <a:ext cx="6055696" cy="43894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399032"/>
          </a:xfrm>
        </p:spPr>
        <p:txBody>
          <a:bodyPr/>
          <a:lstStyle/>
          <a:p>
            <a:r>
              <a:rPr lang="en-US" dirty="0" smtClean="0"/>
              <a:t>TCP </a:t>
            </a:r>
            <a:r>
              <a:rPr lang="en-US" dirty="0" err="1" smtClean="0"/>
              <a:t>v.s</a:t>
            </a:r>
            <a:r>
              <a:rPr lang="en-US" dirty="0" smtClean="0"/>
              <a:t>. UDP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694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ZHT </a:t>
            </a:r>
            <a:r>
              <a:rPr lang="en-US" dirty="0" err="1" smtClean="0"/>
              <a:t>v.s</a:t>
            </a:r>
            <a:r>
              <a:rPr lang="en-US" dirty="0" smtClean="0"/>
              <a:t>. C-MPI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6382025" cy="46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overhead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13" name="Chart 12"/>
          <p:cNvGraphicFramePr/>
          <p:nvPr/>
        </p:nvGraphicFramePr>
        <p:xfrm>
          <a:off x="457200" y="1905000"/>
          <a:ext cx="82296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overhead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533400" y="1905000"/>
          <a:ext cx="8229600" cy="4618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I’d like to thank Dr. </a:t>
            </a:r>
            <a:r>
              <a:rPr lang="en-US" dirty="0" err="1" smtClean="0"/>
              <a:t>Ioan</a:t>
            </a:r>
            <a:r>
              <a:rPr lang="en-US" dirty="0" smtClean="0"/>
              <a:t> </a:t>
            </a:r>
            <a:r>
              <a:rPr lang="en-US" dirty="0" err="1" smtClean="0"/>
              <a:t>Raicu</a:t>
            </a:r>
            <a:r>
              <a:rPr lang="en-US" dirty="0" smtClean="0"/>
              <a:t> for his support and advising, and the help from Raman </a:t>
            </a:r>
            <a:r>
              <a:rPr lang="en-US" dirty="0" err="1" smtClean="0"/>
              <a:t>Verma</a:t>
            </a:r>
            <a:r>
              <a:rPr lang="en-US" dirty="0" smtClean="0"/>
              <a:t>, Xi </a:t>
            </a:r>
            <a:r>
              <a:rPr lang="en-US" dirty="0" err="1" smtClean="0"/>
              <a:t>Duan</a:t>
            </a:r>
            <a:r>
              <a:rPr lang="en-US" dirty="0" smtClean="0"/>
              <a:t>, and </a:t>
            </a:r>
            <a:r>
              <a:rPr lang="en-US" dirty="0" err="1" smtClean="0"/>
              <a:t>Hui</a:t>
            </a:r>
            <a:r>
              <a:rPr lang="en-US" dirty="0" smtClean="0"/>
              <a:t> Jin.</a:t>
            </a:r>
          </a:p>
          <a:p>
            <a:r>
              <a:rPr lang="en-US" dirty="0" smtClean="0"/>
              <a:t>This work is published in HPDC/</a:t>
            </a:r>
            <a:r>
              <a:rPr lang="en-US" dirty="0" err="1" smtClean="0"/>
              <a:t>SigMetrics</a:t>
            </a:r>
            <a:r>
              <a:rPr lang="en-US" dirty="0" smtClean="0"/>
              <a:t> 2011 poster session.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Comprehensive fault tolerance</a:t>
            </a:r>
          </a:p>
          <a:p>
            <a:r>
              <a:rPr lang="en-US" dirty="0" smtClean="0"/>
              <a:t>Dynamic membership management</a:t>
            </a:r>
          </a:p>
          <a:p>
            <a:r>
              <a:rPr lang="en-US" dirty="0" smtClean="0"/>
              <a:t>More protocol support (MBI…)</a:t>
            </a:r>
          </a:p>
          <a:p>
            <a:r>
              <a:rPr lang="en-US" dirty="0" smtClean="0"/>
              <a:t>Merge with </a:t>
            </a:r>
            <a:r>
              <a:rPr lang="en-US" dirty="0" err="1" smtClean="0"/>
              <a:t>FusionFS</a:t>
            </a:r>
            <a:endParaRPr lang="en-US" dirty="0" smtClean="0"/>
          </a:p>
          <a:p>
            <a:r>
              <a:rPr lang="en-US" dirty="0" smtClean="0"/>
              <a:t>Data aware job scheduling</a:t>
            </a:r>
          </a:p>
          <a:p>
            <a:r>
              <a:rPr lang="en-US" dirty="0" smtClean="0"/>
              <a:t>Many optimizations</a:t>
            </a:r>
          </a:p>
          <a:p>
            <a:r>
              <a:rPr lang="en-US" dirty="0" smtClean="0"/>
              <a:t>Larger scale evaluation (</a:t>
            </a:r>
            <a:r>
              <a:rPr lang="en-US" dirty="0" err="1" smtClean="0"/>
              <a:t>BlueGene</a:t>
            </a:r>
            <a:r>
              <a:rPr lang="en-US" dirty="0" smtClean="0"/>
              <a:t>/P, etc)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ZHT offer a good solution of distributed key-value store, they are</a:t>
            </a:r>
          </a:p>
          <a:p>
            <a:pPr lvl="1"/>
            <a:r>
              <a:rPr lang="en-US" dirty="0" smtClean="0"/>
              <a:t>Light-weighted: cost less than 10MB memory/node </a:t>
            </a:r>
          </a:p>
          <a:p>
            <a:pPr lvl="1"/>
            <a:r>
              <a:rPr lang="en-US" dirty="0" smtClean="0"/>
              <a:t>Scalable: near-linearly scales up to 5000 cores</a:t>
            </a:r>
          </a:p>
          <a:p>
            <a:pPr lvl="1"/>
            <a:r>
              <a:rPr lang="en-US" dirty="0" smtClean="0"/>
              <a:t>Very fast: 100,000 operations/ sec</a:t>
            </a:r>
          </a:p>
          <a:p>
            <a:pPr lvl="1"/>
            <a:r>
              <a:rPr lang="en-US" dirty="0" smtClean="0"/>
              <a:t>Low latency: about 10ms</a:t>
            </a:r>
          </a:p>
          <a:p>
            <a:pPr lvl="1"/>
            <a:r>
              <a:rPr lang="en-US" dirty="0" smtClean="0"/>
              <a:t>Wide range of use: open source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8800" dirty="0" smtClean="0"/>
          </a:p>
          <a:p>
            <a:pPr algn="ctr">
              <a:buNone/>
            </a:pPr>
            <a:r>
              <a:rPr lang="en-US" sz="8800" b="1" dirty="0" smtClean="0"/>
              <a:t>Questions?</a:t>
            </a:r>
            <a:endParaRPr lang="en-US" sz="8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Data</a:t>
            </a:r>
            <a:r>
              <a:rPr lang="en-US" sz="3000" dirty="0" smtClean="0"/>
              <a:t>: files</a:t>
            </a:r>
          </a:p>
          <a:p>
            <a:r>
              <a:rPr lang="en-US" sz="3000" b="1" dirty="0" smtClean="0"/>
              <a:t>Metadata: </a:t>
            </a:r>
            <a:r>
              <a:rPr lang="en-US" sz="3000" dirty="0" smtClean="0"/>
              <a:t>data about files </a:t>
            </a:r>
            <a:endParaRPr lang="en-US" sz="3000" dirty="0" smtClean="0"/>
          </a:p>
          <a:p>
            <a:r>
              <a:rPr lang="en-US" sz="2800" dirty="0" smtClean="0"/>
              <a:t>Distributed Storage System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State-of-art metadata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DB based metadata</a:t>
            </a:r>
          </a:p>
          <a:p>
            <a:pPr lvl="1"/>
            <a:r>
              <a:rPr lang="en-US" dirty="0" smtClean="0"/>
              <a:t>Heavy</a:t>
            </a:r>
          </a:p>
          <a:p>
            <a:r>
              <a:rPr lang="en-US" dirty="0" smtClean="0"/>
              <a:t>Centralized metadata management</a:t>
            </a:r>
          </a:p>
          <a:p>
            <a:pPr lvl="1"/>
            <a:r>
              <a:rPr lang="en-US" dirty="0" smtClean="0"/>
              <a:t>Communication jam</a:t>
            </a:r>
          </a:p>
          <a:p>
            <a:pPr lvl="1"/>
            <a:r>
              <a:rPr lang="en-US" dirty="0" smtClean="0"/>
              <a:t>Fragile </a:t>
            </a:r>
          </a:p>
          <a:p>
            <a:pPr lvl="1"/>
            <a:r>
              <a:rPr lang="en-US" dirty="0" smtClean="0"/>
              <a:t>Not </a:t>
            </a:r>
            <a:r>
              <a:rPr lang="en-US" dirty="0" smtClean="0"/>
              <a:t>scalable</a:t>
            </a:r>
          </a:p>
          <a:p>
            <a:r>
              <a:rPr lang="en-US" dirty="0" smtClean="0"/>
              <a:t>Typical parallel file </a:t>
            </a:r>
          </a:p>
          <a:p>
            <a:pPr lvl="1">
              <a:buNone/>
            </a:pPr>
            <a:r>
              <a:rPr lang="en-US" dirty="0" smtClean="0"/>
              <a:t>System: GPFS by IBM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352800"/>
            <a:ext cx="4724400" cy="3137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Proposed work: a new DHT for metadata management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DHT?</a:t>
            </a:r>
          </a:p>
          <a:p>
            <a:r>
              <a:rPr lang="en-US" dirty="0" smtClean="0"/>
              <a:t>Why DHT?</a:t>
            </a:r>
          </a:p>
          <a:p>
            <a:pPr lvl="1"/>
            <a:r>
              <a:rPr lang="en-US" dirty="0" smtClean="0"/>
              <a:t>Fully distributed: no centralized bottleneck</a:t>
            </a:r>
          </a:p>
          <a:p>
            <a:pPr lvl="1"/>
            <a:r>
              <a:rPr lang="en-US" dirty="0" smtClean="0"/>
              <a:t>High performance: high aggregated I/O</a:t>
            </a:r>
          </a:p>
          <a:p>
            <a:pPr lvl="1"/>
            <a:r>
              <a:rPr lang="en-US" dirty="0" smtClean="0"/>
              <a:t>Fault tolerance</a:t>
            </a:r>
          </a:p>
          <a:p>
            <a:r>
              <a:rPr lang="en-US" dirty="0" smtClean="0"/>
              <a:t>But existing DHTs are not fast enough.</a:t>
            </a:r>
          </a:p>
          <a:p>
            <a:pPr lvl="1"/>
            <a:r>
              <a:rPr lang="en-US" dirty="0" smtClean="0"/>
              <a:t>Slow and heavy</a:t>
            </a:r>
          </a:p>
          <a:p>
            <a:pPr lvl="1"/>
            <a:r>
              <a:rPr lang="en-US" dirty="0" smtClean="0"/>
              <a:t>High latency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work: DHT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600" y="1981195"/>
          <a:ext cx="8077200" cy="3897895"/>
        </p:xfrm>
        <a:graphic>
          <a:graphicData uri="http://schemas.openxmlformats.org/drawingml/2006/table">
            <a:tbl>
              <a:tblPr/>
              <a:tblGrid>
                <a:gridCol w="1600200"/>
                <a:gridCol w="4304336"/>
                <a:gridCol w="2172664"/>
              </a:tblGrid>
              <a:tr h="5517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highlight>
                          <a:srgbClr val="FF0000"/>
                        </a:highlight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宋体"/>
                          <a:cs typeface="Times New Roman"/>
                        </a:rPr>
                        <a:t>Architecture Topology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宋体"/>
                          <a:cs typeface="Times New Roman"/>
                        </a:rPr>
                        <a:t>Routing Time(hops)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6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宋体"/>
                          <a:cs typeface="Times New Roman"/>
                        </a:rPr>
                        <a:t>Chord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宋体"/>
                          <a:cs typeface="Times New Roman"/>
                        </a:rPr>
                        <a:t>Ring</a:t>
                      </a:r>
                      <a:endParaRPr lang="en-US" sz="2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宋体"/>
                          <a:cs typeface="Times New Roman"/>
                        </a:rPr>
                        <a:t>Log(N)</a:t>
                      </a:r>
                      <a:endParaRPr lang="en-US" sz="2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2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宋体"/>
                          <a:cs typeface="Times New Roman"/>
                        </a:rPr>
                        <a:t>CAN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Virtual multidimensional Cartesian coordinate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space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on a multi-torus</a:t>
                      </a:r>
                      <a:endParaRPr lang="en-US" sz="2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宋体"/>
                          <a:cs typeface="Times New Roman"/>
                        </a:rPr>
                        <a:t>O(</a:t>
                      </a:r>
                      <a:r>
                        <a:rPr lang="en-US" sz="1800" dirty="0" err="1">
                          <a:latin typeface="Calibri"/>
                          <a:ea typeface="宋体"/>
                          <a:cs typeface="Times New Roman"/>
                        </a:rPr>
                        <a:t>dn</a:t>
                      </a:r>
                      <a:r>
                        <a:rPr lang="en-US" sz="1800" baseline="30000" dirty="0" err="1">
                          <a:latin typeface="Calibri"/>
                          <a:ea typeface="宋体"/>
                          <a:cs typeface="Times New Roman"/>
                        </a:rPr>
                        <a:t>l</a:t>
                      </a:r>
                      <a:r>
                        <a:rPr lang="en-US" sz="1800" baseline="30000" dirty="0">
                          <a:latin typeface="Calibri"/>
                          <a:ea typeface="宋体"/>
                          <a:cs typeface="Times New Roman"/>
                        </a:rPr>
                        <a:t>/d</a:t>
                      </a:r>
                      <a:r>
                        <a:rPr lang="en-US" sz="1800" dirty="0">
                          <a:latin typeface="Calibri"/>
                          <a:ea typeface="宋体"/>
                          <a:cs typeface="Times New Roman"/>
                        </a:rPr>
                        <a:t>)</a:t>
                      </a:r>
                      <a:endParaRPr lang="en-US" sz="2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8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宋体"/>
                          <a:cs typeface="Times New Roman"/>
                        </a:rPr>
                        <a:t>Pastry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宋体"/>
                          <a:cs typeface="Times New Roman"/>
                        </a:rPr>
                        <a:t>Hypercube</a:t>
                      </a:r>
                      <a:endParaRPr lang="en-US" sz="2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宋体"/>
                          <a:cs typeface="Times New Roman"/>
                        </a:rPr>
                        <a:t>O(</a:t>
                      </a:r>
                      <a:r>
                        <a:rPr lang="en-US" sz="1800" dirty="0" err="1">
                          <a:latin typeface="Calibri"/>
                          <a:ea typeface="宋体"/>
                          <a:cs typeface="Times New Roman"/>
                        </a:rPr>
                        <a:t>logN</a:t>
                      </a:r>
                      <a:r>
                        <a:rPr lang="en-US" sz="1800" dirty="0">
                          <a:latin typeface="Calibri"/>
                          <a:ea typeface="宋体"/>
                          <a:cs typeface="Times New Roman"/>
                        </a:rPr>
                        <a:t>)</a:t>
                      </a:r>
                      <a:endParaRPr lang="en-US" sz="2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宋体"/>
                          <a:cs typeface="Times New Roman"/>
                        </a:rPr>
                        <a:t>Tapestry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宋体"/>
                          <a:cs typeface="Times New Roman"/>
                        </a:rPr>
                        <a:t>Hypercube</a:t>
                      </a:r>
                      <a:endParaRPr lang="en-US" sz="2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O(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log</a:t>
                      </a:r>
                      <a:r>
                        <a:rPr lang="en-US" sz="1800" i="1" baseline="-25000" dirty="0" err="1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B</a:t>
                      </a:r>
                      <a:r>
                        <a:rPr lang="en-US" sz="1800" i="1" dirty="0" err="1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N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)</a:t>
                      </a:r>
                      <a:endParaRPr lang="en-US" sz="2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8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宋体"/>
                          <a:cs typeface="Times New Roman"/>
                        </a:rPr>
                        <a:t>Cycloid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宋体"/>
                          <a:cs typeface="Times New Roman"/>
                        </a:rPr>
                        <a:t>Cube-connected-cycle graph</a:t>
                      </a:r>
                      <a:endParaRPr lang="en-US" sz="2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宋体"/>
                          <a:cs typeface="Times New Roman"/>
                        </a:rPr>
                        <a:t>O(d)</a:t>
                      </a:r>
                      <a:endParaRPr lang="en-US" sz="2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8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Calibri"/>
                          <a:ea typeface="宋体"/>
                          <a:cs typeface="Arial"/>
                        </a:rPr>
                        <a:t>Kademlia</a:t>
                      </a:r>
                      <a:endParaRPr lang="en-US" sz="1800" b="1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宋体"/>
                          <a:cs typeface="Times New Roman"/>
                        </a:rPr>
                        <a:t>Ring</a:t>
                      </a:r>
                      <a:endParaRPr lang="en-US" sz="2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宋体"/>
                          <a:cs typeface="Times New Roman"/>
                        </a:rPr>
                        <a:t>Log(N)</a:t>
                      </a:r>
                      <a:endParaRPr lang="en-US" sz="2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8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Calibri"/>
                          <a:ea typeface="宋体"/>
                          <a:cs typeface="Times New Roman"/>
                        </a:rPr>
                        <a:t>Memcached</a:t>
                      </a:r>
                      <a:endParaRPr lang="en-US" sz="1800" b="1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宋体"/>
                          <a:cs typeface="Times New Roman"/>
                        </a:rPr>
                        <a:t>Ring</a:t>
                      </a:r>
                      <a:endParaRPr lang="en-US" sz="2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en-US" sz="2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8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宋体"/>
                          <a:cs typeface="Times New Roman"/>
                        </a:rPr>
                        <a:t>C-MPI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宋体"/>
                          <a:cs typeface="Times New Roman"/>
                        </a:rPr>
                        <a:t>Ring</a:t>
                      </a:r>
                      <a:endParaRPr lang="en-US" sz="2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宋体"/>
                          <a:cs typeface="Times New Roman"/>
                        </a:rPr>
                        <a:t>Log(N)</a:t>
                      </a:r>
                      <a:endParaRPr lang="en-US" sz="2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8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宋体"/>
                          <a:cs typeface="Times New Roman"/>
                        </a:rPr>
                        <a:t>Dynamo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宋体"/>
                          <a:cs typeface="Times New Roman"/>
                        </a:rPr>
                        <a:t>Ring</a:t>
                      </a:r>
                      <a:endParaRPr lang="en-US" sz="2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en-US" sz="2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assumptions of HEC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Reliable hardware</a:t>
            </a:r>
          </a:p>
          <a:p>
            <a:r>
              <a:rPr lang="en-US" dirty="0" smtClean="0"/>
              <a:t>Fast network interconnects</a:t>
            </a:r>
          </a:p>
          <a:p>
            <a:r>
              <a:rPr lang="en-US" dirty="0" smtClean="0"/>
              <a:t>Non-existent node “churn”</a:t>
            </a:r>
          </a:p>
          <a:p>
            <a:r>
              <a:rPr lang="en-US" dirty="0" smtClean="0"/>
              <a:t>Batch oriented: steady amount of resource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252728"/>
          </a:xfrm>
        </p:spPr>
        <p:txBody>
          <a:bodyPr>
            <a:noAutofit/>
          </a:bodyPr>
          <a:lstStyle/>
          <a:p>
            <a:r>
              <a:rPr lang="en-US" dirty="0" smtClean="0"/>
              <a:t>Overview of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Zero-hop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6865" name="Picture 1" descr="D:\Docs\LeoAcademic\DHT-r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1828800"/>
            <a:ext cx="4924171" cy="46083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or key-value store</a:t>
            </a:r>
          </a:p>
          <a:p>
            <a:pPr lvl="1"/>
            <a:r>
              <a:rPr lang="en-US" dirty="0" smtClean="0"/>
              <a:t>Relational database: transaction, complex query</a:t>
            </a:r>
          </a:p>
          <a:p>
            <a:pPr lvl="2"/>
            <a:r>
              <a:rPr lang="en-US" dirty="0" err="1" smtClean="0"/>
              <a:t>BerkeleyDB</a:t>
            </a:r>
            <a:r>
              <a:rPr lang="en-US" dirty="0" smtClean="0"/>
              <a:t>, </a:t>
            </a:r>
            <a:r>
              <a:rPr lang="en-US" dirty="0" err="1" smtClean="0"/>
              <a:t>MySQL</a:t>
            </a:r>
            <a:endParaRPr lang="en-US" dirty="0" smtClean="0"/>
          </a:p>
          <a:p>
            <a:pPr lvl="1"/>
            <a:r>
              <a:rPr lang="en-US" dirty="0" smtClean="0"/>
              <a:t>Key-value store: small, simple, fast, flexible</a:t>
            </a:r>
          </a:p>
          <a:p>
            <a:pPr lvl="2"/>
            <a:r>
              <a:rPr lang="en-US" dirty="0" err="1" smtClean="0"/>
              <a:t>Kyotocabinet</a:t>
            </a:r>
            <a:r>
              <a:rPr lang="en-US" dirty="0" smtClean="0"/>
              <a:t>, </a:t>
            </a:r>
            <a:r>
              <a:rPr lang="en-US" dirty="0" err="1" smtClean="0"/>
              <a:t>CouchDB</a:t>
            </a:r>
            <a:r>
              <a:rPr lang="en-US" dirty="0" smtClean="0"/>
              <a:t>, </a:t>
            </a:r>
            <a:r>
              <a:rPr lang="en-US" dirty="0" err="1" smtClean="0"/>
              <a:t>HBase</a:t>
            </a:r>
            <a:r>
              <a:rPr lang="en-US" dirty="0" smtClean="0"/>
              <a:t> </a:t>
            </a:r>
          </a:p>
          <a:p>
            <a:r>
              <a:rPr lang="en-US" dirty="0" smtClean="0"/>
              <a:t>Log recording and playback</a:t>
            </a:r>
          </a:p>
          <a:p>
            <a:pPr lvl="1"/>
            <a:r>
              <a:rPr lang="en-US" dirty="0" smtClean="0"/>
              <a:t>Bootstrap system requires to playback all log records for loading metadata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AF3DE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AF3D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7682</TotalTime>
  <Words>630</Words>
  <Application>Microsoft Office PowerPoint</Application>
  <PresentationFormat>On-screen Show (4:3)</PresentationFormat>
  <Paragraphs>186</Paragraphs>
  <Slides>22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A Zero-hop distributed Hash Table for high-end computing systems</vt:lpstr>
      <vt:lpstr>Acknowledgements</vt:lpstr>
      <vt:lpstr>Background</vt:lpstr>
      <vt:lpstr>State-of-art metadata management</vt:lpstr>
      <vt:lpstr>Proposed work: a new DHT for metadata management </vt:lpstr>
      <vt:lpstr>Related work: DHT</vt:lpstr>
      <vt:lpstr>Practical assumptions of HEC</vt:lpstr>
      <vt:lpstr>Overview of Design</vt:lpstr>
      <vt:lpstr>Implementation: Persistency</vt:lpstr>
      <vt:lpstr>Implementation: Failure handling</vt:lpstr>
      <vt:lpstr>Membership management</vt:lpstr>
      <vt:lpstr>Replication update</vt:lpstr>
      <vt:lpstr>Performance evaluation</vt:lpstr>
      <vt:lpstr>Throughput</vt:lpstr>
      <vt:lpstr>Ideal vs. measured throughput</vt:lpstr>
      <vt:lpstr>TCP v.s. UDP</vt:lpstr>
      <vt:lpstr>ZHT v.s. C-MPI</vt:lpstr>
      <vt:lpstr>Replication overhead</vt:lpstr>
      <vt:lpstr>Replication overhead</vt:lpstr>
      <vt:lpstr>Future work</vt:lpstr>
      <vt:lpstr>Conclusion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ZHT</dc:title>
  <dc:creator>Leo</dc:creator>
  <cp:lastModifiedBy>Tony</cp:lastModifiedBy>
  <cp:revision>492</cp:revision>
  <dcterms:created xsi:type="dcterms:W3CDTF">2006-08-16T00:00:00Z</dcterms:created>
  <dcterms:modified xsi:type="dcterms:W3CDTF">2011-09-21T20:31:18Z</dcterms:modified>
</cp:coreProperties>
</file>