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notesSlides/notesSlide10.xml" ContentType="application/vnd.openxmlformats-officedocument.presentationml.notesSlide+xml"/>
  <Override PartName="/ppt/charts/chart4.xml" ContentType="application/vnd.openxmlformats-officedocument.drawingml.chart+xml"/>
  <Override PartName="/ppt/notesSlides/notesSlide11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sldIdLst>
    <p:sldId id="256" r:id="rId2"/>
    <p:sldId id="305" r:id="rId3"/>
    <p:sldId id="303" r:id="rId4"/>
    <p:sldId id="293" r:id="rId5"/>
    <p:sldId id="259" r:id="rId6"/>
    <p:sldId id="261" r:id="rId7"/>
    <p:sldId id="288" r:id="rId8"/>
    <p:sldId id="263" r:id="rId9"/>
    <p:sldId id="291" r:id="rId10"/>
    <p:sldId id="300" r:id="rId11"/>
    <p:sldId id="301" r:id="rId12"/>
    <p:sldId id="309" r:id="rId13"/>
    <p:sldId id="302" r:id="rId14"/>
    <p:sldId id="264" r:id="rId15"/>
    <p:sldId id="265" r:id="rId16"/>
    <p:sldId id="258" r:id="rId17"/>
    <p:sldId id="280" r:id="rId18"/>
    <p:sldId id="298" r:id="rId19"/>
    <p:sldId id="268" r:id="rId20"/>
    <p:sldId id="270" r:id="rId21"/>
    <p:sldId id="284" r:id="rId22"/>
    <p:sldId id="306" r:id="rId23"/>
    <p:sldId id="311" r:id="rId24"/>
    <p:sldId id="307" r:id="rId25"/>
    <p:sldId id="308" r:id="rId26"/>
    <p:sldId id="292" r:id="rId27"/>
    <p:sldId id="297" r:id="rId28"/>
    <p:sldId id="312" r:id="rId29"/>
    <p:sldId id="313" r:id="rId30"/>
    <p:sldId id="273" r:id="rId31"/>
    <p:sldId id="274" r:id="rId32"/>
    <p:sldId id="275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>
      <p:cViewPr varScale="1">
        <p:scale>
          <a:sx n="58" d="100"/>
          <a:sy n="58" d="100"/>
        </p:scale>
        <p:origin x="-1288" y="-8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ony\Dropbox\SyncDocs\Publication\Data\ZHT-2012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Downloads\fusionfs_metadata_IPDPS13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ony\Dropbox\SyncDocs\Publication\Data\Chart-avg-NoVOHT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ony\Dropbox\SyncDocs\Publication\Data\ZHT-2012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ony\Dropbox\SyncDocs\Publication\Data\ZHT-2012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Doc\Dropbox\SyncDocs\Publication\Data\ZHT-2012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ony\Dropbox\SyncDocs\Publication\Data\ZHT-2012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Docs\Dropbox\SyncDocs\Publication\Data\ZHT-2012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Docs\Dropbox\SyncDocs\Publication\Data\ZHT-2012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Docs\Dropbox\SyncDocs\Publication\Data\ZHT-2013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201917384505901"/>
          <c:y val="6.8683395442198897E-2"/>
          <c:w val="0.78171091985594798"/>
          <c:h val="0.68493455239932233"/>
        </c:manualLayout>
      </c:layout>
      <c:barChart>
        <c:barDir val="col"/>
        <c:grouping val="clustered"/>
        <c:varyColors val="0"/>
        <c:ser>
          <c:idx val="1"/>
          <c:order val="0"/>
          <c:tx>
            <c:v>Average latency</c:v>
          </c:tx>
          <c:invertIfNegative val="0"/>
          <c:cat>
            <c:numRef>
              <c:f>'Data-May'!$I$218:$I$221</c:f>
              <c:numCache>
                <c:formatCode>General</c:formatCode>
                <c:ptCount val="4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</c:numCache>
            </c:numRef>
          </c:cat>
          <c:val>
            <c:numRef>
              <c:f>'Data-May'!$J$218:$J$221</c:f>
              <c:numCache>
                <c:formatCode>General</c:formatCode>
                <c:ptCount val="4"/>
                <c:pt idx="0">
                  <c:v>0.73375699999999999</c:v>
                </c:pt>
                <c:pt idx="1">
                  <c:v>0.69364499999999996</c:v>
                </c:pt>
                <c:pt idx="2">
                  <c:v>0.70708666666666697</c:v>
                </c:pt>
                <c:pt idx="3">
                  <c:v>0.76818833333333303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8441088"/>
        <c:axId val="47390720"/>
      </c:barChart>
      <c:catAx>
        <c:axId val="984410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partitions per instance</a:t>
                </a:r>
              </a:p>
            </c:rich>
          </c:tx>
          <c:layout>
            <c:manualLayout>
              <c:xMode val="edge"/>
              <c:yMode val="edge"/>
              <c:x val="0.32812511749227202"/>
              <c:y val="0.8842535892223940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47390720"/>
        <c:crosses val="autoZero"/>
        <c:auto val="1"/>
        <c:lblAlgn val="ctr"/>
        <c:lblOffset val="100"/>
        <c:noMultiLvlLbl val="0"/>
      </c:catAx>
      <c:valAx>
        <c:axId val="47390720"/>
        <c:scaling>
          <c:orientation val="minMax"/>
          <c:min val="0.6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Latency (ms)</a:t>
                </a:r>
              </a:p>
            </c:rich>
          </c:tx>
          <c:layout>
            <c:manualLayout>
              <c:xMode val="edge"/>
              <c:yMode val="edge"/>
              <c:x val="1.6712420398881399E-2"/>
              <c:y val="7.9152247218394298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9844108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9810293964953901"/>
          <c:y val="8.3303275891864106E-2"/>
          <c:w val="0.36394037224714798"/>
          <c:h val="0.142925493688289"/>
        </c:manualLayout>
      </c:layout>
      <c:overlay val="0"/>
      <c:txPr>
        <a:bodyPr/>
        <a:lstStyle/>
        <a:p>
          <a:pPr>
            <a:defRPr b="1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741652085156022"/>
          <c:y val="4.5384162257686218E-2"/>
          <c:w val="0.74930409740449111"/>
          <c:h val="0.75640854090218823"/>
        </c:manualLayout>
      </c:layout>
      <c:lineChart>
        <c:grouping val="standard"/>
        <c:varyColors val="0"/>
        <c:ser>
          <c:idx val="0"/>
          <c:order val="0"/>
          <c:tx>
            <c:strRef>
              <c:f>[fusionfs_metadata_IPDPS13.xlsx]Sheet1!$B$1</c:f>
              <c:strCache>
                <c:ptCount val="1"/>
                <c:pt idx="0">
                  <c:v>Fusionfs</c:v>
                </c:pt>
              </c:strCache>
            </c:strRef>
          </c:tx>
          <c:spPr>
            <a:ln w="63500">
              <a:solidFill>
                <a:srgbClr val="0070C0"/>
              </a:solidFill>
            </a:ln>
          </c:spPr>
          <c:marker>
            <c:symbol val="diamond"/>
            <c:size val="8"/>
            <c:spPr>
              <a:solidFill>
                <a:srgbClr val="00B0F0"/>
              </a:solidFill>
              <a:ln w="12700">
                <a:solidFill>
                  <a:srgbClr val="0070C0"/>
                </a:solidFill>
              </a:ln>
            </c:spPr>
          </c:marker>
          <c:cat>
            <c:numRef>
              <c:f>[fusionfs_metadata_IPDPS13.xlsx]Sheet1!$A$2:$A$11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</c:numCache>
            </c:numRef>
          </c:cat>
          <c:val>
            <c:numRef>
              <c:f>[fusionfs_metadata_IPDPS13.xlsx]Sheet1!$B$2:$B$11</c:f>
              <c:numCache>
                <c:formatCode>General</c:formatCode>
                <c:ptCount val="10"/>
                <c:pt idx="0">
                  <c:v>4.5000000000000044</c:v>
                </c:pt>
                <c:pt idx="1">
                  <c:v>4.6000000000000014</c:v>
                </c:pt>
                <c:pt idx="2">
                  <c:v>4.8</c:v>
                </c:pt>
                <c:pt idx="3">
                  <c:v>5.3</c:v>
                </c:pt>
                <c:pt idx="4">
                  <c:v>5.3999999999999995</c:v>
                </c:pt>
                <c:pt idx="5">
                  <c:v>5.6</c:v>
                </c:pt>
                <c:pt idx="6">
                  <c:v>7</c:v>
                </c:pt>
                <c:pt idx="7">
                  <c:v>7.3</c:v>
                </c:pt>
                <c:pt idx="8">
                  <c:v>8.1</c:v>
                </c:pt>
                <c:pt idx="9">
                  <c:v>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[fusionfs_metadata_IPDPS13.xlsx]Sheet1!$C$1</c:f>
              <c:strCache>
                <c:ptCount val="1"/>
                <c:pt idx="0">
                  <c:v>GPFS</c:v>
                </c:pt>
              </c:strCache>
            </c:strRef>
          </c:tx>
          <c:spPr>
            <a:ln w="50800">
              <a:solidFill>
                <a:srgbClr val="FF0000"/>
              </a:solidFill>
            </a:ln>
          </c:spPr>
          <c:marker>
            <c:symbol val="square"/>
            <c:size val="10"/>
            <c:spPr>
              <a:solidFill>
                <a:srgbClr val="FF0000"/>
              </a:solidFill>
            </c:spPr>
          </c:marker>
          <c:cat>
            <c:numRef>
              <c:f>[fusionfs_metadata_IPDPS13.xlsx]Sheet1!$A$2:$A$11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</c:numCache>
            </c:numRef>
          </c:cat>
          <c:val>
            <c:numRef>
              <c:f>[fusionfs_metadata_IPDPS13.xlsx]Sheet1!$C$2:$C$11</c:f>
              <c:numCache>
                <c:formatCode>General</c:formatCode>
                <c:ptCount val="10"/>
                <c:pt idx="0">
                  <c:v>5</c:v>
                </c:pt>
                <c:pt idx="1">
                  <c:v>5.1000000000000005</c:v>
                </c:pt>
                <c:pt idx="2">
                  <c:v>5.1999999999999993</c:v>
                </c:pt>
                <c:pt idx="3">
                  <c:v>6.5874999999999995</c:v>
                </c:pt>
                <c:pt idx="4">
                  <c:v>12.693750000000032</c:v>
                </c:pt>
                <c:pt idx="5">
                  <c:v>25.853124999999999</c:v>
                </c:pt>
                <c:pt idx="6">
                  <c:v>51.884374999999999</c:v>
                </c:pt>
                <c:pt idx="7">
                  <c:v>149.09999999999997</c:v>
                </c:pt>
                <c:pt idx="8">
                  <c:v>189.59999999999931</c:v>
                </c:pt>
                <c:pt idx="9">
                  <c:v>393.49999999999875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568000"/>
        <c:axId val="47570304"/>
      </c:lineChart>
      <c:catAx>
        <c:axId val="475680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Nodes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47570304"/>
        <c:crosses val="autoZero"/>
        <c:auto val="1"/>
        <c:lblAlgn val="ctr"/>
        <c:lblOffset val="100"/>
        <c:noMultiLvlLbl val="0"/>
      </c:catAx>
      <c:valAx>
        <c:axId val="47570304"/>
        <c:scaling>
          <c:logBase val="10"/>
          <c:orientation val="minMax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Per Operation (ms)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4756800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8395995373088528"/>
          <c:y val="0.32846171198161556"/>
          <c:w val="0.2249779047484132"/>
          <c:h val="0.15063332711449046"/>
        </c:manualLayout>
      </c:layout>
      <c:overlay val="0"/>
      <c:spPr>
        <a:noFill/>
      </c:sp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406644738660549"/>
          <c:y val="7.8278304470055612E-2"/>
          <c:w val="0.85204876141344998"/>
          <c:h val="0.71830673460881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NoVoHT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1">
                  <a:shade val="95000"/>
                  <a:satMod val="105000"/>
                </a:schemeClr>
              </a:solidFill>
            </a:ln>
          </c:spPr>
          <c:invertIfNegative val="0"/>
          <c:cat>
            <c:strRef>
              <c:f>Sheet1!$A$2:$A$4</c:f>
              <c:strCache>
                <c:ptCount val="3"/>
                <c:pt idx="0">
                  <c:v>1 million</c:v>
                </c:pt>
                <c:pt idx="1">
                  <c:v>10 million</c:v>
                </c:pt>
                <c:pt idx="2">
                  <c:v>100 million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3.94049</c:v>
                </c:pt>
                <c:pt idx="1">
                  <c:v>3.96095</c:v>
                </c:pt>
                <c:pt idx="2">
                  <c:v>5.2534733333333303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NoVoHT (No persistence)</c:v>
                </c:pt>
              </c:strCache>
            </c:strRef>
          </c:tx>
          <c:spPr>
            <a:solidFill>
              <a:srgbClr val="FFFF00"/>
            </a:solidFill>
            <a:ln>
              <a:solidFill>
                <a:schemeClr val="accent1">
                  <a:shade val="95000"/>
                  <a:satMod val="105000"/>
                </a:schemeClr>
              </a:solidFill>
            </a:ln>
          </c:spPr>
          <c:invertIfNegative val="0"/>
          <c:cat>
            <c:strRef>
              <c:f>Sheet1!$A$2:$A$4</c:f>
              <c:strCache>
                <c:ptCount val="3"/>
                <c:pt idx="0">
                  <c:v>1 million</c:v>
                </c:pt>
                <c:pt idx="1">
                  <c:v>10 million</c:v>
                </c:pt>
                <c:pt idx="2">
                  <c:v>100 million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1.09666466666667</c:v>
                </c:pt>
                <c:pt idx="1">
                  <c:v>1.1465209999999999</c:v>
                </c:pt>
                <c:pt idx="2">
                  <c:v>1.4281299999999999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KyotoCabinet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solidFill>
                <a:schemeClr val="accent1">
                  <a:shade val="95000"/>
                  <a:satMod val="105000"/>
                </a:schemeClr>
              </a:solidFill>
            </a:ln>
          </c:spPr>
          <c:invertIfNegative val="0"/>
          <c:cat>
            <c:strRef>
              <c:f>Sheet1!$A$2:$A$4</c:f>
              <c:strCache>
                <c:ptCount val="3"/>
                <c:pt idx="0">
                  <c:v>1 million</c:v>
                </c:pt>
                <c:pt idx="1">
                  <c:v>10 million</c:v>
                </c:pt>
                <c:pt idx="2">
                  <c:v>100 million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3.8938266666666701</c:v>
                </c:pt>
                <c:pt idx="1">
                  <c:v>10.0044566666667</c:v>
                </c:pt>
                <c:pt idx="2">
                  <c:v>17.497599999999991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BerkeleyDB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chemeClr val="accent1">
                  <a:shade val="95000"/>
                  <a:satMod val="105000"/>
                </a:schemeClr>
              </a:solidFill>
            </a:ln>
          </c:spPr>
          <c:invertIfNegative val="0"/>
          <c:cat>
            <c:strRef>
              <c:f>Sheet1!$A$2:$A$4</c:f>
              <c:strCache>
                <c:ptCount val="3"/>
                <c:pt idx="0">
                  <c:v>1 million</c:v>
                </c:pt>
                <c:pt idx="1">
                  <c:v>10 million</c:v>
                </c:pt>
                <c:pt idx="2">
                  <c:v>100 million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10.786369333333299</c:v>
                </c:pt>
                <c:pt idx="1">
                  <c:v>16.89723333333329</c:v>
                </c:pt>
                <c:pt idx="2">
                  <c:v>16.834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unordered_map</c:v>
                </c:pt>
              </c:strCache>
            </c:strRef>
          </c:tx>
          <c:spPr>
            <a:solidFill>
              <a:srgbClr val="7030A0"/>
            </a:solidFill>
            <a:ln>
              <a:solidFill>
                <a:schemeClr val="accent1">
                  <a:shade val="95000"/>
                  <a:satMod val="105000"/>
                </a:schemeClr>
              </a:solidFill>
            </a:ln>
          </c:spPr>
          <c:invertIfNegative val="0"/>
          <c:cat>
            <c:strRef>
              <c:f>Sheet1!$A$2:$A$4</c:f>
              <c:strCache>
                <c:ptCount val="3"/>
                <c:pt idx="0">
                  <c:v>1 million</c:v>
                </c:pt>
                <c:pt idx="1">
                  <c:v>10 million</c:v>
                </c:pt>
                <c:pt idx="2">
                  <c:v>100 million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1.0762</c:v>
                </c:pt>
                <c:pt idx="1">
                  <c:v>1.22986966666667</c:v>
                </c:pt>
                <c:pt idx="2">
                  <c:v>1.666946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8836864"/>
        <c:axId val="98838784"/>
      </c:barChart>
      <c:catAx>
        <c:axId val="988368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Scale( number of key/value pairs)</a:t>
                </a:r>
              </a:p>
            </c:rich>
          </c:tx>
          <c:layout/>
          <c:overlay val="0"/>
        </c:title>
        <c:majorTickMark val="none"/>
        <c:minorTickMark val="none"/>
        <c:tickLblPos val="nextTo"/>
        <c:crossAx val="98838784"/>
        <c:crosses val="autoZero"/>
        <c:auto val="1"/>
        <c:lblAlgn val="ctr"/>
        <c:lblOffset val="100"/>
        <c:noMultiLvlLbl val="0"/>
      </c:catAx>
      <c:valAx>
        <c:axId val="9883878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Latency (microseconds)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8836864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10397032307618907"/>
          <c:y val="5.2735875120873049E-2"/>
          <c:w val="0.47666451925529502"/>
          <c:h val="0.35628341646835299"/>
        </c:manualLayout>
      </c:layout>
      <c:overlay val="0"/>
      <c:spPr>
        <a:noFill/>
      </c:spPr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200" b="1"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2767449207737926E-2"/>
          <c:y val="2.4323859452166259E-2"/>
          <c:w val="0.87660554583454842"/>
          <c:h val="0.80099150061116009"/>
        </c:manualLayout>
      </c:layout>
      <c:scatterChart>
        <c:scatterStyle val="smoothMarker"/>
        <c:varyColors val="0"/>
        <c:ser>
          <c:idx val="0"/>
          <c:order val="0"/>
          <c:tx>
            <c:v>TCP without Connection Caching</c:v>
          </c:tx>
          <c:spPr>
            <a:ln w="50800"/>
          </c:spPr>
          <c:xVal>
            <c:numRef>
              <c:f>'Data-May'!$D$9:$N$9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</c:numCache>
            </c:numRef>
          </c:xVal>
          <c:yVal>
            <c:numRef>
              <c:f>'Data-May'!$D$17:$N$17</c:f>
              <c:numCache>
                <c:formatCode>General</c:formatCode>
                <c:ptCount val="11"/>
                <c:pt idx="0">
                  <c:v>0.45570166666666662</c:v>
                </c:pt>
                <c:pt idx="1">
                  <c:v>0.98083466666666663</c:v>
                </c:pt>
                <c:pt idx="2">
                  <c:v>1.2561174999999998</c:v>
                </c:pt>
                <c:pt idx="3">
                  <c:v>1.3998337333333335</c:v>
                </c:pt>
                <c:pt idx="4">
                  <c:v>1.4750885</c:v>
                </c:pt>
                <c:pt idx="5">
                  <c:v>1.5124121666666666</c:v>
                </c:pt>
                <c:pt idx="6">
                  <c:v>1.5313655333333334</c:v>
                </c:pt>
                <c:pt idx="7">
                  <c:v>1.5495723666666668</c:v>
                </c:pt>
                <c:pt idx="8">
                  <c:v>1.4985393666666664</c:v>
                </c:pt>
                <c:pt idx="9">
                  <c:v>1.5369052666666665</c:v>
                </c:pt>
                <c:pt idx="10">
                  <c:v>1.5601796666666667</c:v>
                </c:pt>
              </c:numCache>
            </c:numRef>
          </c:yVal>
          <c:smooth val="1"/>
        </c:ser>
        <c:ser>
          <c:idx val="1"/>
          <c:order val="1"/>
          <c:tx>
            <c:v>TCP connection cachig</c:v>
          </c:tx>
          <c:spPr>
            <a:ln w="50800"/>
          </c:spPr>
          <c:xVal>
            <c:numRef>
              <c:f>'Data-May'!$D$9:$Q$9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</c:numCache>
            </c:numRef>
          </c:xVal>
          <c:yVal>
            <c:numRef>
              <c:f>'Data-May'!$D$34:$Q$34</c:f>
              <c:numCache>
                <c:formatCode>General</c:formatCode>
                <c:ptCount val="14"/>
                <c:pt idx="0">
                  <c:v>0.45879966666666672</c:v>
                </c:pt>
                <c:pt idx="1">
                  <c:v>0.5785096666666667</c:v>
                </c:pt>
                <c:pt idx="2">
                  <c:v>0.61259233333333329</c:v>
                </c:pt>
                <c:pt idx="3">
                  <c:v>0.62128091666666663</c:v>
                </c:pt>
                <c:pt idx="4">
                  <c:v>0.6721175416666666</c:v>
                </c:pt>
                <c:pt idx="5">
                  <c:v>0.66416370833333327</c:v>
                </c:pt>
                <c:pt idx="6">
                  <c:v>0.68375096874999985</c:v>
                </c:pt>
                <c:pt idx="7">
                  <c:v>0.6991024088540001</c:v>
                </c:pt>
                <c:pt idx="8">
                  <c:v>0.69519274270833342</c:v>
                </c:pt>
                <c:pt idx="9">
                  <c:v>0.68863152252600002</c:v>
                </c:pt>
                <c:pt idx="10">
                  <c:v>0.71243551970666663</c:v>
                </c:pt>
                <c:pt idx="11">
                  <c:v>0.90674505208366663</c:v>
                </c:pt>
                <c:pt idx="12">
                  <c:v>1.0155555388166666</c:v>
                </c:pt>
                <c:pt idx="13">
                  <c:v>1.1310679175740002</c:v>
                </c:pt>
              </c:numCache>
            </c:numRef>
          </c:yVal>
          <c:smooth val="1"/>
        </c:ser>
        <c:ser>
          <c:idx val="2"/>
          <c:order val="2"/>
          <c:tx>
            <c:v>UDP</c:v>
          </c:tx>
          <c:spPr>
            <a:ln w="50800"/>
          </c:spPr>
          <c:xVal>
            <c:numRef>
              <c:f>'Data-May'!$D$9:$O$9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</c:numCache>
            </c:numRef>
          </c:xVal>
          <c:yVal>
            <c:numRef>
              <c:f>'Data-May'!$D$104:$O$104</c:f>
              <c:numCache>
                <c:formatCode>General</c:formatCode>
                <c:ptCount val="12"/>
                <c:pt idx="0">
                  <c:v>0.46482633333333334</c:v>
                </c:pt>
                <c:pt idx="1">
                  <c:v>0.60344399999999998</c:v>
                </c:pt>
                <c:pt idx="2">
                  <c:v>0.67941216666666659</c:v>
                </c:pt>
                <c:pt idx="3">
                  <c:v>0.71377595833333329</c:v>
                </c:pt>
                <c:pt idx="4">
                  <c:v>0.74014370000000007</c:v>
                </c:pt>
                <c:pt idx="5">
                  <c:v>0.76761556666666664</c:v>
                </c:pt>
                <c:pt idx="6">
                  <c:v>0.78264389999999995</c:v>
                </c:pt>
                <c:pt idx="7">
                  <c:v>0.78986266666666671</c:v>
                </c:pt>
                <c:pt idx="8">
                  <c:v>0.76239543333333326</c:v>
                </c:pt>
                <c:pt idx="9">
                  <c:v>0.73758380000000001</c:v>
                </c:pt>
                <c:pt idx="10">
                  <c:v>0.78049979999999997</c:v>
                </c:pt>
                <c:pt idx="11">
                  <c:v>0.79298596103499996</c:v>
                </c:pt>
              </c:numCache>
            </c:numRef>
          </c:yVal>
          <c:smooth val="1"/>
        </c:ser>
        <c:ser>
          <c:idx val="3"/>
          <c:order val="3"/>
          <c:tx>
            <c:v>Memcached</c:v>
          </c:tx>
          <c:spPr>
            <a:ln w="50800"/>
          </c:spPr>
          <c:xVal>
            <c:numRef>
              <c:f>'Data-May'!$D$9:$Q$9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</c:numCache>
            </c:numRef>
          </c:xVal>
          <c:yVal>
            <c:numRef>
              <c:f>'Data-May'!$D$164:$Q$164</c:f>
              <c:numCache>
                <c:formatCode>General</c:formatCode>
                <c:ptCount val="14"/>
                <c:pt idx="0">
                  <c:v>1.0928515513723331</c:v>
                </c:pt>
                <c:pt idx="1">
                  <c:v>1.2279333333333333</c:v>
                </c:pt>
                <c:pt idx="2">
                  <c:v>1.1837666666666666</c:v>
                </c:pt>
                <c:pt idx="3">
                  <c:v>1.1368666666666667</c:v>
                </c:pt>
                <c:pt idx="4">
                  <c:v>1.1192333333333333</c:v>
                </c:pt>
                <c:pt idx="5">
                  <c:v>1.1083333333333334</c:v>
                </c:pt>
                <c:pt idx="6">
                  <c:v>1.1179666666666666</c:v>
                </c:pt>
                <c:pt idx="7">
                  <c:v>1.1252666666666666</c:v>
                </c:pt>
                <c:pt idx="8">
                  <c:v>1.1304000000000001</c:v>
                </c:pt>
                <c:pt idx="9">
                  <c:v>1.1754</c:v>
                </c:pt>
                <c:pt idx="10">
                  <c:v>1.1754352170823332</c:v>
                </c:pt>
                <c:pt idx="11">
                  <c:v>1.1947252443333334</c:v>
                </c:pt>
                <c:pt idx="12">
                  <c:v>1.265578877005</c:v>
                </c:pt>
                <c:pt idx="13">
                  <c:v>1.3836879951426666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181184"/>
        <c:axId val="47183360"/>
      </c:scatterChart>
      <c:valAx>
        <c:axId val="47181184"/>
        <c:scaling>
          <c:logBase val="2"/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Nodes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 rot="-2700000"/>
          <a:lstStyle/>
          <a:p>
            <a:pPr>
              <a:defRPr/>
            </a:pPr>
            <a:endParaRPr lang="en-US"/>
          </a:p>
        </c:txPr>
        <c:crossAx val="47183360"/>
        <c:crosses val="autoZero"/>
        <c:crossBetween val="midCat"/>
        <c:majorUnit val="2"/>
      </c:valAx>
      <c:valAx>
        <c:axId val="47183360"/>
        <c:scaling>
          <c:orientation val="minMax"/>
          <c:max val="2.5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Latency (ms)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7181184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12895025274618452"/>
          <c:y val="8.8510322736799815E-3"/>
          <c:w val="0.4998087391853796"/>
          <c:h val="0.28598106401624113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600" b="1"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608994821593247"/>
          <c:y val="4.0201051943605862E-2"/>
          <c:w val="0.83779515736208643"/>
          <c:h val="0.8111898572733317"/>
        </c:manualLayout>
      </c:layout>
      <c:lineChart>
        <c:grouping val="standard"/>
        <c:varyColors val="0"/>
        <c:ser>
          <c:idx val="0"/>
          <c:order val="0"/>
          <c:tx>
            <c:v>TCP: no connection caching</c:v>
          </c:tx>
          <c:spPr>
            <a:ln w="38100"/>
          </c:spPr>
          <c:cat>
            <c:numRef>
              <c:f>'Data-May'!$D$26:$Q$26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</c:numCache>
            </c:numRef>
          </c:cat>
          <c:val>
            <c:numRef>
              <c:f>'Data-May'!$D$16:$N$16</c:f>
              <c:numCache>
                <c:formatCode>General</c:formatCode>
                <c:ptCount val="11"/>
                <c:pt idx="0">
                  <c:v>2206.3778438280265</c:v>
                </c:pt>
                <c:pt idx="1">
                  <c:v>2040.0669371474366</c:v>
                </c:pt>
                <c:pt idx="2">
                  <c:v>3185.2446771537566</c:v>
                </c:pt>
                <c:pt idx="3">
                  <c:v>5715.519573205599</c:v>
                </c:pt>
                <c:pt idx="4">
                  <c:v>10847.519061930734</c:v>
                </c:pt>
                <c:pt idx="5">
                  <c:v>21159.091172473065</c:v>
                </c:pt>
                <c:pt idx="6">
                  <c:v>41793.589494900632</c:v>
                </c:pt>
                <c:pt idx="7">
                  <c:v>82603.828465769402</c:v>
                </c:pt>
                <c:pt idx="8">
                  <c:v>170871.56615203802</c:v>
                </c:pt>
                <c:pt idx="9">
                  <c:v>334186.2560071153</c:v>
                </c:pt>
                <c:pt idx="10">
                  <c:v>658576.60325507598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'Data-May'!$C$23</c:f>
              <c:strCache>
                <c:ptCount val="1"/>
                <c:pt idx="0">
                  <c:v>ZHT: TCP connection caching</c:v>
                </c:pt>
              </c:strCache>
            </c:strRef>
          </c:tx>
          <c:spPr>
            <a:ln w="38100"/>
          </c:spPr>
          <c:cat>
            <c:numRef>
              <c:f>'Data-May'!$D$26:$Q$26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</c:numCache>
            </c:numRef>
          </c:cat>
          <c:val>
            <c:numRef>
              <c:f>'Data-May'!$D$33:$Q$33</c:f>
              <c:numCache>
                <c:formatCode>General</c:formatCode>
                <c:ptCount val="14"/>
                <c:pt idx="0">
                  <c:v>2179.6005373441858</c:v>
                </c:pt>
                <c:pt idx="1">
                  <c:v>3457.1591716416146</c:v>
                </c:pt>
                <c:pt idx="2">
                  <c:v>6529.6279145946437</c:v>
                </c:pt>
                <c:pt idx="3">
                  <c:v>12876.622773031684</c:v>
                </c:pt>
                <c:pt idx="4">
                  <c:v>23805.35993797216</c:v>
                </c:pt>
                <c:pt idx="5">
                  <c:v>48180.892148264909</c:v>
                </c:pt>
                <c:pt idx="6">
                  <c:v>93601.32990670811</c:v>
                </c:pt>
                <c:pt idx="7">
                  <c:v>183091.916690465</c:v>
                </c:pt>
                <c:pt idx="8">
                  <c:v>368243.19972425868</c:v>
                </c:pt>
                <c:pt idx="9">
                  <c:v>743503.57666159398</c:v>
                </c:pt>
                <c:pt idx="10">
                  <c:v>1437323.0582630339</c:v>
                </c:pt>
                <c:pt idx="11">
                  <c:v>2258628.260825655</c:v>
                </c:pt>
                <c:pt idx="12">
                  <c:v>4033260.460351279</c:v>
                </c:pt>
                <c:pt idx="13">
                  <c:v>7242712.725484089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'Data-May'!$C$95</c:f>
              <c:strCache>
                <c:ptCount val="1"/>
                <c:pt idx="0">
                  <c:v>UDP non-blocking</c:v>
                </c:pt>
              </c:strCache>
            </c:strRef>
          </c:tx>
          <c:spPr>
            <a:ln w="38100"/>
          </c:spPr>
          <c:cat>
            <c:numRef>
              <c:f>'Data-May'!$D$26:$Q$26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</c:numCache>
            </c:numRef>
          </c:cat>
          <c:val>
            <c:numRef>
              <c:f>'Data-May'!$D$103:$O$103</c:f>
              <c:numCache>
                <c:formatCode>General</c:formatCode>
                <c:ptCount val="12"/>
                <c:pt idx="0">
                  <c:v>2163.9153395300236</c:v>
                </c:pt>
                <c:pt idx="1">
                  <c:v>3324.4772042723198</c:v>
                </c:pt>
                <c:pt idx="2">
                  <c:v>5897.8634030999501</c:v>
                </c:pt>
                <c:pt idx="3">
                  <c:v>11221.400354628167</c:v>
                </c:pt>
                <c:pt idx="4">
                  <c:v>21627.905670695032</c:v>
                </c:pt>
                <c:pt idx="5">
                  <c:v>41702.830793610396</c:v>
                </c:pt>
                <c:pt idx="6">
                  <c:v>81815.493345053168</c:v>
                </c:pt>
                <c:pt idx="7">
                  <c:v>162163.32172491701</c:v>
                </c:pt>
                <c:pt idx="8">
                  <c:v>336063.02713447966</c:v>
                </c:pt>
                <c:pt idx="9">
                  <c:v>695945.42326493142</c:v>
                </c:pt>
                <c:pt idx="10">
                  <c:v>1313067.09817666</c:v>
                </c:pt>
                <c:pt idx="11">
                  <c:v>2584614.7737836167</c:v>
                </c:pt>
              </c:numCache>
            </c:numRef>
          </c:val>
          <c:smooth val="0"/>
        </c:ser>
        <c:ser>
          <c:idx val="3"/>
          <c:order val="3"/>
          <c:tx>
            <c:v>Memcached</c:v>
          </c:tx>
          <c:spPr>
            <a:ln w="38100"/>
          </c:spPr>
          <c:cat>
            <c:numRef>
              <c:f>'Data-May'!$D$26:$Q$26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</c:numCache>
            </c:numRef>
          </c:cat>
          <c:val>
            <c:numRef>
              <c:f>'Data-May'!$D$163:$Q$163</c:f>
              <c:numCache>
                <c:formatCode>General</c:formatCode>
                <c:ptCount val="14"/>
                <c:pt idx="0">
                  <c:v>1069.8652817896498</c:v>
                </c:pt>
                <c:pt idx="1">
                  <c:v>1825.9265265501199</c:v>
                </c:pt>
                <c:pt idx="2">
                  <c:v>3847.0694003114572</c:v>
                </c:pt>
                <c:pt idx="3">
                  <c:v>8047.8948546666752</c:v>
                </c:pt>
                <c:pt idx="4">
                  <c:v>16483.823930274182</c:v>
                </c:pt>
                <c:pt idx="5">
                  <c:v>33531.262506883133</c:v>
                </c:pt>
                <c:pt idx="6">
                  <c:v>66511.154985819463</c:v>
                </c:pt>
                <c:pt idx="7">
                  <c:v>132980.9468840381</c:v>
                </c:pt>
                <c:pt idx="8">
                  <c:v>265656.99816865294</c:v>
                </c:pt>
                <c:pt idx="9">
                  <c:v>517765.39124768606</c:v>
                </c:pt>
                <c:pt idx="10">
                  <c:v>1034753.0706514945</c:v>
                </c:pt>
                <c:pt idx="11">
                  <c:v>2036360.8758199711</c:v>
                </c:pt>
                <c:pt idx="12">
                  <c:v>3881221.1459969282</c:v>
                </c:pt>
                <c:pt idx="13">
                  <c:v>7426329.9647786198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442176"/>
        <c:axId val="98296192"/>
      </c:lineChart>
      <c:catAx>
        <c:axId val="474421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Scale (# of Nodes)</a:t>
                </a:r>
              </a:p>
            </c:rich>
          </c:tx>
          <c:layout>
            <c:manualLayout>
              <c:xMode val="edge"/>
              <c:yMode val="edge"/>
              <c:x val="0.40487869759523304"/>
              <c:y val="0.8998349537124605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98296192"/>
        <c:crosses val="autoZero"/>
        <c:auto val="1"/>
        <c:lblAlgn val="ctr"/>
        <c:lblOffset val="100"/>
        <c:noMultiLvlLbl val="0"/>
      </c:catAx>
      <c:valAx>
        <c:axId val="98296192"/>
        <c:scaling>
          <c:logBase val="10"/>
          <c:orientation val="minMax"/>
          <c:min val="10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sz="1600"/>
                  <a:t>Throughput (ops/s)</a:t>
                </a:r>
              </a:p>
            </c:rich>
          </c:tx>
          <c:layout/>
          <c:overlay val="0"/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4744217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5630966268105376"/>
          <c:y val="5.8695950583390527E-2"/>
          <c:w val="0.46536502381646738"/>
          <c:h val="0.30421046374007643"/>
        </c:manualLayout>
      </c:layout>
      <c:overlay val="0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 b="1"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221712538226299"/>
          <c:y val="4.0915318035798662E-2"/>
          <c:w val="0.80452238194996273"/>
          <c:h val="0.82878253947764735"/>
        </c:manualLayout>
      </c:layout>
      <c:lineChart>
        <c:grouping val="standard"/>
        <c:varyColors val="0"/>
        <c:ser>
          <c:idx val="0"/>
          <c:order val="0"/>
          <c:tx>
            <c:strRef>
              <c:f>'Data-May'!$C$26</c:f>
              <c:strCache>
                <c:ptCount val="1"/>
                <c:pt idx="0">
                  <c:v>1 instances/node</c:v>
                </c:pt>
              </c:strCache>
            </c:strRef>
          </c:tx>
          <c:spPr>
            <a:ln w="50800"/>
          </c:spPr>
          <c:cat>
            <c:numRef>
              <c:f>'Data-May'!$D$26:$Q$26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</c:numCache>
            </c:numRef>
          </c:cat>
          <c:val>
            <c:numRef>
              <c:f>'Data-May'!$D$33:$Q$33</c:f>
              <c:numCache>
                <c:formatCode>General</c:formatCode>
                <c:ptCount val="14"/>
                <c:pt idx="0">
                  <c:v>2179.6005373441858</c:v>
                </c:pt>
                <c:pt idx="1">
                  <c:v>3457.1591716416146</c:v>
                </c:pt>
                <c:pt idx="2">
                  <c:v>6529.6279145946437</c:v>
                </c:pt>
                <c:pt idx="3">
                  <c:v>12876.622773031684</c:v>
                </c:pt>
                <c:pt idx="4">
                  <c:v>23805.35993797216</c:v>
                </c:pt>
                <c:pt idx="5">
                  <c:v>48180.892148264909</c:v>
                </c:pt>
                <c:pt idx="6">
                  <c:v>93601.32990670811</c:v>
                </c:pt>
                <c:pt idx="7">
                  <c:v>183091.916690465</c:v>
                </c:pt>
                <c:pt idx="8">
                  <c:v>368243.19972425868</c:v>
                </c:pt>
                <c:pt idx="9">
                  <c:v>743503.57666159398</c:v>
                </c:pt>
                <c:pt idx="10">
                  <c:v>1437323.0582630339</c:v>
                </c:pt>
                <c:pt idx="11">
                  <c:v>2258628.260825655</c:v>
                </c:pt>
                <c:pt idx="12">
                  <c:v>4033260.460351279</c:v>
                </c:pt>
                <c:pt idx="13">
                  <c:v>7242712.725484089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'Data-May'!$C$40</c:f>
              <c:strCache>
                <c:ptCount val="1"/>
                <c:pt idx="0">
                  <c:v>2 instances/node</c:v>
                </c:pt>
              </c:strCache>
            </c:strRef>
          </c:tx>
          <c:spPr>
            <a:ln w="50800"/>
          </c:spPr>
          <c:cat>
            <c:numRef>
              <c:f>'Data-May'!$D$26:$Q$26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</c:numCache>
            </c:numRef>
          </c:cat>
          <c:val>
            <c:numRef>
              <c:f>'Data-May'!$D$48:$O$48</c:f>
              <c:numCache>
                <c:formatCode>General</c:formatCode>
                <c:ptCount val="12"/>
                <c:pt idx="0">
                  <c:v>4161.398934650947</c:v>
                </c:pt>
                <c:pt idx="1">
                  <c:v>5178.4873163629964</c:v>
                </c:pt>
                <c:pt idx="2">
                  <c:v>8260.2311022321464</c:v>
                </c:pt>
                <c:pt idx="3">
                  <c:v>16424.582558009468</c:v>
                </c:pt>
                <c:pt idx="4">
                  <c:v>31421.451453894504</c:v>
                </c:pt>
                <c:pt idx="5">
                  <c:v>61165.215621361473</c:v>
                </c:pt>
                <c:pt idx="6">
                  <c:v>118778.31406806635</c:v>
                </c:pt>
                <c:pt idx="7">
                  <c:v>243964.46852541598</c:v>
                </c:pt>
                <c:pt idx="8">
                  <c:v>510830.0429894643</c:v>
                </c:pt>
                <c:pt idx="9">
                  <c:v>869630.83714574703</c:v>
                </c:pt>
                <c:pt idx="10">
                  <c:v>1535194.3532949367</c:v>
                </c:pt>
                <c:pt idx="11">
                  <c:v>3153803.1158872475</c:v>
                </c:pt>
              </c:numCache>
            </c:numRef>
          </c:val>
          <c:smooth val="0"/>
        </c:ser>
        <c:ser>
          <c:idx val="2"/>
          <c:order val="2"/>
          <c:tx>
            <c:v>4 instances/node</c:v>
          </c:tx>
          <c:spPr>
            <a:ln w="50800"/>
          </c:spPr>
          <c:cat>
            <c:numRef>
              <c:f>'Data-May'!$D$26:$Q$26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</c:numCache>
            </c:numRef>
          </c:cat>
          <c:val>
            <c:numRef>
              <c:f>'Data-May'!$D$60:$Q$60</c:f>
              <c:numCache>
                <c:formatCode>General</c:formatCode>
                <c:ptCount val="14"/>
                <c:pt idx="0">
                  <c:v>6992.2059425035868</c:v>
                </c:pt>
                <c:pt idx="1">
                  <c:v>8275.8974164218289</c:v>
                </c:pt>
                <c:pt idx="2">
                  <c:v>14611.335507352298</c:v>
                </c:pt>
                <c:pt idx="3">
                  <c:v>25671.328477909832</c:v>
                </c:pt>
                <c:pt idx="4">
                  <c:v>46408.68028209333</c:v>
                </c:pt>
                <c:pt idx="5">
                  <c:v>85991.876861136916</c:v>
                </c:pt>
                <c:pt idx="6">
                  <c:v>162557.17117305301</c:v>
                </c:pt>
                <c:pt idx="7">
                  <c:v>326141.21782432665</c:v>
                </c:pt>
                <c:pt idx="8">
                  <c:v>629342.82083537139</c:v>
                </c:pt>
                <c:pt idx="9">
                  <c:v>1203360.6448374633</c:v>
                </c:pt>
                <c:pt idx="10">
                  <c:v>2317672.6187765799</c:v>
                </c:pt>
                <c:pt idx="11">
                  <c:v>4532515.0736011239</c:v>
                </c:pt>
                <c:pt idx="12">
                  <c:v>8602801.0934594739</c:v>
                </c:pt>
                <c:pt idx="13">
                  <c:v>16121788.726994867</c:v>
                </c:pt>
              </c:numCache>
            </c:numRef>
          </c:val>
          <c:smooth val="0"/>
        </c:ser>
        <c:ser>
          <c:idx val="3"/>
          <c:order val="3"/>
          <c:tx>
            <c:v>8 instances/node</c:v>
          </c:tx>
          <c:spPr>
            <a:ln w="50800"/>
          </c:spPr>
          <c:cat>
            <c:numRef>
              <c:f>'Data-May'!$D$26:$Q$26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</c:numCache>
            </c:numRef>
          </c:cat>
          <c:val>
            <c:numRef>
              <c:f>'Data-May'!$D$71:$N$71</c:f>
              <c:numCache>
                <c:formatCode>General</c:formatCode>
                <c:ptCount val="11"/>
                <c:pt idx="0">
                  <c:v>6059.74033154872</c:v>
                </c:pt>
                <c:pt idx="1">
                  <c:v>9841.6284359629299</c:v>
                </c:pt>
                <c:pt idx="2">
                  <c:v>18135.7501583339</c:v>
                </c:pt>
                <c:pt idx="3">
                  <c:v>34867.166128020828</c:v>
                </c:pt>
                <c:pt idx="4">
                  <c:v>65450.04560716627</c:v>
                </c:pt>
                <c:pt idx="5">
                  <c:v>123302.78281672667</c:v>
                </c:pt>
                <c:pt idx="6">
                  <c:v>239422.50377482836</c:v>
                </c:pt>
                <c:pt idx="7">
                  <c:v>465587.78750213934</c:v>
                </c:pt>
                <c:pt idx="8">
                  <c:v>893195.9520372547</c:v>
                </c:pt>
                <c:pt idx="9">
                  <c:v>1746040.0715460666</c:v>
                </c:pt>
                <c:pt idx="10">
                  <c:v>3295514.9532941631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301760"/>
        <c:axId val="47303680"/>
      </c:lineChart>
      <c:catAx>
        <c:axId val="473017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Nodes</a:t>
                </a:r>
              </a:p>
            </c:rich>
          </c:tx>
          <c:layout>
            <c:manualLayout>
              <c:xMode val="edge"/>
              <c:yMode val="edge"/>
              <c:x val="0.48743697175467737"/>
              <c:y val="0.9192973624198614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47303680"/>
        <c:crosses val="autoZero"/>
        <c:auto val="1"/>
        <c:lblAlgn val="ctr"/>
        <c:lblOffset val="100"/>
        <c:tickLblSkip val="1"/>
        <c:noMultiLvlLbl val="0"/>
      </c:catAx>
      <c:valAx>
        <c:axId val="47303680"/>
        <c:scaling>
          <c:orientation val="minMax"/>
          <c:max val="1800000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sz="1600"/>
                  <a:t>Throughput (ops/s)</a:t>
                </a:r>
              </a:p>
            </c:rich>
          </c:tx>
          <c:layout>
            <c:manualLayout>
              <c:xMode val="edge"/>
              <c:yMode val="edge"/>
              <c:x val="3.8905945243083148E-2"/>
              <c:y val="0.2560180284841444"/>
            </c:manualLayout>
          </c:layout>
          <c:overlay val="0"/>
        </c:title>
        <c:numFmt formatCode="#,##0" sourceLinked="0"/>
        <c:majorTickMark val="out"/>
        <c:minorTickMark val="none"/>
        <c:tickLblPos val="nextTo"/>
        <c:crossAx val="47301760"/>
        <c:crosses val="autoZero"/>
        <c:crossBetween val="between"/>
        <c:majorUnit val="2000000"/>
      </c:valAx>
    </c:plotArea>
    <c:legend>
      <c:legendPos val="r"/>
      <c:layout>
        <c:manualLayout>
          <c:xMode val="edge"/>
          <c:yMode val="edge"/>
          <c:x val="0.22016398179585348"/>
          <c:y val="0.13024783787272493"/>
          <c:w val="0.27780635218762795"/>
          <c:h val="0.32755920391759619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200" b="1"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7619911481653027E-2"/>
          <c:y val="2.9336971276250234E-2"/>
          <c:w val="0.83421594359528584"/>
          <c:h val="0.79612981630000756"/>
        </c:manualLayout>
      </c:layout>
      <c:lineChart>
        <c:grouping val="standard"/>
        <c:varyColors val="0"/>
        <c:ser>
          <c:idx val="0"/>
          <c:order val="0"/>
          <c:tx>
            <c:v>ZHT</c:v>
          </c:tx>
          <c:spPr>
            <a:ln w="50800">
              <a:solidFill>
                <a:srgbClr val="00B0F0"/>
              </a:solidFill>
            </a:ln>
          </c:spPr>
          <c:marker>
            <c:symbol val="diamond"/>
            <c:size val="5"/>
            <c:spPr>
              <a:solidFill>
                <a:srgbClr val="00B0F0"/>
              </a:solidFill>
              <a:ln>
                <a:solidFill>
                  <a:srgbClr val="00B0F0"/>
                </a:solidFill>
              </a:ln>
            </c:spPr>
          </c:marker>
          <c:cat>
            <c:numRef>
              <c:f>'Data-Jan'!$O$136:$U$136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cat>
          <c:val>
            <c:numRef>
              <c:f>'Data-Jan'!$M$172:$S$172</c:f>
              <c:numCache>
                <c:formatCode>General</c:formatCode>
                <c:ptCount val="7"/>
                <c:pt idx="0">
                  <c:v>0.2428957999999998</c:v>
                </c:pt>
                <c:pt idx="1">
                  <c:v>0.36206639999999995</c:v>
                </c:pt>
                <c:pt idx="2">
                  <c:v>0.40764729999999993</c:v>
                </c:pt>
                <c:pt idx="3">
                  <c:v>0.42826557499999995</c:v>
                </c:pt>
                <c:pt idx="4">
                  <c:v>0.44408622000000003</c:v>
                </c:pt>
                <c:pt idx="5">
                  <c:v>0.46056933999999994</c:v>
                </c:pt>
                <c:pt idx="6">
                  <c:v>0.46958633999999994</c:v>
                </c:pt>
              </c:numCache>
            </c:numRef>
          </c:val>
          <c:smooth val="1"/>
        </c:ser>
        <c:ser>
          <c:idx val="1"/>
          <c:order val="1"/>
          <c:tx>
            <c:v>Cassandra</c:v>
          </c:tx>
          <c:spPr>
            <a:ln w="50800">
              <a:solidFill>
                <a:srgbClr val="FF0000"/>
              </a:solidFill>
            </a:ln>
          </c:spPr>
          <c:marker>
            <c:symbol val="square"/>
            <c:size val="4"/>
            <c:spPr>
              <a:solidFill>
                <a:srgbClr val="FF0000"/>
              </a:solidFill>
            </c:spPr>
          </c:marker>
          <c:cat>
            <c:numRef>
              <c:f>'Data-Jan'!$O$136:$U$136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cat>
          <c:val>
            <c:numRef>
              <c:f>'Data-Jan'!$O$142:$U$142</c:f>
              <c:numCache>
                <c:formatCode>0.000</c:formatCode>
                <c:ptCount val="7"/>
                <c:pt idx="0">
                  <c:v>1.1992137953033273</c:v>
                </c:pt>
                <c:pt idx="1">
                  <c:v>1.8698759613733298</c:v>
                </c:pt>
                <c:pt idx="2">
                  <c:v>1.8748001928366682</c:v>
                </c:pt>
                <c:pt idx="3">
                  <c:v>1.9944740573566702</c:v>
                </c:pt>
                <c:pt idx="4">
                  <c:v>2.1335176589952112</c:v>
                </c:pt>
                <c:pt idx="5">
                  <c:v>2.3238750469272929</c:v>
                </c:pt>
                <c:pt idx="6">
                  <c:v>2.6932509377970244</c:v>
                </c:pt>
              </c:numCache>
            </c:numRef>
          </c:val>
          <c:smooth val="1"/>
        </c:ser>
        <c:ser>
          <c:idx val="2"/>
          <c:order val="2"/>
          <c:tx>
            <c:v>Memcached</c:v>
          </c:tx>
          <c:spPr>
            <a:ln w="50800">
              <a:solidFill>
                <a:srgbClr val="FFC000"/>
              </a:solidFill>
            </a:ln>
          </c:spPr>
          <c:marker>
            <c:symbol val="triangle"/>
            <c:size val="4"/>
            <c:spPr>
              <a:solidFill>
                <a:srgbClr val="FFC000"/>
              </a:solidFill>
            </c:spPr>
          </c:marker>
          <c:cat>
            <c:numRef>
              <c:f>'Data-Jan'!$O$136:$U$136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cat>
          <c:val>
            <c:numRef>
              <c:f>'Data-Jan'!$O$147:$U$147</c:f>
              <c:numCache>
                <c:formatCode>General</c:formatCode>
                <c:ptCount val="7"/>
                <c:pt idx="0">
                  <c:v>0.19600000000000001</c:v>
                </c:pt>
                <c:pt idx="1">
                  <c:v>0.3438213336</c:v>
                </c:pt>
                <c:pt idx="2">
                  <c:v>0.33145466639999999</c:v>
                </c:pt>
                <c:pt idx="3">
                  <c:v>0.34832266639999998</c:v>
                </c:pt>
                <c:pt idx="4">
                  <c:v>0.35338533360000002</c:v>
                </c:pt>
                <c:pt idx="5">
                  <c:v>0.36033333360000003</c:v>
                </c:pt>
                <c:pt idx="6">
                  <c:v>0.35303066640000003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365120"/>
        <c:axId val="47379968"/>
      </c:lineChart>
      <c:catAx>
        <c:axId val="473651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Scale (# of nodes)</a:t>
                </a:r>
              </a:p>
            </c:rich>
          </c:tx>
          <c:layout>
            <c:manualLayout>
              <c:xMode val="edge"/>
              <c:yMode val="edge"/>
              <c:x val="0.37079412499215925"/>
              <c:y val="0.895024347285536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47379968"/>
        <c:crosses val="autoZero"/>
        <c:auto val="1"/>
        <c:lblAlgn val="ctr"/>
        <c:lblOffset val="100"/>
        <c:noMultiLvlLbl val="0"/>
      </c:catAx>
      <c:valAx>
        <c:axId val="4737996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Latency (ms)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736512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5774455241249189"/>
          <c:y val="0.3835246322365044"/>
          <c:w val="0.35390173527655017"/>
          <c:h val="0.24519213317038416"/>
        </c:manualLayout>
      </c:layout>
      <c:overlay val="0"/>
      <c:txPr>
        <a:bodyPr/>
        <a:lstStyle/>
        <a:p>
          <a:pPr>
            <a:defRPr sz="20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600" b="1"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687372411781862"/>
          <c:y val="4.6770924467774859E-2"/>
          <c:w val="0.78612277631962668"/>
          <c:h val="0.77767356286346556"/>
        </c:manualLayout>
      </c:layout>
      <c:lineChart>
        <c:grouping val="standard"/>
        <c:varyColors val="0"/>
        <c:ser>
          <c:idx val="2"/>
          <c:order val="0"/>
          <c:tx>
            <c:v>ZHT on m1.medium instance (1/node)</c:v>
          </c:tx>
          <c:spPr>
            <a:ln w="76200">
              <a:solidFill>
                <a:schemeClr val="accent3">
                  <a:lumMod val="75000"/>
                </a:schemeClr>
              </a:solidFill>
            </a:ln>
          </c:spPr>
          <c:marker>
            <c:symbol val="triangle"/>
            <c:size val="10"/>
            <c:spPr>
              <a:solidFill>
                <a:schemeClr val="accent3">
                  <a:lumMod val="75000"/>
                </a:schemeClr>
              </a:solidFill>
            </c:spPr>
          </c:marker>
          <c:cat>
            <c:numRef>
              <c:f>'EC2'!$C$30:$J$30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96</c:v>
                </c:pt>
              </c:numCache>
            </c:numRef>
          </c:cat>
          <c:val>
            <c:numRef>
              <c:f>'EC2'!$C$32:$J$32</c:f>
              <c:numCache>
                <c:formatCode>General</c:formatCode>
                <c:ptCount val="8"/>
                <c:pt idx="0">
                  <c:v>204.39859999999999</c:v>
                </c:pt>
                <c:pt idx="1">
                  <c:v>322.38720000000001</c:v>
                </c:pt>
                <c:pt idx="2">
                  <c:v>803.44529999999997</c:v>
                </c:pt>
                <c:pt idx="3">
                  <c:v>576.93899999999996</c:v>
                </c:pt>
                <c:pt idx="4">
                  <c:v>1409.5609999999999</c:v>
                </c:pt>
                <c:pt idx="5">
                  <c:v>586</c:v>
                </c:pt>
                <c:pt idx="6">
                  <c:v>701.74</c:v>
                </c:pt>
                <c:pt idx="7">
                  <c:v>527.88729999999998</c:v>
                </c:pt>
              </c:numCache>
            </c:numRef>
          </c:val>
          <c:smooth val="0"/>
        </c:ser>
        <c:ser>
          <c:idx val="0"/>
          <c:order val="1"/>
          <c:tx>
            <c:v>ZHT on cc2.8xlarge instance (8/node)</c:v>
          </c:tx>
          <c:spPr>
            <a:ln w="76200">
              <a:solidFill>
                <a:srgbClr val="0070C0"/>
              </a:solidFill>
            </a:ln>
          </c:spPr>
          <c:marker>
            <c:symbol val="diamond"/>
            <c:size val="8"/>
            <c:spPr>
              <a:solidFill>
                <a:srgbClr val="0070C0"/>
              </a:solidFill>
              <a:ln>
                <a:solidFill>
                  <a:srgbClr val="0070C0"/>
                </a:solidFill>
              </a:ln>
            </c:spPr>
          </c:marker>
          <c:val>
            <c:numRef>
              <c:f>'EC2'!$C$41:$J$41</c:f>
              <c:numCache>
                <c:formatCode>General</c:formatCode>
                <c:ptCount val="8"/>
                <c:pt idx="0">
                  <c:v>172.3339</c:v>
                </c:pt>
                <c:pt idx="1">
                  <c:v>373.37430000000001</c:v>
                </c:pt>
                <c:pt idx="2">
                  <c:v>426.20920000000001</c:v>
                </c:pt>
                <c:pt idx="3">
                  <c:v>475.4932</c:v>
                </c:pt>
                <c:pt idx="4">
                  <c:v>542.22289999999998</c:v>
                </c:pt>
                <c:pt idx="5">
                  <c:v>986.08939999999996</c:v>
                </c:pt>
                <c:pt idx="6">
                  <c:v>608.77</c:v>
                </c:pt>
                <c:pt idx="7">
                  <c:v>632.0838</c:v>
                </c:pt>
              </c:numCache>
            </c:numRef>
          </c:val>
          <c:smooth val="0"/>
        </c:ser>
        <c:ser>
          <c:idx val="1"/>
          <c:order val="2"/>
          <c:tx>
            <c:v>DynamoDB</c:v>
          </c:tx>
          <c:spPr>
            <a:ln w="76200">
              <a:solidFill>
                <a:srgbClr val="FFC000"/>
              </a:solidFill>
            </a:ln>
          </c:spPr>
          <c:marker>
            <c:symbol val="square"/>
            <c:size val="1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val>
            <c:numRef>
              <c:f>'EC2'!$C$48:$J$48</c:f>
              <c:numCache>
                <c:formatCode>General</c:formatCode>
                <c:ptCount val="8"/>
                <c:pt idx="0">
                  <c:v>11991.26</c:v>
                </c:pt>
                <c:pt idx="1">
                  <c:v>11490.65</c:v>
                </c:pt>
                <c:pt idx="2">
                  <c:v>11276.82</c:v>
                </c:pt>
                <c:pt idx="3">
                  <c:v>11048.33</c:v>
                </c:pt>
                <c:pt idx="4">
                  <c:v>10216.34</c:v>
                </c:pt>
                <c:pt idx="5">
                  <c:v>10402.26</c:v>
                </c:pt>
                <c:pt idx="6">
                  <c:v>9419.5820000000003</c:v>
                </c:pt>
                <c:pt idx="7">
                  <c:v>10589.45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808512"/>
        <c:axId val="47810816"/>
      </c:lineChart>
      <c:catAx>
        <c:axId val="478085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Node number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7810816"/>
        <c:crosses val="autoZero"/>
        <c:auto val="1"/>
        <c:lblAlgn val="ctr"/>
        <c:lblOffset val="100"/>
        <c:noMultiLvlLbl val="0"/>
      </c:catAx>
      <c:valAx>
        <c:axId val="4781081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Average latency in micro seconds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780851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25738305870911027"/>
          <c:y val="0.3877373140857393"/>
          <c:w val="0.72666946451388448"/>
          <c:h val="0.25230314960629924"/>
        </c:manualLayout>
      </c:layout>
      <c:overlay val="0"/>
      <c:txPr>
        <a:bodyPr/>
        <a:lstStyle/>
        <a:p>
          <a:pPr>
            <a:defRPr sz="18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858960417742512"/>
          <c:y val="2.1407783472651133E-2"/>
          <c:w val="0.71296619172603426"/>
          <c:h val="0.6347337871267118"/>
        </c:manualLayout>
      </c:layout>
      <c:barChart>
        <c:barDir val="col"/>
        <c:grouping val="clustered"/>
        <c:varyColors val="0"/>
        <c:ser>
          <c:idx val="2"/>
          <c:order val="3"/>
          <c:tx>
            <c:v>ZHT cost, m1</c:v>
          </c:tx>
          <c:spPr>
            <a:solidFill>
              <a:srgbClr val="66FF33"/>
            </a:solidFill>
            <a:ln>
              <a:solidFill>
                <a:schemeClr val="tx2"/>
              </a:solidFill>
            </a:ln>
          </c:spPr>
          <c:invertIfNegative val="0"/>
          <c:cat>
            <c:numRef>
              <c:f>'EC2'!$C$30:$J$30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96</c:v>
                </c:pt>
              </c:numCache>
            </c:numRef>
          </c:cat>
          <c:val>
            <c:numRef>
              <c:f>'EC2'!$C$34:$J$34</c:f>
              <c:numCache>
                <c:formatCode>General</c:formatCode>
                <c:ptCount val="8"/>
                <c:pt idx="0">
                  <c:v>0.14499999999999999</c:v>
                </c:pt>
                <c:pt idx="1">
                  <c:v>0.28999999999999998</c:v>
                </c:pt>
                <c:pt idx="2">
                  <c:v>0.57999999999999996</c:v>
                </c:pt>
                <c:pt idx="3">
                  <c:v>1.1599999999999999</c:v>
                </c:pt>
                <c:pt idx="4">
                  <c:v>2.3199999999999998</c:v>
                </c:pt>
                <c:pt idx="5">
                  <c:v>4.6399999999999997</c:v>
                </c:pt>
                <c:pt idx="6">
                  <c:v>9.2799999999999994</c:v>
                </c:pt>
                <c:pt idx="7">
                  <c:v>13.919999999999998</c:v>
                </c:pt>
              </c:numCache>
            </c:numRef>
          </c:val>
        </c:ser>
        <c:ser>
          <c:idx val="4"/>
          <c:order val="4"/>
          <c:tx>
            <c:v>ZHT cost, cc2</c:v>
          </c:tx>
          <c:spPr>
            <a:solidFill>
              <a:schemeClr val="accent2"/>
            </a:solidFill>
            <a:ln>
              <a:solidFill>
                <a:schemeClr val="tx2"/>
              </a:solidFill>
            </a:ln>
          </c:spPr>
          <c:invertIfNegative val="0"/>
          <c:dPt>
            <c:idx val="7"/>
            <c:invertIfNegative val="0"/>
            <c:bubble3D val="0"/>
            <c:spPr>
              <a:solidFill>
                <a:srgbClr val="0070C0"/>
              </a:solidFill>
              <a:ln>
                <a:solidFill>
                  <a:schemeClr val="tx2"/>
                </a:solidFill>
              </a:ln>
            </c:spPr>
          </c:dPt>
          <c:cat>
            <c:numRef>
              <c:f>'EC2'!$C$30:$J$30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96</c:v>
                </c:pt>
              </c:numCache>
            </c:numRef>
          </c:cat>
          <c:val>
            <c:numRef>
              <c:f>'EC2'!$C$43:$J$43</c:f>
              <c:numCache>
                <c:formatCode>General</c:formatCode>
                <c:ptCount val="8"/>
                <c:pt idx="0">
                  <c:v>0.24</c:v>
                </c:pt>
                <c:pt idx="1">
                  <c:v>0.48</c:v>
                </c:pt>
                <c:pt idx="2">
                  <c:v>0.96</c:v>
                </c:pt>
                <c:pt idx="3">
                  <c:v>1.92</c:v>
                </c:pt>
                <c:pt idx="4">
                  <c:v>3.84</c:v>
                </c:pt>
                <c:pt idx="5">
                  <c:v>7.68</c:v>
                </c:pt>
                <c:pt idx="6">
                  <c:v>15.36</c:v>
                </c:pt>
                <c:pt idx="7">
                  <c:v>23.04</c:v>
                </c:pt>
              </c:numCache>
            </c:numRef>
          </c:val>
        </c:ser>
        <c:ser>
          <c:idx val="5"/>
          <c:order val="5"/>
          <c:tx>
            <c:v>DynamoDB cost (10k ops/s provision)</c:v>
          </c:tx>
          <c:spPr>
            <a:solidFill>
              <a:schemeClr val="accent3">
                <a:lumMod val="75000"/>
              </a:schemeClr>
            </a:solidFill>
            <a:ln>
              <a:solidFill>
                <a:schemeClr val="tx2"/>
              </a:solidFill>
            </a:ln>
          </c:spPr>
          <c:invertIfNegative val="0"/>
          <c:cat>
            <c:numRef>
              <c:f>'EC2'!$C$30:$J$30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96</c:v>
                </c:pt>
              </c:numCache>
            </c:numRef>
          </c:cat>
          <c:val>
            <c:numRef>
              <c:f>'EC2'!$C$50:$J$50</c:f>
              <c:numCache>
                <c:formatCode>General</c:formatCode>
                <c:ptCount val="8"/>
                <c:pt idx="0">
                  <c:v>6.5</c:v>
                </c:pt>
                <c:pt idx="1">
                  <c:v>6.5</c:v>
                </c:pt>
                <c:pt idx="2">
                  <c:v>6.5</c:v>
                </c:pt>
                <c:pt idx="3">
                  <c:v>6.5</c:v>
                </c:pt>
                <c:pt idx="4">
                  <c:v>6.5</c:v>
                </c:pt>
                <c:pt idx="5">
                  <c:v>6.5</c:v>
                </c:pt>
                <c:pt idx="6">
                  <c:v>6.5</c:v>
                </c:pt>
                <c:pt idx="7">
                  <c:v>6.5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7877120"/>
        <c:axId val="47875200"/>
      </c:barChart>
      <c:lineChart>
        <c:grouping val="standard"/>
        <c:varyColors val="0"/>
        <c:ser>
          <c:idx val="3"/>
          <c:order val="0"/>
          <c:tx>
            <c:v>DynamoDB</c:v>
          </c:tx>
          <c:spPr>
            <a:ln w="76200">
              <a:solidFill>
                <a:schemeClr val="accent3">
                  <a:lumMod val="75000"/>
                </a:schemeClr>
              </a:solidFill>
            </a:ln>
          </c:spPr>
          <c:cat>
            <c:numRef>
              <c:f>'EC2'!$C$30:$J$30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96</c:v>
                </c:pt>
              </c:numCache>
            </c:numRef>
          </c:cat>
          <c:val>
            <c:numRef>
              <c:f>'EC2'!$C$49:$J$49</c:f>
              <c:numCache>
                <c:formatCode>General</c:formatCode>
                <c:ptCount val="8"/>
                <c:pt idx="0">
                  <c:v>83.394072015784829</c:v>
                </c:pt>
                <c:pt idx="1">
                  <c:v>174.05455740101735</c:v>
                </c:pt>
                <c:pt idx="2">
                  <c:v>354.70992708937445</c:v>
                </c:pt>
                <c:pt idx="3">
                  <c:v>724.09133326032077</c:v>
                </c:pt>
                <c:pt idx="4">
                  <c:v>1566.1185904149627</c:v>
                </c:pt>
                <c:pt idx="5">
                  <c:v>3076.2545831386642</c:v>
                </c:pt>
                <c:pt idx="6">
                  <c:v>6794.0552016985139</c:v>
                </c:pt>
                <c:pt idx="7">
                  <c:v>9065.6266378329383</c:v>
                </c:pt>
              </c:numCache>
            </c:numRef>
          </c:val>
          <c:smooth val="0"/>
        </c:ser>
        <c:ser>
          <c:idx val="0"/>
          <c:order val="1"/>
          <c:tx>
            <c:v>ZHT on cc2.8xlarge instance (8/node)</c:v>
          </c:tx>
          <c:spPr>
            <a:ln w="76200">
              <a:solidFill>
                <a:srgbClr val="0070C0"/>
              </a:solidFill>
            </a:ln>
          </c:spPr>
          <c:marker>
            <c:symbol val="diamond"/>
            <c:size val="15"/>
            <c:spPr>
              <a:solidFill>
                <a:srgbClr val="0070C0"/>
              </a:solidFill>
            </c:spPr>
          </c:marker>
          <c:cat>
            <c:numRef>
              <c:f>'EC2'!$C$30:$J$30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96</c:v>
                </c:pt>
              </c:numCache>
            </c:numRef>
          </c:cat>
          <c:val>
            <c:numRef>
              <c:f>'EC2'!$C$42:$J$42</c:f>
              <c:numCache>
                <c:formatCode>General</c:formatCode>
                <c:ptCount val="8"/>
                <c:pt idx="0">
                  <c:v>46421.510799674354</c:v>
                </c:pt>
                <c:pt idx="1">
                  <c:v>42852.440567012782</c:v>
                </c:pt>
                <c:pt idx="2">
                  <c:v>75080.500373994742</c:v>
                </c:pt>
                <c:pt idx="3">
                  <c:v>134597.08782375857</c:v>
                </c:pt>
                <c:pt idx="4">
                  <c:v>236065.27868889345</c:v>
                </c:pt>
                <c:pt idx="5">
                  <c:v>259611.34964030646</c:v>
                </c:pt>
                <c:pt idx="6">
                  <c:v>841040.13009839517</c:v>
                </c:pt>
                <c:pt idx="7">
                  <c:v>1215028.7667552941</c:v>
                </c:pt>
              </c:numCache>
            </c:numRef>
          </c:val>
          <c:smooth val="0"/>
        </c:ser>
        <c:ser>
          <c:idx val="1"/>
          <c:order val="2"/>
          <c:tx>
            <c:v>ZHT on m1.medium instance (1/node)</c:v>
          </c:tx>
          <c:spPr>
            <a:ln w="76200">
              <a:solidFill>
                <a:srgbClr val="66FF33"/>
              </a:solidFill>
            </a:ln>
          </c:spPr>
          <c:marker>
            <c:spPr>
              <a:solidFill>
                <a:srgbClr val="66FF33"/>
              </a:solidFill>
            </c:spPr>
          </c:marker>
          <c:cat>
            <c:numRef>
              <c:f>'EC2'!$C$30:$J$30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96</c:v>
                </c:pt>
              </c:numCache>
            </c:numRef>
          </c:cat>
          <c:val>
            <c:numRef>
              <c:f>'EC2'!$C$33:$J$33</c:f>
              <c:numCache>
                <c:formatCode>General</c:formatCode>
                <c:ptCount val="8"/>
                <c:pt idx="0">
                  <c:v>4892.4014156652738</c:v>
                </c:pt>
                <c:pt idx="1">
                  <c:v>6203.7202469576951</c:v>
                </c:pt>
                <c:pt idx="2">
                  <c:v>4978.5592124317609</c:v>
                </c:pt>
                <c:pt idx="3">
                  <c:v>13866.283957229449</c:v>
                </c:pt>
                <c:pt idx="4">
                  <c:v>11351.051852314302</c:v>
                </c:pt>
                <c:pt idx="5">
                  <c:v>54607.508532423206</c:v>
                </c:pt>
                <c:pt idx="6">
                  <c:v>91201.869638327582</c:v>
                </c:pt>
                <c:pt idx="7">
                  <c:v>181856.99864346045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870720"/>
        <c:axId val="47873024"/>
      </c:lineChart>
      <c:catAx>
        <c:axId val="478707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Node number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7873024"/>
        <c:crosses val="autoZero"/>
        <c:auto val="1"/>
        <c:lblAlgn val="ctr"/>
        <c:lblOffset val="100"/>
        <c:noMultiLvlLbl val="0"/>
      </c:catAx>
      <c:valAx>
        <c:axId val="47873024"/>
        <c:scaling>
          <c:logBase val="10"/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Agreggated throughput ops/second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crossAx val="47870720"/>
        <c:crosses val="autoZero"/>
        <c:crossBetween val="between"/>
      </c:valAx>
      <c:valAx>
        <c:axId val="47875200"/>
        <c:scaling>
          <c:orientation val="minMax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Hourly cost in US dollar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7877120"/>
        <c:crosses val="max"/>
        <c:crossBetween val="between"/>
      </c:valAx>
      <c:catAx>
        <c:axId val="478771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7875200"/>
        <c:crosses val="autoZero"/>
        <c:auto val="1"/>
        <c:lblAlgn val="ctr"/>
        <c:lblOffset val="100"/>
        <c:noMultiLvlLbl val="0"/>
      </c:catAx>
    </c:plotArea>
    <c:legend>
      <c:legendPos val="b"/>
      <c:layout>
        <c:manualLayout>
          <c:xMode val="edge"/>
          <c:yMode val="edge"/>
          <c:x val="5.9870296120960341E-3"/>
          <c:y val="0.79124750063326277"/>
          <c:w val="0.99058197671610071"/>
          <c:h val="0.19506324543107675"/>
        </c:manualLayout>
      </c:layout>
      <c:overlay val="0"/>
      <c:txPr>
        <a:bodyPr/>
        <a:lstStyle/>
        <a:p>
          <a:pPr>
            <a:defRPr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790529308836397"/>
          <c:y val="5.1400554097404488E-2"/>
          <c:w val="0.84217847769028875"/>
          <c:h val="0.8326195683872849"/>
        </c:manualLayout>
      </c:layout>
      <c:barChart>
        <c:barDir val="col"/>
        <c:grouping val="clustered"/>
        <c:varyColors val="0"/>
        <c:ser>
          <c:idx val="0"/>
          <c:order val="0"/>
          <c:tx>
            <c:v>ZHT on m1.medium instance (1/node)</c:v>
          </c:tx>
          <c:spPr>
            <a:solidFill>
              <a:schemeClr val="accent2"/>
            </a:solidFill>
            <a:ln>
              <a:solidFill>
                <a:schemeClr val="tx2"/>
              </a:solidFill>
            </a:ln>
          </c:spPr>
          <c:invertIfNegative val="0"/>
          <c:dLbls>
            <c:delete val="1"/>
          </c:dLbls>
          <c:cat>
            <c:numRef>
              <c:f>'EC2'!$D$30:$J$30</c:f>
              <c:numCache>
                <c:formatCode>General</c:formatCode>
                <c:ptCount val="7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96</c:v>
                </c:pt>
              </c:numCache>
            </c:numRef>
          </c:cat>
          <c:val>
            <c:numRef>
              <c:f>'EC2'!$D$35:$J$35</c:f>
              <c:numCache>
                <c:formatCode>General</c:formatCode>
                <c:ptCount val="7"/>
                <c:pt idx="0">
                  <c:v>4.6746144000000003E-2</c:v>
                </c:pt>
                <c:pt idx="1">
                  <c:v>0.1164995685</c:v>
                </c:pt>
                <c:pt idx="2">
                  <c:v>8.3656154999999982E-2</c:v>
                </c:pt>
                <c:pt idx="3">
                  <c:v>0.20438634499999997</c:v>
                </c:pt>
                <c:pt idx="4">
                  <c:v>8.4970000000000004E-2</c:v>
                </c:pt>
                <c:pt idx="5">
                  <c:v>0.1017523</c:v>
                </c:pt>
                <c:pt idx="6">
                  <c:v>7.6543658499999986E-2</c:v>
                </c:pt>
              </c:numCache>
            </c:numRef>
          </c:val>
        </c:ser>
        <c:ser>
          <c:idx val="1"/>
          <c:order val="1"/>
          <c:tx>
            <c:v>ZHT on cc2.8xlarge instance (8/node)</c:v>
          </c:tx>
          <c:spPr>
            <a:solidFill>
              <a:srgbClr val="66FF33"/>
            </a:solidFill>
            <a:ln>
              <a:solidFill>
                <a:schemeClr val="tx2"/>
              </a:solidFill>
            </a:ln>
          </c:spPr>
          <c:invertIfNegative val="0"/>
          <c:dLbls>
            <c:delete val="1"/>
          </c:dLbls>
          <c:cat>
            <c:numRef>
              <c:f>'EC2'!$D$30:$J$30</c:f>
              <c:numCache>
                <c:formatCode>General</c:formatCode>
                <c:ptCount val="7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96</c:v>
                </c:pt>
              </c:numCache>
            </c:numRef>
          </c:cat>
          <c:val>
            <c:numRef>
              <c:f>'EC2'!$D$44:$J$44</c:f>
              <c:numCache>
                <c:formatCode>General</c:formatCode>
                <c:ptCount val="7"/>
                <c:pt idx="0">
                  <c:v>1.1201228999999998E-2</c:v>
                </c:pt>
                <c:pt idx="1">
                  <c:v>1.2786276000000001E-2</c:v>
                </c:pt>
                <c:pt idx="2">
                  <c:v>1.4264795999999998E-2</c:v>
                </c:pt>
                <c:pt idx="3">
                  <c:v>1.6266686999999998E-2</c:v>
                </c:pt>
                <c:pt idx="4">
                  <c:v>2.9582681999999999E-2</c:v>
                </c:pt>
                <c:pt idx="5">
                  <c:v>1.8263099999999997E-2</c:v>
                </c:pt>
                <c:pt idx="6">
                  <c:v>1.8962514E-2</c:v>
                </c:pt>
              </c:numCache>
            </c:numRef>
          </c:val>
        </c:ser>
        <c:ser>
          <c:idx val="2"/>
          <c:order val="2"/>
          <c:tx>
            <c:v>DynamoDB</c:v>
          </c:tx>
          <c:spPr>
            <a:solidFill>
              <a:schemeClr val="accent3">
                <a:lumMod val="75000"/>
              </a:schemeClr>
            </a:solidFill>
            <a:ln>
              <a:solidFill>
                <a:schemeClr val="tx2"/>
              </a:solidFill>
            </a:ln>
          </c:spPr>
          <c:invertIfNegative val="0"/>
          <c:dLbls>
            <c:delete val="1"/>
          </c:dLbls>
          <c:cat>
            <c:numRef>
              <c:f>'EC2'!$D$30:$J$30</c:f>
              <c:numCache>
                <c:formatCode>General</c:formatCode>
                <c:ptCount val="7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96</c:v>
                </c:pt>
              </c:numCache>
            </c:numRef>
          </c:cat>
          <c:val>
            <c:numRef>
              <c:f>'EC2'!$D$52:$J$52</c:f>
              <c:numCache>
                <c:formatCode>General</c:formatCode>
                <c:ptCount val="7"/>
                <c:pt idx="0">
                  <c:v>4.6680765624999996</c:v>
                </c:pt>
                <c:pt idx="1">
                  <c:v>2.2906040625000004</c:v>
                </c:pt>
                <c:pt idx="2">
                  <c:v>1.1220960156250002</c:v>
                </c:pt>
                <c:pt idx="3">
                  <c:v>0.51879851562500001</c:v>
                </c:pt>
                <c:pt idx="4">
                  <c:v>0.26411988281249998</c:v>
                </c:pt>
                <c:pt idx="5">
                  <c:v>0.11958984374999999</c:v>
                </c:pt>
                <c:pt idx="6">
                  <c:v>8.9624251302083319E-2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47540096"/>
        <c:axId val="47541632"/>
      </c:barChart>
      <c:catAx>
        <c:axId val="475400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47541632"/>
        <c:crossesAt val="1.0000000000000002E-2"/>
        <c:auto val="1"/>
        <c:lblAlgn val="ctr"/>
        <c:lblOffset val="100"/>
        <c:noMultiLvlLbl val="0"/>
      </c:catAx>
      <c:valAx>
        <c:axId val="47541632"/>
        <c:scaling>
          <c:logBase val="10"/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Hourly cost for 1K ops/s throughput in US dollar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754009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35797444055384725"/>
          <c:y val="7.7552128900554101E-2"/>
          <c:w val="0.6420255594461528"/>
          <c:h val="0.21335264457762959"/>
        </c:manualLayout>
      </c:layout>
      <c:overlay val="0"/>
      <c:txPr>
        <a:bodyPr/>
        <a:lstStyle/>
        <a:p>
          <a:pPr>
            <a:defRPr sz="20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78FA7-BF47-4500-9FD1-4BBD979584BA}" type="datetimeFigureOut">
              <a:rPr lang="en-US" smtClean="0"/>
              <a:pPr/>
              <a:t>5/23/2013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98C40-E577-4FE8-9EA4-7402346C82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32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98C40-E577-4FE8-9EA4-7402346C82F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98C40-E577-4FE8-9EA4-7402346C82F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98C40-E577-4FE8-9EA4-7402346C82F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98C40-E577-4FE8-9EA4-7402346C82F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98C40-E577-4FE8-9EA4-7402346C82F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98C40-E577-4FE8-9EA4-7402346C82F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</a:t>
            </a:r>
            <a:r>
              <a:rPr lang="en-US" baseline="0" dirty="0" smtClean="0"/>
              <a:t> reveals a fact, that the bottle neck of all large scale computing systems is IO.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98C40-E577-4FE8-9EA4-7402346C82F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98C40-E577-4FE8-9EA4-7402346C82F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98C40-E577-4FE8-9EA4-7402346C82F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98C40-E577-4FE8-9EA4-7402346C82F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98C40-E577-4FE8-9EA4-7402346C82F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98C40-E577-4FE8-9EA4-7402346C82F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98C40-E577-4FE8-9EA4-7402346C82F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98C40-E577-4FE8-9EA4-7402346C82F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935F-031B-4F18-BB6E-C4344B5343D9}" type="datetime1">
              <a:rPr lang="en-US" smtClean="0"/>
              <a:t>5/23/2013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7889-458E-4ED3-A5F4-0C0B77FD22CF}" type="datetime1">
              <a:rPr lang="en-US" smtClean="0"/>
              <a:t>5/23/2013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5575-CB6F-4B4E-8F43-A91F162080CA}" type="datetime1">
              <a:rPr lang="en-US" smtClean="0"/>
              <a:t>5/23/2013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0">
              <a:srgbClr val="FFC000"/>
            </a:gs>
            <a:gs pos="12000">
              <a:schemeClr val="accent1">
                <a:lumMod val="40000"/>
                <a:lumOff val="60000"/>
              </a:schemeClr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37B4-503E-4D93-A62B-1AA03F23B69B}" type="datetime1">
              <a:rPr lang="en-US" smtClean="0"/>
              <a:t>5/23/2013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7B6-0094-43FC-9CA1-6EAC0698E4B7}" type="datetime1">
              <a:rPr lang="en-US" smtClean="0"/>
              <a:t>5/23/2013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A1F1-0E03-465F-85DC-300C9BF57DE0}" type="datetime1">
              <a:rPr lang="en-US" smtClean="0"/>
              <a:t>5/23/2013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5D97-4C4E-42FD-868C-BA88FA07364C}" type="datetime1">
              <a:rPr lang="en-US" smtClean="0"/>
              <a:t>5/23/2013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D9ECD-28E7-4D15-AA29-BD142AEB7E81}" type="datetime1">
              <a:rPr lang="en-US" smtClean="0"/>
              <a:t>5/23/2013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E9ED-8AB4-40F1-B53C-2792FFBD46DB}" type="datetime1">
              <a:rPr lang="en-US" smtClean="0"/>
              <a:t>5/23/2013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7DBC-B4B1-4890-B7EE-0E2F84FF8A1A}" type="datetime1">
              <a:rPr lang="en-US" smtClean="0"/>
              <a:t>5/23/2013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7143B8C-5149-4F92-826A-3AA7EE85FC70}" type="datetime1">
              <a:rPr lang="en-US" smtClean="0"/>
              <a:t>5/23/2013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897382C-2278-4C8B-B521-0F1DB96C3ACB}" type="datetime1">
              <a:rPr lang="en-US" smtClean="0"/>
              <a:t>5/23/2013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29200" y="6504800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 descr="E:\Docs\Dropbox\SyncDocs\Presentation\IITLog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552" y="6324600"/>
            <a:ext cx="1752600" cy="37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mailto:tli13@hawk.iit.edu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atasys.cs.iit.edu/projects/ZHT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657600"/>
            <a:ext cx="8077200" cy="1371600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Tonglin</a:t>
            </a:r>
            <a:r>
              <a:rPr lang="en-US" sz="2400" dirty="0" smtClean="0">
                <a:solidFill>
                  <a:schemeClr val="tx1"/>
                </a:solidFill>
              </a:rPr>
              <a:t> Li, </a:t>
            </a:r>
            <a:r>
              <a:rPr lang="en-US" sz="2400" dirty="0" err="1" smtClean="0">
                <a:solidFill>
                  <a:schemeClr val="tx1"/>
                </a:solidFill>
              </a:rPr>
              <a:t>Xiaobing</a:t>
            </a:r>
            <a:r>
              <a:rPr lang="en-US" sz="2400" dirty="0" smtClean="0">
                <a:solidFill>
                  <a:schemeClr val="tx1"/>
                </a:solidFill>
              </a:rPr>
              <a:t> Zhou, Kevin </a:t>
            </a:r>
            <a:r>
              <a:rPr lang="en-US" sz="2400" dirty="0" err="1" smtClean="0">
                <a:solidFill>
                  <a:schemeClr val="tx1"/>
                </a:solidFill>
              </a:rPr>
              <a:t>Brandstatter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Dongfang</a:t>
            </a:r>
            <a:r>
              <a:rPr lang="en-US" sz="2400" dirty="0" smtClean="0">
                <a:solidFill>
                  <a:schemeClr val="tx1"/>
                </a:solidFill>
              </a:rPr>
              <a:t> Zhao, </a:t>
            </a:r>
            <a:r>
              <a:rPr lang="en-US" sz="2400" dirty="0" err="1" smtClean="0">
                <a:solidFill>
                  <a:schemeClr val="tx1"/>
                </a:solidFill>
              </a:rPr>
              <a:t>Ke</a:t>
            </a:r>
            <a:r>
              <a:rPr lang="en-US" sz="2400" dirty="0" smtClean="0">
                <a:solidFill>
                  <a:schemeClr val="tx1"/>
                </a:solidFill>
              </a:rPr>
              <a:t> Wang, Zhao Zhang, </a:t>
            </a:r>
            <a:r>
              <a:rPr lang="en-US" sz="2400" dirty="0" err="1" smtClean="0">
                <a:solidFill>
                  <a:schemeClr val="tx1"/>
                </a:solidFill>
              </a:rPr>
              <a:t>Ioan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Raicu</a:t>
            </a:r>
            <a:r>
              <a:rPr lang="en-US" sz="2000" dirty="0" smtClean="0">
                <a:solidFill>
                  <a:schemeClr val="tx1"/>
                </a:solidFill>
              </a:rPr>
              <a:t/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>
                    <a:lumMod val="65000"/>
                  </a:schemeClr>
                </a:solidFill>
              </a:rPr>
              <a:t>Illinois Institute of Technology, Chicago, U.S.A</a:t>
            </a:r>
            <a:endParaRPr lang="en-US" sz="44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17551"/>
            <a:ext cx="8077200" cy="1499616"/>
          </a:xfrm>
        </p:spPr>
        <p:txBody>
          <a:bodyPr/>
          <a:lstStyle/>
          <a:p>
            <a:r>
              <a:rPr lang="en-US" sz="6000" b="1" dirty="0" smtClean="0"/>
              <a:t>ZHT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1999" y="2743200"/>
            <a:ext cx="6705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A </a:t>
            </a:r>
            <a:r>
              <a:rPr lang="en-US" sz="2400" b="1" dirty="0" smtClean="0">
                <a:solidFill>
                  <a:srgbClr val="FFC000"/>
                </a:solidFill>
              </a:rPr>
              <a:t>Fast, Reliable and  </a:t>
            </a:r>
            <a:r>
              <a:rPr lang="en-US" sz="2400" b="1" dirty="0">
                <a:solidFill>
                  <a:srgbClr val="FFC000"/>
                </a:solidFill>
              </a:rPr>
              <a:t>Scalable  Zero-hop Distributed Hash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many partition per node can we do?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2562097"/>
              </p:ext>
            </p:extLst>
          </p:nvPr>
        </p:nvGraphicFramePr>
        <p:xfrm>
          <a:off x="457200" y="2057400"/>
          <a:ext cx="8229600" cy="3940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6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Membership management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Static: </a:t>
            </a:r>
            <a:r>
              <a:rPr lang="en-US" dirty="0" err="1" smtClean="0"/>
              <a:t>Memcached</a:t>
            </a:r>
            <a:r>
              <a:rPr lang="en-US" dirty="0" smtClean="0"/>
              <a:t>, ZHT</a:t>
            </a:r>
          </a:p>
          <a:p>
            <a:r>
              <a:rPr lang="en-US" dirty="0" smtClean="0"/>
              <a:t>Dynamic</a:t>
            </a:r>
          </a:p>
          <a:p>
            <a:pPr lvl="1"/>
            <a:r>
              <a:rPr lang="en-US" dirty="0" smtClean="0"/>
              <a:t>Logarithmic routing: most of DHTs</a:t>
            </a:r>
          </a:p>
          <a:p>
            <a:pPr lvl="1"/>
            <a:r>
              <a:rPr lang="en-US" dirty="0" smtClean="0"/>
              <a:t>Constant routing: ZHT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4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Membership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membership</a:t>
            </a:r>
          </a:p>
          <a:p>
            <a:pPr lvl="1"/>
            <a:r>
              <a:rPr lang="en-US" dirty="0" smtClean="0"/>
              <a:t>Incremental broadcasting</a:t>
            </a:r>
          </a:p>
          <a:p>
            <a:r>
              <a:rPr lang="en-US" dirty="0" smtClean="0"/>
              <a:t>Remap k-v pairs</a:t>
            </a:r>
          </a:p>
          <a:p>
            <a:pPr lvl="1"/>
            <a:r>
              <a:rPr lang="en-US" dirty="0" smtClean="0"/>
              <a:t>Traditional </a:t>
            </a:r>
            <a:r>
              <a:rPr lang="en-US" dirty="0" smtClean="0"/>
              <a:t>DHTs</a:t>
            </a:r>
            <a:r>
              <a:rPr lang="en-US" dirty="0" smtClean="0"/>
              <a:t>: rehash all influenced pairs</a:t>
            </a:r>
          </a:p>
          <a:p>
            <a:pPr lvl="1"/>
            <a:r>
              <a:rPr lang="en-US" dirty="0" smtClean="0"/>
              <a:t>ZHT: Moving whole partition</a:t>
            </a:r>
          </a:p>
          <a:p>
            <a:pPr lvl="2"/>
            <a:r>
              <a:rPr lang="en-US" dirty="0" smtClean="0"/>
              <a:t>HEC has fast local network!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8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4648200" cy="1252728"/>
          </a:xfrm>
        </p:spPr>
        <p:txBody>
          <a:bodyPr/>
          <a:lstStyle/>
          <a:p>
            <a:r>
              <a:rPr lang="en-US" dirty="0" smtClean="0"/>
              <a:t>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Updating membership tables</a:t>
            </a:r>
          </a:p>
          <a:p>
            <a:pPr lvl="1"/>
            <a:r>
              <a:rPr lang="en-US" dirty="0" smtClean="0"/>
              <a:t>Planed nodes join and leave: strong consistency</a:t>
            </a:r>
          </a:p>
          <a:p>
            <a:pPr lvl="1"/>
            <a:r>
              <a:rPr lang="en-US" dirty="0" smtClean="0"/>
              <a:t>Nodes fail: </a:t>
            </a:r>
            <a:r>
              <a:rPr lang="en-US" dirty="0"/>
              <a:t>eventual consistency</a:t>
            </a:r>
            <a:endParaRPr lang="en-US" dirty="0" smtClean="0"/>
          </a:p>
          <a:p>
            <a:r>
              <a:rPr lang="en-US" dirty="0" smtClean="0"/>
              <a:t>Updating replicas</a:t>
            </a:r>
          </a:p>
          <a:p>
            <a:pPr lvl="1"/>
            <a:r>
              <a:rPr lang="en-US" dirty="0" smtClean="0"/>
              <a:t>Configurable</a:t>
            </a:r>
          </a:p>
          <a:p>
            <a:pPr lvl="1"/>
            <a:r>
              <a:rPr lang="en-US" dirty="0" smtClean="0"/>
              <a:t>Strong consistency: consistent, reliable</a:t>
            </a:r>
          </a:p>
          <a:p>
            <a:pPr lvl="1"/>
            <a:r>
              <a:rPr lang="en-US" dirty="0" smtClean="0"/>
              <a:t>Eventual consistency: fast, availability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2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Persistence: </a:t>
            </a:r>
            <a:r>
              <a:rPr lang="en-US" dirty="0" err="1" smtClean="0"/>
              <a:t>NoVoHT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NoVoHT</a:t>
            </a:r>
            <a:endParaRPr lang="en-US" dirty="0"/>
          </a:p>
          <a:p>
            <a:pPr lvl="1"/>
            <a:r>
              <a:rPr lang="en-US" dirty="0"/>
              <a:t> persistent in-memory hash </a:t>
            </a:r>
            <a:r>
              <a:rPr lang="en-US" dirty="0" smtClean="0"/>
              <a:t>map</a:t>
            </a:r>
          </a:p>
          <a:p>
            <a:pPr lvl="1"/>
            <a:r>
              <a:rPr lang="en-US" dirty="0" smtClean="0"/>
              <a:t>Append operation</a:t>
            </a:r>
          </a:p>
          <a:p>
            <a:pPr lvl="1"/>
            <a:r>
              <a:rPr lang="en-US" dirty="0" smtClean="0"/>
              <a:t>Live-migration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451398266"/>
              </p:ext>
            </p:extLst>
          </p:nvPr>
        </p:nvGraphicFramePr>
        <p:xfrm>
          <a:off x="3810000" y="2819400"/>
          <a:ext cx="5300662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handling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Insert and append</a:t>
            </a:r>
            <a:endParaRPr lang="en-US" dirty="0"/>
          </a:p>
          <a:p>
            <a:pPr lvl="1"/>
            <a:r>
              <a:rPr lang="en-US" dirty="0"/>
              <a:t>Send it to next replica</a:t>
            </a:r>
          </a:p>
          <a:p>
            <a:pPr lvl="1"/>
            <a:r>
              <a:rPr lang="en-US" dirty="0"/>
              <a:t>Mark this record as primary copy</a:t>
            </a:r>
          </a:p>
          <a:p>
            <a:r>
              <a:rPr lang="en-US" dirty="0"/>
              <a:t>Lookup</a:t>
            </a:r>
          </a:p>
          <a:p>
            <a:pPr lvl="1"/>
            <a:r>
              <a:rPr lang="en-US" dirty="0"/>
              <a:t>Get from next available replica</a:t>
            </a:r>
          </a:p>
          <a:p>
            <a:r>
              <a:rPr lang="en-US" dirty="0"/>
              <a:t>Remove </a:t>
            </a:r>
          </a:p>
          <a:p>
            <a:pPr lvl="1"/>
            <a:r>
              <a:rPr lang="en-US" dirty="0"/>
              <a:t>Mark record on all replicas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test beds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153400" cy="4625609"/>
          </a:xfrm>
          <a:effectLst>
            <a:outerShdw blurRad="50800" dist="101600" dir="2400000" sx="90000" sy="90000" algn="ctr" rotWithShape="0">
              <a:srgbClr val="000000">
                <a:alpha val="69000"/>
              </a:srgbClr>
            </a:outerShdw>
            <a:reflection endPos="0" dist="50800" dir="5400000" sy="-100000" algn="bl" rotWithShape="0"/>
          </a:effectLst>
        </p:spPr>
        <p:txBody>
          <a:bodyPr>
            <a:normAutofit/>
          </a:bodyPr>
          <a:lstStyle/>
          <a:p>
            <a:r>
              <a:rPr lang="en-US" b="1" dirty="0"/>
              <a:t>IBM Blue Gene/P supercomputer </a:t>
            </a:r>
          </a:p>
          <a:p>
            <a:pPr lvl="1"/>
            <a:r>
              <a:rPr lang="en-US" b="1" dirty="0" smtClean="0"/>
              <a:t>Up </a:t>
            </a:r>
            <a:r>
              <a:rPr lang="en-US" b="1" dirty="0"/>
              <a:t>to 8192 nodes</a:t>
            </a:r>
          </a:p>
          <a:p>
            <a:pPr lvl="1"/>
            <a:r>
              <a:rPr lang="en-US" b="1" dirty="0" smtClean="0"/>
              <a:t>32768 </a:t>
            </a:r>
            <a:r>
              <a:rPr lang="en-US" b="1" dirty="0"/>
              <a:t>instance deployed </a:t>
            </a:r>
          </a:p>
          <a:p>
            <a:r>
              <a:rPr lang="en-US" b="1" dirty="0" smtClean="0"/>
              <a:t>Commodity </a:t>
            </a:r>
            <a:r>
              <a:rPr lang="en-US" b="1" dirty="0"/>
              <a:t>Cluster</a:t>
            </a:r>
          </a:p>
          <a:p>
            <a:pPr lvl="1"/>
            <a:r>
              <a:rPr lang="en-US" b="1" dirty="0" smtClean="0"/>
              <a:t>Up </a:t>
            </a:r>
            <a:r>
              <a:rPr lang="en-US" b="1" dirty="0"/>
              <a:t>to 64 </a:t>
            </a:r>
            <a:r>
              <a:rPr lang="en-US" b="1" dirty="0" smtClean="0"/>
              <a:t>node</a:t>
            </a:r>
          </a:p>
          <a:p>
            <a:r>
              <a:rPr lang="en-US" b="1" dirty="0"/>
              <a:t>Amazon EC2</a:t>
            </a:r>
          </a:p>
          <a:p>
            <a:pPr lvl="1"/>
            <a:r>
              <a:rPr lang="en-US" b="1" dirty="0"/>
              <a:t>M1.medium and Cc2.8xlarge</a:t>
            </a:r>
          </a:p>
          <a:p>
            <a:pPr lvl="1"/>
            <a:r>
              <a:rPr lang="en-US" b="1" dirty="0"/>
              <a:t>96 VMs, 768 ZHT instances deployed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 on BG/P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6282759"/>
              </p:ext>
            </p:extLst>
          </p:nvPr>
        </p:nvGraphicFramePr>
        <p:xfrm>
          <a:off x="609600" y="1774825"/>
          <a:ext cx="7924800" cy="4397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 distribution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09"/>
          <a:stretch/>
        </p:blipFill>
        <p:spPr bwMode="auto">
          <a:xfrm>
            <a:off x="228501" y="1676400"/>
            <a:ext cx="4724499" cy="4419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51178"/>
              </p:ext>
            </p:extLst>
          </p:nvPr>
        </p:nvGraphicFramePr>
        <p:xfrm>
          <a:off x="5105400" y="3200400"/>
          <a:ext cx="3886201" cy="121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7872"/>
                <a:gridCol w="710176"/>
                <a:gridCol w="710176"/>
                <a:gridCol w="817801"/>
                <a:gridCol w="710176"/>
              </a:tblGrid>
              <a:tr h="2286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cap="small" dirty="0">
                          <a:effectLst/>
                          <a:latin typeface="Calibri" pitchFamily="34" charset="0"/>
                        </a:rPr>
                        <a:t>Scales</a:t>
                      </a:r>
                      <a:endParaRPr lang="en-US" sz="4000" b="1" dirty="0">
                        <a:effectLst/>
                        <a:latin typeface="Calibri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317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cap="small">
                          <a:effectLst/>
                          <a:latin typeface="Calibri" pitchFamily="34" charset="0"/>
                        </a:rPr>
                        <a:t>75%</a:t>
                      </a:r>
                      <a:endParaRPr lang="en-US" sz="4000" b="1">
                        <a:effectLst/>
                        <a:latin typeface="Calibri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333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cap="small">
                          <a:effectLst/>
                          <a:latin typeface="Calibri" pitchFamily="34" charset="0"/>
                        </a:rPr>
                        <a:t>90%</a:t>
                      </a:r>
                      <a:endParaRPr lang="en-US" sz="4000" b="1">
                        <a:effectLst/>
                        <a:latin typeface="Calibri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cap="small">
                          <a:effectLst/>
                          <a:latin typeface="Calibri" pitchFamily="34" charset="0"/>
                        </a:rPr>
                        <a:t>95%</a:t>
                      </a:r>
                      <a:endParaRPr lang="en-US" sz="4000" b="1">
                        <a:effectLst/>
                        <a:latin typeface="Calibri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50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cap="small">
                          <a:effectLst/>
                          <a:latin typeface="Calibri" pitchFamily="34" charset="0"/>
                        </a:rPr>
                        <a:t>99%</a:t>
                      </a:r>
                      <a:endParaRPr lang="en-US" sz="4000" b="1">
                        <a:effectLst/>
                        <a:latin typeface="Calibri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cap="small" dirty="0">
                          <a:effectLst/>
                          <a:latin typeface="Calibri" pitchFamily="34" charset="0"/>
                        </a:rPr>
                        <a:t>64</a:t>
                      </a:r>
                      <a:endParaRPr lang="en-US" sz="4000" b="1" dirty="0">
                        <a:effectLst/>
                        <a:latin typeface="Calibri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317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cap="small">
                          <a:effectLst/>
                          <a:latin typeface="Calibri" pitchFamily="34" charset="0"/>
                        </a:rPr>
                        <a:t>713</a:t>
                      </a:r>
                      <a:endParaRPr lang="en-US" sz="4000" b="1">
                        <a:effectLst/>
                        <a:latin typeface="Calibri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333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cap="small">
                          <a:effectLst/>
                          <a:latin typeface="Calibri" pitchFamily="34" charset="0"/>
                        </a:rPr>
                        <a:t>853</a:t>
                      </a:r>
                      <a:endParaRPr lang="en-US" sz="4000" b="1">
                        <a:effectLst/>
                        <a:latin typeface="Calibri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cap="small">
                          <a:effectLst/>
                          <a:latin typeface="Calibri" pitchFamily="34" charset="0"/>
                        </a:rPr>
                        <a:t>961</a:t>
                      </a:r>
                      <a:endParaRPr lang="en-US" sz="4000" b="1">
                        <a:effectLst/>
                        <a:latin typeface="Calibri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50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cap="small">
                          <a:effectLst/>
                          <a:latin typeface="Calibri" pitchFamily="34" charset="0"/>
                        </a:rPr>
                        <a:t>1259</a:t>
                      </a:r>
                      <a:endParaRPr lang="en-US" sz="4000" b="1">
                        <a:effectLst/>
                        <a:latin typeface="Calibri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cap="small">
                          <a:effectLst/>
                          <a:latin typeface="Calibri" pitchFamily="34" charset="0"/>
                        </a:rPr>
                        <a:t>256</a:t>
                      </a:r>
                      <a:endParaRPr lang="en-US" sz="4000" b="1">
                        <a:effectLst/>
                        <a:latin typeface="Calibri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317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cap="small">
                          <a:effectLst/>
                          <a:latin typeface="Calibri" pitchFamily="34" charset="0"/>
                        </a:rPr>
                        <a:t>755</a:t>
                      </a:r>
                      <a:endParaRPr lang="en-US" sz="4000" b="1">
                        <a:effectLst/>
                        <a:latin typeface="Calibri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333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cap="small">
                          <a:effectLst/>
                          <a:latin typeface="Calibri" pitchFamily="34" charset="0"/>
                        </a:rPr>
                        <a:t>933</a:t>
                      </a:r>
                      <a:endParaRPr lang="en-US" sz="4000" b="1">
                        <a:effectLst/>
                        <a:latin typeface="Calibri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cap="small">
                          <a:effectLst/>
                          <a:latin typeface="Calibri" pitchFamily="34" charset="0"/>
                        </a:rPr>
                        <a:t>1097</a:t>
                      </a:r>
                      <a:endParaRPr lang="en-US" sz="4000" b="1">
                        <a:effectLst/>
                        <a:latin typeface="Calibri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50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cap="small">
                          <a:effectLst/>
                          <a:latin typeface="Calibri" pitchFamily="34" charset="0"/>
                        </a:rPr>
                        <a:t>1848</a:t>
                      </a:r>
                      <a:endParaRPr lang="en-US" sz="4000" b="1">
                        <a:effectLst/>
                        <a:latin typeface="Calibri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cap="small">
                          <a:effectLst/>
                          <a:latin typeface="Calibri" pitchFamily="34" charset="0"/>
                        </a:rPr>
                        <a:t>1024</a:t>
                      </a:r>
                      <a:endParaRPr lang="en-US" sz="4000" b="1">
                        <a:effectLst/>
                        <a:latin typeface="Calibri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317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cap="small">
                          <a:effectLst/>
                          <a:latin typeface="Calibri" pitchFamily="34" charset="0"/>
                        </a:rPr>
                        <a:t>820</a:t>
                      </a:r>
                      <a:endParaRPr lang="en-US" sz="4000" b="1">
                        <a:effectLst/>
                        <a:latin typeface="Calibri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333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cap="small">
                          <a:effectLst/>
                          <a:latin typeface="Calibri" pitchFamily="34" charset="0"/>
                        </a:rPr>
                        <a:t>1053</a:t>
                      </a:r>
                      <a:endParaRPr lang="en-US" sz="4000" b="1">
                        <a:effectLst/>
                        <a:latin typeface="Calibri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cap="small">
                          <a:effectLst/>
                          <a:latin typeface="Calibri" pitchFamily="34" charset="0"/>
                        </a:rPr>
                        <a:t>1289</a:t>
                      </a:r>
                      <a:endParaRPr lang="en-US" sz="4000" b="1">
                        <a:effectLst/>
                        <a:latin typeface="Calibri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50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cap="small" dirty="0">
                          <a:effectLst/>
                          <a:latin typeface="Calibri" pitchFamily="34" charset="0"/>
                        </a:rPr>
                        <a:t>3105</a:t>
                      </a:r>
                      <a:endParaRPr lang="en-US" sz="4000" b="1" dirty="0">
                        <a:effectLst/>
                        <a:latin typeface="Calibri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545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on BG/P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4634564"/>
              </p:ext>
            </p:extLst>
          </p:nvPr>
        </p:nvGraphicFramePr>
        <p:xfrm>
          <a:off x="228600" y="1774825"/>
          <a:ext cx="8458200" cy="4625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3600" i="1" dirty="0" smtClean="0"/>
              <a:t>     </a:t>
            </a:r>
            <a:r>
              <a:rPr lang="en-US" sz="3600" b="1" i="1" dirty="0" smtClean="0"/>
              <a:t>A supercomputer is a device for turning compute-bound problems into I/O-bound problems.</a:t>
            </a:r>
          </a:p>
          <a:p>
            <a:pPr>
              <a:buNone/>
            </a:pPr>
            <a:r>
              <a:rPr lang="en-US" dirty="0" smtClean="0"/>
              <a:t>                                                        Ken Batcher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52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C000"/>
            </a:gs>
            <a:gs pos="12000">
              <a:schemeClr val="accent1">
                <a:lumMod val="40000"/>
                <a:lumOff val="60000"/>
              </a:schemeClr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Aggregated throughput on BG/P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endParaRPr lang="en-US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699812404"/>
              </p:ext>
            </p:extLst>
          </p:nvPr>
        </p:nvGraphicFramePr>
        <p:xfrm>
          <a:off x="457200" y="1752600"/>
          <a:ext cx="83058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Latency on commodity cluster</a:t>
            </a:r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292113938"/>
              </p:ext>
            </p:extLst>
          </p:nvPr>
        </p:nvGraphicFramePr>
        <p:xfrm>
          <a:off x="685800" y="1676400"/>
          <a:ext cx="7772400" cy="4800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2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ZHT on cloud: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6879060"/>
              </p:ext>
            </p:extLst>
          </p:nvPr>
        </p:nvGraphicFramePr>
        <p:xfrm>
          <a:off x="457200" y="1774825"/>
          <a:ext cx="7924800" cy="4778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4897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ZHT on cloud: </a:t>
            </a:r>
            <a:r>
              <a:rPr lang="en-US" dirty="0" smtClean="0"/>
              <a:t>latency distribution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83843"/>
              </p:ext>
            </p:extLst>
          </p:nvPr>
        </p:nvGraphicFramePr>
        <p:xfrm>
          <a:off x="4572001" y="4343400"/>
          <a:ext cx="4267198" cy="1143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3099"/>
                <a:gridCol w="538858"/>
                <a:gridCol w="594442"/>
                <a:gridCol w="609600"/>
                <a:gridCol w="533400"/>
                <a:gridCol w="609600"/>
                <a:gridCol w="838199"/>
              </a:tblGrid>
              <a:tr h="2348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small" dirty="0">
                          <a:effectLst/>
                          <a:latin typeface="Calibri" pitchFamily="34" charset="0"/>
                        </a:rPr>
                        <a:t>Scales</a:t>
                      </a:r>
                      <a:endParaRPr lang="en-US" sz="1200" b="1" dirty="0">
                        <a:effectLst/>
                        <a:latin typeface="Calibri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small" dirty="0">
                          <a:effectLst/>
                          <a:latin typeface="Calibri" pitchFamily="34" charset="0"/>
                        </a:rPr>
                        <a:t>75%</a:t>
                      </a:r>
                      <a:endParaRPr lang="en-US" sz="1200" b="1" dirty="0">
                        <a:effectLst/>
                        <a:latin typeface="Calibri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small" dirty="0">
                          <a:effectLst/>
                          <a:latin typeface="Calibri" pitchFamily="34" charset="0"/>
                        </a:rPr>
                        <a:t>90%</a:t>
                      </a:r>
                      <a:endParaRPr lang="en-US" sz="1200" b="1" dirty="0">
                        <a:effectLst/>
                        <a:latin typeface="Calibri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small" dirty="0">
                          <a:effectLst/>
                          <a:latin typeface="Calibri" pitchFamily="34" charset="0"/>
                        </a:rPr>
                        <a:t>95%</a:t>
                      </a:r>
                      <a:endParaRPr lang="en-US" sz="1200" b="1" dirty="0">
                        <a:effectLst/>
                        <a:latin typeface="Calibri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small" dirty="0">
                          <a:effectLst/>
                          <a:latin typeface="Calibri" pitchFamily="34" charset="0"/>
                        </a:rPr>
                        <a:t>99%</a:t>
                      </a:r>
                      <a:endParaRPr lang="en-US" sz="1200" b="1" dirty="0">
                        <a:effectLst/>
                        <a:latin typeface="Calibri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small" dirty="0" err="1">
                          <a:effectLst/>
                          <a:latin typeface="Calibri" pitchFamily="34" charset="0"/>
                        </a:rPr>
                        <a:t>Avg</a:t>
                      </a:r>
                      <a:endParaRPr lang="en-US" sz="1200" b="1" dirty="0">
                        <a:effectLst/>
                        <a:latin typeface="Calibri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cap="small" dirty="0">
                          <a:effectLst/>
                          <a:latin typeface="Calibri" pitchFamily="34" charset="0"/>
                        </a:rPr>
                        <a:t>Throughput</a:t>
                      </a:r>
                      <a:endParaRPr lang="en-US" sz="1050" b="1" dirty="0">
                        <a:effectLst/>
                        <a:latin typeface="Calibri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348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small">
                          <a:effectLst/>
                          <a:latin typeface="Calibri" pitchFamily="34" charset="0"/>
                        </a:rPr>
                        <a:t>8 </a:t>
                      </a:r>
                      <a:endParaRPr lang="en-US" sz="1200" b="1">
                        <a:effectLst/>
                        <a:latin typeface="Calibri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small" dirty="0">
                          <a:effectLst/>
                          <a:latin typeface="Calibri" pitchFamily="34" charset="0"/>
                        </a:rPr>
                        <a:t>11942</a:t>
                      </a:r>
                      <a:endParaRPr lang="en-US" sz="1200" b="1" dirty="0">
                        <a:effectLst/>
                        <a:latin typeface="Calibri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small" dirty="0">
                          <a:effectLst/>
                          <a:latin typeface="Calibri" pitchFamily="34" charset="0"/>
                        </a:rPr>
                        <a:t>13794</a:t>
                      </a:r>
                      <a:endParaRPr lang="en-US" sz="1200" b="1" dirty="0">
                        <a:effectLst/>
                        <a:latin typeface="Calibri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small">
                          <a:effectLst/>
                          <a:latin typeface="Calibri" pitchFamily="34" charset="0"/>
                        </a:rPr>
                        <a:t>20491</a:t>
                      </a:r>
                      <a:endParaRPr lang="en-US" sz="1200" b="1">
                        <a:effectLst/>
                        <a:latin typeface="Calibri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small">
                          <a:effectLst/>
                          <a:latin typeface="Calibri" pitchFamily="34" charset="0"/>
                        </a:rPr>
                        <a:t>35358</a:t>
                      </a:r>
                      <a:endParaRPr lang="en-US" sz="1200" b="1">
                        <a:effectLst/>
                        <a:latin typeface="Calibri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small">
                          <a:effectLst/>
                          <a:latin typeface="Calibri" pitchFamily="34" charset="0"/>
                        </a:rPr>
                        <a:t>12169</a:t>
                      </a:r>
                      <a:endParaRPr lang="en-US" sz="1200" b="1">
                        <a:effectLst/>
                        <a:latin typeface="Calibri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small" dirty="0">
                          <a:effectLst/>
                          <a:latin typeface="Calibri" pitchFamily="34" charset="0"/>
                        </a:rPr>
                        <a:t>83.39</a:t>
                      </a:r>
                      <a:endParaRPr lang="en-US" sz="1200" b="1" dirty="0">
                        <a:effectLst/>
                        <a:latin typeface="Calibri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44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small">
                          <a:effectLst/>
                          <a:latin typeface="Calibri" pitchFamily="34" charset="0"/>
                        </a:rPr>
                        <a:t>32</a:t>
                      </a:r>
                      <a:endParaRPr lang="en-US" sz="1200" b="1">
                        <a:effectLst/>
                        <a:latin typeface="Calibri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small">
                          <a:effectLst/>
                          <a:latin typeface="Calibri" pitchFamily="34" charset="0"/>
                        </a:rPr>
                        <a:t>10081</a:t>
                      </a:r>
                      <a:endParaRPr lang="en-US" sz="1200" b="1">
                        <a:effectLst/>
                        <a:latin typeface="Calibri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small" dirty="0">
                          <a:effectLst/>
                          <a:latin typeface="Calibri" pitchFamily="34" charset="0"/>
                        </a:rPr>
                        <a:t>11324</a:t>
                      </a:r>
                      <a:endParaRPr lang="en-US" sz="1200" b="1" dirty="0">
                        <a:effectLst/>
                        <a:latin typeface="Calibri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small" dirty="0">
                          <a:effectLst/>
                          <a:latin typeface="Calibri" pitchFamily="34" charset="0"/>
                        </a:rPr>
                        <a:t>12448</a:t>
                      </a:r>
                      <a:endParaRPr lang="en-US" sz="1200" b="1" dirty="0">
                        <a:effectLst/>
                        <a:latin typeface="Calibri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small" dirty="0">
                          <a:effectLst/>
                          <a:latin typeface="Calibri" pitchFamily="34" charset="0"/>
                        </a:rPr>
                        <a:t>34173</a:t>
                      </a:r>
                      <a:endParaRPr lang="en-US" sz="1200" b="1" dirty="0">
                        <a:effectLst/>
                        <a:latin typeface="Calibri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small" dirty="0">
                          <a:effectLst/>
                          <a:latin typeface="Calibri" pitchFamily="34" charset="0"/>
                        </a:rPr>
                        <a:t>9515</a:t>
                      </a:r>
                      <a:endParaRPr lang="en-US" sz="1200" b="1" dirty="0">
                        <a:effectLst/>
                        <a:latin typeface="Calibri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small" dirty="0">
                          <a:effectLst/>
                          <a:latin typeface="Calibri" pitchFamily="34" charset="0"/>
                        </a:rPr>
                        <a:t>3363.11</a:t>
                      </a:r>
                      <a:endParaRPr lang="en-US" sz="1200" b="1" dirty="0">
                        <a:effectLst/>
                        <a:latin typeface="Calibri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44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small">
                          <a:effectLst/>
                          <a:latin typeface="Calibri" pitchFamily="34" charset="0"/>
                        </a:rPr>
                        <a:t>128 </a:t>
                      </a:r>
                      <a:endParaRPr lang="en-US" sz="1200" b="1">
                        <a:effectLst/>
                        <a:latin typeface="Calibri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small">
                          <a:effectLst/>
                          <a:latin typeface="Calibri" pitchFamily="34" charset="0"/>
                        </a:rPr>
                        <a:t>10735</a:t>
                      </a:r>
                      <a:endParaRPr lang="en-US" sz="1200" b="1">
                        <a:effectLst/>
                        <a:latin typeface="Calibri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small">
                          <a:effectLst/>
                          <a:latin typeface="Calibri" pitchFamily="34" charset="0"/>
                        </a:rPr>
                        <a:t>12128</a:t>
                      </a:r>
                      <a:endParaRPr lang="en-US" sz="1200" b="1">
                        <a:effectLst/>
                        <a:latin typeface="Calibri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small" dirty="0">
                          <a:effectLst/>
                          <a:latin typeface="Calibri" pitchFamily="34" charset="0"/>
                        </a:rPr>
                        <a:t>16091</a:t>
                      </a:r>
                      <a:endParaRPr lang="en-US" sz="1200" b="1" dirty="0">
                        <a:effectLst/>
                        <a:latin typeface="Calibri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small" dirty="0">
                          <a:effectLst/>
                          <a:latin typeface="Calibri" pitchFamily="34" charset="0"/>
                        </a:rPr>
                        <a:t>37009</a:t>
                      </a:r>
                      <a:endParaRPr lang="en-US" sz="1200" b="1" dirty="0">
                        <a:effectLst/>
                        <a:latin typeface="Calibri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small">
                          <a:effectLst/>
                          <a:latin typeface="Calibri" pitchFamily="34" charset="0"/>
                        </a:rPr>
                        <a:t>11104</a:t>
                      </a:r>
                      <a:endParaRPr lang="en-US" sz="1200" b="1">
                        <a:effectLst/>
                        <a:latin typeface="Calibri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small">
                          <a:effectLst/>
                          <a:latin typeface="Calibri" pitchFamily="34" charset="0"/>
                        </a:rPr>
                        <a:t>11527</a:t>
                      </a:r>
                      <a:endParaRPr lang="en-US" sz="1200" b="1">
                        <a:effectLst/>
                        <a:latin typeface="Calibri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44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small">
                          <a:effectLst/>
                          <a:latin typeface="Calibri" pitchFamily="34" charset="0"/>
                        </a:rPr>
                        <a:t>512 </a:t>
                      </a:r>
                      <a:endParaRPr lang="en-US" sz="1200" b="1">
                        <a:effectLst/>
                        <a:latin typeface="Calibri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small">
                          <a:effectLst/>
                          <a:latin typeface="Calibri" pitchFamily="34" charset="0"/>
                        </a:rPr>
                        <a:t>9942</a:t>
                      </a:r>
                      <a:endParaRPr lang="en-US" sz="1200" b="1">
                        <a:effectLst/>
                        <a:latin typeface="Calibri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small">
                          <a:effectLst/>
                          <a:latin typeface="Calibri" pitchFamily="34" charset="0"/>
                        </a:rPr>
                        <a:t>13664</a:t>
                      </a:r>
                      <a:endParaRPr lang="en-US" sz="1200" b="1">
                        <a:effectLst/>
                        <a:latin typeface="Calibri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small" dirty="0">
                          <a:effectLst/>
                          <a:latin typeface="Calibri" pitchFamily="34" charset="0"/>
                        </a:rPr>
                        <a:t>30960</a:t>
                      </a:r>
                      <a:endParaRPr lang="en-US" sz="1200" b="1" dirty="0">
                        <a:effectLst/>
                        <a:latin typeface="Calibri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small">
                          <a:effectLst/>
                          <a:latin typeface="Calibri" pitchFamily="34" charset="0"/>
                        </a:rPr>
                        <a:t>38077</a:t>
                      </a:r>
                      <a:endParaRPr lang="en-US" sz="1200" b="1">
                        <a:effectLst/>
                        <a:latin typeface="Calibri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small">
                          <a:effectLst/>
                          <a:latin typeface="Calibri" pitchFamily="34" charset="0"/>
                        </a:rPr>
                        <a:t>28488</a:t>
                      </a:r>
                      <a:endParaRPr lang="en-US" sz="1200" b="1">
                        <a:effectLst/>
                        <a:latin typeface="Calibri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small" dirty="0">
                          <a:effectLst/>
                          <a:latin typeface="Calibri" pitchFamily="34" charset="0"/>
                        </a:rPr>
                        <a:t>Error</a:t>
                      </a:r>
                      <a:endParaRPr lang="en-US" sz="1200" b="1" dirty="0">
                        <a:effectLst/>
                        <a:latin typeface="Calibri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989342"/>
              </p:ext>
            </p:extLst>
          </p:nvPr>
        </p:nvGraphicFramePr>
        <p:xfrm>
          <a:off x="4572001" y="2473937"/>
          <a:ext cx="4267198" cy="11626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4430"/>
                <a:gridCol w="564173"/>
                <a:gridCol w="564173"/>
                <a:gridCol w="564173"/>
                <a:gridCol w="564173"/>
                <a:gridCol w="505049"/>
                <a:gridCol w="931027"/>
              </a:tblGrid>
              <a:tr h="25046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small" dirty="0">
                          <a:effectLst/>
                          <a:latin typeface="Calibri" pitchFamily="34" charset="0"/>
                        </a:rPr>
                        <a:t>Scales</a:t>
                      </a:r>
                      <a:endParaRPr lang="en-US" sz="2400" b="1" dirty="0">
                        <a:effectLst/>
                        <a:latin typeface="Calibri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small" dirty="0">
                          <a:effectLst/>
                          <a:latin typeface="Calibri" pitchFamily="34" charset="0"/>
                        </a:rPr>
                        <a:t>75%</a:t>
                      </a:r>
                      <a:endParaRPr lang="en-US" sz="2400" b="1" dirty="0">
                        <a:effectLst/>
                        <a:latin typeface="Calibri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small" dirty="0">
                          <a:effectLst/>
                          <a:latin typeface="Calibri" pitchFamily="34" charset="0"/>
                        </a:rPr>
                        <a:t>90%</a:t>
                      </a:r>
                      <a:endParaRPr lang="en-US" sz="2400" b="1" dirty="0">
                        <a:effectLst/>
                        <a:latin typeface="Calibri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small" dirty="0">
                          <a:effectLst/>
                          <a:latin typeface="Calibri" pitchFamily="34" charset="0"/>
                        </a:rPr>
                        <a:t>95%</a:t>
                      </a:r>
                      <a:endParaRPr lang="en-US" sz="2400" b="1" dirty="0">
                        <a:effectLst/>
                        <a:latin typeface="Calibri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small" dirty="0">
                          <a:effectLst/>
                          <a:latin typeface="Calibri" pitchFamily="34" charset="0"/>
                        </a:rPr>
                        <a:t>99%</a:t>
                      </a:r>
                      <a:endParaRPr lang="en-US" sz="2400" b="1" dirty="0">
                        <a:effectLst/>
                        <a:latin typeface="Calibri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small">
                          <a:effectLst/>
                          <a:latin typeface="Calibri" pitchFamily="34" charset="0"/>
                        </a:rPr>
                        <a:t>Avg</a:t>
                      </a:r>
                      <a:endParaRPr lang="en-US" sz="2400" b="1">
                        <a:effectLst/>
                        <a:latin typeface="Calibri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small" dirty="0">
                          <a:effectLst/>
                          <a:latin typeface="Calibri" pitchFamily="34" charset="0"/>
                        </a:rPr>
                        <a:t>Throughput</a:t>
                      </a:r>
                      <a:endParaRPr lang="en-US" sz="2400" b="1" dirty="0">
                        <a:effectLst/>
                        <a:latin typeface="Calibri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5046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small">
                          <a:effectLst/>
                          <a:latin typeface="Calibri" pitchFamily="34" charset="0"/>
                        </a:rPr>
                        <a:t>8</a:t>
                      </a:r>
                      <a:endParaRPr lang="en-US" sz="2400" b="1">
                        <a:effectLst/>
                        <a:latin typeface="Calibri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small">
                          <a:effectLst/>
                          <a:latin typeface="Calibri" pitchFamily="34" charset="0"/>
                        </a:rPr>
                        <a:t>186</a:t>
                      </a:r>
                      <a:endParaRPr lang="en-US" sz="2400" b="1">
                        <a:effectLst/>
                        <a:latin typeface="Calibri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small">
                          <a:effectLst/>
                          <a:latin typeface="Calibri" pitchFamily="34" charset="0"/>
                        </a:rPr>
                        <a:t>199</a:t>
                      </a:r>
                      <a:endParaRPr lang="en-US" sz="2400" b="1">
                        <a:effectLst/>
                        <a:latin typeface="Calibri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small">
                          <a:effectLst/>
                          <a:latin typeface="Calibri" pitchFamily="34" charset="0"/>
                        </a:rPr>
                        <a:t>214</a:t>
                      </a:r>
                      <a:endParaRPr lang="en-US" sz="2400" b="1">
                        <a:effectLst/>
                        <a:latin typeface="Calibri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small">
                          <a:effectLst/>
                          <a:latin typeface="Calibri" pitchFamily="34" charset="0"/>
                        </a:rPr>
                        <a:t>260</a:t>
                      </a:r>
                      <a:endParaRPr lang="en-US" sz="2400" b="1">
                        <a:effectLst/>
                        <a:latin typeface="Calibri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small" dirty="0">
                          <a:effectLst/>
                          <a:latin typeface="Calibri" pitchFamily="34" charset="0"/>
                        </a:rPr>
                        <a:t>172</a:t>
                      </a:r>
                      <a:endParaRPr lang="en-US" sz="2400" b="1" dirty="0">
                        <a:effectLst/>
                        <a:latin typeface="Calibri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small" dirty="0">
                          <a:effectLst/>
                          <a:latin typeface="Calibri" pitchFamily="34" charset="0"/>
                        </a:rPr>
                        <a:t>46421</a:t>
                      </a:r>
                      <a:endParaRPr lang="en-US" sz="2400" b="1" dirty="0">
                        <a:effectLst/>
                        <a:latin typeface="Calibri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94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small">
                          <a:effectLst/>
                          <a:latin typeface="Calibri" pitchFamily="34" charset="0"/>
                        </a:rPr>
                        <a:t>32</a:t>
                      </a:r>
                      <a:endParaRPr lang="en-US" sz="2400" b="1">
                        <a:effectLst/>
                        <a:latin typeface="Calibri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small">
                          <a:effectLst/>
                          <a:latin typeface="Calibri" pitchFamily="34" charset="0"/>
                        </a:rPr>
                        <a:t>509</a:t>
                      </a:r>
                      <a:endParaRPr lang="en-US" sz="2400" b="1">
                        <a:effectLst/>
                        <a:latin typeface="Calibri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small">
                          <a:effectLst/>
                          <a:latin typeface="Calibri" pitchFamily="34" charset="0"/>
                        </a:rPr>
                        <a:t>603</a:t>
                      </a:r>
                      <a:endParaRPr lang="en-US" sz="2400" b="1">
                        <a:effectLst/>
                        <a:latin typeface="Calibri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small">
                          <a:effectLst/>
                          <a:latin typeface="Calibri" pitchFamily="34" charset="0"/>
                        </a:rPr>
                        <a:t>681</a:t>
                      </a:r>
                      <a:endParaRPr lang="en-US" sz="2400" b="1">
                        <a:effectLst/>
                        <a:latin typeface="Calibri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small">
                          <a:effectLst/>
                          <a:latin typeface="Calibri" pitchFamily="34" charset="0"/>
                        </a:rPr>
                        <a:t>1114</a:t>
                      </a:r>
                      <a:endParaRPr lang="en-US" sz="2400" b="1">
                        <a:effectLst/>
                        <a:latin typeface="Calibri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small" dirty="0">
                          <a:effectLst/>
                          <a:latin typeface="Calibri" pitchFamily="34" charset="0"/>
                        </a:rPr>
                        <a:t>426</a:t>
                      </a:r>
                      <a:endParaRPr lang="en-US" sz="2400" b="1" dirty="0">
                        <a:effectLst/>
                        <a:latin typeface="Calibri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small">
                          <a:effectLst/>
                          <a:latin typeface="Calibri" pitchFamily="34" charset="0"/>
                        </a:rPr>
                        <a:t>75080</a:t>
                      </a:r>
                      <a:endParaRPr lang="en-US" sz="2400" b="1">
                        <a:effectLst/>
                        <a:latin typeface="Calibri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94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small">
                          <a:effectLst/>
                          <a:latin typeface="Calibri" pitchFamily="34" charset="0"/>
                        </a:rPr>
                        <a:t>128</a:t>
                      </a:r>
                      <a:endParaRPr lang="en-US" sz="2400" b="1">
                        <a:effectLst/>
                        <a:latin typeface="Calibri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small">
                          <a:effectLst/>
                          <a:latin typeface="Calibri" pitchFamily="34" charset="0"/>
                        </a:rPr>
                        <a:t>588</a:t>
                      </a:r>
                      <a:endParaRPr lang="en-US" sz="2400" b="1">
                        <a:effectLst/>
                        <a:latin typeface="Calibri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small">
                          <a:effectLst/>
                          <a:latin typeface="Calibri" pitchFamily="34" charset="0"/>
                        </a:rPr>
                        <a:t>717</a:t>
                      </a:r>
                      <a:endParaRPr lang="en-US" sz="2400" b="1">
                        <a:effectLst/>
                        <a:latin typeface="Calibri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small">
                          <a:effectLst/>
                          <a:latin typeface="Calibri" pitchFamily="34" charset="0"/>
                        </a:rPr>
                        <a:t>844</a:t>
                      </a:r>
                      <a:endParaRPr lang="en-US" sz="2400" b="1">
                        <a:effectLst/>
                        <a:latin typeface="Calibri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small">
                          <a:effectLst/>
                          <a:latin typeface="Calibri" pitchFamily="34" charset="0"/>
                        </a:rPr>
                        <a:t>2071</a:t>
                      </a:r>
                      <a:endParaRPr lang="en-US" sz="2400" b="1">
                        <a:effectLst/>
                        <a:latin typeface="Calibri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small">
                          <a:effectLst/>
                          <a:latin typeface="Calibri" pitchFamily="34" charset="0"/>
                        </a:rPr>
                        <a:t>542</a:t>
                      </a:r>
                      <a:endParaRPr lang="en-US" sz="2400" b="1">
                        <a:effectLst/>
                        <a:latin typeface="Calibri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small">
                          <a:effectLst/>
                          <a:latin typeface="Calibri" pitchFamily="34" charset="0"/>
                        </a:rPr>
                        <a:t>236065</a:t>
                      </a:r>
                      <a:endParaRPr lang="en-US" sz="2400" b="1">
                        <a:effectLst/>
                        <a:latin typeface="Calibri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32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small">
                          <a:effectLst/>
                          <a:latin typeface="Calibri" pitchFamily="34" charset="0"/>
                        </a:rPr>
                        <a:t>512</a:t>
                      </a:r>
                      <a:endParaRPr lang="en-US" sz="2400" b="1">
                        <a:effectLst/>
                        <a:latin typeface="Calibri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small">
                          <a:effectLst/>
                          <a:latin typeface="Calibri" pitchFamily="34" charset="0"/>
                        </a:rPr>
                        <a:t>574</a:t>
                      </a:r>
                      <a:endParaRPr lang="en-US" sz="2400" b="1">
                        <a:effectLst/>
                        <a:latin typeface="Calibri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small">
                          <a:effectLst/>
                          <a:latin typeface="Calibri" pitchFamily="34" charset="0"/>
                        </a:rPr>
                        <a:t>708</a:t>
                      </a:r>
                      <a:endParaRPr lang="en-US" sz="2400" b="1">
                        <a:effectLst/>
                        <a:latin typeface="Calibri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small">
                          <a:effectLst/>
                          <a:latin typeface="Calibri" pitchFamily="34" charset="0"/>
                        </a:rPr>
                        <a:t>865</a:t>
                      </a:r>
                      <a:endParaRPr lang="en-US" sz="2400" b="1">
                        <a:effectLst/>
                        <a:latin typeface="Calibri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small" dirty="0">
                          <a:effectLst/>
                          <a:latin typeface="Calibri" pitchFamily="34" charset="0"/>
                        </a:rPr>
                        <a:t>3568</a:t>
                      </a:r>
                      <a:endParaRPr lang="en-US" sz="2400" b="1" dirty="0">
                        <a:effectLst/>
                        <a:latin typeface="Calibri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small">
                          <a:effectLst/>
                          <a:latin typeface="Calibri" pitchFamily="34" charset="0"/>
                        </a:rPr>
                        <a:t>608</a:t>
                      </a:r>
                      <a:endParaRPr lang="en-US" sz="2400" b="1">
                        <a:effectLst/>
                        <a:latin typeface="Calibri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small" dirty="0">
                          <a:effectLst/>
                          <a:latin typeface="Calibri" pitchFamily="34" charset="0"/>
                        </a:rPr>
                        <a:t>841040</a:t>
                      </a:r>
                      <a:endParaRPr lang="en-US" sz="2400" b="1" dirty="0">
                        <a:effectLst/>
                        <a:latin typeface="Calibri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105400" y="1828799"/>
            <a:ext cx="320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ZHT on cc2.8xlarge </a:t>
            </a:r>
            <a:r>
              <a:rPr lang="en-US" b="1" dirty="0" smtClean="0"/>
              <a:t>instance</a:t>
            </a:r>
          </a:p>
          <a:p>
            <a:pPr algn="ctr"/>
            <a:r>
              <a:rPr lang="en-US" b="1" dirty="0" smtClean="0"/>
              <a:t> 8 s-c pair/instance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5181600" y="3959290"/>
            <a:ext cx="3183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DynamoDB</a:t>
            </a:r>
            <a:r>
              <a:rPr lang="en-US" b="1" dirty="0" smtClean="0"/>
              <a:t>: 8 clients/instance</a:t>
            </a:r>
            <a:endParaRPr lang="en-US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158850" y="2096160"/>
            <a:ext cx="4260750" cy="4531307"/>
            <a:chOff x="23442550" y="24491882"/>
            <a:chExt cx="8344474" cy="7589278"/>
          </a:xfrm>
        </p:grpSpPr>
        <p:grpSp>
          <p:nvGrpSpPr>
            <p:cNvPr id="10" name="Group 9"/>
            <p:cNvGrpSpPr/>
            <p:nvPr/>
          </p:nvGrpSpPr>
          <p:grpSpPr>
            <a:xfrm>
              <a:off x="23442550" y="24491882"/>
              <a:ext cx="8344474" cy="7589278"/>
              <a:chOff x="22879689" y="22006802"/>
              <a:chExt cx="9236160" cy="7955038"/>
            </a:xfrm>
          </p:grpSpPr>
          <p:pic>
            <p:nvPicPr>
              <p:cNvPr id="13" name="Picture 12" descr="E:\Docs\Dropbox\LinuxSwap\Link to plots\ZHTvsDynamoDB.jpg"/>
              <p:cNvPicPr/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608" t="15201" r="6228" b="4395"/>
              <a:stretch/>
            </p:blipFill>
            <p:spPr bwMode="auto">
              <a:xfrm>
                <a:off x="22879689" y="22006802"/>
                <a:ext cx="9236160" cy="7955038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cxnSp>
            <p:nvCxnSpPr>
              <p:cNvPr id="14" name="Straight Arrow Connector 13"/>
              <p:cNvCxnSpPr/>
              <p:nvPr/>
            </p:nvCxnSpPr>
            <p:spPr>
              <a:xfrm flipH="1" flipV="1">
                <a:off x="27675840" y="23340060"/>
                <a:ext cx="990600" cy="350520"/>
              </a:xfrm>
              <a:prstGeom prst="straightConnector1">
                <a:avLst/>
              </a:prstGeom>
              <a:ln w="317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H="1" flipV="1">
                <a:off x="26959560" y="23713440"/>
                <a:ext cx="990600" cy="350520"/>
              </a:xfrm>
              <a:prstGeom prst="straightConnector1">
                <a:avLst/>
              </a:prstGeom>
              <a:ln w="317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27873961" y="23888700"/>
                <a:ext cx="2724278" cy="4862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err="1" smtClean="0"/>
                  <a:t>DynamoDB</a:t>
                </a:r>
                <a:r>
                  <a:rPr lang="en-US" sz="1200" b="1" dirty="0" smtClean="0"/>
                  <a:t> read</a:t>
                </a:r>
                <a:endParaRPr lang="en-US" sz="1200" b="1" dirty="0"/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 flipH="1" flipV="1">
                <a:off x="24231600" y="23100685"/>
                <a:ext cx="990600" cy="350520"/>
              </a:xfrm>
              <a:prstGeom prst="straightConnector1">
                <a:avLst/>
              </a:prstGeom>
              <a:ln w="317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28666441" y="23551186"/>
                <a:ext cx="2823134" cy="4862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err="1" smtClean="0"/>
                  <a:t>DynamoDB</a:t>
                </a:r>
                <a:r>
                  <a:rPr lang="en-US" sz="1200" b="1" dirty="0" smtClean="0"/>
                  <a:t> write</a:t>
                </a:r>
                <a:endParaRPr lang="en-US" sz="1200" b="1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4236992" y="23340061"/>
                <a:ext cx="2888320" cy="4862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ZHT 4 ~ 64 nodes</a:t>
                </a:r>
                <a:endParaRPr lang="en-US" sz="1200" b="1" dirty="0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4098049" y="24802067"/>
              <a:ext cx="869083" cy="4381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0.99</a:t>
              </a:r>
              <a:endParaRPr lang="en-US" sz="11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098049" y="25350802"/>
              <a:ext cx="721259" cy="4381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0.9</a:t>
              </a:r>
              <a:endParaRPr 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7567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ZHT on cloud: </a:t>
            </a:r>
            <a:r>
              <a:rPr lang="en-US" dirty="0" smtClean="0"/>
              <a:t>throughput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1955442"/>
              </p:ext>
            </p:extLst>
          </p:nvPr>
        </p:nvGraphicFramePr>
        <p:xfrm>
          <a:off x="838200" y="1774825"/>
          <a:ext cx="7391400" cy="4625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1315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Amortized cost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557338"/>
              </p:ext>
            </p:extLst>
          </p:nvPr>
        </p:nvGraphicFramePr>
        <p:xfrm>
          <a:off x="685800" y="1774825"/>
          <a:ext cx="7620000" cy="4625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3644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FusionFS</a:t>
            </a:r>
            <a:endParaRPr lang="en-US" dirty="0"/>
          </a:p>
          <a:p>
            <a:pPr lvl="1"/>
            <a:r>
              <a:rPr lang="en-US" dirty="0" smtClean="0"/>
              <a:t>A distributed file system</a:t>
            </a:r>
          </a:p>
          <a:p>
            <a:pPr lvl="1"/>
            <a:r>
              <a:rPr lang="en-US" dirty="0"/>
              <a:t>Metadata: ZHT </a:t>
            </a:r>
            <a:endParaRPr lang="en-US" dirty="0" smtClean="0"/>
          </a:p>
          <a:p>
            <a:r>
              <a:rPr lang="en-US" dirty="0" err="1" smtClean="0"/>
              <a:t>IStore</a:t>
            </a:r>
            <a:endParaRPr lang="en-US" dirty="0" smtClean="0"/>
          </a:p>
          <a:p>
            <a:pPr lvl="1"/>
            <a:r>
              <a:rPr lang="en-US" dirty="0"/>
              <a:t>A </a:t>
            </a:r>
            <a:r>
              <a:rPr lang="en-US" dirty="0" smtClean="0"/>
              <a:t>information dispersal storage system</a:t>
            </a:r>
          </a:p>
          <a:p>
            <a:pPr lvl="1"/>
            <a:r>
              <a:rPr lang="en-US" dirty="0"/>
              <a:t>Metadata: ZHT </a:t>
            </a:r>
          </a:p>
          <a:p>
            <a:r>
              <a:rPr lang="en-US" dirty="0" smtClean="0"/>
              <a:t>MATRIX</a:t>
            </a:r>
          </a:p>
          <a:p>
            <a:pPr lvl="1"/>
            <a:r>
              <a:rPr lang="en-US" dirty="0" smtClean="0"/>
              <a:t>A distributed </a:t>
            </a:r>
            <a:r>
              <a:rPr lang="en-US" dirty="0"/>
              <a:t>many-Task computing </a:t>
            </a:r>
            <a:r>
              <a:rPr lang="en-US" dirty="0" smtClean="0"/>
              <a:t>execution framework</a:t>
            </a:r>
          </a:p>
          <a:p>
            <a:pPr lvl="1"/>
            <a:r>
              <a:rPr lang="en-US" dirty="0" smtClean="0"/>
              <a:t>ZHT is used to </a:t>
            </a:r>
            <a:r>
              <a:rPr lang="en-US" dirty="0"/>
              <a:t>submit tasks and monitor the task execution </a:t>
            </a:r>
            <a:r>
              <a:rPr lang="en-US" dirty="0" smtClean="0"/>
              <a:t>status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2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FusionFS</a:t>
            </a:r>
            <a:r>
              <a:rPr lang="en-US" dirty="0" smtClean="0"/>
              <a:t> result: </a:t>
            </a:r>
            <a:r>
              <a:rPr lang="en-US" sz="3600" dirty="0" smtClean="0"/>
              <a:t>Concurrent File Creates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1916067"/>
              </p:ext>
            </p:extLst>
          </p:nvPr>
        </p:nvGraphicFramePr>
        <p:xfrm>
          <a:off x="457200" y="1774825"/>
          <a:ext cx="8229600" cy="4625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9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Istore</a:t>
            </a:r>
            <a:r>
              <a:rPr lang="en-US" dirty="0" smtClean="0"/>
              <a:t>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10" b="-510"/>
          <a:stretch/>
        </p:blipFill>
        <p:spPr bwMode="auto">
          <a:xfrm>
            <a:off x="1412580" y="1774825"/>
            <a:ext cx="6318840" cy="4625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229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6817524" cy="4625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897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Autofit/>
          </a:bodyPr>
          <a:lstStyle/>
          <a:p>
            <a:r>
              <a:rPr lang="en-US" sz="4400" dirty="0" smtClean="0"/>
              <a:t> </a:t>
            </a:r>
            <a:r>
              <a:rPr lang="en-US" sz="4000" dirty="0" smtClean="0"/>
              <a:t>Big problem</a:t>
            </a:r>
            <a:r>
              <a:rPr lang="en-US" sz="4000" dirty="0"/>
              <a:t>: file systems scalability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Parallel file system (GPFS, PVFS, </a:t>
            </a:r>
            <a:r>
              <a:rPr lang="en-US" dirty="0" err="1" smtClean="0"/>
              <a:t>Lustre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Separated c</a:t>
            </a:r>
            <a:r>
              <a:rPr lang="en-US" dirty="0" smtClean="0"/>
              <a:t>omputing </a:t>
            </a:r>
            <a:r>
              <a:rPr lang="en-US" dirty="0"/>
              <a:t>resource from </a:t>
            </a:r>
            <a:r>
              <a:rPr lang="en-US" dirty="0" smtClean="0"/>
              <a:t>storage</a:t>
            </a:r>
          </a:p>
          <a:p>
            <a:pPr lvl="1"/>
            <a:r>
              <a:rPr lang="en-US" dirty="0" smtClean="0"/>
              <a:t>Centralized metadata management</a:t>
            </a:r>
          </a:p>
          <a:p>
            <a:r>
              <a:rPr lang="en-US" dirty="0" smtClean="0"/>
              <a:t>Distributed file system(GFS, HDFS)</a:t>
            </a:r>
          </a:p>
          <a:p>
            <a:pPr lvl="1"/>
            <a:r>
              <a:rPr lang="en-US" dirty="0" smtClean="0"/>
              <a:t>Specific-purposed design (</a:t>
            </a:r>
            <a:r>
              <a:rPr lang="en-US" dirty="0" err="1" smtClean="0"/>
              <a:t>MapReduce</a:t>
            </a:r>
            <a:r>
              <a:rPr lang="en-US" dirty="0" smtClean="0"/>
              <a:t> etc.)</a:t>
            </a:r>
          </a:p>
          <a:p>
            <a:pPr lvl="1"/>
            <a:r>
              <a:rPr lang="en-US" dirty="0" smtClean="0"/>
              <a:t>Centralized metadata management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0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Larger scale</a:t>
            </a:r>
          </a:p>
          <a:p>
            <a:r>
              <a:rPr lang="en-US" dirty="0" smtClean="0"/>
              <a:t>Active failure detection and informing</a:t>
            </a:r>
          </a:p>
          <a:p>
            <a:r>
              <a:rPr lang="en-US" dirty="0"/>
              <a:t>Spanning tree communication</a:t>
            </a:r>
            <a:endParaRPr lang="en-US" dirty="0" smtClean="0"/>
          </a:p>
          <a:p>
            <a:r>
              <a:rPr lang="en-US" dirty="0" smtClean="0"/>
              <a:t>Network topology-aware routing</a:t>
            </a:r>
          </a:p>
          <a:p>
            <a:r>
              <a:rPr lang="en-US" dirty="0" smtClean="0"/>
              <a:t>Fully synchronized replicas and membership: </a:t>
            </a:r>
            <a:r>
              <a:rPr lang="en-US" dirty="0" err="1" smtClean="0"/>
              <a:t>Paxos</a:t>
            </a:r>
            <a:r>
              <a:rPr lang="en-US" dirty="0" smtClean="0"/>
              <a:t> protocol</a:t>
            </a:r>
          </a:p>
          <a:p>
            <a:r>
              <a:rPr lang="en-US" dirty="0" smtClean="0"/>
              <a:t>More protocols support (UDT, MPI…)</a:t>
            </a:r>
          </a:p>
          <a:p>
            <a:r>
              <a:rPr lang="en-US" dirty="0" smtClean="0"/>
              <a:t>Many optimizations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ZHT </a:t>
            </a:r>
            <a:r>
              <a:rPr lang="zh-CN" altLang="en-US" dirty="0" smtClean="0"/>
              <a:t>：</a:t>
            </a:r>
            <a:r>
              <a:rPr lang="en-US" dirty="0" smtClean="0"/>
              <a:t>A distributed Key-Value store</a:t>
            </a:r>
          </a:p>
          <a:p>
            <a:pPr lvl="1"/>
            <a:r>
              <a:rPr lang="en-US" dirty="0" smtClean="0"/>
              <a:t>light-weighted</a:t>
            </a:r>
          </a:p>
          <a:p>
            <a:pPr lvl="1"/>
            <a:r>
              <a:rPr lang="en-US" dirty="0"/>
              <a:t>high performance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calable</a:t>
            </a:r>
          </a:p>
          <a:p>
            <a:pPr lvl="1"/>
            <a:r>
              <a:rPr lang="en-US" dirty="0" smtClean="0"/>
              <a:t>Dynamic</a:t>
            </a:r>
          </a:p>
          <a:p>
            <a:pPr lvl="1"/>
            <a:r>
              <a:rPr lang="en-US" dirty="0"/>
              <a:t>Fault tolerant </a:t>
            </a:r>
            <a:endParaRPr lang="en-US" dirty="0" smtClean="0"/>
          </a:p>
          <a:p>
            <a:pPr lvl="1"/>
            <a:r>
              <a:rPr lang="en-US" altLang="zh-CN" dirty="0" smtClean="0"/>
              <a:t>Versatile: </a:t>
            </a:r>
            <a:r>
              <a:rPr lang="en-US" dirty="0" smtClean="0"/>
              <a:t>works from </a:t>
            </a:r>
            <a:r>
              <a:rPr lang="en-US" dirty="0"/>
              <a:t>clusters, to clouds, to supercomputers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8800" dirty="0" smtClean="0"/>
          </a:p>
          <a:p>
            <a:pPr algn="ctr">
              <a:buNone/>
            </a:pPr>
            <a:r>
              <a:rPr lang="en-US" sz="8800" b="1" dirty="0" smtClean="0"/>
              <a:t>Questions?</a:t>
            </a:r>
          </a:p>
          <a:p>
            <a:pPr algn="ctr">
              <a:buNone/>
            </a:pPr>
            <a:r>
              <a:rPr lang="en-US" sz="2000" b="1" dirty="0" err="1" smtClean="0"/>
              <a:t>Tonglin</a:t>
            </a:r>
            <a:r>
              <a:rPr lang="en-US" sz="2000" b="1" dirty="0" smtClean="0"/>
              <a:t> Li</a:t>
            </a:r>
          </a:p>
          <a:p>
            <a:pPr algn="ctr">
              <a:buNone/>
            </a:pPr>
            <a:r>
              <a:rPr lang="en-US" sz="2000" b="1" dirty="0" smtClean="0">
                <a:hlinkClick r:id="rId3"/>
              </a:rPr>
              <a:t>tli13@hawk.iit.edu</a:t>
            </a:r>
            <a:endParaRPr lang="en-US" sz="2000" b="1" dirty="0" smtClean="0"/>
          </a:p>
          <a:p>
            <a:pPr algn="ctr">
              <a:buNone/>
            </a:pPr>
            <a:r>
              <a:rPr lang="en-US" sz="2000" dirty="0">
                <a:hlinkClick r:id="rId4"/>
              </a:rPr>
              <a:t>http://datasys.cs.iit.edu/projects/ZHT/</a:t>
            </a: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bottleneck of file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Metadata</a:t>
            </a:r>
          </a:p>
          <a:p>
            <a:pPr marL="1847088" lvl="7" indent="0">
              <a:buNone/>
            </a:pPr>
            <a:r>
              <a:rPr lang="en-US" b="1" dirty="0" smtClean="0"/>
              <a:t>	Concurrent file creates</a:t>
            </a:r>
            <a:endParaRPr lang="en-US" b="1" dirty="0"/>
          </a:p>
        </p:txBody>
      </p:sp>
      <p:pic>
        <p:nvPicPr>
          <p:cNvPr id="5" name="Picture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25" b="-625"/>
          <a:stretch/>
        </p:blipFill>
        <p:spPr bwMode="auto">
          <a:xfrm>
            <a:off x="1800225" y="2819400"/>
            <a:ext cx="5486400" cy="35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0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distributed hash table (DHT) for HEC </a:t>
            </a:r>
          </a:p>
          <a:p>
            <a:r>
              <a:rPr lang="en-US" dirty="0" smtClean="0"/>
              <a:t>As building block for high performance distributed systems</a:t>
            </a:r>
          </a:p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Latency</a:t>
            </a:r>
          </a:p>
          <a:p>
            <a:pPr lvl="1"/>
            <a:r>
              <a:rPr lang="en-US" dirty="0" smtClean="0"/>
              <a:t>Throughput</a:t>
            </a:r>
          </a:p>
          <a:p>
            <a:r>
              <a:rPr lang="en-US" dirty="0" smtClean="0"/>
              <a:t>Scalability</a:t>
            </a:r>
          </a:p>
          <a:p>
            <a:r>
              <a:rPr lang="en-US" dirty="0" smtClean="0"/>
              <a:t>Reliability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Related work: Distributed Hash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DHTs: Chord, </a:t>
            </a:r>
            <a:r>
              <a:rPr lang="en-US" dirty="0" err="1" smtClean="0"/>
              <a:t>Kademlia</a:t>
            </a:r>
            <a:r>
              <a:rPr lang="en-US" dirty="0" smtClean="0"/>
              <a:t>, Pastry, Cassandra, C-MPI, </a:t>
            </a:r>
            <a:r>
              <a:rPr lang="en-US" dirty="0" err="1" smtClean="0"/>
              <a:t>Memcached</a:t>
            </a:r>
            <a:r>
              <a:rPr lang="en-US" dirty="0" smtClean="0"/>
              <a:t>, Dynamo ...</a:t>
            </a:r>
          </a:p>
          <a:p>
            <a:r>
              <a:rPr lang="en-US" dirty="0" smtClean="0"/>
              <a:t>Why another?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011686"/>
              </p:ext>
            </p:extLst>
          </p:nvPr>
        </p:nvGraphicFramePr>
        <p:xfrm>
          <a:off x="457200" y="3505200"/>
          <a:ext cx="8229604" cy="27690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6401"/>
                <a:gridCol w="1066800"/>
                <a:gridCol w="1143000"/>
                <a:gridCol w="1447800"/>
                <a:gridCol w="1600201"/>
                <a:gridCol w="1295402"/>
              </a:tblGrid>
              <a:tr h="68134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Name</a:t>
                      </a:r>
                      <a:endParaRPr lang="en-US" sz="20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901" marR="6790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effectLst/>
                        </a:rPr>
                        <a:t>Impl</a:t>
                      </a:r>
                      <a:r>
                        <a:rPr lang="en-US" sz="2000" b="1" dirty="0">
                          <a:effectLst/>
                        </a:rPr>
                        <a:t>.</a:t>
                      </a:r>
                      <a:endParaRPr lang="en-US" sz="20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901" marR="67901" marT="0" marB="0" anchor="ctr"/>
                </a:tc>
                <a:tc>
                  <a:txBody>
                    <a:bodyPr/>
                    <a:lstStyle/>
                    <a:p>
                      <a:pPr marL="0" marR="0" indent="-5715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Routing Time</a:t>
                      </a:r>
                      <a:endParaRPr lang="en-US" sz="2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901" marR="67901" marT="0" marB="0" anchor="ctr"/>
                </a:tc>
                <a:tc>
                  <a:txBody>
                    <a:bodyPr/>
                    <a:lstStyle/>
                    <a:p>
                      <a:pPr marL="0" marR="0" indent="-5715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Persistence</a:t>
                      </a:r>
                      <a:endParaRPr lang="en-US" sz="20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901" marR="6790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Dynamic membership</a:t>
                      </a:r>
                      <a:endParaRPr lang="en-US" sz="20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901" marR="67901" marT="0" marB="0"/>
                </a:tc>
                <a:tc>
                  <a:txBody>
                    <a:bodyPr/>
                    <a:lstStyle/>
                    <a:p>
                      <a:pPr marL="0" marR="0" indent="1143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Append Operation</a:t>
                      </a:r>
                      <a:endParaRPr lang="en-US" sz="20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901" marR="67901" marT="0" marB="0"/>
                </a:tc>
              </a:tr>
              <a:tr h="351597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Cassandra</a:t>
                      </a:r>
                      <a:endParaRPr lang="en-US" sz="20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901" marR="67901" marT="0" marB="0" anchor="ctr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Java</a:t>
                      </a:r>
                      <a:endParaRPr lang="en-US" sz="20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901" marR="6790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Log(N)</a:t>
                      </a:r>
                      <a:endParaRPr lang="en-US" sz="20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901" marR="6790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Yes</a:t>
                      </a:r>
                      <a:endParaRPr lang="en-US" sz="2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901" marR="67901" marT="0" marB="0" anchor="ctr"/>
                </a:tc>
                <a:tc>
                  <a:txBody>
                    <a:bodyPr/>
                    <a:lstStyle/>
                    <a:p>
                      <a:pPr marL="0" marR="0" indent="1143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Yes</a:t>
                      </a:r>
                      <a:endParaRPr lang="en-US" sz="2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901" marR="67901" marT="0" marB="0" anchor="ctr"/>
                </a:tc>
                <a:tc>
                  <a:txBody>
                    <a:bodyPr/>
                    <a:lstStyle/>
                    <a:p>
                      <a:pPr marL="0" marR="0" indent="1143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No</a:t>
                      </a:r>
                      <a:endParaRPr lang="en-US" sz="20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901" marR="67901" marT="0" marB="0" anchor="ctr"/>
                </a:tc>
              </a:tr>
              <a:tr h="351597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C-MPI</a:t>
                      </a:r>
                      <a:endParaRPr lang="en-US" sz="20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901" marR="67901" marT="0" marB="0" anchor="ctr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C</a:t>
                      </a:r>
                      <a:endParaRPr lang="en-US" sz="20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901" marR="6790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Log(N)</a:t>
                      </a:r>
                      <a:endParaRPr lang="en-US" sz="20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901" marR="6790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No</a:t>
                      </a:r>
                      <a:endParaRPr lang="en-US" sz="20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901" marR="67901" marT="0" marB="0" anchor="ctr"/>
                </a:tc>
                <a:tc>
                  <a:txBody>
                    <a:bodyPr/>
                    <a:lstStyle/>
                    <a:p>
                      <a:pPr marL="0" marR="0" indent="1143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No</a:t>
                      </a:r>
                      <a:endParaRPr lang="en-US" sz="20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901" marR="67901" marT="0" marB="0" anchor="ctr"/>
                </a:tc>
                <a:tc>
                  <a:txBody>
                    <a:bodyPr/>
                    <a:lstStyle/>
                    <a:p>
                      <a:pPr marL="0" marR="0" indent="1143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No</a:t>
                      </a:r>
                      <a:endParaRPr lang="en-US" sz="20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901" marR="67901" marT="0" marB="0" anchor="ctr"/>
                </a:tc>
              </a:tr>
              <a:tr h="681349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Dynamo</a:t>
                      </a:r>
                      <a:endParaRPr lang="en-US" sz="20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901" marR="67901" marT="0" marB="0" anchor="ctr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Java</a:t>
                      </a:r>
                      <a:endParaRPr lang="en-US" sz="20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901" marR="6790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0 to Log(N)</a:t>
                      </a:r>
                      <a:endParaRPr lang="en-US" sz="20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901" marR="6790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Yes</a:t>
                      </a:r>
                      <a:endParaRPr lang="en-US" sz="20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901" marR="67901" marT="0" marB="0" anchor="ctr"/>
                </a:tc>
                <a:tc>
                  <a:txBody>
                    <a:bodyPr/>
                    <a:lstStyle/>
                    <a:p>
                      <a:pPr marL="0" marR="0" indent="1143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Yes</a:t>
                      </a:r>
                      <a:endParaRPr lang="en-US" sz="20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901" marR="67901" marT="0" marB="0" anchor="ctr"/>
                </a:tc>
                <a:tc>
                  <a:txBody>
                    <a:bodyPr/>
                    <a:lstStyle/>
                    <a:p>
                      <a:pPr marL="0" marR="0" indent="1143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No</a:t>
                      </a:r>
                      <a:endParaRPr lang="en-US" sz="20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901" marR="67901" marT="0" marB="0" anchor="ctr"/>
                </a:tc>
              </a:tr>
              <a:tr h="351597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effectLst/>
                        </a:rPr>
                        <a:t>Memcached</a:t>
                      </a:r>
                      <a:endParaRPr lang="en-US" sz="20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901" marR="67901" marT="0" marB="0" anchor="ctr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C</a:t>
                      </a:r>
                      <a:endParaRPr lang="en-US" sz="20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901" marR="6790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  <a:ea typeface="+mn-ea"/>
                        </a:rPr>
                        <a:t>0</a:t>
                      </a:r>
                      <a:endParaRPr lang="en-US" sz="20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901" marR="6790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No</a:t>
                      </a:r>
                      <a:endParaRPr lang="en-US" sz="20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901" marR="67901" marT="0" marB="0" anchor="ctr"/>
                </a:tc>
                <a:tc>
                  <a:txBody>
                    <a:bodyPr/>
                    <a:lstStyle/>
                    <a:p>
                      <a:pPr marL="0" marR="0" indent="1143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No</a:t>
                      </a:r>
                      <a:endParaRPr lang="en-US" sz="20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901" marR="67901" marT="0" marB="0" anchor="ctr"/>
                </a:tc>
                <a:tc>
                  <a:txBody>
                    <a:bodyPr/>
                    <a:lstStyle/>
                    <a:p>
                      <a:pPr marL="0" marR="0" indent="1143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No</a:t>
                      </a:r>
                      <a:endParaRPr lang="en-US" sz="20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901" marR="67901" marT="0" marB="0" anchor="ctr"/>
                </a:tc>
              </a:tr>
              <a:tr h="351597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ZHT</a:t>
                      </a:r>
                      <a:endParaRPr lang="en-US" sz="20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901" marR="67901" marT="0" marB="0" anchor="ctr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C++</a:t>
                      </a:r>
                      <a:endParaRPr lang="en-US" sz="2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901" marR="6790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0 to 2</a:t>
                      </a:r>
                      <a:endParaRPr lang="en-US" sz="20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901" marR="6790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Yes</a:t>
                      </a:r>
                      <a:endParaRPr lang="en-US" sz="20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901" marR="67901" marT="0" marB="0" anchor="ctr"/>
                </a:tc>
                <a:tc>
                  <a:txBody>
                    <a:bodyPr/>
                    <a:lstStyle/>
                    <a:p>
                      <a:pPr marL="0" marR="0" indent="1143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Yes</a:t>
                      </a:r>
                      <a:endParaRPr lang="en-US" sz="20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901" marR="67901" marT="0" marB="0" anchor="ctr"/>
                </a:tc>
                <a:tc>
                  <a:txBody>
                    <a:bodyPr/>
                    <a:lstStyle/>
                    <a:p>
                      <a:pPr marL="0" marR="0" indent="1143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Yes</a:t>
                      </a:r>
                      <a:endParaRPr lang="en-US" sz="20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901" marR="67901" marT="0" marB="0" anchor="ctr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76600" y="4219576"/>
            <a:ext cx="990600" cy="1295400"/>
          </a:xfrm>
          <a:prstGeom prst="rect">
            <a:avLst/>
          </a:prstGeom>
          <a:solidFill>
            <a:srgbClr val="FF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76600" y="5629275"/>
            <a:ext cx="990600" cy="647700"/>
          </a:xfrm>
          <a:prstGeom prst="rect">
            <a:avLst/>
          </a:prstGeom>
          <a:solidFill>
            <a:srgbClr val="66FF33">
              <a:alpha val="38824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66936" y="4210051"/>
            <a:ext cx="990600" cy="323850"/>
          </a:xfrm>
          <a:prstGeom prst="rect">
            <a:avLst/>
          </a:prstGeom>
          <a:solidFill>
            <a:srgbClr val="FF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166936" y="5057776"/>
            <a:ext cx="990600" cy="323850"/>
          </a:xfrm>
          <a:prstGeom prst="rect">
            <a:avLst/>
          </a:prstGeom>
          <a:solidFill>
            <a:srgbClr val="FF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166936" y="5619753"/>
            <a:ext cx="990600" cy="647700"/>
          </a:xfrm>
          <a:prstGeom prst="rect">
            <a:avLst/>
          </a:prstGeom>
          <a:solidFill>
            <a:srgbClr val="66FF33">
              <a:alpha val="38824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166936" y="4586292"/>
            <a:ext cx="990600" cy="323850"/>
          </a:xfrm>
          <a:prstGeom prst="rect">
            <a:avLst/>
          </a:prstGeom>
          <a:solidFill>
            <a:srgbClr val="66FF33">
              <a:alpha val="38824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72000" y="5953125"/>
            <a:ext cx="990600" cy="323850"/>
          </a:xfrm>
          <a:prstGeom prst="rect">
            <a:avLst/>
          </a:prstGeom>
          <a:solidFill>
            <a:srgbClr val="66FF33">
              <a:alpha val="38824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72000" y="5057776"/>
            <a:ext cx="990600" cy="323850"/>
          </a:xfrm>
          <a:prstGeom prst="rect">
            <a:avLst/>
          </a:prstGeom>
          <a:solidFill>
            <a:srgbClr val="66FF33">
              <a:alpha val="38824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572000" y="4219576"/>
            <a:ext cx="990600" cy="323850"/>
          </a:xfrm>
          <a:prstGeom prst="rect">
            <a:avLst/>
          </a:prstGeom>
          <a:solidFill>
            <a:srgbClr val="66FF33">
              <a:alpha val="38824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572000" y="5562602"/>
            <a:ext cx="990600" cy="323850"/>
          </a:xfrm>
          <a:prstGeom prst="rect">
            <a:avLst/>
          </a:prstGeom>
          <a:solidFill>
            <a:srgbClr val="FF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57712" y="4619628"/>
            <a:ext cx="990600" cy="323850"/>
          </a:xfrm>
          <a:prstGeom prst="rect">
            <a:avLst/>
          </a:prstGeom>
          <a:solidFill>
            <a:srgbClr val="FF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096000" y="5953128"/>
            <a:ext cx="990600" cy="323850"/>
          </a:xfrm>
          <a:prstGeom prst="rect">
            <a:avLst/>
          </a:prstGeom>
          <a:solidFill>
            <a:srgbClr val="66FF33">
              <a:alpha val="38824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119812" y="5086350"/>
            <a:ext cx="990600" cy="323850"/>
          </a:xfrm>
          <a:prstGeom prst="rect">
            <a:avLst/>
          </a:prstGeom>
          <a:solidFill>
            <a:srgbClr val="66FF33">
              <a:alpha val="38824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543800" y="5953125"/>
            <a:ext cx="990600" cy="323850"/>
          </a:xfrm>
          <a:prstGeom prst="rect">
            <a:avLst/>
          </a:prstGeom>
          <a:solidFill>
            <a:srgbClr val="66FF33">
              <a:alpha val="38824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81712" y="4219576"/>
            <a:ext cx="990600" cy="323850"/>
          </a:xfrm>
          <a:prstGeom prst="rect">
            <a:avLst/>
          </a:prstGeom>
          <a:solidFill>
            <a:srgbClr val="66FF33">
              <a:alpha val="38824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096000" y="4595821"/>
            <a:ext cx="990600" cy="323850"/>
          </a:xfrm>
          <a:prstGeom prst="rect">
            <a:avLst/>
          </a:prstGeom>
          <a:solidFill>
            <a:srgbClr val="FF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119812" y="5562602"/>
            <a:ext cx="990600" cy="323850"/>
          </a:xfrm>
          <a:prstGeom prst="rect">
            <a:avLst/>
          </a:prstGeom>
          <a:solidFill>
            <a:srgbClr val="FF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543800" y="4214816"/>
            <a:ext cx="990600" cy="1671636"/>
          </a:xfrm>
          <a:prstGeom prst="rect">
            <a:avLst/>
          </a:prstGeom>
          <a:solidFill>
            <a:srgbClr val="FF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Zero-hop hash mapping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76400"/>
            <a:ext cx="4911735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2-layer hashing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30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828801"/>
            <a:ext cx="7162800" cy="4426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Architecture and terms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1676400"/>
            <a:ext cx="3886200" cy="3666302"/>
          </a:xfrm>
        </p:spPr>
        <p:txBody>
          <a:bodyPr/>
          <a:lstStyle/>
          <a:p>
            <a:r>
              <a:rPr lang="en-US" dirty="0" smtClean="0"/>
              <a:t>Name space: 2</a:t>
            </a:r>
            <a:r>
              <a:rPr lang="en-US" baseline="30000" dirty="0" smtClean="0"/>
              <a:t>64</a:t>
            </a:r>
            <a:endParaRPr lang="en-US" dirty="0" smtClean="0"/>
          </a:p>
          <a:p>
            <a:r>
              <a:rPr lang="en-US" dirty="0" smtClean="0"/>
              <a:t>Physical node</a:t>
            </a:r>
          </a:p>
          <a:p>
            <a:r>
              <a:rPr lang="en-US" dirty="0" smtClean="0"/>
              <a:t>Manager</a:t>
            </a:r>
            <a:endParaRPr lang="en-US" dirty="0"/>
          </a:p>
          <a:p>
            <a:r>
              <a:rPr lang="en-US" dirty="0"/>
              <a:t>ZHT </a:t>
            </a:r>
            <a:r>
              <a:rPr lang="en-US" dirty="0" smtClean="0"/>
              <a:t>Instance</a:t>
            </a:r>
          </a:p>
          <a:p>
            <a:r>
              <a:rPr lang="en-US" dirty="0"/>
              <a:t>Partition: n (fixed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n = max(k)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 smtClean="0"/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676400"/>
            <a:ext cx="5438776" cy="4408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8274</TotalTime>
  <Words>792</Words>
  <Application>Microsoft Office PowerPoint</Application>
  <PresentationFormat>On-screen Show (4:3)</PresentationFormat>
  <Paragraphs>324</Paragraphs>
  <Slides>32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Module</vt:lpstr>
      <vt:lpstr>Tonglin Li, Xiaobing Zhou, Kevin Brandstatter, Dongfang Zhao, Ke Wang, Zhao Zhang, Ioan Raicu Illinois Institute of Technology, Chicago, U.S.A</vt:lpstr>
      <vt:lpstr>PowerPoint Presentation</vt:lpstr>
      <vt:lpstr> Big problem: file systems scalability</vt:lpstr>
      <vt:lpstr>The bottleneck of file systems</vt:lpstr>
      <vt:lpstr>Proposed work</vt:lpstr>
      <vt:lpstr>Related work: Distributed Hash Tables</vt:lpstr>
      <vt:lpstr>Zero-hop hash mapping</vt:lpstr>
      <vt:lpstr>2-layer hashing </vt:lpstr>
      <vt:lpstr>Architecture and terms</vt:lpstr>
      <vt:lpstr>How many partition per node can we do?</vt:lpstr>
      <vt:lpstr>Membership management</vt:lpstr>
      <vt:lpstr>Membership management</vt:lpstr>
      <vt:lpstr>Consistency</vt:lpstr>
      <vt:lpstr>Persistence: NoVoHT</vt:lpstr>
      <vt:lpstr>Failure handling</vt:lpstr>
      <vt:lpstr>Evaluation: test beds</vt:lpstr>
      <vt:lpstr>Latency on BG/P</vt:lpstr>
      <vt:lpstr>Latency distribution</vt:lpstr>
      <vt:lpstr>Throughput on BG/P</vt:lpstr>
      <vt:lpstr>Aggregated throughput on BG/P</vt:lpstr>
      <vt:lpstr>Latency on commodity cluster</vt:lpstr>
      <vt:lpstr>ZHT on cloud: latency</vt:lpstr>
      <vt:lpstr>ZHT on cloud: latency distribution</vt:lpstr>
      <vt:lpstr>ZHT on cloud: throughput</vt:lpstr>
      <vt:lpstr>Amortized cost</vt:lpstr>
      <vt:lpstr>Applications</vt:lpstr>
      <vt:lpstr>FusionFS result: Concurrent File Creates</vt:lpstr>
      <vt:lpstr>Istore results</vt:lpstr>
      <vt:lpstr>MATRIX results</vt:lpstr>
      <vt:lpstr>Future work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ZHT</dc:title>
  <dc:creator>Leo</dc:creator>
  <cp:lastModifiedBy>Tony</cp:lastModifiedBy>
  <cp:revision>404</cp:revision>
  <dcterms:created xsi:type="dcterms:W3CDTF">2006-08-16T00:00:00Z</dcterms:created>
  <dcterms:modified xsi:type="dcterms:W3CDTF">2013-05-23T04:10:10Z</dcterms:modified>
</cp:coreProperties>
</file>