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  <p:sldMasterId id="214748370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75" r:id="rId11"/>
    <p:sldId id="271" r:id="rId12"/>
    <p:sldId id="276" r:id="rId13"/>
    <p:sldId id="270" r:id="rId14"/>
    <p:sldId id="272" r:id="rId15"/>
    <p:sldId id="273" r:id="rId16"/>
    <p:sldId id="274" r:id="rId17"/>
    <p:sldId id="277" r:id="rId18"/>
    <p:sldId id="263" r:id="rId19"/>
    <p:sldId id="264" r:id="rId20"/>
    <p:sldId id="265" r:id="rId21"/>
    <p:sldId id="267" r:id="rId22"/>
    <p:sldId id="268" r:id="rId23"/>
    <p:sldId id="269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FF79"/>
    <a:srgbClr val="1F1F1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62" d="100"/>
          <a:sy n="62" d="100"/>
        </p:scale>
        <p:origin x="3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customXml" Target="../customXml/item3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ustomXml" Target="../customXml/item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63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971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182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10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0329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430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4137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7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955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7610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856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88623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9813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94615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2273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46379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0553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2951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39282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7685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82943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506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27811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07974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795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66903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9425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8005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9807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6176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54610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39888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04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496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009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879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029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96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56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08C5590-C6BE-41ED-B746-89A239EF904D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83CDCA6-BB82-4CCC-9CB7-A590F4BAFE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9892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12296-BCF2-4BD2-B3AF-77332760A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622" y="399029"/>
            <a:ext cx="95631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/>
              <a:t>Prácticas de laboratorio ISOFT</a:t>
            </a:r>
            <a:br>
              <a:rPr lang="es-ES" dirty="0"/>
            </a:br>
            <a:r>
              <a:rPr lang="es-ES" sz="4000" dirty="0"/>
              <a:t>Proyecto: Gestión de tienda de muebles 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3D6D43-E2A9-4B17-B8B5-9EE6D3952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622" y="3339532"/>
            <a:ext cx="10380598" cy="2804413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  Profesor: José García </a:t>
            </a:r>
            <a:r>
              <a:rPr lang="es-ES" dirty="0" err="1"/>
              <a:t>fanjul</a:t>
            </a:r>
            <a:endParaRPr lang="es-ES" dirty="0"/>
          </a:p>
          <a:p>
            <a:pPr algn="l"/>
            <a:r>
              <a:rPr lang="es-ES" dirty="0"/>
              <a:t>  Equipo de práctica de laboratorio: </a:t>
            </a:r>
            <a:r>
              <a:rPr lang="es-ES_tradnl" dirty="0"/>
              <a:t>IS2020G11</a:t>
            </a:r>
          </a:p>
          <a:p>
            <a:pPr algn="l"/>
            <a:r>
              <a:rPr lang="es-ES_tradnl" dirty="0"/>
              <a:t>  Componentes: 		- CÉSAR DEL RÍO FERNÁNDEZ</a:t>
            </a:r>
          </a:p>
          <a:p>
            <a:pPr algn="l"/>
            <a:r>
              <a:rPr lang="es-ES_tradnl" dirty="0"/>
              <a:t>						- MARINA DEL BUSTO ELIAS</a:t>
            </a:r>
          </a:p>
          <a:p>
            <a:pPr algn="l"/>
            <a:r>
              <a:rPr lang="es-ES" dirty="0"/>
              <a:t>						- DANIEL PRIETO BARGADOS</a:t>
            </a:r>
          </a:p>
          <a:p>
            <a:pPr algn="l"/>
            <a:r>
              <a:rPr lang="es-ES" dirty="0"/>
              <a:t>						- FRANCISCO GABRIEL PUGA LOJO</a:t>
            </a:r>
          </a:p>
        </p:txBody>
      </p:sp>
    </p:spTree>
    <p:extLst>
      <p:ext uri="{BB962C8B-B14F-4D97-AF65-F5344CB8AC3E}">
        <p14:creationId xmlns:p14="http://schemas.microsoft.com/office/powerpoint/2010/main" val="3993071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985A8AC-7827-474B-99BF-7ABDC8340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654" y="0"/>
            <a:ext cx="11339345" cy="1905000"/>
          </a:xfrm>
        </p:spPr>
        <p:txBody>
          <a:bodyPr>
            <a:normAutofit/>
          </a:bodyPr>
          <a:lstStyle/>
          <a:p>
            <a:r>
              <a:rPr lang="es-ES" sz="4900" dirty="0"/>
              <a:t>DIAGRAMA DE CASOS DE USO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5C17AD3-01DE-B24A-9CCE-FB6922FEB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2514600"/>
            <a:ext cx="8064500" cy="3505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427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DAA75-C66D-40AC-A8E5-8255F8D1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Prototipos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3E12F2-4547-41EE-8099-B38C5C981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BB3DE46-EE60-40C0-B738-1A9EE2690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52934" y="2508245"/>
            <a:ext cx="3282955" cy="328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954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98221-A0F7-4FC4-86C8-33EF6156E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698D9F-0A5C-4C02-BB11-5F996D261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554A36-A1B6-43E2-8B10-8954548FF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4232" y="1266523"/>
            <a:ext cx="6163535" cy="432495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F0DC716-484E-472C-95E3-4ED462105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994" y="2168763"/>
            <a:ext cx="8068845" cy="26034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6874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98EB9-6032-485A-AB4F-40C7CA99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2F24E24-EDD8-49C9-BDD5-F81DDC6507FE}"/>
              </a:ext>
            </a:extLst>
          </p:cNvPr>
          <p:cNvSpPr/>
          <p:nvPr/>
        </p:nvSpPr>
        <p:spPr>
          <a:xfrm>
            <a:off x="1275127" y="2357306"/>
            <a:ext cx="2340528" cy="86406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Casos de uso</a:t>
            </a: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5CF887DE-6654-4C94-AB9D-3FA10855D7BB}"/>
              </a:ext>
            </a:extLst>
          </p:cNvPr>
          <p:cNvSpPr/>
          <p:nvPr/>
        </p:nvSpPr>
        <p:spPr>
          <a:xfrm>
            <a:off x="3783435" y="2684477"/>
            <a:ext cx="1501629" cy="2013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: esquina doblada 6">
            <a:extLst>
              <a:ext uri="{FF2B5EF4-FFF2-40B4-BE49-F238E27FC236}">
                <a16:creationId xmlns:a16="http://schemas.microsoft.com/office/drawing/2014/main" id="{DE4903A9-0360-47D3-9EC0-F4C0ECB02BB4}"/>
              </a:ext>
            </a:extLst>
          </p:cNvPr>
          <p:cNvSpPr/>
          <p:nvPr/>
        </p:nvSpPr>
        <p:spPr>
          <a:xfrm>
            <a:off x="5612234" y="2357306"/>
            <a:ext cx="1294703" cy="989901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Prototipos</a:t>
            </a:r>
          </a:p>
        </p:txBody>
      </p:sp>
      <p:pic>
        <p:nvPicPr>
          <p:cNvPr id="2050" name="Picture 2" descr="Servicio Al Cliente Satisfacción - Imagen gratis en Pixabay">
            <a:extLst>
              <a:ext uri="{FF2B5EF4-FFF2-40B4-BE49-F238E27FC236}">
                <a16:creationId xmlns:a16="http://schemas.microsoft.com/office/drawing/2014/main" id="{716CB123-DA6F-4C66-8852-26DA42F972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276" y="1852633"/>
            <a:ext cx="1999246" cy="199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C630AEFB-85F3-4601-AAD6-86287A517904}"/>
              </a:ext>
            </a:extLst>
          </p:cNvPr>
          <p:cNvSpPr/>
          <p:nvPr/>
        </p:nvSpPr>
        <p:spPr>
          <a:xfrm>
            <a:off x="7105476" y="2684477"/>
            <a:ext cx="1501629" cy="2013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2DA0A34-D1A1-4D06-A9E3-059C98F129D8}"/>
              </a:ext>
            </a:extLst>
          </p:cNvPr>
          <p:cNvSpPr txBox="1"/>
          <p:nvPr/>
        </p:nvSpPr>
        <p:spPr>
          <a:xfrm>
            <a:off x="8654454" y="1562100"/>
            <a:ext cx="283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Hablar con el cliente</a:t>
            </a:r>
          </a:p>
        </p:txBody>
      </p:sp>
      <p:sp>
        <p:nvSpPr>
          <p:cNvPr id="10" name="Flecha: curvada hacia arriba 9">
            <a:extLst>
              <a:ext uri="{FF2B5EF4-FFF2-40B4-BE49-F238E27FC236}">
                <a16:creationId xmlns:a16="http://schemas.microsoft.com/office/drawing/2014/main" id="{E175231A-A18A-4DA2-B03A-9BFD290D2E2A}"/>
              </a:ext>
            </a:extLst>
          </p:cNvPr>
          <p:cNvSpPr/>
          <p:nvPr/>
        </p:nvSpPr>
        <p:spPr>
          <a:xfrm flipH="1">
            <a:off x="5821960" y="4060272"/>
            <a:ext cx="4303552" cy="1535185"/>
          </a:xfrm>
          <a:prstGeom prst="curved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32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7" grpId="1" animBg="1"/>
      <p:bldP spid="9" grpId="0" animBg="1"/>
      <p:bldP spid="8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2D7B4-FBE6-460B-B8C0-F27756ED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B51093DA-E712-4078-A44B-9966FB273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50" y="136354"/>
            <a:ext cx="4583148" cy="65852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8410D3EA-BDF3-4E8A-81AC-C12BE4E9D973}"/>
              </a:ext>
            </a:extLst>
          </p:cNvPr>
          <p:cNvSpPr/>
          <p:nvPr/>
        </p:nvSpPr>
        <p:spPr>
          <a:xfrm>
            <a:off x="388950" y="558265"/>
            <a:ext cx="583202" cy="3080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3DC10BB-3899-4A2A-87FC-82CED3748FBD}"/>
              </a:ext>
            </a:extLst>
          </p:cNvPr>
          <p:cNvSpPr/>
          <p:nvPr/>
        </p:nvSpPr>
        <p:spPr>
          <a:xfrm>
            <a:off x="1222408" y="558265"/>
            <a:ext cx="583202" cy="3850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2F60C10-6003-4E42-A5E0-3E2D9FA6548A}"/>
              </a:ext>
            </a:extLst>
          </p:cNvPr>
          <p:cNvSpPr/>
          <p:nvPr/>
        </p:nvSpPr>
        <p:spPr>
          <a:xfrm>
            <a:off x="3619099" y="3619099"/>
            <a:ext cx="1097280" cy="2310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421A6CE-B5FA-4EE1-89A4-3ED2A7DC955C}"/>
              </a:ext>
            </a:extLst>
          </p:cNvPr>
          <p:cNvSpPr/>
          <p:nvPr/>
        </p:nvSpPr>
        <p:spPr>
          <a:xfrm>
            <a:off x="4052236" y="644893"/>
            <a:ext cx="760396" cy="266619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5051A1A-52EB-4B76-932F-E2354B52D613}"/>
              </a:ext>
            </a:extLst>
          </p:cNvPr>
          <p:cNvSpPr/>
          <p:nvPr/>
        </p:nvSpPr>
        <p:spPr>
          <a:xfrm>
            <a:off x="388950" y="136354"/>
            <a:ext cx="2431252" cy="42191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FA2D59B-8978-4AFD-9E20-69517E1DDEA8}"/>
              </a:ext>
            </a:extLst>
          </p:cNvPr>
          <p:cNvSpPr/>
          <p:nvPr/>
        </p:nvSpPr>
        <p:spPr>
          <a:xfrm>
            <a:off x="471639" y="5486400"/>
            <a:ext cx="4417996" cy="72670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2CCDD1E-3718-456A-8BE4-60DA4B2CF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775" y="883702"/>
            <a:ext cx="6099403" cy="5090596"/>
          </a:xfrm>
          <a:prstGeom prst="rect">
            <a:avLst/>
          </a:prstGeom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62CA4FAD-CF51-49BC-B79D-8CCF34C9B241}"/>
              </a:ext>
            </a:extLst>
          </p:cNvPr>
          <p:cNvSpPr/>
          <p:nvPr/>
        </p:nvSpPr>
        <p:spPr>
          <a:xfrm>
            <a:off x="4716379" y="1690688"/>
            <a:ext cx="2223436" cy="49424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5E8E7E3-82E4-4CB0-A913-F83DA4228A12}"/>
              </a:ext>
            </a:extLst>
          </p:cNvPr>
          <p:cNvSpPr txBox="1"/>
          <p:nvPr/>
        </p:nvSpPr>
        <p:spPr>
          <a:xfrm>
            <a:off x="6977312" y="883702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[WIP]</a:t>
            </a:r>
          </a:p>
        </p:txBody>
      </p:sp>
    </p:spTree>
    <p:extLst>
      <p:ext uri="{BB962C8B-B14F-4D97-AF65-F5344CB8AC3E}">
        <p14:creationId xmlns:p14="http://schemas.microsoft.com/office/powerpoint/2010/main" val="58793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6A59A-4291-4A0A-8EBC-195D36299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231" y="2119901"/>
            <a:ext cx="9905998" cy="1905000"/>
          </a:xfrm>
        </p:spPr>
        <p:txBody>
          <a:bodyPr>
            <a:normAutofit/>
          </a:bodyPr>
          <a:lstStyle/>
          <a:p>
            <a:r>
              <a:rPr lang="es-ES" sz="4800" dirty="0"/>
              <a:t>MODELO DE DOMINIO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812C79-313E-4FDF-B296-AC23A311D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1456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E120E-953B-4524-842A-D0BC70DF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9550"/>
            <a:ext cx="9905998" cy="1905000"/>
          </a:xfrm>
        </p:spPr>
        <p:txBody>
          <a:bodyPr/>
          <a:lstStyle/>
          <a:p>
            <a:pPr algn="ctr"/>
            <a:r>
              <a:rPr lang="es-ES" dirty="0"/>
              <a:t>Clases y atributos que identificamos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70BEBF45-B0BA-45DD-B9D8-519B51EB1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2648" y="1911931"/>
            <a:ext cx="2777886" cy="30488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FD25983-D9FE-4DDC-BE05-3409EE588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87926"/>
            <a:ext cx="3030904" cy="288214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8B0FE36-F2FB-42B2-A996-4EBD07095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247" y="1911931"/>
            <a:ext cx="2777886" cy="402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46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3669E-AE20-41E9-B62C-CFCDD820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1238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Relaciones entre Clases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E530D1F-7302-44FE-A009-BCD57A74E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809" y="905404"/>
            <a:ext cx="4101541" cy="586873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A6EF38B-29F1-4F33-B600-D64572C4D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788" y="3510913"/>
            <a:ext cx="1371791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29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29BE8-3D4C-4807-8FC2-D095FA2E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602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Primera versión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85D9874-478C-45B8-8B63-4DB155C3F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4411" y="1003610"/>
            <a:ext cx="7357150" cy="5401210"/>
          </a:xfrm>
          <a:prstGeom prst="rect">
            <a:avLst/>
          </a:prstGeom>
          <a:ln>
            <a:solidFill>
              <a:srgbClr val="1F1F1F"/>
            </a:solidFill>
          </a:ln>
        </p:spPr>
      </p:pic>
    </p:spTree>
    <p:extLst>
      <p:ext uri="{BB962C8B-B14F-4D97-AF65-F5344CB8AC3E}">
        <p14:creationId xmlns:p14="http://schemas.microsoft.com/office/powerpoint/2010/main" val="3660043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75ACC-D8AA-4E9D-9B5B-E59C198D2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04353" y="183983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Segunda versión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B5D02CD-3C33-4A94-BC9D-FC4C816C7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996" y="377185"/>
            <a:ext cx="6836503" cy="6103629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45018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0DF76-F2B3-49EA-81B3-8E6615D23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69" y="208908"/>
            <a:ext cx="9905998" cy="1905000"/>
          </a:xfrm>
        </p:spPr>
        <p:txBody>
          <a:bodyPr>
            <a:normAutofit/>
          </a:bodyPr>
          <a:lstStyle/>
          <a:p>
            <a:r>
              <a:rPr lang="es-ES" sz="6000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2A416-1CDA-4E61-882A-A25CF2DE9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69" y="2030859"/>
            <a:ext cx="9905998" cy="3124201"/>
          </a:xfrm>
        </p:spPr>
        <p:txBody>
          <a:bodyPr>
            <a:normAutofit/>
          </a:bodyPr>
          <a:lstStyle/>
          <a:p>
            <a:r>
              <a:rPr lang="es-ES" sz="4000" dirty="0"/>
              <a:t>Sistema de Trabajo</a:t>
            </a:r>
          </a:p>
          <a:p>
            <a:r>
              <a:rPr lang="es-ES" sz="4000" dirty="0"/>
              <a:t>Modelo funcional</a:t>
            </a:r>
          </a:p>
          <a:p>
            <a:r>
              <a:rPr lang="es-ES" sz="4000" dirty="0"/>
              <a:t>Modelo de dominio</a:t>
            </a:r>
          </a:p>
        </p:txBody>
      </p:sp>
    </p:spTree>
    <p:extLst>
      <p:ext uri="{BB962C8B-B14F-4D97-AF65-F5344CB8AC3E}">
        <p14:creationId xmlns:p14="http://schemas.microsoft.com/office/powerpoint/2010/main" val="3300789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9CACE-BB98-40D8-AC59-8FEFB4B48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79664" y="0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Última versión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34DB881-7402-462C-9B45-24D2E19F2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462443"/>
            <a:ext cx="7158205" cy="5933114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811326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7FD7B-70DE-4A79-9643-AFA5570E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0500"/>
            <a:ext cx="9905998" cy="1905000"/>
          </a:xfrm>
        </p:spPr>
        <p:txBody>
          <a:bodyPr/>
          <a:lstStyle/>
          <a:p>
            <a:pPr algn="ctr"/>
            <a:r>
              <a:rPr lang="es-ES" dirty="0"/>
              <a:t>Primera versión frente última versión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BF7CF6-ECAC-4FBA-801F-17F8B261B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3" y="1562100"/>
            <a:ext cx="9905998" cy="3124201"/>
          </a:xfrm>
        </p:spPr>
        <p:txBody>
          <a:bodyPr/>
          <a:lstStyle/>
          <a:p>
            <a:r>
              <a:rPr lang="es-ES" dirty="0"/>
              <a:t>¿Qué diferencias hay entre ambas versiones?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CLASES</a:t>
            </a:r>
          </a:p>
          <a:p>
            <a:pPr marL="0" indent="0">
              <a:buNone/>
            </a:pPr>
            <a:r>
              <a:rPr lang="es-ES" dirty="0"/>
              <a:t>RELACIONES</a:t>
            </a:r>
          </a:p>
          <a:p>
            <a:pPr marL="0" indent="0">
              <a:buNone/>
            </a:pPr>
            <a:r>
              <a:rPr lang="es-ES" dirty="0"/>
              <a:t>CARDINALIDADES </a:t>
            </a:r>
          </a:p>
          <a:p>
            <a:pPr marL="0" indent="0">
              <a:buNone/>
            </a:pPr>
            <a:r>
              <a:rPr lang="es-ES" dirty="0"/>
              <a:t>ATRIBUTOS</a:t>
            </a:r>
          </a:p>
        </p:txBody>
      </p:sp>
    </p:spTree>
    <p:extLst>
      <p:ext uri="{BB962C8B-B14F-4D97-AF65-F5344CB8AC3E}">
        <p14:creationId xmlns:p14="http://schemas.microsoft.com/office/powerpoint/2010/main" val="2181002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4A143-38C3-48E2-B295-6C793359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187" y="2476500"/>
            <a:ext cx="9905998" cy="1905000"/>
          </a:xfrm>
        </p:spPr>
        <p:txBody>
          <a:bodyPr>
            <a:normAutofit/>
          </a:bodyPr>
          <a:lstStyle/>
          <a:p>
            <a:r>
              <a:rPr lang="es-ES" sz="48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3065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875EB-FFD8-4D3C-95C2-751830FA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62" y="222017"/>
            <a:ext cx="10515600" cy="1325563"/>
          </a:xfrm>
        </p:spPr>
        <p:txBody>
          <a:bodyPr/>
          <a:lstStyle/>
          <a:p>
            <a:r>
              <a:rPr lang="es-ES" dirty="0"/>
              <a:t>Sistema de Trabajo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C412396-EFB0-4D0D-8B6B-687C8888A08A}"/>
              </a:ext>
            </a:extLst>
          </p:cNvPr>
          <p:cNvSpPr txBox="1"/>
          <p:nvPr/>
        </p:nvSpPr>
        <p:spPr>
          <a:xfrm>
            <a:off x="2132165" y="1956027"/>
            <a:ext cx="157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PROYECTO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7B0CC541-8B4F-43C7-84D2-289B75FCD83B}"/>
              </a:ext>
            </a:extLst>
          </p:cNvPr>
          <p:cNvSpPr/>
          <p:nvPr/>
        </p:nvSpPr>
        <p:spPr>
          <a:xfrm>
            <a:off x="5584893" y="3666587"/>
            <a:ext cx="1022214" cy="4751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D82B010-EB30-4816-9EE0-D33A51D44317}"/>
              </a:ext>
            </a:extLst>
          </p:cNvPr>
          <p:cNvSpPr/>
          <p:nvPr/>
        </p:nvSpPr>
        <p:spPr>
          <a:xfrm>
            <a:off x="993653" y="2513418"/>
            <a:ext cx="3848088" cy="1390763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TRABAJO COLECTIVO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67849FB-4C63-424E-9302-293D2F4F1AEE}"/>
              </a:ext>
            </a:extLst>
          </p:cNvPr>
          <p:cNvSpPr/>
          <p:nvPr/>
        </p:nvSpPr>
        <p:spPr>
          <a:xfrm>
            <a:off x="993652" y="3904177"/>
            <a:ext cx="935429" cy="13907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TRABAJO INDIVIDUAL</a:t>
            </a:r>
          </a:p>
          <a:p>
            <a:pPr algn="ctr"/>
            <a:r>
              <a:rPr lang="es-ES" sz="1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8CDC1C9-F14F-45B6-A773-55BA2535D018}"/>
              </a:ext>
            </a:extLst>
          </p:cNvPr>
          <p:cNvSpPr/>
          <p:nvPr/>
        </p:nvSpPr>
        <p:spPr>
          <a:xfrm>
            <a:off x="1938000" y="3904177"/>
            <a:ext cx="935429" cy="13907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" dirty="0"/>
          </a:p>
          <a:p>
            <a:pPr algn="ctr"/>
            <a:endParaRPr lang="es-ES" sz="600" dirty="0"/>
          </a:p>
          <a:p>
            <a:pPr algn="ctr"/>
            <a:endParaRPr lang="es-ES" sz="1000" dirty="0"/>
          </a:p>
          <a:p>
            <a:pPr algn="ctr"/>
            <a:r>
              <a:rPr lang="es-ES" sz="1000" dirty="0">
                <a:solidFill>
                  <a:schemeClr val="bg1"/>
                </a:solidFill>
              </a:rPr>
              <a:t>TRABAJO INDIVIDUAL</a:t>
            </a:r>
          </a:p>
          <a:p>
            <a:pPr algn="ctr"/>
            <a:r>
              <a:rPr lang="es-ES" sz="1000" dirty="0">
                <a:solidFill>
                  <a:schemeClr val="bg1"/>
                </a:solidFill>
              </a:rPr>
              <a:t>2</a:t>
            </a:r>
          </a:p>
          <a:p>
            <a:pPr algn="ctr"/>
            <a:endParaRPr lang="es-ES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09B2F1-B082-4EF0-8EFC-C2C683F6380B}"/>
              </a:ext>
            </a:extLst>
          </p:cNvPr>
          <p:cNvSpPr/>
          <p:nvPr/>
        </p:nvSpPr>
        <p:spPr>
          <a:xfrm>
            <a:off x="2876027" y="3904177"/>
            <a:ext cx="980260" cy="13907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" dirty="0"/>
          </a:p>
          <a:p>
            <a:pPr algn="ctr"/>
            <a:endParaRPr lang="es-ES" sz="600" dirty="0"/>
          </a:p>
          <a:p>
            <a:pPr algn="ctr"/>
            <a:endParaRPr lang="es-ES" sz="600" dirty="0"/>
          </a:p>
          <a:p>
            <a:pPr algn="ctr"/>
            <a:r>
              <a:rPr lang="es-ES" sz="1000" dirty="0">
                <a:solidFill>
                  <a:schemeClr val="bg1"/>
                </a:solidFill>
              </a:rPr>
              <a:t>TRABAJO INDIVIDUAL</a:t>
            </a:r>
          </a:p>
          <a:p>
            <a:pPr algn="ctr"/>
            <a:r>
              <a:rPr lang="es-ES" sz="1000" dirty="0">
                <a:solidFill>
                  <a:schemeClr val="bg1"/>
                </a:solidFill>
              </a:rPr>
              <a:t>3</a:t>
            </a:r>
          </a:p>
          <a:p>
            <a:pPr algn="ctr"/>
            <a:endParaRPr lang="es-ES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EE068F7-2D6B-40D2-BC16-7BFFD3C365DD}"/>
              </a:ext>
            </a:extLst>
          </p:cNvPr>
          <p:cNvSpPr/>
          <p:nvPr/>
        </p:nvSpPr>
        <p:spPr>
          <a:xfrm>
            <a:off x="3858884" y="3904180"/>
            <a:ext cx="980260" cy="13907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" dirty="0">
              <a:solidFill>
                <a:schemeClr val="tx1"/>
              </a:solidFill>
            </a:endParaRPr>
          </a:p>
          <a:p>
            <a:pPr algn="ctr"/>
            <a:endParaRPr lang="es-ES" sz="600" dirty="0">
              <a:solidFill>
                <a:schemeClr val="tx1"/>
              </a:solidFill>
            </a:endParaRPr>
          </a:p>
          <a:p>
            <a:pPr algn="ctr"/>
            <a:endParaRPr lang="es-ES" sz="600" dirty="0">
              <a:solidFill>
                <a:schemeClr val="tx1"/>
              </a:solidFill>
            </a:endParaRPr>
          </a:p>
          <a:p>
            <a:pPr algn="ctr"/>
            <a:r>
              <a:rPr lang="es-ES" sz="1000" dirty="0">
                <a:solidFill>
                  <a:schemeClr val="bg1"/>
                </a:solidFill>
              </a:rPr>
              <a:t>TRABAJO INDIVIDUAL</a:t>
            </a:r>
          </a:p>
          <a:p>
            <a:pPr algn="ctr"/>
            <a:r>
              <a:rPr lang="es-ES" sz="1000" dirty="0">
                <a:solidFill>
                  <a:schemeClr val="bg1"/>
                </a:solidFill>
              </a:rPr>
              <a:t>4</a:t>
            </a:r>
          </a:p>
          <a:p>
            <a:pPr algn="ctr"/>
            <a:endParaRPr lang="es-E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722F7E7-7716-4AAC-BF6E-78C6C2DF8DB2}"/>
              </a:ext>
            </a:extLst>
          </p:cNvPr>
          <p:cNvSpPr txBox="1"/>
          <p:nvPr/>
        </p:nvSpPr>
        <p:spPr>
          <a:xfrm>
            <a:off x="8546351" y="1956027"/>
            <a:ext cx="151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PROYECTO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CF116114-4780-49AB-83DE-D535A058BE99}"/>
              </a:ext>
            </a:extLst>
          </p:cNvPr>
          <p:cNvSpPr/>
          <p:nvPr/>
        </p:nvSpPr>
        <p:spPr>
          <a:xfrm>
            <a:off x="7350258" y="3904177"/>
            <a:ext cx="935429" cy="13907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TRABAJO INDIVIDUAL</a:t>
            </a:r>
          </a:p>
          <a:p>
            <a:pPr algn="ctr"/>
            <a:r>
              <a:rPr lang="es-ES" sz="1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2B1B0028-B9E2-40BD-85F6-8C0E51926FDB}"/>
              </a:ext>
            </a:extLst>
          </p:cNvPr>
          <p:cNvSpPr/>
          <p:nvPr/>
        </p:nvSpPr>
        <p:spPr>
          <a:xfrm>
            <a:off x="8294606" y="3904177"/>
            <a:ext cx="935429" cy="13907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" dirty="0"/>
          </a:p>
          <a:p>
            <a:pPr algn="ctr"/>
            <a:endParaRPr lang="es-ES" sz="600" dirty="0"/>
          </a:p>
          <a:p>
            <a:pPr algn="ctr"/>
            <a:endParaRPr lang="es-ES" sz="1000" dirty="0"/>
          </a:p>
          <a:p>
            <a:pPr algn="ctr"/>
            <a:r>
              <a:rPr lang="es-ES" sz="1000" dirty="0">
                <a:solidFill>
                  <a:schemeClr val="bg1"/>
                </a:solidFill>
              </a:rPr>
              <a:t>TRABAJO INDIVIDUAL</a:t>
            </a:r>
          </a:p>
          <a:p>
            <a:pPr algn="ctr"/>
            <a:r>
              <a:rPr lang="es-ES" sz="1000" dirty="0">
                <a:solidFill>
                  <a:schemeClr val="bg1"/>
                </a:solidFill>
              </a:rPr>
              <a:t>2</a:t>
            </a:r>
          </a:p>
          <a:p>
            <a:pPr algn="ctr"/>
            <a:endParaRPr lang="es-ES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5912FAE7-8E51-4D28-AFAF-AFCDC93DE10B}"/>
              </a:ext>
            </a:extLst>
          </p:cNvPr>
          <p:cNvSpPr/>
          <p:nvPr/>
        </p:nvSpPr>
        <p:spPr>
          <a:xfrm>
            <a:off x="9232633" y="3904177"/>
            <a:ext cx="980260" cy="13907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" dirty="0"/>
          </a:p>
          <a:p>
            <a:pPr algn="ctr"/>
            <a:endParaRPr lang="es-ES" sz="600" dirty="0"/>
          </a:p>
          <a:p>
            <a:pPr algn="ctr"/>
            <a:endParaRPr lang="es-ES" sz="600" dirty="0">
              <a:solidFill>
                <a:schemeClr val="bg1"/>
              </a:solidFill>
            </a:endParaRPr>
          </a:p>
          <a:p>
            <a:pPr algn="ctr"/>
            <a:r>
              <a:rPr lang="es-ES" sz="1100" dirty="0">
                <a:solidFill>
                  <a:schemeClr val="bg1"/>
                </a:solidFill>
              </a:rPr>
              <a:t>TRABAJO INDIVIDUAL</a:t>
            </a:r>
          </a:p>
          <a:p>
            <a:pPr algn="ctr"/>
            <a:r>
              <a:rPr lang="es-ES" sz="1100" dirty="0">
                <a:solidFill>
                  <a:schemeClr val="bg1"/>
                </a:solidFill>
              </a:rPr>
              <a:t>3</a:t>
            </a:r>
          </a:p>
          <a:p>
            <a:pPr algn="ctr"/>
            <a:endParaRPr lang="es-ES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5D9344F-82FC-4044-9FFD-203A76B91D09}"/>
              </a:ext>
            </a:extLst>
          </p:cNvPr>
          <p:cNvSpPr/>
          <p:nvPr/>
        </p:nvSpPr>
        <p:spPr>
          <a:xfrm>
            <a:off x="10215490" y="3904180"/>
            <a:ext cx="980260" cy="13907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" dirty="0">
              <a:solidFill>
                <a:schemeClr val="tx1"/>
              </a:solidFill>
            </a:endParaRPr>
          </a:p>
          <a:p>
            <a:pPr algn="ctr"/>
            <a:endParaRPr lang="es-ES" sz="600" dirty="0">
              <a:solidFill>
                <a:schemeClr val="tx1"/>
              </a:solidFill>
            </a:endParaRPr>
          </a:p>
          <a:p>
            <a:pPr algn="ctr"/>
            <a:endParaRPr lang="es-ES" sz="600" dirty="0">
              <a:solidFill>
                <a:schemeClr val="tx1"/>
              </a:solidFill>
            </a:endParaRPr>
          </a:p>
          <a:p>
            <a:pPr algn="ctr"/>
            <a:r>
              <a:rPr lang="es-ES" sz="1100" dirty="0">
                <a:solidFill>
                  <a:schemeClr val="bg1"/>
                </a:solidFill>
              </a:rPr>
              <a:t>TRABAJO INDIVIDUAL</a:t>
            </a:r>
          </a:p>
          <a:p>
            <a:pPr algn="ctr"/>
            <a:r>
              <a:rPr lang="es-ES" sz="1100" dirty="0">
                <a:solidFill>
                  <a:schemeClr val="bg1"/>
                </a:solidFill>
              </a:rPr>
              <a:t>4</a:t>
            </a:r>
          </a:p>
          <a:p>
            <a:pPr algn="ctr"/>
            <a:endParaRPr lang="es-ES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236B17B0-8B78-4661-9F28-8ED36FB189A2}"/>
              </a:ext>
            </a:extLst>
          </p:cNvPr>
          <p:cNvSpPr/>
          <p:nvPr/>
        </p:nvSpPr>
        <p:spPr>
          <a:xfrm>
            <a:off x="7359177" y="2513418"/>
            <a:ext cx="935429" cy="139075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TRABAJO COLECTIVO</a:t>
            </a:r>
          </a:p>
          <a:p>
            <a:pPr algn="ctr"/>
            <a:r>
              <a:rPr lang="es-ES" sz="1000" dirty="0">
                <a:solidFill>
                  <a:schemeClr val="bg1"/>
                </a:solidFill>
              </a:rPr>
              <a:t>1 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F323A674-046F-4F2C-B89A-3A20E5084127}"/>
              </a:ext>
            </a:extLst>
          </p:cNvPr>
          <p:cNvSpPr/>
          <p:nvPr/>
        </p:nvSpPr>
        <p:spPr>
          <a:xfrm>
            <a:off x="8294606" y="2513418"/>
            <a:ext cx="935429" cy="13907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" dirty="0"/>
          </a:p>
          <a:p>
            <a:pPr algn="ctr"/>
            <a:endParaRPr lang="es-ES" sz="600" dirty="0"/>
          </a:p>
          <a:p>
            <a:pPr algn="ctr"/>
            <a:endParaRPr lang="es-ES" sz="600" dirty="0"/>
          </a:p>
          <a:p>
            <a:pPr algn="ctr"/>
            <a:r>
              <a:rPr lang="es-ES" sz="1000" dirty="0">
                <a:solidFill>
                  <a:schemeClr val="bg1"/>
                </a:solidFill>
              </a:rPr>
              <a:t>TRABAJO COLECTIVO</a:t>
            </a:r>
          </a:p>
          <a:p>
            <a:pPr algn="ctr"/>
            <a:r>
              <a:rPr lang="es-ES" sz="1000" dirty="0">
                <a:solidFill>
                  <a:schemeClr val="bg1"/>
                </a:solidFill>
              </a:rPr>
              <a:t>2 </a:t>
            </a:r>
          </a:p>
          <a:p>
            <a:pPr algn="ctr"/>
            <a:endParaRPr lang="es-ES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DAF06C8B-8495-4A86-8FA9-FC770ACBD87E}"/>
              </a:ext>
            </a:extLst>
          </p:cNvPr>
          <p:cNvSpPr/>
          <p:nvPr/>
        </p:nvSpPr>
        <p:spPr>
          <a:xfrm>
            <a:off x="9232633" y="2513418"/>
            <a:ext cx="980260" cy="139075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" dirty="0"/>
          </a:p>
          <a:p>
            <a:pPr algn="ctr"/>
            <a:endParaRPr lang="es-ES" sz="600" dirty="0"/>
          </a:p>
          <a:p>
            <a:pPr algn="ctr"/>
            <a:endParaRPr lang="es-ES" sz="600" dirty="0"/>
          </a:p>
          <a:p>
            <a:pPr algn="ctr"/>
            <a:r>
              <a:rPr lang="es-ES" sz="1000" dirty="0">
                <a:solidFill>
                  <a:schemeClr val="bg1"/>
                </a:solidFill>
              </a:rPr>
              <a:t>TRABAJO COLECTIVO</a:t>
            </a:r>
          </a:p>
          <a:p>
            <a:pPr algn="ctr"/>
            <a:r>
              <a:rPr lang="es-ES" sz="1000" dirty="0">
                <a:solidFill>
                  <a:schemeClr val="bg1"/>
                </a:solidFill>
              </a:rPr>
              <a:t>3 </a:t>
            </a:r>
          </a:p>
          <a:p>
            <a:pPr algn="ctr"/>
            <a:endParaRPr lang="es-ES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ACC876EC-EFED-4143-8A95-D3A77F69D4C2}"/>
              </a:ext>
            </a:extLst>
          </p:cNvPr>
          <p:cNvSpPr/>
          <p:nvPr/>
        </p:nvSpPr>
        <p:spPr>
          <a:xfrm>
            <a:off x="10215490" y="2513421"/>
            <a:ext cx="980260" cy="139075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" dirty="0">
              <a:solidFill>
                <a:schemeClr val="tx1"/>
              </a:solidFill>
            </a:endParaRPr>
          </a:p>
          <a:p>
            <a:pPr algn="ctr"/>
            <a:endParaRPr lang="es-ES" sz="600" dirty="0">
              <a:solidFill>
                <a:schemeClr val="tx1"/>
              </a:solidFill>
            </a:endParaRPr>
          </a:p>
          <a:p>
            <a:pPr algn="ctr"/>
            <a:endParaRPr lang="es-ES" sz="600" dirty="0">
              <a:solidFill>
                <a:schemeClr val="tx1"/>
              </a:solidFill>
            </a:endParaRPr>
          </a:p>
          <a:p>
            <a:pPr algn="ctr"/>
            <a:r>
              <a:rPr lang="es-ES" sz="1000" dirty="0">
                <a:solidFill>
                  <a:schemeClr val="bg1"/>
                </a:solidFill>
              </a:rPr>
              <a:t>TRABAJO COLECTIVO</a:t>
            </a:r>
          </a:p>
          <a:p>
            <a:pPr algn="ctr"/>
            <a:r>
              <a:rPr lang="es-ES" sz="1000" dirty="0">
                <a:solidFill>
                  <a:schemeClr val="bg1"/>
                </a:solidFill>
              </a:rPr>
              <a:t>4 </a:t>
            </a:r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08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8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A06F3-9E5C-44CB-9EDF-B8A36399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40" y="219875"/>
            <a:ext cx="10515600" cy="1325563"/>
          </a:xfrm>
        </p:spPr>
        <p:txBody>
          <a:bodyPr/>
          <a:lstStyle/>
          <a:p>
            <a:r>
              <a:rPr lang="es-ES" dirty="0"/>
              <a:t>Sistema de Trabajo</a:t>
            </a:r>
          </a:p>
        </p:txBody>
      </p:sp>
      <p:pic>
        <p:nvPicPr>
          <p:cNvPr id="5" name="Marcador de contenido 4" descr="Calendario&#10;&#10;Descripción generada automáticamente">
            <a:extLst>
              <a:ext uri="{FF2B5EF4-FFF2-40B4-BE49-F238E27FC236}">
                <a16:creationId xmlns:a16="http://schemas.microsoft.com/office/drawing/2014/main" id="{DDAC2962-05F9-4F03-B5CF-105262B8C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48" y="1267561"/>
            <a:ext cx="4685760" cy="3312108"/>
          </a:xfr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47901062-C3B0-473A-9C62-B2376A14A2B2}"/>
              </a:ext>
            </a:extLst>
          </p:cNvPr>
          <p:cNvSpPr/>
          <p:nvPr/>
        </p:nvSpPr>
        <p:spPr>
          <a:xfrm>
            <a:off x="2679038" y="2045447"/>
            <a:ext cx="687871" cy="66063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B5D7E06-1078-4F0E-A59B-07B6BF445EB9}"/>
              </a:ext>
            </a:extLst>
          </p:cNvPr>
          <p:cNvSpPr/>
          <p:nvPr/>
        </p:nvSpPr>
        <p:spPr>
          <a:xfrm>
            <a:off x="1450946" y="3318791"/>
            <a:ext cx="781643" cy="66063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F0802BF-B705-469C-B570-BF396FED968D}"/>
              </a:ext>
            </a:extLst>
          </p:cNvPr>
          <p:cNvSpPr/>
          <p:nvPr/>
        </p:nvSpPr>
        <p:spPr>
          <a:xfrm>
            <a:off x="3976744" y="2874153"/>
            <a:ext cx="687871" cy="66063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DD4B964-7E62-40E0-806F-781A05D7EDAB}"/>
              </a:ext>
            </a:extLst>
          </p:cNvPr>
          <p:cNvSpPr txBox="1"/>
          <p:nvPr/>
        </p:nvSpPr>
        <p:spPr>
          <a:xfrm>
            <a:off x="4040639" y="3126076"/>
            <a:ext cx="7816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/>
                </a:solidFill>
              </a:rPr>
              <a:t>Reunión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BEFAAAA-8CE0-4528-8217-CACDEC38988C}"/>
              </a:ext>
            </a:extLst>
          </p:cNvPr>
          <p:cNvSpPr txBox="1"/>
          <p:nvPr/>
        </p:nvSpPr>
        <p:spPr>
          <a:xfrm>
            <a:off x="1590953" y="3524086"/>
            <a:ext cx="7816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/>
                </a:solidFill>
              </a:rPr>
              <a:t>Reunión</a:t>
            </a:r>
          </a:p>
        </p:txBody>
      </p:sp>
      <p:pic>
        <p:nvPicPr>
          <p:cNvPr id="13" name="Imagen 12" descr="Imagen que contiene interior, tabla, grande, lego&#10;&#10;Descripción generada automáticamente">
            <a:extLst>
              <a:ext uri="{FF2B5EF4-FFF2-40B4-BE49-F238E27FC236}">
                <a16:creationId xmlns:a16="http://schemas.microsoft.com/office/drawing/2014/main" id="{BAED6CF0-CB4D-45EB-B88B-D26112385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027" y="2707319"/>
            <a:ext cx="3768354" cy="3768354"/>
          </a:xfrm>
          <a:prstGeom prst="rect">
            <a:avLst/>
          </a:prstGeom>
        </p:spPr>
      </p:pic>
      <p:pic>
        <p:nvPicPr>
          <p:cNvPr id="15" name="Imagen 14" descr="Imagen que contiene 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C3F2BEA-CA83-44D4-86A9-B54004958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774" y="1046676"/>
            <a:ext cx="7865139" cy="4954819"/>
          </a:xfrm>
          <a:prstGeom prst="rect">
            <a:avLst/>
          </a:prstGeom>
          <a:ln w="57150">
            <a:solidFill>
              <a:srgbClr val="1F1F1F"/>
            </a:solidFill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38C5259-27E5-418D-BCE8-5A7BA82F2CAE}"/>
              </a:ext>
            </a:extLst>
          </p:cNvPr>
          <p:cNvSpPr txBox="1"/>
          <p:nvPr/>
        </p:nvSpPr>
        <p:spPr>
          <a:xfrm>
            <a:off x="2756373" y="2260351"/>
            <a:ext cx="7816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/>
                </a:solidFill>
              </a:rPr>
              <a:t>Reunión</a:t>
            </a:r>
          </a:p>
        </p:txBody>
      </p:sp>
    </p:spTree>
    <p:extLst>
      <p:ext uri="{BB962C8B-B14F-4D97-AF65-F5344CB8AC3E}">
        <p14:creationId xmlns:p14="http://schemas.microsoft.com/office/powerpoint/2010/main" val="291836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6A87F-2B46-478C-87DB-5CDE9096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62" y="163409"/>
            <a:ext cx="10515600" cy="1325563"/>
          </a:xfrm>
        </p:spPr>
        <p:txBody>
          <a:bodyPr/>
          <a:lstStyle/>
          <a:p>
            <a:r>
              <a:rPr lang="es-ES" dirty="0"/>
              <a:t>Modelo Funcional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F67634B-9A1D-4557-A9C7-70FCF8F789D0}"/>
              </a:ext>
            </a:extLst>
          </p:cNvPr>
          <p:cNvSpPr txBox="1"/>
          <p:nvPr/>
        </p:nvSpPr>
        <p:spPr>
          <a:xfrm>
            <a:off x="4453510" y="2237751"/>
            <a:ext cx="201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LISTA DE ACTORES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A383DB0-BBD4-4912-A22E-070B17CC64A0}"/>
              </a:ext>
            </a:extLst>
          </p:cNvPr>
          <p:cNvSpPr txBox="1"/>
          <p:nvPr/>
        </p:nvSpPr>
        <p:spPr>
          <a:xfrm>
            <a:off x="6504062" y="2836218"/>
            <a:ext cx="201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CASOS DE USO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1F3846F-F27C-4BE1-B5CD-458F559D3714}"/>
              </a:ext>
            </a:extLst>
          </p:cNvPr>
          <p:cNvSpPr txBox="1"/>
          <p:nvPr/>
        </p:nvSpPr>
        <p:spPr>
          <a:xfrm>
            <a:off x="3374517" y="3384494"/>
            <a:ext cx="2018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DIAGRAMA DE CASOS DE USO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3B2CA9-9724-4472-BD99-9550804A9E5E}"/>
              </a:ext>
            </a:extLst>
          </p:cNvPr>
          <p:cNvSpPr txBox="1"/>
          <p:nvPr/>
        </p:nvSpPr>
        <p:spPr>
          <a:xfrm>
            <a:off x="5961600" y="3505611"/>
            <a:ext cx="201837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/>
              <a:t>FLUJOS DE ACCIONES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3E38681-038B-4DEC-8CD2-23FE4A8B67F9}"/>
              </a:ext>
            </a:extLst>
          </p:cNvPr>
          <p:cNvSpPr txBox="1"/>
          <p:nvPr/>
        </p:nvSpPr>
        <p:spPr>
          <a:xfrm>
            <a:off x="6764550" y="4747282"/>
            <a:ext cx="201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PROTOTIPOS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4FC3E7A-1052-4B1D-8F0E-43B976D97CAD}"/>
              </a:ext>
            </a:extLst>
          </p:cNvPr>
          <p:cNvSpPr/>
          <p:nvPr/>
        </p:nvSpPr>
        <p:spPr>
          <a:xfrm>
            <a:off x="2823117" y="1488972"/>
            <a:ext cx="6545765" cy="490599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48BBA73-796D-4224-8BE6-605621C5D2D3}"/>
              </a:ext>
            </a:extLst>
          </p:cNvPr>
          <p:cNvSpPr/>
          <p:nvPr/>
        </p:nvSpPr>
        <p:spPr>
          <a:xfrm>
            <a:off x="4142678" y="1990374"/>
            <a:ext cx="2018371" cy="1052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D5A5D26-0866-4C4E-A241-C3D4B0AA91CE}"/>
              </a:ext>
            </a:extLst>
          </p:cNvPr>
          <p:cNvSpPr/>
          <p:nvPr/>
        </p:nvSpPr>
        <p:spPr>
          <a:xfrm>
            <a:off x="5478498" y="2662321"/>
            <a:ext cx="3564911" cy="315861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6ADCBA4-FB71-45D6-982F-39A0F5B6CDBA}"/>
              </a:ext>
            </a:extLst>
          </p:cNvPr>
          <p:cNvSpPr/>
          <p:nvPr/>
        </p:nvSpPr>
        <p:spPr>
          <a:xfrm>
            <a:off x="5649715" y="3290293"/>
            <a:ext cx="2018371" cy="1052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6B209D7-8D06-448F-B56C-08C73F0D225C}"/>
              </a:ext>
            </a:extLst>
          </p:cNvPr>
          <p:cNvSpPr/>
          <p:nvPr/>
        </p:nvSpPr>
        <p:spPr>
          <a:xfrm>
            <a:off x="3304710" y="3153653"/>
            <a:ext cx="2018371" cy="1052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86E7F7A-7EAA-4F80-AC96-0199B84D0F13}"/>
              </a:ext>
            </a:extLst>
          </p:cNvPr>
          <p:cNvSpPr/>
          <p:nvPr/>
        </p:nvSpPr>
        <p:spPr>
          <a:xfrm>
            <a:off x="6504062" y="4405664"/>
            <a:ext cx="2018371" cy="1052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8994A6D-778D-466A-8411-3678C7958ECC}"/>
              </a:ext>
            </a:extLst>
          </p:cNvPr>
          <p:cNvSpPr/>
          <p:nvPr/>
        </p:nvSpPr>
        <p:spPr>
          <a:xfrm>
            <a:off x="5478497" y="2662321"/>
            <a:ext cx="3564911" cy="315861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59E2044-722F-4FD0-921F-ABD2ED444C36}"/>
              </a:ext>
            </a:extLst>
          </p:cNvPr>
          <p:cNvSpPr txBox="1"/>
          <p:nvPr/>
        </p:nvSpPr>
        <p:spPr>
          <a:xfrm>
            <a:off x="6504061" y="2837965"/>
            <a:ext cx="18482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386827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2181F-6673-44D3-BD65-AC2A3F44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47" y="5829"/>
            <a:ext cx="10515600" cy="1325563"/>
          </a:xfrm>
        </p:spPr>
        <p:txBody>
          <a:bodyPr>
            <a:normAutofit/>
          </a:bodyPr>
          <a:lstStyle/>
          <a:p>
            <a:r>
              <a:rPr lang="es-ES" sz="4900" dirty="0"/>
              <a:t>Modelo Funcional</a:t>
            </a:r>
            <a:br>
              <a:rPr lang="es-ES" dirty="0"/>
            </a:br>
            <a:r>
              <a:rPr lang="es-ES" sz="3100" dirty="0"/>
              <a:t>Lista de actores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AE9AE8-2D9D-442C-B434-AA4AB3BE0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01" y="1445361"/>
            <a:ext cx="5602999" cy="223024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7C5DB3A-DFCB-432E-BA28-D21FBEFAC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984" y="4146395"/>
            <a:ext cx="8448675" cy="21336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F984F5CC-F94E-40E8-9E4B-8F31BBAC3916}"/>
              </a:ext>
            </a:extLst>
          </p:cNvPr>
          <p:cNvSpPr/>
          <p:nvPr/>
        </p:nvSpPr>
        <p:spPr>
          <a:xfrm rot="2363900">
            <a:off x="4350758" y="3540837"/>
            <a:ext cx="1103262" cy="477828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303D217-2CEA-4430-AB10-FF12EEDAFA3B}"/>
              </a:ext>
            </a:extLst>
          </p:cNvPr>
          <p:cNvSpPr txBox="1"/>
          <p:nvPr/>
        </p:nvSpPr>
        <p:spPr>
          <a:xfrm>
            <a:off x="493000" y="2369561"/>
            <a:ext cx="5363269" cy="4046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C9B7106-D99D-457A-BF2A-E9CB631C18F9}"/>
              </a:ext>
            </a:extLst>
          </p:cNvPr>
          <p:cNvSpPr txBox="1"/>
          <p:nvPr/>
        </p:nvSpPr>
        <p:spPr>
          <a:xfrm>
            <a:off x="7928517" y="2414008"/>
            <a:ext cx="2934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HABLAR CON EL</a:t>
            </a:r>
          </a:p>
          <a:p>
            <a:pPr algn="ctr"/>
            <a:r>
              <a:rPr lang="es-ES" sz="2400" dirty="0"/>
              <a:t>CLIENTE = PROFESOR</a:t>
            </a:r>
          </a:p>
        </p:txBody>
      </p:sp>
      <p:pic>
        <p:nvPicPr>
          <p:cNvPr id="14" name="Gráfico 13" descr="Signo de exclamación">
            <a:extLst>
              <a:ext uri="{FF2B5EF4-FFF2-40B4-BE49-F238E27FC236}">
                <a16:creationId xmlns:a16="http://schemas.microsoft.com/office/drawing/2014/main" id="{9BEE2832-2825-4183-8173-50098EF54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1266" y="1499608"/>
            <a:ext cx="914400" cy="914400"/>
          </a:xfrm>
          <a:prstGeom prst="rect">
            <a:avLst/>
          </a:prstGeom>
        </p:spPr>
      </p:pic>
      <p:pic>
        <p:nvPicPr>
          <p:cNvPr id="16" name="Gráfico 15" descr="Signo de exclamación">
            <a:extLst>
              <a:ext uri="{FF2B5EF4-FFF2-40B4-BE49-F238E27FC236}">
                <a16:creationId xmlns:a16="http://schemas.microsoft.com/office/drawing/2014/main" id="{A3A7F1B3-3375-4123-BF07-3656AFE14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28358" y="1499608"/>
            <a:ext cx="914400" cy="914400"/>
          </a:xfrm>
          <a:prstGeom prst="rect">
            <a:avLst/>
          </a:prstGeom>
        </p:spPr>
      </p:pic>
      <p:pic>
        <p:nvPicPr>
          <p:cNvPr id="17" name="Gráfico 16" descr="Signo de exclamación">
            <a:extLst>
              <a:ext uri="{FF2B5EF4-FFF2-40B4-BE49-F238E27FC236}">
                <a16:creationId xmlns:a16="http://schemas.microsoft.com/office/drawing/2014/main" id="{5C23719F-B0F6-400D-BA12-63B772704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15449" y="14996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4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3FB139-2B22-4E97-B02E-A64DBF09F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690" y="1696668"/>
            <a:ext cx="6042102" cy="3865931"/>
          </a:xfrm>
          <a:ln w="28575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endParaRPr lang="es-ES_tradnl" sz="1600" dirty="0"/>
          </a:p>
          <a:p>
            <a:r>
              <a:rPr lang="es-ES_tradnl" sz="1600" dirty="0"/>
              <a:t>Subsistema Gestión del registro de un encargo	</a:t>
            </a:r>
            <a:endParaRPr lang="es-ES" sz="1600" dirty="0"/>
          </a:p>
          <a:p>
            <a:r>
              <a:rPr lang="es-ES_tradnl" sz="1600" dirty="0"/>
              <a:t>Subsistema Gestión del pedido a proveedores	</a:t>
            </a:r>
            <a:endParaRPr lang="es-ES" sz="1600" dirty="0"/>
          </a:p>
          <a:p>
            <a:r>
              <a:rPr lang="es-ES_tradnl" sz="1600" dirty="0"/>
              <a:t>Subsistema Gestión de envíos	</a:t>
            </a:r>
            <a:endParaRPr lang="es-ES" sz="1600" dirty="0"/>
          </a:p>
          <a:p>
            <a:r>
              <a:rPr lang="es-ES_tradnl" sz="1600" dirty="0"/>
              <a:t>Subsistema Gestión de devoluciones de encargo	</a:t>
            </a:r>
            <a:endParaRPr lang="es-ES" sz="1600" dirty="0"/>
          </a:p>
          <a:p>
            <a:r>
              <a:rPr lang="es-ES_tradnl" sz="1600" dirty="0"/>
              <a:t>Subsistema Gestión de la base de datos	</a:t>
            </a:r>
            <a:endParaRPr lang="es-ES" sz="1600" dirty="0"/>
          </a:p>
          <a:p>
            <a:r>
              <a:rPr lang="es-ES_tradnl" sz="1600" dirty="0"/>
              <a:t>Subsistema Gestión de reclamaciones	</a:t>
            </a:r>
            <a:endParaRPr lang="es-ES" sz="1600" dirty="0"/>
          </a:p>
          <a:p>
            <a:r>
              <a:rPr lang="es-ES_tradnl" sz="1600" dirty="0"/>
              <a:t>Subsistema Gestión de </a:t>
            </a:r>
            <a:r>
              <a:rPr lang="es-ES" sz="1600" dirty="0"/>
              <a:t>encargos</a:t>
            </a:r>
          </a:p>
          <a:p>
            <a:r>
              <a:rPr lang="es-ES_tradnl" sz="1600" dirty="0"/>
              <a:t>Subsistema Gestión de  pagos</a:t>
            </a:r>
          </a:p>
          <a:p>
            <a:r>
              <a:rPr lang="es-ES_tradnl" sz="1600" dirty="0"/>
              <a:t>Subsistema Gestión de catálogo</a:t>
            </a:r>
          </a:p>
          <a:p>
            <a:r>
              <a:rPr lang="es-ES_tradnl" sz="1600" dirty="0"/>
              <a:t>Subsistema Consultar balance </a:t>
            </a:r>
          </a:p>
          <a:p>
            <a:endParaRPr lang="es-ES" sz="16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2813B00-F44C-45D3-B8F9-C5860007A9ED}"/>
              </a:ext>
            </a:extLst>
          </p:cNvPr>
          <p:cNvSpPr txBox="1">
            <a:spLocks/>
          </p:cNvSpPr>
          <p:nvPr/>
        </p:nvSpPr>
        <p:spPr>
          <a:xfrm>
            <a:off x="314094" y="3711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900" dirty="0"/>
              <a:t>Modelo Funcional</a:t>
            </a:r>
            <a:br>
              <a:rPr lang="es-ES" dirty="0"/>
            </a:br>
            <a:r>
              <a:rPr lang="es-ES" sz="3100" dirty="0"/>
              <a:t>Subsistemas de casos de uso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460C9AF-B228-4F73-BEC2-06C12F6AF4F9}"/>
              </a:ext>
            </a:extLst>
          </p:cNvPr>
          <p:cNvSpPr txBox="1"/>
          <p:nvPr/>
        </p:nvSpPr>
        <p:spPr>
          <a:xfrm>
            <a:off x="8920976" y="2644170"/>
            <a:ext cx="23882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/>
              <a:t>CASOS DE USO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B7A9827B-664E-467A-804C-535DC367E6AC}"/>
              </a:ext>
            </a:extLst>
          </p:cNvPr>
          <p:cNvSpPr/>
          <p:nvPr/>
        </p:nvSpPr>
        <p:spPr>
          <a:xfrm>
            <a:off x="7058723" y="3429000"/>
            <a:ext cx="1572322" cy="3958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173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F6749-8043-EA4C-88EF-3A4B2A25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-174661"/>
            <a:ext cx="9905998" cy="1905000"/>
          </a:xfrm>
        </p:spPr>
        <p:txBody>
          <a:bodyPr>
            <a:normAutofit/>
          </a:bodyPr>
          <a:lstStyle/>
          <a:p>
            <a:r>
              <a:rPr lang="es-ES" sz="4900" dirty="0"/>
              <a:t>MODELO FUNCIONAL</a:t>
            </a:r>
            <a:br>
              <a:rPr lang="es-ES" sz="4900" dirty="0"/>
            </a:br>
            <a:r>
              <a:rPr lang="es-ES" sz="2000" dirty="0"/>
              <a:t>Casos de uso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723153F0-C67D-0740-9A9B-74824BD4E79F}"/>
              </a:ext>
            </a:extLst>
          </p:cNvPr>
          <p:cNvGraphicFramePr>
            <a:graphicFrameLocks noGrp="1"/>
          </p:cNvGraphicFramePr>
          <p:nvPr/>
        </p:nvGraphicFramePr>
        <p:xfrm>
          <a:off x="1252590" y="2145519"/>
          <a:ext cx="9808782" cy="3352697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066563">
                  <a:extLst>
                    <a:ext uri="{9D8B030D-6E8A-4147-A177-3AD203B41FA5}">
                      <a16:colId xmlns:a16="http://schemas.microsoft.com/office/drawing/2014/main" val="3222611560"/>
                    </a:ext>
                  </a:extLst>
                </a:gridCol>
                <a:gridCol w="2139786">
                  <a:extLst>
                    <a:ext uri="{9D8B030D-6E8A-4147-A177-3AD203B41FA5}">
                      <a16:colId xmlns:a16="http://schemas.microsoft.com/office/drawing/2014/main" val="3685604510"/>
                    </a:ext>
                  </a:extLst>
                </a:gridCol>
                <a:gridCol w="1897624">
                  <a:extLst>
                    <a:ext uri="{9D8B030D-6E8A-4147-A177-3AD203B41FA5}">
                      <a16:colId xmlns:a16="http://schemas.microsoft.com/office/drawing/2014/main" val="2221971659"/>
                    </a:ext>
                  </a:extLst>
                </a:gridCol>
                <a:gridCol w="1947226">
                  <a:extLst>
                    <a:ext uri="{9D8B030D-6E8A-4147-A177-3AD203B41FA5}">
                      <a16:colId xmlns:a16="http://schemas.microsoft.com/office/drawing/2014/main" val="580081136"/>
                    </a:ext>
                  </a:extLst>
                </a:gridCol>
                <a:gridCol w="1757583">
                  <a:extLst>
                    <a:ext uri="{9D8B030D-6E8A-4147-A177-3AD203B41FA5}">
                      <a16:colId xmlns:a16="http://schemas.microsoft.com/office/drawing/2014/main" val="2628810334"/>
                    </a:ext>
                  </a:extLst>
                </a:gridCol>
              </a:tblGrid>
              <a:tr h="39125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s-ES" sz="3600" b="0" i="0" u="none" strike="noStrike" dirty="0">
                        <a:effectLst/>
                        <a:latin typeface="+mn-lt"/>
                      </a:endParaRPr>
                    </a:p>
                  </a:txBody>
                  <a:tcPr marL="82414" marR="82414" marT="41207" marB="41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2F3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u="none" strike="noStrike" dirty="0">
                          <a:effectLst/>
                          <a:latin typeface="Century Gothic" panose="020B0502020202020204" pitchFamily="34" charset="0"/>
                        </a:rPr>
                        <a:t>CÉSAR </a:t>
                      </a:r>
                      <a:endParaRPr lang="es-ES" sz="4400" b="0" i="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414" marR="82414" marT="41207" marB="41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A9B5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u="none" strike="noStrike" dirty="0">
                          <a:effectLst/>
                          <a:latin typeface="Century Gothic" panose="020B0502020202020204" pitchFamily="34" charset="0"/>
                        </a:rPr>
                        <a:t>FRAN </a:t>
                      </a:r>
                      <a:endParaRPr lang="es-ES" sz="4400" b="0" i="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414" marR="82414" marT="41207" marB="41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2F31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u="none" strike="noStrike" dirty="0">
                          <a:effectLst/>
                          <a:latin typeface="Century Gothic" panose="020B0502020202020204" pitchFamily="34" charset="0"/>
                        </a:rPr>
                        <a:t>DANI </a:t>
                      </a:r>
                      <a:endParaRPr lang="es-ES" sz="4400" b="0" i="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414" marR="82414" marT="41207" marB="41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38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u="none" strike="noStrike" dirty="0">
                          <a:effectLst/>
                          <a:latin typeface="Century Gothic" panose="020B0502020202020204" pitchFamily="34" charset="0"/>
                        </a:rPr>
                        <a:t>MARINA </a:t>
                      </a:r>
                      <a:endParaRPr lang="es-ES" sz="4400" b="0" i="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414" marR="82414" marT="41207" marB="41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87C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973874"/>
                  </a:ext>
                </a:extLst>
              </a:tr>
              <a:tr h="80019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1º CASO DE USO </a:t>
                      </a:r>
                      <a:endParaRPr lang="es-ES" sz="2400" b="1" i="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414" marR="82414" marT="41207" marB="41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2F3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 dirty="0">
                          <a:effectLst/>
                          <a:latin typeface="Century Gothic" panose="020B0502020202020204" pitchFamily="34" charset="0"/>
                        </a:rPr>
                        <a:t>Realizar presupuesto </a:t>
                      </a:r>
                      <a:endParaRPr lang="es-ES" sz="2400" b="0" i="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414" marR="82414" marT="41207" marB="41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A9B5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 dirty="0">
                          <a:effectLst/>
                          <a:latin typeface="Century Gothic" panose="020B0502020202020204" pitchFamily="34" charset="0"/>
                        </a:rPr>
                        <a:t>Registrar devolución del producto </a:t>
                      </a:r>
                      <a:endParaRPr lang="es-ES" sz="2400" b="0" i="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414" marR="82414" marT="41207" marB="41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2F31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 dirty="0">
                          <a:effectLst/>
                          <a:latin typeface="Century Gothic" panose="020B0502020202020204" pitchFamily="34" charset="0"/>
                        </a:rPr>
                        <a:t>Realizar pago de los productos </a:t>
                      </a:r>
                      <a:endParaRPr lang="es-ES" sz="2400" b="0" i="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414" marR="82414" marT="41207" marB="41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38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 dirty="0">
                          <a:effectLst/>
                          <a:latin typeface="Century Gothic" panose="020B0502020202020204" pitchFamily="34" charset="0"/>
                        </a:rPr>
                        <a:t>Recibir pedido </a:t>
                      </a:r>
                      <a:endParaRPr lang="es-ES" sz="2400" b="0" i="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414" marR="82414" marT="41207" marB="41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87C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502003"/>
                  </a:ext>
                </a:extLst>
              </a:tr>
              <a:tr h="92463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2º CASO DE USO </a:t>
                      </a:r>
                      <a:endParaRPr lang="es-ES" sz="2400" b="1" i="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414" marR="82414" marT="41207" marB="41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2F3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 dirty="0">
                          <a:effectLst/>
                          <a:latin typeface="Century Gothic" panose="020B0502020202020204" pitchFamily="34" charset="0"/>
                        </a:rPr>
                        <a:t>Registrar encargo </a:t>
                      </a:r>
                      <a:endParaRPr lang="es-ES" sz="2400" b="0" i="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414" marR="82414" marT="41207" marB="41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A9B5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 dirty="0">
                          <a:effectLst/>
                          <a:latin typeface="Century Gothic" panose="020B0502020202020204" pitchFamily="34" charset="0"/>
                        </a:rPr>
                        <a:t>Preparar el envío para el cliente </a:t>
                      </a:r>
                      <a:endParaRPr lang="es-ES" sz="2400" b="0" i="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414" marR="82414" marT="41207" marB="41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2F31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 dirty="0">
                          <a:effectLst/>
                          <a:latin typeface="Century Gothic" panose="020B0502020202020204" pitchFamily="34" charset="0"/>
                        </a:rPr>
                        <a:t>Realizar pedido de los productos </a:t>
                      </a:r>
                      <a:endParaRPr lang="es-ES" sz="2400" b="0" i="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414" marR="82414" marT="41207" marB="41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38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 dirty="0">
                          <a:effectLst/>
                          <a:latin typeface="Century Gothic" panose="020B0502020202020204" pitchFamily="34" charset="0"/>
                        </a:rPr>
                        <a:t>Gestionar pagos del encargo del cliente </a:t>
                      </a:r>
                      <a:endParaRPr lang="es-ES" sz="2400" b="0" i="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414" marR="82414" marT="41207" marB="41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87C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748953"/>
                  </a:ext>
                </a:extLst>
              </a:tr>
              <a:tr h="117302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u="none" strike="noStrike" dirty="0">
                          <a:effectLst/>
                          <a:latin typeface="Century Gothic" panose="020B0502020202020204" pitchFamily="34" charset="0"/>
                        </a:rPr>
                        <a:t>NUEVO CASO DE USO </a:t>
                      </a:r>
                      <a:endParaRPr lang="es-ES" sz="2400" b="1" i="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414" marR="82414" marT="41207" marB="41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2F3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s-ES" sz="240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 dirty="0">
                          <a:effectLst/>
                          <a:latin typeface="Century Gothic" panose="020B0502020202020204" pitchFamily="34" charset="0"/>
                        </a:rPr>
                        <a:t>Modificar catálogo de la mueblería con actualizaciones del proveedor </a:t>
                      </a:r>
                      <a:endParaRPr lang="es-ES" sz="240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s-ES" sz="2400" b="0" i="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414" marR="82414" marT="41207" marB="41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A9B5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s-ES" sz="240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 dirty="0">
                          <a:effectLst/>
                          <a:latin typeface="Century Gothic" panose="020B0502020202020204" pitchFamily="34" charset="0"/>
                        </a:rPr>
                        <a:t>Consultar encargos </a:t>
                      </a:r>
                      <a:endParaRPr lang="es-ES" sz="2400" b="0" i="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414" marR="82414" marT="41207" marB="41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2F31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s-ES" sz="240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 dirty="0">
                          <a:effectLst/>
                          <a:latin typeface="Century Gothic" panose="020B0502020202020204" pitchFamily="34" charset="0"/>
                        </a:rPr>
                        <a:t>Consultar Ingresos y gastos </a:t>
                      </a:r>
                      <a:endParaRPr lang="es-ES" sz="2400" b="0" i="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414" marR="82414" marT="41207" marB="41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38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u="none" strike="noStrike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s-ES" sz="240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u="none" strike="noStrike" dirty="0">
                          <a:effectLst/>
                          <a:latin typeface="Century Gothic" panose="020B0502020202020204" pitchFamily="34" charset="0"/>
                        </a:rPr>
                        <a:t>Cerrar encargo </a:t>
                      </a:r>
                      <a:endParaRPr lang="es-ES" sz="240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u="none" strike="noStrike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s-ES" sz="2400" b="0" i="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414" marR="82414" marT="41207" marB="412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87C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387820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AA649A46-E873-2B4B-B0C2-9C7441920F00}"/>
              </a:ext>
            </a:extLst>
          </p:cNvPr>
          <p:cNvSpPr/>
          <p:nvPr/>
        </p:nvSpPr>
        <p:spPr>
          <a:xfrm>
            <a:off x="3306726" y="2583712"/>
            <a:ext cx="7742273" cy="1733107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082A959-A89F-0B47-B596-DF5F1B9DD5A8}"/>
              </a:ext>
            </a:extLst>
          </p:cNvPr>
          <p:cNvSpPr/>
          <p:nvPr/>
        </p:nvSpPr>
        <p:spPr>
          <a:xfrm>
            <a:off x="3306725" y="4355807"/>
            <a:ext cx="7742273" cy="1142409"/>
          </a:xfrm>
          <a:prstGeom prst="rect">
            <a:avLst/>
          </a:prstGeom>
          <a:noFill/>
          <a:ln w="38100">
            <a:solidFill>
              <a:srgbClr val="FFFF00"/>
            </a:solidFill>
            <a:prstDash val="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209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3" grpId="2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8409D2F-6CEF-BB43-80C3-2CD5B9AFD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799" y="1735182"/>
            <a:ext cx="5639224" cy="4469674"/>
          </a:xfrm>
          <a:prstGeom prst="roundRect">
            <a:avLst>
              <a:gd name="adj" fmla="val 8380"/>
            </a:avLst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3082A01-EFC7-E949-9078-D510FEB78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751" y="2486024"/>
            <a:ext cx="7752497" cy="2969042"/>
          </a:xfrm>
          <a:prstGeom prst="roundRect">
            <a:avLst>
              <a:gd name="adj" fmla="val 12271"/>
            </a:avLst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97CF0DB9-50FF-D14D-9B7C-B9F84B3C681C}"/>
              </a:ext>
            </a:extLst>
          </p:cNvPr>
          <p:cNvSpPr/>
          <p:nvPr/>
        </p:nvSpPr>
        <p:spPr>
          <a:xfrm>
            <a:off x="166986" y="279287"/>
            <a:ext cx="5198859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6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FLUJO PRINCIPAL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FD15EB6-BAC3-844E-AD59-14EEE6F674DF}"/>
              </a:ext>
            </a:extLst>
          </p:cNvPr>
          <p:cNvSpPr/>
          <p:nvPr/>
        </p:nvSpPr>
        <p:spPr>
          <a:xfrm>
            <a:off x="5365845" y="901324"/>
            <a:ext cx="6655989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6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FLUJOS ALTERNATIVOS </a:t>
            </a:r>
          </a:p>
        </p:txBody>
      </p:sp>
    </p:spTree>
    <p:extLst>
      <p:ext uri="{BB962C8B-B14F-4D97-AF65-F5344CB8AC3E}">
        <p14:creationId xmlns:p14="http://schemas.microsoft.com/office/powerpoint/2010/main" val="252305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DAE15A8A044AF4C90B2C91A396E124F" ma:contentTypeVersion="2" ma:contentTypeDescription="Crear nuevo documento." ma:contentTypeScope="" ma:versionID="cdc526da3815902e0719832dd9b3b883">
  <xsd:schema xmlns:xsd="http://www.w3.org/2001/XMLSchema" xmlns:xs="http://www.w3.org/2001/XMLSchema" xmlns:p="http://schemas.microsoft.com/office/2006/metadata/properties" xmlns:ns2="fecce1b3-694a-4a80-9daa-87b4ccfff5b9" targetNamespace="http://schemas.microsoft.com/office/2006/metadata/properties" ma:root="true" ma:fieldsID="0792ffb632304104bce2f489903e9b11" ns2:_="">
    <xsd:import namespace="fecce1b3-694a-4a80-9daa-87b4ccfff5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cce1b3-694a-4a80-9daa-87b4ccfff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934B11-74EA-4D20-B540-5C76D2D25688}"/>
</file>

<file path=customXml/itemProps2.xml><?xml version="1.0" encoding="utf-8"?>
<ds:datastoreItem xmlns:ds="http://schemas.openxmlformats.org/officeDocument/2006/customXml" ds:itemID="{6E5CDDC8-2CD4-419C-8715-2D1555E94664}"/>
</file>

<file path=customXml/itemProps3.xml><?xml version="1.0" encoding="utf-8"?>
<ds:datastoreItem xmlns:ds="http://schemas.openxmlformats.org/officeDocument/2006/customXml" ds:itemID="{F129AD25-8552-450B-9ACD-2E691240C6D0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385</TotalTime>
  <Words>358</Words>
  <Application>Microsoft Office PowerPoint</Application>
  <PresentationFormat>Panorámica</PresentationFormat>
  <Paragraphs>142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Wingdings 2</vt:lpstr>
      <vt:lpstr>HDOfficeLightV0</vt:lpstr>
      <vt:lpstr>1_HDOfficeLightV0</vt:lpstr>
      <vt:lpstr>Malla</vt:lpstr>
      <vt:lpstr>Prácticas de laboratorio ISOFT Proyecto: Gestión de tienda de muebles </vt:lpstr>
      <vt:lpstr>Índice</vt:lpstr>
      <vt:lpstr>Sistema de Trabajo</vt:lpstr>
      <vt:lpstr>Sistema de Trabajo</vt:lpstr>
      <vt:lpstr>Modelo Funcional</vt:lpstr>
      <vt:lpstr>Modelo Funcional Lista de actores</vt:lpstr>
      <vt:lpstr>Presentación de PowerPoint</vt:lpstr>
      <vt:lpstr>MODELO FUNCIONAL Casos de uso</vt:lpstr>
      <vt:lpstr>Presentación de PowerPoint</vt:lpstr>
      <vt:lpstr>DIAGRAMA DE CASOS DE USO</vt:lpstr>
      <vt:lpstr>Prototipos</vt:lpstr>
      <vt:lpstr>Presentación de PowerPoint</vt:lpstr>
      <vt:lpstr>Presentación de PowerPoint</vt:lpstr>
      <vt:lpstr>Presentación de PowerPoint</vt:lpstr>
      <vt:lpstr>MODELO DE DOMINIO</vt:lpstr>
      <vt:lpstr>Clases y atributos que identificamos</vt:lpstr>
      <vt:lpstr>Relaciones entre Clases</vt:lpstr>
      <vt:lpstr>Primera versión</vt:lpstr>
      <vt:lpstr>Segunda versión</vt:lpstr>
      <vt:lpstr>Última versión</vt:lpstr>
      <vt:lpstr>Primera versión frente última versión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Prácticas de laboratorio ISOFT Proyecto: Gestión de tienda de muebles </dc:title>
  <dc:creator>cesardrf2@gmail.com</dc:creator>
  <cp:lastModifiedBy>cesardrf2@gmail.com</cp:lastModifiedBy>
  <cp:revision>30</cp:revision>
  <dcterms:created xsi:type="dcterms:W3CDTF">2020-11-18T19:46:26Z</dcterms:created>
  <dcterms:modified xsi:type="dcterms:W3CDTF">2020-11-20T11:39:11Z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0x0101001DAE15A8A044AF4C90B2C91A396E124F</vt:lpwstr>
  </property>
</Properties>
</file>