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0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57" r:id="rId4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20.11.2017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20.11.2017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20.11.2017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20.11.2017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20.11.2017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20.11.2017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20.11.2017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20.11.2017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20.11.2017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640E76-C82D-4E8C-B2F3-167F39B211B3}" type="datetimeFigureOut">
              <a:rPr lang="pl-PL" smtClean="0"/>
              <a:t>20.11.2017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20.11.2017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20.11.2017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etghar/Dapper_Workshop.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2475707"/>
          </a:xfrm>
        </p:spPr>
        <p:txBody>
          <a:bodyPr>
            <a:normAutofit/>
          </a:bodyPr>
          <a:lstStyle/>
          <a:p>
            <a:r>
              <a:rPr lang="pl-PL" dirty="0" smtClean="0"/>
              <a:t>Szkolenie warsztatowe </a:t>
            </a:r>
            <a:br>
              <a:rPr lang="pl-PL" dirty="0" smtClean="0"/>
            </a:br>
            <a:r>
              <a:rPr lang="pl-PL" dirty="0" err="1" smtClean="0"/>
              <a:t>microORM</a:t>
            </a:r>
            <a:r>
              <a:rPr lang="pl-PL" dirty="0" smtClean="0"/>
              <a:t> – </a:t>
            </a:r>
            <a:r>
              <a:rPr lang="pl-PL" dirty="0" err="1" smtClean="0"/>
              <a:t>Dapper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dla platformy .NET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3140968"/>
            <a:ext cx="7776864" cy="1752600"/>
          </a:xfrm>
        </p:spPr>
        <p:txBody>
          <a:bodyPr/>
          <a:lstStyle/>
          <a:p>
            <a:r>
              <a:rPr lang="pl-PL" dirty="0" smtClean="0"/>
              <a:t>Ruda Śląska listopad 2017 r.</a:t>
            </a:r>
          </a:p>
          <a:p>
            <a:r>
              <a:rPr lang="pl-PL" dirty="0" smtClean="0"/>
              <a:t>Prowadzący</a:t>
            </a:r>
          </a:p>
          <a:p>
            <a:r>
              <a:rPr lang="pl-PL" dirty="0" smtClean="0"/>
              <a:t> Michał Gwóźdź i Łukasz Szustak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8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procedury przez metodę </a:t>
            </a:r>
            <a:r>
              <a:rPr lang="pl-PL" dirty="0" err="1" smtClean="0"/>
              <a:t>Execute</a:t>
            </a:r>
            <a:r>
              <a:rPr lang="pl-PL" dirty="0" smtClean="0"/>
              <a:t> – kod bez zwrotu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29600" cy="259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Wykonanie procedury przez metodę </a:t>
            </a:r>
            <a:r>
              <a:rPr lang="pl-PL" dirty="0" err="1"/>
              <a:t>Execute</a:t>
            </a:r>
            <a:r>
              <a:rPr lang="pl-PL" dirty="0"/>
              <a:t> – kod </a:t>
            </a:r>
            <a:r>
              <a:rPr lang="pl-PL" dirty="0" smtClean="0"/>
              <a:t>ze zwrotem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452"/>
            <a:ext cx="8229600" cy="335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4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Wykonanie pojedynczego rozkazu INSERT przez metodę </a:t>
            </a:r>
            <a:r>
              <a:rPr lang="pl-PL" sz="3600" dirty="0" err="1" smtClean="0"/>
              <a:t>Execute</a:t>
            </a:r>
            <a:r>
              <a:rPr lang="pl-PL" sz="3600" dirty="0" smtClean="0"/>
              <a:t> - kod</a:t>
            </a:r>
            <a:endParaRPr lang="pl-PL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1094"/>
            <a:ext cx="8229600" cy="306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2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wielu rozkazów INSERT przez metodę </a:t>
            </a:r>
            <a:r>
              <a:rPr lang="pl-PL" dirty="0" err="1" smtClean="0"/>
              <a:t>Execute</a:t>
            </a:r>
            <a:r>
              <a:rPr lang="pl-PL" dirty="0" smtClean="0"/>
              <a:t> - kod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424"/>
            <a:ext cx="8229600" cy="293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Wykonujemy je identycznie jak w przypadku INSERT dla pojedynczego rekordu</a:t>
            </a:r>
          </a:p>
          <a:p>
            <a:r>
              <a:rPr lang="pl-PL" dirty="0" smtClean="0"/>
              <a:t>Także dla wielu rekordów</a:t>
            </a:r>
          </a:p>
          <a:p>
            <a:r>
              <a:rPr lang="pl-PL" dirty="0" smtClean="0"/>
              <a:t>Także możemy otrzymać informację o ilości rekordów bazy dotkniętych zmianą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Rozkazy UPDATE i DELETE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12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2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„Example_2”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nr 2 –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procedure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28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Najbardziej uniwersalna metoda</a:t>
            </a:r>
          </a:p>
          <a:p>
            <a:r>
              <a:rPr lang="pl-PL" dirty="0" smtClean="0"/>
              <a:t>Wykonywana przy okazji pierwszego przykładu dla silnie typowanego obiektu</a:t>
            </a:r>
          </a:p>
          <a:p>
            <a:r>
              <a:rPr lang="pl-PL" dirty="0" smtClean="0"/>
              <a:t>Przyjmowane parametry to</a:t>
            </a:r>
          </a:p>
          <a:p>
            <a:r>
              <a:rPr lang="pl-PL" dirty="0" smtClean="0"/>
              <a:t>- SQL</a:t>
            </a:r>
          </a:p>
          <a:p>
            <a:r>
              <a:rPr lang="pl-PL" dirty="0" smtClean="0"/>
              <a:t>- Parametry zapytania,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Tranzakcja</a:t>
            </a:r>
            <a:r>
              <a:rPr lang="pl-PL" dirty="0" smtClean="0"/>
              <a:t>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Bufor odczytywanych danych, domyślne True</a:t>
            </a:r>
          </a:p>
          <a:p>
            <a:r>
              <a:rPr lang="pl-PL" dirty="0" smtClean="0"/>
              <a:t>- </a:t>
            </a:r>
            <a:r>
              <a:rPr lang="pl-PL" dirty="0" err="1" smtClean="0"/>
              <a:t>Timeout</a:t>
            </a:r>
            <a:r>
              <a:rPr lang="pl-PL" dirty="0" smtClean="0"/>
              <a:t> operacji,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Typ rozkazu, domyślnie </a:t>
            </a:r>
            <a:r>
              <a:rPr lang="pl-PL" dirty="0" err="1" smtClean="0"/>
              <a:t>null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13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</a:p>
          <a:p>
            <a:r>
              <a:rPr lang="pl-PL" dirty="0" smtClean="0"/>
              <a:t>Jeśli zapytanie nie zwróci nic </a:t>
            </a:r>
            <a:r>
              <a:rPr lang="pl-PL" dirty="0" err="1" smtClean="0"/>
              <a:t>QueryFirst</a:t>
            </a:r>
            <a:r>
              <a:rPr lang="pl-PL" dirty="0" smtClean="0"/>
              <a:t> zwróci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parametry identycznie jak w przypadku Query</a:t>
            </a:r>
          </a:p>
          <a:p>
            <a:r>
              <a:rPr lang="pl-PL" dirty="0" smtClean="0"/>
              <a:t>Różnica względem rozszerzenia LINQ Query(…).First()? </a:t>
            </a:r>
          </a:p>
          <a:p>
            <a:r>
              <a:rPr lang="pl-PL" b="1" dirty="0" smtClean="0">
                <a:solidFill>
                  <a:srgbClr val="FF0000"/>
                </a:solidFill>
              </a:rPr>
              <a:t>Czas wykonania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interfejsu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5761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3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Example_3”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 nr </a:t>
            </a:r>
            <a:r>
              <a:rPr lang="pl-PL" dirty="0" smtClean="0"/>
              <a:t>3 </a:t>
            </a:r>
            <a:r>
              <a:rPr lang="pl-PL" dirty="0"/>
              <a:t>–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239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  <a:endParaRPr lang="pl-PL" dirty="0"/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QueryFirstOrDefault</a:t>
            </a:r>
            <a:r>
              <a:rPr lang="pl-PL" dirty="0" smtClean="0"/>
              <a:t> </a:t>
            </a:r>
            <a:r>
              <a:rPr lang="pl-PL" dirty="0"/>
              <a:t>zwróci </a:t>
            </a:r>
            <a:r>
              <a:rPr lang="pl-PL" dirty="0" smtClean="0"/>
              <a:t>wartość domyślną dla oczekiwanego typu</a:t>
            </a:r>
            <a:endParaRPr lang="pl-PL" dirty="0"/>
          </a:p>
          <a:p>
            <a:r>
              <a:rPr lang="pl-PL" dirty="0"/>
              <a:t>Przyjmowane parametry identycznie jak w przypadku Query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Metoda rozszerzająca interfejsu </a:t>
            </a:r>
            <a:r>
              <a:rPr lang="pl-PL" sz="3200" dirty="0" err="1"/>
              <a:t>IDbConnection</a:t>
            </a:r>
            <a:r>
              <a:rPr lang="pl-PL" sz="3200" dirty="0"/>
              <a:t> - </a:t>
            </a:r>
            <a:r>
              <a:rPr lang="pl-PL" sz="3200" dirty="0" err="1" smtClean="0"/>
              <a:t>QueryFirstOrDefault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8251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każdy ma własny komputer?</a:t>
            </a:r>
          </a:p>
          <a:p>
            <a:r>
              <a:rPr lang="pl-PL" dirty="0" smtClean="0"/>
              <a:t>Czy każdy ma zainstalowane Visual Studio?</a:t>
            </a:r>
          </a:p>
          <a:p>
            <a:r>
              <a:rPr lang="pl-PL" dirty="0" smtClean="0"/>
              <a:t>Czy każdy ma SQL Server Management?</a:t>
            </a:r>
          </a:p>
          <a:p>
            <a:r>
              <a:rPr lang="pl-PL" dirty="0" smtClean="0"/>
              <a:t>Czy każdy ma pobrany program szkoleniowy?</a:t>
            </a:r>
          </a:p>
          <a:p>
            <a:r>
              <a:rPr lang="pl-PL" dirty="0" smtClean="0"/>
              <a:t>Czy każdy ma pobraną i przywróconą bazę szkoleniową?</a:t>
            </a:r>
          </a:p>
          <a:p>
            <a:r>
              <a:rPr lang="pl-PL" dirty="0" smtClean="0"/>
              <a:t>Czy są jakieś szybkie pytania zanim zaczniemy?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Sprawdzenie wymagań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17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4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Example_4”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/>
              <a:t>Przykład nr 4</a:t>
            </a:r>
            <a:r>
              <a:rPr lang="pl-PL" sz="4000" dirty="0" smtClean="0"/>
              <a:t> </a:t>
            </a:r>
            <a:r>
              <a:rPr lang="pl-PL" sz="4000" dirty="0"/>
              <a:t>– </a:t>
            </a:r>
            <a:r>
              <a:rPr lang="pl-PL" sz="4000" dirty="0" err="1" smtClean="0"/>
              <a:t>QueryFirstOrDefault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1835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988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5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Example_5”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5 -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75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QuerySingleOrDefault</a:t>
            </a:r>
            <a:r>
              <a:rPr lang="pl-PL" dirty="0" smtClean="0"/>
              <a:t> zwróci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dirty="0" err="1" smtClean="0"/>
              <a:t>QuerySingleOrDefault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Metoda rozszerzająca interfejs </a:t>
            </a:r>
            <a:r>
              <a:rPr lang="pl-PL" sz="3200" dirty="0" err="1" smtClean="0"/>
              <a:t>IDbConnection</a:t>
            </a:r>
            <a:r>
              <a:rPr lang="pl-PL" sz="3200" dirty="0" smtClean="0"/>
              <a:t> - </a:t>
            </a:r>
            <a:r>
              <a:rPr lang="pl-PL" sz="3200" dirty="0" err="1" smtClean="0"/>
              <a:t>QuerySingleOrDefault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67499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6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Example_6”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6 - </a:t>
            </a:r>
            <a:r>
              <a:rPr lang="pl-PL" dirty="0" err="1" smtClean="0"/>
              <a:t>QuerySingleOrDefault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0826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Zwraca </a:t>
            </a:r>
            <a:r>
              <a:rPr lang="pl-PL" dirty="0" smtClean="0"/>
              <a:t>tyle wyników ile zapytań zostało przekazanych w zapytaniu SQL np. wiele zapytań SELECT jeden po drugim</a:t>
            </a:r>
          </a:p>
          <a:p>
            <a:r>
              <a:rPr lang="pl-PL" dirty="0" smtClean="0"/>
              <a:t>W mapowaniu wyniku istotna jest kolejność wykonywania zapytań</a:t>
            </a:r>
          </a:p>
          <a:p>
            <a:r>
              <a:rPr lang="pl-PL" dirty="0" smtClean="0"/>
              <a:t>Może mapować na obiekty silnie typowane lub \ i anonimowe</a:t>
            </a:r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</a:t>
            </a:r>
            <a:r>
              <a:rPr lang="pl-PL" dirty="0" smtClean="0"/>
              <a:t>Query z wyjątkiem buforowania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Metoda rozszerzająca interfejs </a:t>
            </a:r>
            <a:r>
              <a:rPr lang="pl-PL" sz="3200" dirty="0" err="1" smtClean="0"/>
              <a:t>IDbConnection</a:t>
            </a:r>
            <a:r>
              <a:rPr lang="pl-PL" sz="3200" dirty="0" smtClean="0"/>
              <a:t> - </a:t>
            </a:r>
            <a:r>
              <a:rPr lang="pl-PL" sz="3200" dirty="0" err="1" smtClean="0"/>
              <a:t>QueryMultiple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437095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7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Example_7”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Przykład 7 - </a:t>
            </a:r>
            <a:r>
              <a:rPr lang="pl-PL" dirty="0" err="1" smtClean="0"/>
              <a:t>QueryMultiple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876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Jakie znacie metody?</a:t>
            </a:r>
          </a:p>
          <a:p>
            <a:r>
              <a:rPr lang="pl-PL" dirty="0" smtClean="0"/>
              <a:t>Anonimowe</a:t>
            </a:r>
          </a:p>
          <a:p>
            <a:r>
              <a:rPr lang="pl-PL" dirty="0" smtClean="0"/>
              <a:t>Dynamiczne</a:t>
            </a:r>
          </a:p>
          <a:p>
            <a:r>
              <a:rPr lang="pl-PL" dirty="0" smtClean="0"/>
              <a:t>Obiektowe</a:t>
            </a:r>
          </a:p>
          <a:p>
            <a:r>
              <a:rPr lang="pl-PL" dirty="0" smtClean="0"/>
              <a:t>Lista obiektów</a:t>
            </a:r>
          </a:p>
          <a:p>
            <a:r>
              <a:rPr lang="pl-PL" dirty="0" smtClean="0"/>
              <a:t>Ciąg znaków</a:t>
            </a:r>
          </a:p>
          <a:p>
            <a:r>
              <a:rPr lang="pl-PL" dirty="0" smtClean="0"/>
              <a:t>Które z powyższych metod są najlepsze i dlaczego?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 smtClean="0"/>
              <a:t>Metody przekazywania parametrów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2368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Przypomnienie – co to jest typ anonimowy?</a:t>
            </a:r>
          </a:p>
          <a:p>
            <a:r>
              <a:rPr lang="pl-PL" dirty="0" smtClean="0"/>
              <a:t>Pojawił się w C# 3.0 (C# 8.0 w drodze)</a:t>
            </a:r>
          </a:p>
          <a:p>
            <a:r>
              <a:rPr lang="pl-PL" dirty="0" smtClean="0"/>
              <a:t>Typ anonimowy to nic innego jak wygodna forma zapisania zbioru właściwości tylko do odczytu w postaci pojedynczego obiektu bez konieczności definiowania jego struktury</a:t>
            </a:r>
          </a:p>
          <a:p>
            <a:r>
              <a:rPr lang="pl-PL" dirty="0" smtClean="0"/>
              <a:t>Jest bardzo przydatny i często wykorzystywany wraz z LINQ oraz wyrażeniami lambda</a:t>
            </a:r>
          </a:p>
          <a:p>
            <a:r>
              <a:rPr lang="pl-PL" dirty="0" smtClean="0"/>
              <a:t>Kompilator nadaje im nazwę wykonawczą, lecz jest ona niedostępna z poziomu kodu</a:t>
            </a:r>
          </a:p>
          <a:p>
            <a:r>
              <a:rPr lang="pl-PL" dirty="0" smtClean="0"/>
              <a:t>Z punktu widzenia kodu pośredniego typy anonimowe nie różnią się od standardowych typów referencyjnych</a:t>
            </a:r>
          </a:p>
          <a:p>
            <a:r>
              <a:rPr lang="pl-PL" dirty="0" smtClean="0"/>
              <a:t>Nie mogą być rzutowane na inne typy – dziedziczą bezpośrednio po typie głównym </a:t>
            </a:r>
            <a:r>
              <a:rPr lang="pl-PL" dirty="0" err="1" smtClean="0"/>
              <a:t>object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anonimowe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4736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Deklaracja typu anonimowego:</a:t>
            </a:r>
          </a:p>
          <a:p>
            <a:r>
              <a:rPr lang="pl-PL" dirty="0" smtClean="0"/>
              <a:t>Słowo kluczowe </a:t>
            </a:r>
            <a:r>
              <a:rPr lang="pl-PL" dirty="0" err="1" smtClean="0"/>
              <a:t>new</a:t>
            </a:r>
            <a:endParaRPr lang="pl-PL" dirty="0"/>
          </a:p>
          <a:p>
            <a:r>
              <a:rPr lang="pl-PL" dirty="0" err="1" smtClean="0"/>
              <a:t>Inicjalizator</a:t>
            </a:r>
            <a:r>
              <a:rPr lang="pl-PL" dirty="0" smtClean="0"/>
              <a:t> obiektu – klamry { }</a:t>
            </a:r>
          </a:p>
          <a:p>
            <a:r>
              <a:rPr lang="pl-PL" dirty="0" smtClean="0"/>
              <a:t>Przykład: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anonimowe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284984"/>
            <a:ext cx="4381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841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Repozytorium </a:t>
            </a:r>
            <a:r>
              <a:rPr lang="pl-PL" b="1" dirty="0" smtClean="0">
                <a:hlinkClick r:id="rId2"/>
              </a:rPr>
              <a:t>https</a:t>
            </a:r>
            <a:r>
              <a:rPr lang="pl-PL" b="1" dirty="0">
                <a:hlinkClick r:id="rId2"/>
              </a:rPr>
              <a:t>://</a:t>
            </a:r>
            <a:r>
              <a:rPr lang="pl-PL" b="1" dirty="0" smtClean="0">
                <a:hlinkClick r:id="rId2"/>
              </a:rPr>
              <a:t>github.com/mietghar/Dapper_Workshop.git</a:t>
            </a:r>
            <a:endParaRPr lang="pl-PL" b="1" dirty="0" smtClean="0"/>
          </a:p>
          <a:p>
            <a:r>
              <a:rPr lang="pl-PL" b="1" dirty="0" smtClean="0"/>
              <a:t>Baza na wymianie MGWOZDZ nazwa bazy to „</a:t>
            </a:r>
            <a:r>
              <a:rPr lang="pl-PL" b="1" dirty="0" err="1" smtClean="0"/>
              <a:t>Dapper</a:t>
            </a:r>
            <a:r>
              <a:rPr lang="pl-PL" b="1" dirty="0" smtClean="0"/>
              <a:t>”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Klonowanie repozytorium i bazy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443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Pojedynczy parametr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Parametry anonimowe w </a:t>
            </a:r>
            <a:r>
              <a:rPr lang="pl-PL" dirty="0" err="1" smtClean="0"/>
              <a:t>Dapper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675801" cy="238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072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</a:t>
            </a:r>
            <a:r>
              <a:rPr lang="pl-PL" dirty="0" err="1" smtClean="0"/>
              <a:t>wieloktorny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Parametry anonimowe w </a:t>
            </a:r>
            <a:r>
              <a:rPr lang="pl-PL" dirty="0" err="1" smtClean="0"/>
              <a:t>Dapper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354987" cy="329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118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dynamiczne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pojedynczy</a:t>
            </a:r>
          </a:p>
          <a:p>
            <a:endParaRPr lang="pl-P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91" y="2348880"/>
            <a:ext cx="8678962" cy="173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75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wielokrotny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dynamiczne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883005" cy="333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531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w postaci obiektu klasy</a:t>
            </a:r>
          </a:p>
          <a:p>
            <a:r>
              <a:rPr lang="pl-PL" dirty="0" smtClean="0"/>
              <a:t>Musi mieć identyczną liczbę parametrów co wymagane przez procedurę inaczej zapytanie zgłosi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Można tworzyć specjalne mikro klasy Data Transfer Object na bazie interfejsów tworzonych pod procedury</a:t>
            </a:r>
          </a:p>
          <a:p>
            <a:r>
              <a:rPr lang="pl-PL" dirty="0" smtClean="0"/>
              <a:t>Używane identycznie jak parametry anonimowe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obiektowe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3495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Przykład: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obiektowe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899798" cy="12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89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Umożliwia przekazanie kilku parametrów na raz</a:t>
            </a:r>
          </a:p>
          <a:p>
            <a:r>
              <a:rPr lang="pl-PL" dirty="0" smtClean="0"/>
              <a:t>Korzysta z klauzuli „In” w zapytaniu SQL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Lista obiektów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3"/>
            <a:ext cx="8871880" cy="11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823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Umożliwia przekazanie parametru jako ciąg znaków wraz zapytaniem</a:t>
            </a:r>
          </a:p>
          <a:p>
            <a:r>
              <a:rPr lang="pl-PL" dirty="0" smtClean="0"/>
              <a:t>Zgodnie z dokumentacją należy pamiętać o kodowaniu znaków dla stringów w przypadku SQL Server, gdy jest wymagany </a:t>
            </a:r>
            <a:r>
              <a:rPr lang="pl-PL" dirty="0" err="1" smtClean="0"/>
              <a:t>Unicode</a:t>
            </a:r>
            <a:r>
              <a:rPr lang="pl-PL" dirty="0" smtClean="0"/>
              <a:t> używamy </a:t>
            </a:r>
            <a:r>
              <a:rPr lang="pl-PL" dirty="0" err="1" smtClean="0"/>
              <a:t>unicode</a:t>
            </a:r>
            <a:r>
              <a:rPr lang="pl-PL" dirty="0" smtClean="0"/>
              <a:t>, gdy inne – używamy ANSI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Ciąg znaków</a:t>
            </a:r>
            <a:endParaRPr lang="pl-P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15531"/>
            <a:ext cx="8959130" cy="139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69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Która z metod jest najlepsza?</a:t>
            </a:r>
          </a:p>
          <a:p>
            <a:r>
              <a:rPr lang="pl-PL" dirty="0" smtClean="0"/>
              <a:t>1. Anonimowe – najbardziej uniwersalne i jasne</a:t>
            </a:r>
          </a:p>
          <a:p>
            <a:r>
              <a:rPr lang="pl-PL" dirty="0" smtClean="0"/>
              <a:t>2. Obiektowe – jest znany kontekst, porządek</a:t>
            </a:r>
          </a:p>
          <a:p>
            <a:r>
              <a:rPr lang="pl-PL" dirty="0" smtClean="0"/>
              <a:t>3. Lista obiektów – umożliwia przekazanie kilku parametrów na raz</a:t>
            </a:r>
          </a:p>
          <a:p>
            <a:r>
              <a:rPr lang="pl-PL" dirty="0" smtClean="0"/>
              <a:t>4. Ciąg znaków – dla lubiących </a:t>
            </a:r>
            <a:r>
              <a:rPr lang="pl-PL" dirty="0" err="1" smtClean="0"/>
              <a:t>oldschool</a:t>
            </a:r>
            <a:endParaRPr lang="pl-PL" dirty="0" smtClean="0"/>
          </a:p>
          <a:p>
            <a:r>
              <a:rPr lang="pl-PL" dirty="0" smtClean="0"/>
              <a:t>5. </a:t>
            </a:r>
            <a:r>
              <a:rPr lang="pl-PL" dirty="0" err="1" smtClean="0"/>
              <a:t>DynamicParameters</a:t>
            </a:r>
            <a:r>
              <a:rPr lang="pl-PL" dirty="0" smtClean="0"/>
              <a:t> – uniwersalna lecz mało czytelna metoda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 smtClean="0"/>
              <a:t>Metody przekazywania parametrów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180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Silnie typowane</a:t>
            </a:r>
          </a:p>
          <a:p>
            <a:r>
              <a:rPr lang="pl-PL" dirty="0" smtClean="0"/>
              <a:t>Anonimowe</a:t>
            </a:r>
          </a:p>
          <a:p>
            <a:r>
              <a:rPr lang="pl-PL" dirty="0" err="1" smtClean="0"/>
              <a:t>Multimapping</a:t>
            </a:r>
            <a:r>
              <a:rPr lang="pl-PL" dirty="0" smtClean="0"/>
              <a:t> 1 do 1</a:t>
            </a:r>
          </a:p>
          <a:p>
            <a:r>
              <a:rPr lang="pl-PL" dirty="0" err="1" smtClean="0"/>
              <a:t>Multimapping</a:t>
            </a:r>
            <a:r>
              <a:rPr lang="pl-PL" dirty="0" smtClean="0"/>
              <a:t> 1 do n</a:t>
            </a:r>
          </a:p>
          <a:p>
            <a:r>
              <a:rPr lang="pl-PL" dirty="0" err="1" smtClean="0"/>
              <a:t>Multiresult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mapowania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4810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Wybrać projekt DAL (Data Access </a:t>
            </a:r>
            <a:r>
              <a:rPr lang="pl-PL" dirty="0" err="1" smtClean="0"/>
              <a:t>Layer</a:t>
            </a:r>
            <a:r>
              <a:rPr lang="pl-PL" dirty="0" smtClean="0"/>
              <a:t>)</a:t>
            </a:r>
          </a:p>
          <a:p>
            <a:r>
              <a:rPr lang="pl-PL" dirty="0" smtClean="0"/>
              <a:t>Kliknąć na nim PPM</a:t>
            </a:r>
          </a:p>
          <a:p>
            <a:r>
              <a:rPr lang="pl-PL" dirty="0" smtClean="0"/>
              <a:t>Wybrać menadżer pakietów </a:t>
            </a:r>
            <a:r>
              <a:rPr lang="pl-PL" dirty="0" err="1" smtClean="0"/>
              <a:t>nuGet</a:t>
            </a:r>
            <a:endParaRPr lang="pl-PL" dirty="0" smtClean="0"/>
          </a:p>
          <a:p>
            <a:r>
              <a:rPr lang="pl-PL" dirty="0" smtClean="0"/>
              <a:t>W przeglądarce wyszukać „</a:t>
            </a:r>
            <a:r>
              <a:rPr lang="pl-PL" dirty="0" err="1" smtClean="0"/>
              <a:t>Dapper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Zainstalować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Dappera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44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Już omawiane, w ramach przypomnienia może być mapowane przy użyciu następujących metod:</a:t>
            </a:r>
          </a:p>
          <a:p>
            <a:r>
              <a:rPr lang="pl-PL" dirty="0" smtClean="0"/>
              <a:t>Query</a:t>
            </a:r>
          </a:p>
          <a:p>
            <a:r>
              <a:rPr lang="pl-PL" dirty="0" err="1" smtClean="0"/>
              <a:t>QueryFirst</a:t>
            </a:r>
            <a:endParaRPr lang="pl-PL" dirty="0" smtClean="0"/>
          </a:p>
          <a:p>
            <a:r>
              <a:rPr lang="pl-PL" dirty="0" err="1" smtClean="0"/>
              <a:t>QueryFirstOrDefault</a:t>
            </a:r>
            <a:endParaRPr lang="pl-PL" dirty="0" smtClean="0"/>
          </a:p>
          <a:p>
            <a:r>
              <a:rPr lang="pl-PL" dirty="0" err="1" smtClean="0"/>
              <a:t>QuerySingle</a:t>
            </a:r>
            <a:endParaRPr lang="pl-PL" dirty="0" smtClean="0"/>
          </a:p>
          <a:p>
            <a:r>
              <a:rPr lang="pl-PL" dirty="0" err="1" smtClean="0"/>
              <a:t>QuerySingleOrDefault</a:t>
            </a:r>
            <a:endParaRPr lang="pl-PL" dirty="0" smtClean="0"/>
          </a:p>
          <a:p>
            <a:r>
              <a:rPr lang="pl-PL" dirty="0" smtClean="0"/>
              <a:t>Typ przekazujemy jako argument generyczny do powyższych metod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Mapowanie silnie typowane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504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Mogą być mapowane przy użyciu tych samych metod jak dla mapowania silnie typowanego</a:t>
            </a:r>
          </a:p>
          <a:p>
            <a:r>
              <a:rPr lang="pl-PL" dirty="0" smtClean="0"/>
              <a:t>Zwracają obiekty dynamiczne </a:t>
            </a:r>
            <a:r>
              <a:rPr lang="pl-PL" dirty="0" err="1" smtClean="0"/>
              <a:t>dynamic</a:t>
            </a:r>
            <a:endParaRPr lang="pl-PL" dirty="0" smtClean="0"/>
          </a:p>
          <a:p>
            <a:r>
              <a:rPr lang="pl-PL" dirty="0" smtClean="0"/>
              <a:t>Jak sprawdzić czy zwrócony obiekt jest obiektem dynamicznym?</a:t>
            </a:r>
          </a:p>
          <a:p>
            <a:r>
              <a:rPr lang="pl-PL" dirty="0" smtClean="0"/>
              <a:t>Przez mechanizm refleksji, o obiektach dynamicznych wiemy np. to, że implementują interfejs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anonimowe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49170"/>
            <a:ext cx="8625377" cy="34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65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Wyszukanie klasy ćwiczenia (</a:t>
            </a:r>
            <a:r>
              <a:rPr lang="pl-PL" dirty="0" err="1" smtClean="0"/>
              <a:t>Exercise_X</a:t>
            </a:r>
            <a:r>
              <a:rPr lang="pl-PL" dirty="0" smtClean="0"/>
              <a:t>, gdzie X jest numerem ćwiczenia)</a:t>
            </a:r>
          </a:p>
          <a:p>
            <a:r>
              <a:rPr lang="pl-PL" dirty="0" smtClean="0"/>
              <a:t>W metodzie „</a:t>
            </a:r>
            <a:r>
              <a:rPr lang="pl-PL" dirty="0" err="1" smtClean="0"/>
              <a:t>RunExercise</a:t>
            </a:r>
            <a:r>
              <a:rPr lang="pl-PL" dirty="0" smtClean="0"/>
              <a:t>” (oraz w konstruktorze jeśli istnieję), należy zaimplementować wskazane ćwiczenie</a:t>
            </a:r>
          </a:p>
          <a:p>
            <a:r>
              <a:rPr lang="pl-PL" dirty="0" smtClean="0"/>
              <a:t>Sprawdzenie wykonania ćwiczenia (</a:t>
            </a:r>
            <a:r>
              <a:rPr lang="pl-PL" dirty="0" err="1" smtClean="0"/>
              <a:t>RunUnitTests</a:t>
            </a:r>
            <a:r>
              <a:rPr lang="pl-PL" dirty="0" smtClean="0"/>
              <a:t> na projekcie </a:t>
            </a:r>
            <a:r>
              <a:rPr lang="pl-PL" dirty="0" err="1" smtClean="0"/>
              <a:t>ExerciseTests</a:t>
            </a:r>
            <a:r>
              <a:rPr lang="pl-PL" dirty="0" smtClean="0"/>
              <a:t> bądź na pojedynczej klasie testu)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664355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Wykonanie zapytania i zwrócenie </a:t>
            </a:r>
            <a:r>
              <a:rPr lang="pl-PL" b="1" dirty="0" smtClean="0"/>
              <a:t>JEDNEGO</a:t>
            </a:r>
            <a:r>
              <a:rPr lang="pl-PL" dirty="0" smtClean="0"/>
              <a:t> obiektu typu </a:t>
            </a:r>
            <a:r>
              <a:rPr lang="pl-PL" dirty="0" err="1" smtClean="0"/>
              <a:t>EmployeeDTO</a:t>
            </a:r>
            <a:r>
              <a:rPr lang="pl-PL" dirty="0" smtClean="0"/>
              <a:t> z bazy danych</a:t>
            </a:r>
          </a:p>
          <a:p>
            <a:r>
              <a:rPr lang="pl-PL" dirty="0" smtClean="0"/>
              <a:t>Tabela „</a:t>
            </a:r>
            <a:r>
              <a:rPr lang="pl-PL" dirty="0" err="1" smtClean="0"/>
              <a:t>Address</a:t>
            </a:r>
            <a:r>
              <a:rPr lang="pl-PL" dirty="0" smtClean="0"/>
              <a:t>”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441697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Wykonanie procedury </a:t>
            </a:r>
            <a:r>
              <a:rPr lang="pl-PL" dirty="0" err="1" smtClean="0"/>
              <a:t>AddressSave</a:t>
            </a:r>
            <a:endParaRPr lang="pl-PL" dirty="0" smtClean="0"/>
          </a:p>
          <a:p>
            <a:r>
              <a:rPr lang="pl-PL" dirty="0" smtClean="0"/>
              <a:t>Przekazanie anonimowych parametrów</a:t>
            </a:r>
          </a:p>
          <a:p>
            <a:r>
              <a:rPr lang="pl-PL" dirty="0" smtClean="0"/>
              <a:t>Wyjście: liczba dodanych adresów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451668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Wykonanie procedury </a:t>
            </a:r>
            <a:r>
              <a:rPr lang="pl-PL" dirty="0" err="1" smtClean="0"/>
              <a:t>AddressUpdate</a:t>
            </a:r>
            <a:endParaRPr lang="pl-PL" dirty="0" smtClean="0"/>
          </a:p>
          <a:p>
            <a:r>
              <a:rPr lang="pl-PL" dirty="0" smtClean="0"/>
              <a:t>Przekazanie parametru obiektowego (</a:t>
            </a:r>
            <a:r>
              <a:rPr lang="pl-PL" dirty="0" err="1" smtClean="0"/>
              <a:t>AddressDTO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Wyjście: liczba zaktualizowanych adresów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330420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Konstruktor: Inicjalizacja listy/tablicy liczb (np. </a:t>
            </a:r>
            <a:r>
              <a:rPr lang="pl-PL" dirty="0" err="1" smtClean="0"/>
              <a:t>Enumerable.Range</a:t>
            </a:r>
            <a:r>
              <a:rPr lang="pl-PL" dirty="0" smtClean="0"/>
              <a:t>(1,2))</a:t>
            </a:r>
          </a:p>
          <a:p>
            <a:r>
              <a:rPr lang="pl-PL" dirty="0" smtClean="0"/>
              <a:t>Metoda: Zapytanie z tabeli adresów z przekazaniem parametru w postaci wcześniej utworzonej listy/tablicy liczb</a:t>
            </a:r>
          </a:p>
          <a:p>
            <a:r>
              <a:rPr lang="pl-PL" dirty="0" smtClean="0"/>
              <a:t>Wyjście: Lista </a:t>
            </a:r>
            <a:r>
              <a:rPr lang="pl-PL" dirty="0" err="1" smtClean="0"/>
              <a:t>AddressDTO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0667510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Utworzenie </a:t>
            </a:r>
            <a:r>
              <a:rPr lang="pl-PL" dirty="0" err="1" smtClean="0"/>
              <a:t>multi</a:t>
            </a:r>
            <a:r>
              <a:rPr lang="pl-PL" dirty="0" smtClean="0"/>
              <a:t>-mapowania jeden do jednego, tabeli pracowników z użytkownikami</a:t>
            </a:r>
          </a:p>
          <a:p>
            <a:r>
              <a:rPr lang="pl-PL" dirty="0" smtClean="0"/>
              <a:t>Zapytanie powinno „</a:t>
            </a:r>
            <a:r>
              <a:rPr lang="pl-PL" dirty="0" err="1" smtClean="0"/>
              <a:t>joinować</a:t>
            </a:r>
            <a:r>
              <a:rPr lang="pl-PL" dirty="0" smtClean="0"/>
              <a:t>” tabelę pracowników z użytkownikami</a:t>
            </a:r>
          </a:p>
          <a:p>
            <a:r>
              <a:rPr lang="pl-PL" dirty="0" smtClean="0"/>
              <a:t>Wyjście: </a:t>
            </a:r>
            <a:r>
              <a:rPr lang="pl-PL" dirty="0" err="1" smtClean="0"/>
              <a:t>EmployeeDTO</a:t>
            </a:r>
            <a:r>
              <a:rPr lang="pl-PL" dirty="0" smtClean="0"/>
              <a:t> z uzupełnionym obiektem </a:t>
            </a:r>
            <a:r>
              <a:rPr lang="pl-PL" dirty="0" err="1" smtClean="0"/>
              <a:t>UserDTO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281103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dirty="0" smtClean="0"/>
              <a:t>Przedstawione materiały szkoleniowe, prezentacja wraz z konspektem, projekt użyty do prezentacji i warsztatów jest własnością intelektualną szkolących Michała Gwóźdź oraz Łukasza Szustaka.</a:t>
            </a:r>
          </a:p>
          <a:p>
            <a:pPr marL="109728" indent="0">
              <a:buNone/>
            </a:pPr>
            <a:r>
              <a:rPr lang="pl-PL" dirty="0" smtClean="0"/>
              <a:t>Wykorzystanie bez zgody twórców któregokolwiek materiału do innych celów niż samokształcenie osoby szkolonej, takie jak upublicznianie, cytowanie lub inna forma redystrybucji jest jawnym naruszeniem praw autorskich.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Słowo końcowe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988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ORM – Object </a:t>
            </a:r>
            <a:r>
              <a:rPr lang="pl-PL" dirty="0" err="1" smtClean="0"/>
              <a:t>Relational</a:t>
            </a:r>
            <a:r>
              <a:rPr lang="pl-PL" dirty="0" smtClean="0"/>
              <a:t> </a:t>
            </a:r>
            <a:r>
              <a:rPr lang="pl-PL" dirty="0" err="1" smtClean="0"/>
              <a:t>Mapper</a:t>
            </a:r>
            <a:endParaRPr lang="pl-PL" dirty="0" smtClean="0"/>
          </a:p>
          <a:p>
            <a:r>
              <a:rPr lang="pl-PL" dirty="0" smtClean="0"/>
              <a:t>Dlaczego micro? Jest bardzo mały, prosty w zastosowaniu i prawie tak szybki jak czysty </a:t>
            </a:r>
            <a:r>
              <a:rPr lang="pl-PL" dirty="0" err="1" smtClean="0"/>
              <a:t>SqlReader</a:t>
            </a:r>
            <a:r>
              <a:rPr lang="pl-PL" dirty="0" smtClean="0"/>
              <a:t> ADO.NET</a:t>
            </a:r>
            <a:endParaRPr lang="pl-PL" dirty="0"/>
          </a:p>
          <a:p>
            <a:r>
              <a:rPr lang="pl-PL" dirty="0" smtClean="0"/>
              <a:t>Działa z każdą relacyjną bazą danych rozszerza ADO.NET, który obsługuje bazy </a:t>
            </a:r>
            <a:r>
              <a:rPr lang="pl-PL" dirty="0" err="1" smtClean="0"/>
              <a:t>SQLite</a:t>
            </a:r>
            <a:r>
              <a:rPr lang="pl-PL" dirty="0" smtClean="0"/>
              <a:t>, </a:t>
            </a:r>
            <a:r>
              <a:rPr lang="pl-PL" dirty="0"/>
              <a:t>SQL CE, </a:t>
            </a:r>
            <a:r>
              <a:rPr lang="pl-PL" dirty="0" err="1"/>
              <a:t>Firebird</a:t>
            </a:r>
            <a:r>
              <a:rPr lang="pl-PL" dirty="0"/>
              <a:t>, Oracle, MySQL, </a:t>
            </a:r>
            <a:r>
              <a:rPr lang="pl-PL" dirty="0" err="1"/>
              <a:t>PostgreSQL</a:t>
            </a:r>
            <a:r>
              <a:rPr lang="pl-PL" dirty="0"/>
              <a:t> </a:t>
            </a:r>
            <a:r>
              <a:rPr lang="pl-PL" dirty="0" smtClean="0"/>
              <a:t>oraz SQL </a:t>
            </a:r>
            <a:r>
              <a:rPr lang="pl-PL" dirty="0"/>
              <a:t>Server.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Dapper</a:t>
            </a:r>
            <a:r>
              <a:rPr lang="pl-PL" dirty="0" smtClean="0"/>
              <a:t> jako micro 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363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Ręczne przypisanie </a:t>
            </a:r>
            <a:r>
              <a:rPr lang="pl-PL" dirty="0" err="1" smtClean="0"/>
              <a:t>SqlDataReader</a:t>
            </a:r>
            <a:r>
              <a:rPr lang="pl-PL" dirty="0" smtClean="0"/>
              <a:t> – 47ms</a:t>
            </a:r>
          </a:p>
          <a:p>
            <a:r>
              <a:rPr lang="pl-PL" b="1" dirty="0" err="1" smtClean="0">
                <a:solidFill>
                  <a:srgbClr val="00B050"/>
                </a:solidFill>
              </a:rPr>
              <a:t>Dapper</a:t>
            </a:r>
            <a:r>
              <a:rPr lang="pl-PL" b="1" dirty="0" smtClean="0">
                <a:solidFill>
                  <a:srgbClr val="00B050"/>
                </a:solidFill>
              </a:rPr>
              <a:t> Query – 49ms</a:t>
            </a:r>
          </a:p>
          <a:p>
            <a:r>
              <a:rPr lang="pl-PL" dirty="0" err="1" smtClean="0"/>
              <a:t>Nhibernate</a:t>
            </a:r>
            <a:r>
              <a:rPr lang="pl-PL" dirty="0" smtClean="0"/>
              <a:t> SQL - 104ms</a:t>
            </a:r>
          </a:p>
          <a:p>
            <a:r>
              <a:rPr lang="pl-PL" dirty="0" err="1" smtClean="0"/>
              <a:t>Linq</a:t>
            </a:r>
            <a:r>
              <a:rPr lang="pl-PL" dirty="0" smtClean="0"/>
              <a:t> 2 SQL Query – 181ms</a:t>
            </a:r>
          </a:p>
          <a:p>
            <a:r>
              <a:rPr lang="pl-PL" b="1" dirty="0" err="1" smtClean="0">
                <a:solidFill>
                  <a:srgbClr val="FF0000"/>
                </a:solidFill>
              </a:rPr>
              <a:t>Entity</a:t>
            </a:r>
            <a:r>
              <a:rPr lang="pl-PL" b="1" dirty="0" smtClean="0">
                <a:solidFill>
                  <a:srgbClr val="FF0000"/>
                </a:solidFill>
              </a:rPr>
              <a:t> Framework Query 631 ms !!!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100" dirty="0" smtClean="0"/>
              <a:t>Porównanie prędkości działania różnych ORM przy mapowaniu 500 iteracji SELECT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37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844824"/>
            <a:ext cx="4371975" cy="3352800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3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1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„Example_1”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działania programu szkoleniowego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741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 rozkaz jeden lub więcej razy, może zwracać ilość dotkniętych rozkazem rekordów bazy</a:t>
            </a:r>
          </a:p>
          <a:p>
            <a:r>
              <a:rPr lang="pl-PL" dirty="0" smtClean="0"/>
              <a:t>Najczęściej stosowane rozkazy wykonania:</a:t>
            </a:r>
          </a:p>
          <a:p>
            <a:r>
              <a:rPr lang="pl-PL" dirty="0" smtClean="0"/>
              <a:t>- Procedury</a:t>
            </a:r>
          </a:p>
          <a:p>
            <a:r>
              <a:rPr lang="pl-PL" dirty="0" smtClean="0"/>
              <a:t>- INSERT</a:t>
            </a:r>
          </a:p>
          <a:p>
            <a:r>
              <a:rPr lang="pl-PL" dirty="0" smtClean="0"/>
              <a:t>- UPDATE</a:t>
            </a:r>
          </a:p>
          <a:p>
            <a:r>
              <a:rPr lang="pl-PL" dirty="0" smtClean="0"/>
              <a:t>- DELETE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Execute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334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1761</TotalTime>
  <Words>1439</Words>
  <Application>Microsoft Office PowerPoint</Application>
  <PresentationFormat>Pokaz na ekranie (4:3)</PresentationFormat>
  <Paragraphs>233</Paragraphs>
  <Slides>48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48</vt:i4>
      </vt:variant>
    </vt:vector>
  </HeadingPairs>
  <TitlesOfParts>
    <vt:vector size="54" baseType="lpstr">
      <vt:lpstr>Lucida Sans Unicode</vt:lpstr>
      <vt:lpstr>Verdana</vt:lpstr>
      <vt:lpstr>Wingdings</vt:lpstr>
      <vt:lpstr>Wingdings 2</vt:lpstr>
      <vt:lpstr>Wingdings 3</vt:lpstr>
      <vt:lpstr>Hol</vt:lpstr>
      <vt:lpstr>Szkolenie warsztatowe  microORM – Dapper  dla platformy .NET</vt:lpstr>
      <vt:lpstr>Sprawdzenie wymagań</vt:lpstr>
      <vt:lpstr>Klonowanie repozytorium i bazy</vt:lpstr>
      <vt:lpstr>Instalacja Dappera</vt:lpstr>
      <vt:lpstr>Dapper jako micro ORM</vt:lpstr>
      <vt:lpstr>Porównanie prędkości działania różnych ORM przy mapowaniu 500 iteracji SELECT</vt:lpstr>
      <vt:lpstr>Baza danych</vt:lpstr>
      <vt:lpstr>Przykład działania programu szkoleniowego</vt:lpstr>
      <vt:lpstr>Metoda rozszerzająca interfejs IDbConnection - Execute</vt:lpstr>
      <vt:lpstr>Wykonanie procedury przez metodę Execute – kod bez zwrotu</vt:lpstr>
      <vt:lpstr>Wykonanie procedury przez metodę Execute – kod ze zwrotem</vt:lpstr>
      <vt:lpstr>Wykonanie pojedynczego rozkazu INSERT przez metodę Execute - kod</vt:lpstr>
      <vt:lpstr>Wykonanie wielu rozkazów INSERT przez metodę Execute - kod</vt:lpstr>
      <vt:lpstr>Rozkazy UPDATE i DELETE</vt:lpstr>
      <vt:lpstr>Przykład nr 2 – Execute procedure</vt:lpstr>
      <vt:lpstr>Metoda rozszerzająca interfejs IDbConnection - Query</vt:lpstr>
      <vt:lpstr>Metoda rozszerzająca interfejsu IDbConnection - QueryFirst</vt:lpstr>
      <vt:lpstr>Przykład nr 3 – QueryFirst</vt:lpstr>
      <vt:lpstr>Metoda rozszerzająca interfejsu IDbConnection - QueryFirstOrDefault</vt:lpstr>
      <vt:lpstr>Przykład nr 4 – QueryFirstOrDefault</vt:lpstr>
      <vt:lpstr>Metoda rozszerzająca interfejs IDbConnection - QuerySingle</vt:lpstr>
      <vt:lpstr>Przykład 5 - QuerySingle</vt:lpstr>
      <vt:lpstr>Metoda rozszerzająca interfejs IDbConnection - QuerySingleOrDefault</vt:lpstr>
      <vt:lpstr>Przykład 6 - QuerySingleOrDefault</vt:lpstr>
      <vt:lpstr>Metoda rozszerzająca interfejs IDbConnection - QueryMultiple</vt:lpstr>
      <vt:lpstr>Przykład 7 - QueryMultiple</vt:lpstr>
      <vt:lpstr>Metody przekazywania parametrów</vt:lpstr>
      <vt:lpstr>Parametry anonimowe</vt:lpstr>
      <vt:lpstr>Parametry anonimowe</vt:lpstr>
      <vt:lpstr>Parametry anonimowe w Dapper</vt:lpstr>
      <vt:lpstr>Parametry anonimowe w Dapper</vt:lpstr>
      <vt:lpstr>Parametry dynamiczne</vt:lpstr>
      <vt:lpstr>Parametry dynamiczne</vt:lpstr>
      <vt:lpstr>Parametry obiektowe</vt:lpstr>
      <vt:lpstr>Parametry obiektowe</vt:lpstr>
      <vt:lpstr>Lista obiektów</vt:lpstr>
      <vt:lpstr>Ciąg znaków</vt:lpstr>
      <vt:lpstr>Metody przekazywania parametrów</vt:lpstr>
      <vt:lpstr>Metody mapowania</vt:lpstr>
      <vt:lpstr>Mapowanie silnie typowane</vt:lpstr>
      <vt:lpstr>Metody anonimowe</vt:lpstr>
      <vt:lpstr>Ćwiczenia</vt:lpstr>
      <vt:lpstr>Ćwiczenie 1</vt:lpstr>
      <vt:lpstr>Ćwiczenie 2</vt:lpstr>
      <vt:lpstr>Ćwiczenie 3</vt:lpstr>
      <vt:lpstr>Ćwiczenie 4</vt:lpstr>
      <vt:lpstr>Ćwiczenie 5</vt:lpstr>
      <vt:lpstr>Słowo końcowe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warsztatowe  microORM – Dapper  dla platformy .NET</dc:title>
  <dc:creator>Michał Gwóźdź</dc:creator>
  <cp:lastModifiedBy>Łukasz Szustak</cp:lastModifiedBy>
  <cp:revision>60</cp:revision>
  <dcterms:created xsi:type="dcterms:W3CDTF">2017-10-28T14:31:05Z</dcterms:created>
  <dcterms:modified xsi:type="dcterms:W3CDTF">2017-11-20T19:59:09Z</dcterms:modified>
</cp:coreProperties>
</file>