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1" r:id="rId4"/>
    <p:sldId id="262" r:id="rId5"/>
    <p:sldId id="259" r:id="rId6"/>
    <p:sldId id="260" r:id="rId7"/>
    <p:sldId id="27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5" r:id="rId19"/>
    <p:sldId id="274" r:id="rId20"/>
    <p:sldId id="276" r:id="rId21"/>
    <p:sldId id="278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2" r:id="rId36"/>
    <p:sldId id="293" r:id="rId37"/>
    <p:sldId id="294" r:id="rId38"/>
    <p:sldId id="290" r:id="rId39"/>
    <p:sldId id="295" r:id="rId40"/>
    <p:sldId id="296" r:id="rId41"/>
    <p:sldId id="297" r:id="rId42"/>
    <p:sldId id="257" r:id="rId4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oliniow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6640E76-C82D-4E8C-B2F3-167F39B211B3}" type="datetimeFigureOut">
              <a:rPr lang="pl-PL" smtClean="0"/>
              <a:t>12.11.2017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12.11.2017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12.11.2017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12.11.2017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12.11.2017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12.11.2017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12.11.2017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12.11.2017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12.11.2017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6640E76-C82D-4E8C-B2F3-167F39B211B3}" type="datetimeFigureOut">
              <a:rPr lang="pl-PL" smtClean="0"/>
              <a:t>12.11.2017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6640E76-C82D-4E8C-B2F3-167F39B211B3}" type="datetimeFigureOut">
              <a:rPr lang="pl-PL" smtClean="0"/>
              <a:t>12.11.2017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oliniow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oliniow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6640E76-C82D-4E8C-B2F3-167F39B211B3}" type="datetimeFigureOut">
              <a:rPr lang="pl-PL" smtClean="0"/>
              <a:t>12.11.2017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etghar/Dapper_Workshop.git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2475707"/>
          </a:xfrm>
        </p:spPr>
        <p:txBody>
          <a:bodyPr>
            <a:normAutofit/>
          </a:bodyPr>
          <a:lstStyle/>
          <a:p>
            <a:r>
              <a:rPr lang="pl-PL" dirty="0" smtClean="0"/>
              <a:t>Szkolenie warsztatowe </a:t>
            </a:r>
            <a:br>
              <a:rPr lang="pl-PL" dirty="0" smtClean="0"/>
            </a:br>
            <a:r>
              <a:rPr lang="pl-PL" dirty="0" err="1" smtClean="0"/>
              <a:t>microORM</a:t>
            </a:r>
            <a:r>
              <a:rPr lang="pl-PL" dirty="0" smtClean="0"/>
              <a:t> – </a:t>
            </a:r>
            <a:r>
              <a:rPr lang="pl-PL" dirty="0" err="1" smtClean="0"/>
              <a:t>Dapper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smtClean="0"/>
              <a:t>dla platformy .NET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55576" y="3140968"/>
            <a:ext cx="7776864" cy="1752600"/>
          </a:xfrm>
        </p:spPr>
        <p:txBody>
          <a:bodyPr/>
          <a:lstStyle/>
          <a:p>
            <a:r>
              <a:rPr lang="pl-PL" dirty="0" smtClean="0"/>
              <a:t>Ruda Śląska listopad 2017 r.</a:t>
            </a:r>
          </a:p>
          <a:p>
            <a:r>
              <a:rPr lang="pl-PL" dirty="0" smtClean="0"/>
              <a:t>Prowadzący</a:t>
            </a:r>
          </a:p>
          <a:p>
            <a:r>
              <a:rPr lang="pl-PL" dirty="0" smtClean="0"/>
              <a:t> Michał Gwóźdź i Łukasz Szustak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7830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Wykonanie procedury przez metodę </a:t>
            </a:r>
            <a:r>
              <a:rPr lang="pl-PL" dirty="0" err="1" smtClean="0"/>
              <a:t>Execute</a:t>
            </a:r>
            <a:r>
              <a:rPr lang="pl-PL" dirty="0" smtClean="0"/>
              <a:t> – kod bez zwrotu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8229600" cy="259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59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Wykonanie procedury przez metodę </a:t>
            </a:r>
            <a:r>
              <a:rPr lang="pl-PL" dirty="0" err="1"/>
              <a:t>Execute</a:t>
            </a:r>
            <a:r>
              <a:rPr lang="pl-PL" dirty="0"/>
              <a:t> – kod </a:t>
            </a:r>
            <a:r>
              <a:rPr lang="pl-PL" dirty="0" smtClean="0"/>
              <a:t>ze zwrotem</a:t>
            </a:r>
            <a:endParaRPr lang="pl-P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4452"/>
            <a:ext cx="8229600" cy="335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941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600" dirty="0" smtClean="0"/>
              <a:t>Wykonanie pojedynczego rozkazu INSERT przez metodę </a:t>
            </a:r>
            <a:r>
              <a:rPr lang="pl-PL" sz="3600" dirty="0" err="1" smtClean="0"/>
              <a:t>Execute</a:t>
            </a:r>
            <a:r>
              <a:rPr lang="pl-PL" sz="3600" dirty="0" smtClean="0"/>
              <a:t> - kod</a:t>
            </a:r>
            <a:endParaRPr lang="pl-PL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11094"/>
            <a:ext cx="8229600" cy="306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322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Wykonanie wielu rozkazów INSERT przez metodę </a:t>
            </a:r>
            <a:r>
              <a:rPr lang="pl-PL" dirty="0" err="1" smtClean="0"/>
              <a:t>Execute</a:t>
            </a:r>
            <a:r>
              <a:rPr lang="pl-PL" dirty="0" smtClean="0"/>
              <a:t> - kod</a:t>
            </a:r>
            <a:endParaRPr lang="pl-P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75424"/>
            <a:ext cx="8229600" cy="293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801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Wykonujemy je identycznie jak w przypadku INSERT dla pojedynczego rekordu</a:t>
            </a:r>
          </a:p>
          <a:p>
            <a:r>
              <a:rPr lang="pl-PL" dirty="0" smtClean="0"/>
              <a:t>Także dla wielu rekordów</a:t>
            </a:r>
          </a:p>
          <a:p>
            <a:r>
              <a:rPr lang="pl-PL" dirty="0" smtClean="0"/>
              <a:t>Także możemy otrzymać informację o ilości rekordów bazy dotkniętych zmianą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Rozkazy UPDATE i DELETE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49125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Włączyć program szkoleniowy</a:t>
            </a:r>
          </a:p>
          <a:p>
            <a:r>
              <a:rPr lang="pl-PL" dirty="0" smtClean="0"/>
              <a:t>Wybrać e (</a:t>
            </a:r>
            <a:r>
              <a:rPr lang="pl-PL" dirty="0" err="1" smtClean="0"/>
              <a:t>example</a:t>
            </a:r>
            <a:r>
              <a:rPr lang="pl-PL" dirty="0" smtClean="0"/>
              <a:t>)</a:t>
            </a:r>
          </a:p>
          <a:p>
            <a:r>
              <a:rPr lang="pl-PL" dirty="0" smtClean="0"/>
              <a:t>Wybrać przykład nr 2</a:t>
            </a:r>
          </a:p>
          <a:p>
            <a:r>
              <a:rPr lang="pl-PL" dirty="0" smtClean="0"/>
              <a:t>Sprawdzić wynik działania programu</a:t>
            </a:r>
          </a:p>
          <a:p>
            <a:r>
              <a:rPr lang="pl-PL" dirty="0" smtClean="0"/>
              <a:t>Zastosować skrót „</a:t>
            </a:r>
            <a:r>
              <a:rPr lang="pl-PL" dirty="0" err="1" smtClean="0"/>
              <a:t>Ctrl</a:t>
            </a:r>
            <a:r>
              <a:rPr lang="pl-PL" dirty="0" smtClean="0"/>
              <a:t> + ,”</a:t>
            </a:r>
          </a:p>
          <a:p>
            <a:r>
              <a:rPr lang="pl-PL" dirty="0" smtClean="0"/>
              <a:t>Wpisać „Example_2” i przejść do znalezionej klasy</a:t>
            </a:r>
          </a:p>
          <a:p>
            <a:r>
              <a:rPr lang="pl-PL" dirty="0" smtClean="0"/>
              <a:t>Przeanalizować kod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Przykład nr 2 – </a:t>
            </a:r>
            <a:r>
              <a:rPr lang="pl-PL" dirty="0" err="1" smtClean="0"/>
              <a:t>Execute</a:t>
            </a:r>
            <a:r>
              <a:rPr lang="pl-PL" dirty="0" smtClean="0"/>
              <a:t> </a:t>
            </a:r>
            <a:r>
              <a:rPr lang="pl-PL" dirty="0" err="1" smtClean="0"/>
              <a:t>procedure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0289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Najbardziej uniwersalna metoda</a:t>
            </a:r>
          </a:p>
          <a:p>
            <a:r>
              <a:rPr lang="pl-PL" dirty="0" smtClean="0"/>
              <a:t>Wykonywana przy okazji pierwszego przykładu dla silnie typowanego obiektu</a:t>
            </a:r>
          </a:p>
          <a:p>
            <a:r>
              <a:rPr lang="pl-PL" dirty="0" smtClean="0"/>
              <a:t>Przyjmowane parametry to</a:t>
            </a:r>
          </a:p>
          <a:p>
            <a:r>
              <a:rPr lang="pl-PL" dirty="0" smtClean="0"/>
              <a:t>- SQL</a:t>
            </a:r>
          </a:p>
          <a:p>
            <a:r>
              <a:rPr lang="pl-PL" dirty="0" smtClean="0"/>
              <a:t>- Parametry zapytania, domyślnie </a:t>
            </a:r>
            <a:r>
              <a:rPr lang="pl-PL" dirty="0" err="1" smtClean="0"/>
              <a:t>null</a:t>
            </a:r>
            <a:endParaRPr lang="pl-PL" dirty="0" smtClean="0"/>
          </a:p>
          <a:p>
            <a:r>
              <a:rPr lang="pl-PL" dirty="0" smtClean="0"/>
              <a:t>- </a:t>
            </a:r>
            <a:r>
              <a:rPr lang="pl-PL" dirty="0" err="1" smtClean="0"/>
              <a:t>Tranzakcja</a:t>
            </a:r>
            <a:r>
              <a:rPr lang="pl-PL" dirty="0" smtClean="0"/>
              <a:t>, domyślnie </a:t>
            </a:r>
            <a:r>
              <a:rPr lang="pl-PL" dirty="0" err="1" smtClean="0"/>
              <a:t>null</a:t>
            </a:r>
            <a:endParaRPr lang="pl-PL" dirty="0" smtClean="0"/>
          </a:p>
          <a:p>
            <a:r>
              <a:rPr lang="pl-PL" dirty="0" smtClean="0"/>
              <a:t>- Bufor odczytywanych danych, domyślne True</a:t>
            </a:r>
          </a:p>
          <a:p>
            <a:r>
              <a:rPr lang="pl-PL" dirty="0" smtClean="0"/>
              <a:t>- </a:t>
            </a:r>
            <a:r>
              <a:rPr lang="pl-PL" dirty="0" err="1" smtClean="0"/>
              <a:t>Timeout</a:t>
            </a:r>
            <a:r>
              <a:rPr lang="pl-PL" dirty="0" smtClean="0"/>
              <a:t> operacji, domyślnie </a:t>
            </a:r>
            <a:r>
              <a:rPr lang="pl-PL" dirty="0" err="1" smtClean="0"/>
              <a:t>null</a:t>
            </a:r>
            <a:endParaRPr lang="pl-PL" dirty="0" smtClean="0"/>
          </a:p>
          <a:p>
            <a:r>
              <a:rPr lang="pl-PL" dirty="0" smtClean="0"/>
              <a:t>- Typ rozkazu, domyślnie </a:t>
            </a:r>
            <a:r>
              <a:rPr lang="pl-PL" dirty="0" err="1" smtClean="0"/>
              <a:t>null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Metoda rozszerzająca interfejs </a:t>
            </a:r>
            <a:r>
              <a:rPr lang="pl-PL" dirty="0" err="1" smtClean="0"/>
              <a:t>IDbConnection</a:t>
            </a:r>
            <a:r>
              <a:rPr lang="pl-PL" dirty="0" smtClean="0"/>
              <a:t> - Query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21135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Zwraca pierwszy wynik zapytania w postaci obiektu (silnie typowany lub anonimowy)</a:t>
            </a:r>
          </a:p>
          <a:p>
            <a:r>
              <a:rPr lang="pl-PL" dirty="0" smtClean="0"/>
              <a:t>Jeśli zapytanie nie zwróci nic </a:t>
            </a:r>
            <a:r>
              <a:rPr lang="pl-PL" dirty="0" err="1" smtClean="0"/>
              <a:t>QueryFirst</a:t>
            </a:r>
            <a:r>
              <a:rPr lang="pl-PL" dirty="0" smtClean="0"/>
              <a:t> zwróci </a:t>
            </a:r>
            <a:r>
              <a:rPr lang="pl-PL" dirty="0" err="1" smtClean="0"/>
              <a:t>exception</a:t>
            </a:r>
            <a:endParaRPr lang="pl-PL" dirty="0" smtClean="0"/>
          </a:p>
          <a:p>
            <a:r>
              <a:rPr lang="pl-PL" dirty="0" smtClean="0"/>
              <a:t>Przyjmowane parametry identycznie jak w przypadku Query</a:t>
            </a:r>
          </a:p>
          <a:p>
            <a:r>
              <a:rPr lang="pl-PL" dirty="0" smtClean="0"/>
              <a:t>Różnica względem rozszerzenia LINQ Query(…).First()? </a:t>
            </a:r>
          </a:p>
          <a:p>
            <a:r>
              <a:rPr lang="pl-PL" b="1" dirty="0" smtClean="0">
                <a:solidFill>
                  <a:srgbClr val="FF0000"/>
                </a:solidFill>
              </a:rPr>
              <a:t>Czas wykonania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Metoda rozszerzająca interfejsu </a:t>
            </a:r>
            <a:r>
              <a:rPr lang="pl-PL" dirty="0" err="1" smtClean="0"/>
              <a:t>IDbConnection</a:t>
            </a:r>
            <a:r>
              <a:rPr lang="pl-PL" dirty="0" smtClean="0"/>
              <a:t> - </a:t>
            </a:r>
            <a:r>
              <a:rPr lang="pl-PL" dirty="0" err="1" smtClean="0"/>
              <a:t>QueryFirst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5761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Włączyć program szkoleniowy</a:t>
            </a:r>
          </a:p>
          <a:p>
            <a:r>
              <a:rPr lang="pl-PL" dirty="0"/>
              <a:t>Wybrać e (</a:t>
            </a:r>
            <a:r>
              <a:rPr lang="pl-PL" dirty="0" err="1"/>
              <a:t>example</a:t>
            </a:r>
            <a:r>
              <a:rPr lang="pl-PL" dirty="0"/>
              <a:t>)</a:t>
            </a:r>
          </a:p>
          <a:p>
            <a:r>
              <a:rPr lang="pl-PL" dirty="0"/>
              <a:t>Wybrać przykład nr </a:t>
            </a:r>
            <a:r>
              <a:rPr lang="pl-PL" dirty="0" smtClean="0"/>
              <a:t>3</a:t>
            </a:r>
            <a:endParaRPr lang="pl-PL" dirty="0"/>
          </a:p>
          <a:p>
            <a:r>
              <a:rPr lang="pl-PL" dirty="0"/>
              <a:t>Sprawdzić wynik działania programu</a:t>
            </a:r>
          </a:p>
          <a:p>
            <a:r>
              <a:rPr lang="pl-PL" dirty="0"/>
              <a:t>Zastosować skrót „</a:t>
            </a:r>
            <a:r>
              <a:rPr lang="pl-PL" dirty="0" err="1"/>
              <a:t>Ctrl</a:t>
            </a:r>
            <a:r>
              <a:rPr lang="pl-PL" dirty="0"/>
              <a:t> + ,”</a:t>
            </a:r>
          </a:p>
          <a:p>
            <a:r>
              <a:rPr lang="pl-PL" dirty="0"/>
              <a:t>Wpisać „</a:t>
            </a:r>
            <a:r>
              <a:rPr lang="pl-PL" dirty="0" smtClean="0"/>
              <a:t>Example_3” </a:t>
            </a:r>
            <a:r>
              <a:rPr lang="pl-PL" dirty="0"/>
              <a:t>i przejść do znalezionej klasy</a:t>
            </a:r>
          </a:p>
          <a:p>
            <a:r>
              <a:rPr lang="pl-PL" dirty="0"/>
              <a:t>Przeanalizować kod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Przykład nr </a:t>
            </a:r>
            <a:r>
              <a:rPr lang="pl-PL" dirty="0" smtClean="0"/>
              <a:t>3 </a:t>
            </a:r>
            <a:r>
              <a:rPr lang="pl-PL" dirty="0"/>
              <a:t>– </a:t>
            </a:r>
            <a:r>
              <a:rPr lang="pl-PL" dirty="0" err="1" smtClean="0"/>
              <a:t>QueryFirst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62394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Zwraca pierwszy wynik zapytania w postaci obiektu (silnie typowany lub anonimowy)</a:t>
            </a:r>
            <a:endParaRPr lang="pl-PL" dirty="0"/>
          </a:p>
          <a:p>
            <a:r>
              <a:rPr lang="pl-PL" dirty="0"/>
              <a:t>Jeśli zapytanie nie zwróci nic </a:t>
            </a:r>
            <a:r>
              <a:rPr lang="pl-PL" dirty="0" err="1" smtClean="0"/>
              <a:t>QueryFirstOrDefault</a:t>
            </a:r>
            <a:r>
              <a:rPr lang="pl-PL" dirty="0" smtClean="0"/>
              <a:t> </a:t>
            </a:r>
            <a:r>
              <a:rPr lang="pl-PL" dirty="0"/>
              <a:t>zwróci </a:t>
            </a:r>
            <a:r>
              <a:rPr lang="pl-PL" dirty="0" smtClean="0"/>
              <a:t>wartość domyślną dla oczekiwanego typu</a:t>
            </a:r>
            <a:endParaRPr lang="pl-PL" dirty="0"/>
          </a:p>
          <a:p>
            <a:r>
              <a:rPr lang="pl-PL" dirty="0"/>
              <a:t>Przyjmowane parametry identycznie jak w przypadku Query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200" dirty="0"/>
              <a:t>Metoda rozszerzająca interfejsu </a:t>
            </a:r>
            <a:r>
              <a:rPr lang="pl-PL" sz="3200" dirty="0" err="1"/>
              <a:t>IDbConnection</a:t>
            </a:r>
            <a:r>
              <a:rPr lang="pl-PL" sz="3200" dirty="0"/>
              <a:t> - </a:t>
            </a:r>
            <a:r>
              <a:rPr lang="pl-PL" sz="3200" dirty="0" err="1" smtClean="0"/>
              <a:t>QueryFirstOrDefault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482514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Czy każdy ma własny komputer?</a:t>
            </a:r>
          </a:p>
          <a:p>
            <a:r>
              <a:rPr lang="pl-PL" dirty="0" smtClean="0"/>
              <a:t>Czy każdy ma zainstalowane Visual Studio?</a:t>
            </a:r>
          </a:p>
          <a:p>
            <a:r>
              <a:rPr lang="pl-PL" dirty="0" smtClean="0"/>
              <a:t>Czy każdy ma SQL Server Management?</a:t>
            </a:r>
          </a:p>
          <a:p>
            <a:r>
              <a:rPr lang="pl-PL" dirty="0" smtClean="0"/>
              <a:t>Czy każdy ma pobrany program szkoleniowy?</a:t>
            </a:r>
          </a:p>
          <a:p>
            <a:r>
              <a:rPr lang="pl-PL" dirty="0" smtClean="0"/>
              <a:t>Czy każdy ma pobraną i przywróconą bazę szkoleniową?</a:t>
            </a:r>
          </a:p>
          <a:p>
            <a:r>
              <a:rPr lang="pl-PL" dirty="0" smtClean="0"/>
              <a:t>Czy są jakieś szybkie pytania zanim zaczniemy?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Sprawdzenie wymagań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59177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Włączyć program szkoleniowy</a:t>
            </a:r>
          </a:p>
          <a:p>
            <a:r>
              <a:rPr lang="pl-PL" dirty="0"/>
              <a:t>Wybrać e (</a:t>
            </a:r>
            <a:r>
              <a:rPr lang="pl-PL" dirty="0" err="1"/>
              <a:t>example</a:t>
            </a:r>
            <a:r>
              <a:rPr lang="pl-PL" dirty="0"/>
              <a:t>)</a:t>
            </a:r>
          </a:p>
          <a:p>
            <a:r>
              <a:rPr lang="pl-PL" dirty="0"/>
              <a:t>Wybrać przykład nr 4</a:t>
            </a:r>
          </a:p>
          <a:p>
            <a:r>
              <a:rPr lang="pl-PL" dirty="0"/>
              <a:t>Sprawdzić wynik działania programu</a:t>
            </a:r>
          </a:p>
          <a:p>
            <a:r>
              <a:rPr lang="pl-PL" dirty="0"/>
              <a:t>Zastosować skrót „</a:t>
            </a:r>
            <a:r>
              <a:rPr lang="pl-PL" dirty="0" err="1"/>
              <a:t>Ctrl</a:t>
            </a:r>
            <a:r>
              <a:rPr lang="pl-PL" dirty="0"/>
              <a:t> + ,”</a:t>
            </a:r>
          </a:p>
          <a:p>
            <a:r>
              <a:rPr lang="pl-PL" dirty="0"/>
              <a:t>Wpisać „</a:t>
            </a:r>
            <a:r>
              <a:rPr lang="pl-PL" dirty="0" smtClean="0"/>
              <a:t>Example_4” </a:t>
            </a:r>
            <a:r>
              <a:rPr lang="pl-PL" dirty="0"/>
              <a:t>i przejść do znalezionej klasy</a:t>
            </a:r>
          </a:p>
          <a:p>
            <a:r>
              <a:rPr lang="pl-PL" dirty="0"/>
              <a:t>Przeanalizować kod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000" dirty="0"/>
              <a:t>Przykład nr 4</a:t>
            </a:r>
            <a:r>
              <a:rPr lang="pl-PL" sz="4000" dirty="0" smtClean="0"/>
              <a:t> </a:t>
            </a:r>
            <a:r>
              <a:rPr lang="pl-PL" sz="4000" dirty="0"/>
              <a:t>– </a:t>
            </a:r>
            <a:r>
              <a:rPr lang="pl-PL" sz="4000" dirty="0" err="1" smtClean="0"/>
              <a:t>QueryFirstOrDefault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81835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Zwraca </a:t>
            </a:r>
            <a:r>
              <a:rPr lang="pl-PL" dirty="0" smtClean="0"/>
              <a:t>pojedynczy wynik </a:t>
            </a:r>
            <a:r>
              <a:rPr lang="pl-PL" dirty="0"/>
              <a:t>zapytania w postaci obiektu (silnie typowany lub anonimowy)</a:t>
            </a:r>
          </a:p>
          <a:p>
            <a:r>
              <a:rPr lang="pl-PL" dirty="0"/>
              <a:t>Jeśli zapytanie nie zwróci nic </a:t>
            </a:r>
            <a:r>
              <a:rPr lang="pl-PL" dirty="0" err="1" smtClean="0"/>
              <a:t>QuerySingle</a:t>
            </a:r>
            <a:r>
              <a:rPr lang="pl-PL" dirty="0" smtClean="0"/>
              <a:t> wyrzuci </a:t>
            </a:r>
            <a:r>
              <a:rPr lang="pl-PL" dirty="0" err="1" smtClean="0"/>
              <a:t>exception</a:t>
            </a:r>
            <a:endParaRPr lang="pl-PL" dirty="0" smtClean="0"/>
          </a:p>
          <a:p>
            <a:r>
              <a:rPr lang="pl-PL" dirty="0" smtClean="0"/>
              <a:t>Jeśli zapytanie zwróci więcej niż jeden obiekt </a:t>
            </a:r>
            <a:r>
              <a:rPr lang="pl-PL" dirty="0" err="1" smtClean="0"/>
              <a:t>QuerySingle</a:t>
            </a:r>
            <a:r>
              <a:rPr lang="pl-PL" dirty="0" smtClean="0"/>
              <a:t> wyrzuci </a:t>
            </a:r>
            <a:r>
              <a:rPr lang="pl-PL" dirty="0" err="1" smtClean="0"/>
              <a:t>exception</a:t>
            </a:r>
            <a:endParaRPr lang="pl-PL" dirty="0" smtClean="0"/>
          </a:p>
          <a:p>
            <a:r>
              <a:rPr lang="pl-PL" dirty="0" smtClean="0"/>
              <a:t>Przyjmowane </a:t>
            </a:r>
            <a:r>
              <a:rPr lang="pl-PL" dirty="0"/>
              <a:t>parametry identycznie jak w przypadku Query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Metoda rozszerzająca interfejs </a:t>
            </a:r>
            <a:r>
              <a:rPr lang="pl-PL" dirty="0" err="1" smtClean="0"/>
              <a:t>IDbConnection</a:t>
            </a:r>
            <a:r>
              <a:rPr lang="pl-PL" dirty="0" smtClean="0"/>
              <a:t> - </a:t>
            </a:r>
            <a:r>
              <a:rPr lang="pl-PL" dirty="0" err="1" smtClean="0"/>
              <a:t>QuerySingle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9883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Włączyć program szkoleniowy</a:t>
            </a:r>
          </a:p>
          <a:p>
            <a:r>
              <a:rPr lang="pl-PL" dirty="0"/>
              <a:t>Wybrać e (</a:t>
            </a:r>
            <a:r>
              <a:rPr lang="pl-PL" dirty="0" err="1"/>
              <a:t>example</a:t>
            </a:r>
            <a:r>
              <a:rPr lang="pl-PL" dirty="0"/>
              <a:t>)</a:t>
            </a:r>
          </a:p>
          <a:p>
            <a:r>
              <a:rPr lang="pl-PL" dirty="0"/>
              <a:t>Wybrać przykład nr </a:t>
            </a:r>
            <a:r>
              <a:rPr lang="pl-PL" dirty="0" smtClean="0"/>
              <a:t>5</a:t>
            </a:r>
            <a:endParaRPr lang="pl-PL" dirty="0"/>
          </a:p>
          <a:p>
            <a:r>
              <a:rPr lang="pl-PL" dirty="0"/>
              <a:t>Sprawdzić wynik działania programu</a:t>
            </a:r>
          </a:p>
          <a:p>
            <a:r>
              <a:rPr lang="pl-PL" dirty="0"/>
              <a:t>Zastosować skrót „</a:t>
            </a:r>
            <a:r>
              <a:rPr lang="pl-PL" dirty="0" err="1"/>
              <a:t>Ctrl</a:t>
            </a:r>
            <a:r>
              <a:rPr lang="pl-PL" dirty="0"/>
              <a:t> + ,”</a:t>
            </a:r>
          </a:p>
          <a:p>
            <a:r>
              <a:rPr lang="pl-PL" dirty="0"/>
              <a:t>Wpisać „</a:t>
            </a:r>
            <a:r>
              <a:rPr lang="pl-PL" dirty="0" smtClean="0"/>
              <a:t>Example_5” </a:t>
            </a:r>
            <a:r>
              <a:rPr lang="pl-PL" dirty="0"/>
              <a:t>i przejść do znalezionej klasy</a:t>
            </a:r>
          </a:p>
          <a:p>
            <a:r>
              <a:rPr lang="pl-PL" dirty="0"/>
              <a:t>Przeanalizować </a:t>
            </a:r>
            <a:r>
              <a:rPr lang="pl-PL" dirty="0" smtClean="0"/>
              <a:t>kod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5 - </a:t>
            </a:r>
            <a:r>
              <a:rPr lang="pl-PL" dirty="0" err="1" smtClean="0"/>
              <a:t>QuerySingle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175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Zwraca </a:t>
            </a:r>
            <a:r>
              <a:rPr lang="pl-PL" dirty="0" smtClean="0"/>
              <a:t>pojedynczy wynik </a:t>
            </a:r>
            <a:r>
              <a:rPr lang="pl-PL" dirty="0"/>
              <a:t>zapytania w postaci obiektu (silnie typowany lub anonimowy)</a:t>
            </a:r>
          </a:p>
          <a:p>
            <a:r>
              <a:rPr lang="pl-PL" dirty="0"/>
              <a:t>Jeśli zapytanie nie zwróci nic </a:t>
            </a:r>
            <a:r>
              <a:rPr lang="pl-PL" dirty="0" err="1" smtClean="0"/>
              <a:t>QuerySingleOrDefault</a:t>
            </a:r>
            <a:r>
              <a:rPr lang="pl-PL" dirty="0" smtClean="0"/>
              <a:t> zwróci </a:t>
            </a:r>
            <a:r>
              <a:rPr lang="pl-PL" dirty="0" err="1" smtClean="0"/>
              <a:t>null</a:t>
            </a:r>
            <a:endParaRPr lang="pl-PL" dirty="0" smtClean="0"/>
          </a:p>
          <a:p>
            <a:r>
              <a:rPr lang="pl-PL" dirty="0" smtClean="0"/>
              <a:t>Jeśli zapytanie zwróci więcej niż jeden obiekt </a:t>
            </a:r>
            <a:r>
              <a:rPr lang="pl-PL" dirty="0" err="1" smtClean="0"/>
              <a:t>QuerySingleOrDefault</a:t>
            </a:r>
            <a:r>
              <a:rPr lang="pl-PL" dirty="0" smtClean="0"/>
              <a:t> wyrzuci </a:t>
            </a:r>
            <a:r>
              <a:rPr lang="pl-PL" dirty="0" err="1" smtClean="0"/>
              <a:t>exception</a:t>
            </a:r>
            <a:endParaRPr lang="pl-PL" dirty="0" smtClean="0"/>
          </a:p>
          <a:p>
            <a:r>
              <a:rPr lang="pl-PL" dirty="0" smtClean="0"/>
              <a:t>Przyjmowane </a:t>
            </a:r>
            <a:r>
              <a:rPr lang="pl-PL" dirty="0"/>
              <a:t>parametry identycznie jak w przypadku Query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200" dirty="0" smtClean="0"/>
              <a:t>Metoda rozszerzająca interfejs </a:t>
            </a:r>
            <a:r>
              <a:rPr lang="pl-PL" sz="3200" dirty="0" err="1" smtClean="0"/>
              <a:t>IDbConnection</a:t>
            </a:r>
            <a:r>
              <a:rPr lang="pl-PL" sz="3200" dirty="0" smtClean="0"/>
              <a:t> - </a:t>
            </a:r>
            <a:r>
              <a:rPr lang="pl-PL" sz="3200" dirty="0" err="1" smtClean="0"/>
              <a:t>QuerySingleOrDefault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2167499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Włączyć program szkoleniowy</a:t>
            </a:r>
          </a:p>
          <a:p>
            <a:r>
              <a:rPr lang="pl-PL" dirty="0"/>
              <a:t>Wybrać e (</a:t>
            </a:r>
            <a:r>
              <a:rPr lang="pl-PL" dirty="0" err="1"/>
              <a:t>example</a:t>
            </a:r>
            <a:r>
              <a:rPr lang="pl-PL" dirty="0"/>
              <a:t>)</a:t>
            </a:r>
          </a:p>
          <a:p>
            <a:r>
              <a:rPr lang="pl-PL" dirty="0"/>
              <a:t>Wybrać przykład nr </a:t>
            </a:r>
            <a:r>
              <a:rPr lang="pl-PL" dirty="0" smtClean="0"/>
              <a:t>6</a:t>
            </a:r>
            <a:endParaRPr lang="pl-PL" dirty="0"/>
          </a:p>
          <a:p>
            <a:r>
              <a:rPr lang="pl-PL" dirty="0"/>
              <a:t>Sprawdzić wynik działania programu</a:t>
            </a:r>
          </a:p>
          <a:p>
            <a:r>
              <a:rPr lang="pl-PL" dirty="0"/>
              <a:t>Zastosować skrót „</a:t>
            </a:r>
            <a:r>
              <a:rPr lang="pl-PL" dirty="0" err="1"/>
              <a:t>Ctrl</a:t>
            </a:r>
            <a:r>
              <a:rPr lang="pl-PL" dirty="0"/>
              <a:t> + ,”</a:t>
            </a:r>
          </a:p>
          <a:p>
            <a:r>
              <a:rPr lang="pl-PL" dirty="0"/>
              <a:t>Wpisać „</a:t>
            </a:r>
            <a:r>
              <a:rPr lang="pl-PL" dirty="0" smtClean="0"/>
              <a:t>Example_6” </a:t>
            </a:r>
            <a:r>
              <a:rPr lang="pl-PL" dirty="0"/>
              <a:t>i przejść do znalezionej klasy</a:t>
            </a:r>
          </a:p>
          <a:p>
            <a:r>
              <a:rPr lang="pl-PL" dirty="0"/>
              <a:t>Przeanalizować </a:t>
            </a:r>
            <a:r>
              <a:rPr lang="pl-PL" dirty="0" smtClean="0"/>
              <a:t>kod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Przykład 6 - </a:t>
            </a:r>
            <a:r>
              <a:rPr lang="pl-PL" dirty="0" err="1" smtClean="0"/>
              <a:t>QuerySingleOrDefault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80826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Zwraca </a:t>
            </a:r>
            <a:r>
              <a:rPr lang="pl-PL" dirty="0" smtClean="0"/>
              <a:t>tyle wyników ile zapytań zostało przekazanych w zapytaniu SQL np. wiele zapytań SELECT jeden po drugim</a:t>
            </a:r>
          </a:p>
          <a:p>
            <a:r>
              <a:rPr lang="pl-PL" dirty="0" smtClean="0"/>
              <a:t>W mapowaniu wyniku istotna jest kolejność wykonywania zapytań</a:t>
            </a:r>
          </a:p>
          <a:p>
            <a:r>
              <a:rPr lang="pl-PL" dirty="0" smtClean="0"/>
              <a:t>Może mapować na obiekty silnie typowane lub \ i anonimowe</a:t>
            </a:r>
          </a:p>
          <a:p>
            <a:r>
              <a:rPr lang="pl-PL" dirty="0" smtClean="0"/>
              <a:t>Przyjmowane </a:t>
            </a:r>
            <a:r>
              <a:rPr lang="pl-PL" dirty="0"/>
              <a:t>parametry identycznie jak w przypadku </a:t>
            </a:r>
            <a:r>
              <a:rPr lang="pl-PL" dirty="0" smtClean="0"/>
              <a:t>Query z wyjątkiem buforowania</a:t>
            </a:r>
            <a:endParaRPr lang="pl-PL" dirty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200" dirty="0" smtClean="0"/>
              <a:t>Metoda rozszerzająca interfejs </a:t>
            </a:r>
            <a:r>
              <a:rPr lang="pl-PL" sz="3200" dirty="0" err="1" smtClean="0"/>
              <a:t>IDbConnection</a:t>
            </a:r>
            <a:r>
              <a:rPr lang="pl-PL" sz="3200" dirty="0" smtClean="0"/>
              <a:t> - </a:t>
            </a:r>
            <a:r>
              <a:rPr lang="pl-PL" sz="3200" dirty="0" err="1" smtClean="0"/>
              <a:t>QueryMultiple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1437095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Włączyć program szkoleniowy</a:t>
            </a:r>
          </a:p>
          <a:p>
            <a:r>
              <a:rPr lang="pl-PL" dirty="0"/>
              <a:t>Wybrać e (</a:t>
            </a:r>
            <a:r>
              <a:rPr lang="pl-PL" dirty="0" err="1"/>
              <a:t>example</a:t>
            </a:r>
            <a:r>
              <a:rPr lang="pl-PL" dirty="0"/>
              <a:t>)</a:t>
            </a:r>
          </a:p>
          <a:p>
            <a:r>
              <a:rPr lang="pl-PL" dirty="0"/>
              <a:t>Wybrać przykład nr 7</a:t>
            </a:r>
          </a:p>
          <a:p>
            <a:r>
              <a:rPr lang="pl-PL" dirty="0"/>
              <a:t>Sprawdzić wynik działania programu</a:t>
            </a:r>
          </a:p>
          <a:p>
            <a:r>
              <a:rPr lang="pl-PL" dirty="0"/>
              <a:t>Zastosować skrót „</a:t>
            </a:r>
            <a:r>
              <a:rPr lang="pl-PL" dirty="0" err="1"/>
              <a:t>Ctrl</a:t>
            </a:r>
            <a:r>
              <a:rPr lang="pl-PL" dirty="0"/>
              <a:t> + ,”</a:t>
            </a:r>
          </a:p>
          <a:p>
            <a:r>
              <a:rPr lang="pl-PL" dirty="0"/>
              <a:t>Wpisać „</a:t>
            </a:r>
            <a:r>
              <a:rPr lang="pl-PL" dirty="0" smtClean="0"/>
              <a:t>Example_7” </a:t>
            </a:r>
            <a:r>
              <a:rPr lang="pl-PL" dirty="0"/>
              <a:t>i przejść do znalezionej klasy</a:t>
            </a:r>
          </a:p>
          <a:p>
            <a:r>
              <a:rPr lang="pl-PL" dirty="0"/>
              <a:t>Przeanalizować </a:t>
            </a:r>
            <a:r>
              <a:rPr lang="pl-PL" dirty="0" smtClean="0"/>
              <a:t>kod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Przykład 7 - </a:t>
            </a:r>
            <a:r>
              <a:rPr lang="pl-PL" dirty="0" err="1" smtClean="0"/>
              <a:t>QueryMultiple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0876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Jakie znacie metody?</a:t>
            </a:r>
          </a:p>
          <a:p>
            <a:r>
              <a:rPr lang="pl-PL" dirty="0" smtClean="0"/>
              <a:t>Anonimowe</a:t>
            </a:r>
          </a:p>
          <a:p>
            <a:r>
              <a:rPr lang="pl-PL" dirty="0" smtClean="0"/>
              <a:t>Dynamiczne</a:t>
            </a:r>
          </a:p>
          <a:p>
            <a:r>
              <a:rPr lang="pl-PL" dirty="0" smtClean="0"/>
              <a:t>Obiektowe</a:t>
            </a:r>
          </a:p>
          <a:p>
            <a:r>
              <a:rPr lang="pl-PL" dirty="0" smtClean="0"/>
              <a:t>Lista obiektów</a:t>
            </a:r>
          </a:p>
          <a:p>
            <a:r>
              <a:rPr lang="pl-PL" dirty="0" smtClean="0"/>
              <a:t>Ciąg znaków</a:t>
            </a:r>
          </a:p>
          <a:p>
            <a:r>
              <a:rPr lang="pl-PL" dirty="0" smtClean="0"/>
              <a:t>Które z powyższych metod są najlepsze i dlaczego?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000" dirty="0" smtClean="0"/>
              <a:t>Metody przekazywania parametrów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52368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/>
              <a:t>Przypomnienie – co to jest typ anonimowy?</a:t>
            </a:r>
          </a:p>
          <a:p>
            <a:r>
              <a:rPr lang="pl-PL" dirty="0" smtClean="0"/>
              <a:t>Pojawił się w C# 3.0 (C# 8.0 w drodze)</a:t>
            </a:r>
          </a:p>
          <a:p>
            <a:r>
              <a:rPr lang="pl-PL" dirty="0" smtClean="0"/>
              <a:t>Typ anonimowy to nic innego jak wygodna forma zapisania zbioru właściwości tylko do odczytu w postaci pojedynczego obiektu bez konieczności definiowania jego struktury</a:t>
            </a:r>
          </a:p>
          <a:p>
            <a:r>
              <a:rPr lang="pl-PL" dirty="0" smtClean="0"/>
              <a:t>Jest bardzo przydatny i często wykorzystywany wraz z LINQ oraz wyrażeniami lambda</a:t>
            </a:r>
          </a:p>
          <a:p>
            <a:r>
              <a:rPr lang="pl-PL" dirty="0" smtClean="0"/>
              <a:t>Kompilator nadaje im nazwę wykonawczą, lecz jest ona niedostępna z poziomu kodu</a:t>
            </a:r>
          </a:p>
          <a:p>
            <a:r>
              <a:rPr lang="pl-PL" dirty="0" smtClean="0"/>
              <a:t>Z punktu widzenia kodu pośredniego typy anonimowe nie różnią się od standardowych typów referencyjnych</a:t>
            </a:r>
          </a:p>
          <a:p>
            <a:r>
              <a:rPr lang="pl-PL" dirty="0" smtClean="0"/>
              <a:t>Nie mogą być rzutowane na inne typy – dziedziczą bezpośrednio po typie głównym </a:t>
            </a:r>
            <a:r>
              <a:rPr lang="pl-PL" dirty="0" err="1" smtClean="0"/>
              <a:t>object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Parametry anonimowe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4736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Deklaracja typu anonimowego:</a:t>
            </a:r>
          </a:p>
          <a:p>
            <a:r>
              <a:rPr lang="pl-PL" dirty="0" smtClean="0"/>
              <a:t>Słowo kluczowe </a:t>
            </a:r>
            <a:r>
              <a:rPr lang="pl-PL" dirty="0" err="1" smtClean="0"/>
              <a:t>new</a:t>
            </a:r>
            <a:endParaRPr lang="pl-PL" dirty="0"/>
          </a:p>
          <a:p>
            <a:r>
              <a:rPr lang="pl-PL" dirty="0" err="1" smtClean="0"/>
              <a:t>Inicjalizator</a:t>
            </a:r>
            <a:r>
              <a:rPr lang="pl-PL" dirty="0" smtClean="0"/>
              <a:t> obiektu – klamry { }</a:t>
            </a:r>
          </a:p>
          <a:p>
            <a:r>
              <a:rPr lang="pl-PL" dirty="0" smtClean="0"/>
              <a:t>Przykład: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Parametry anonimowe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3284984"/>
            <a:ext cx="43815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841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smtClean="0"/>
              <a:t>Repozytorium </a:t>
            </a:r>
            <a:r>
              <a:rPr lang="pl-PL" b="1" dirty="0" smtClean="0">
                <a:hlinkClick r:id="rId2"/>
              </a:rPr>
              <a:t>https</a:t>
            </a:r>
            <a:r>
              <a:rPr lang="pl-PL" b="1" dirty="0">
                <a:hlinkClick r:id="rId2"/>
              </a:rPr>
              <a:t>://</a:t>
            </a:r>
            <a:r>
              <a:rPr lang="pl-PL" b="1" dirty="0" smtClean="0">
                <a:hlinkClick r:id="rId2"/>
              </a:rPr>
              <a:t>github.com/mietghar/Dapper_Workshop.git</a:t>
            </a:r>
            <a:endParaRPr lang="pl-PL" b="1" dirty="0" smtClean="0"/>
          </a:p>
          <a:p>
            <a:r>
              <a:rPr lang="pl-PL" b="1" dirty="0" smtClean="0"/>
              <a:t>Baza na wymianie MGWOZDZ nazwa bazy to „</a:t>
            </a:r>
            <a:r>
              <a:rPr lang="pl-PL" b="1" dirty="0" err="1" smtClean="0"/>
              <a:t>Dapper</a:t>
            </a:r>
            <a:r>
              <a:rPr lang="pl-PL" b="1" dirty="0" smtClean="0"/>
              <a:t>”</a:t>
            </a: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Klonowanie repozytorium i bazy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4430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Pojedynczy parametr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Parametry anonimowe w </a:t>
            </a:r>
            <a:r>
              <a:rPr lang="pl-PL" dirty="0" err="1" smtClean="0"/>
              <a:t>Dapper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8"/>
            <a:ext cx="8675801" cy="2386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072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Parametr </a:t>
            </a:r>
            <a:r>
              <a:rPr lang="pl-PL" dirty="0" err="1" smtClean="0"/>
              <a:t>wieloktorny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Parametry anonimowe w </a:t>
            </a:r>
            <a:r>
              <a:rPr lang="pl-PL" dirty="0" err="1" smtClean="0"/>
              <a:t>Dapper</a:t>
            </a:r>
            <a:endParaRPr lang="pl-PL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7354987" cy="3293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5118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Parametry dynamiczne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Parametr pojedynczy</a:t>
            </a:r>
          </a:p>
          <a:p>
            <a:endParaRPr lang="pl-PL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91" y="2348880"/>
            <a:ext cx="8678962" cy="173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750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Parametr wielokrotny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Parametry dynamiczne</a:t>
            </a:r>
            <a:endParaRPr lang="pl-P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60848"/>
            <a:ext cx="8883005" cy="3335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531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Parametr w postaci obiektu klasy</a:t>
            </a:r>
          </a:p>
          <a:p>
            <a:r>
              <a:rPr lang="pl-PL" dirty="0" smtClean="0"/>
              <a:t>Musi mieć identyczną liczbę parametrów co wymagane przez procedurę inaczej zapytanie zgłosi </a:t>
            </a:r>
            <a:r>
              <a:rPr lang="pl-PL" dirty="0" err="1" smtClean="0"/>
              <a:t>exception</a:t>
            </a:r>
            <a:endParaRPr lang="pl-PL" dirty="0" smtClean="0"/>
          </a:p>
          <a:p>
            <a:r>
              <a:rPr lang="pl-PL" dirty="0" smtClean="0"/>
              <a:t>Można tworzyć specjalne mikro klasy Data Transfer Object na bazie interfejsów tworzonych pod procedury</a:t>
            </a:r>
          </a:p>
          <a:p>
            <a:r>
              <a:rPr lang="pl-PL" dirty="0" smtClean="0"/>
              <a:t>Używane identycznie jak parametry anonimowe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Parametry obiektowe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3495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Przykład: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Parametry obiektowe</a:t>
            </a:r>
            <a:endParaRPr lang="pl-P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32856"/>
            <a:ext cx="8899798" cy="122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2899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Umożliwia przekazanie kilku parametrów na raz</a:t>
            </a:r>
          </a:p>
          <a:p>
            <a:r>
              <a:rPr lang="pl-PL" dirty="0" smtClean="0"/>
              <a:t>Korzysta z klauzuli „In” w zapytaniu SQL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Lista obiektów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24943"/>
            <a:ext cx="8871880" cy="11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823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Umożliwia przekazanie parametru jako ciąg znaków wraz zapytaniem</a:t>
            </a:r>
          </a:p>
          <a:p>
            <a:r>
              <a:rPr lang="pl-PL" dirty="0" smtClean="0"/>
              <a:t>Zgodnie z dokumentacją należy pamiętać o kodowaniu znaków dla stringów w przypadku SQL Server, gdy jest wymagany </a:t>
            </a:r>
            <a:r>
              <a:rPr lang="pl-PL" dirty="0" err="1" smtClean="0"/>
              <a:t>Unicode</a:t>
            </a:r>
            <a:r>
              <a:rPr lang="pl-PL" dirty="0" smtClean="0"/>
              <a:t> używamy </a:t>
            </a:r>
            <a:r>
              <a:rPr lang="pl-PL" dirty="0" err="1" smtClean="0"/>
              <a:t>unicode</a:t>
            </a:r>
            <a:r>
              <a:rPr lang="pl-PL" dirty="0" smtClean="0"/>
              <a:t>, gdy inne – używamy ANSI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Ciąg znaków</a:t>
            </a:r>
            <a:endParaRPr lang="pl-PL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15531"/>
            <a:ext cx="8959130" cy="139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69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Która z metod jest najlepsza?</a:t>
            </a:r>
          </a:p>
          <a:p>
            <a:r>
              <a:rPr lang="pl-PL" dirty="0" smtClean="0"/>
              <a:t>1. Anonimowe – najbardziej uniwersalne i jasne</a:t>
            </a:r>
          </a:p>
          <a:p>
            <a:r>
              <a:rPr lang="pl-PL" dirty="0" smtClean="0"/>
              <a:t>2. Obiektowe – jest znany kontekst, porządek</a:t>
            </a:r>
          </a:p>
          <a:p>
            <a:r>
              <a:rPr lang="pl-PL" dirty="0" smtClean="0"/>
              <a:t>3. Lista obiektów – umożliwia przekazanie kilku parametrów na raz</a:t>
            </a:r>
          </a:p>
          <a:p>
            <a:r>
              <a:rPr lang="pl-PL" dirty="0" smtClean="0"/>
              <a:t>4. Ciąg znaków – dla lubiących </a:t>
            </a:r>
            <a:r>
              <a:rPr lang="pl-PL" dirty="0" err="1" smtClean="0"/>
              <a:t>oldschool</a:t>
            </a:r>
            <a:endParaRPr lang="pl-PL" dirty="0" smtClean="0"/>
          </a:p>
          <a:p>
            <a:r>
              <a:rPr lang="pl-PL" dirty="0" smtClean="0"/>
              <a:t>5. </a:t>
            </a:r>
            <a:r>
              <a:rPr lang="pl-PL" dirty="0" err="1" smtClean="0"/>
              <a:t>DynamicParameters</a:t>
            </a:r>
            <a:r>
              <a:rPr lang="pl-PL" dirty="0" smtClean="0"/>
              <a:t> – uniwersalna lecz mało czytelna metoda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000" dirty="0" smtClean="0"/>
              <a:t>Metody przekazywania parametrów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1805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Silnie typowane</a:t>
            </a:r>
          </a:p>
          <a:p>
            <a:r>
              <a:rPr lang="pl-PL" dirty="0" smtClean="0"/>
              <a:t>Anonimowe</a:t>
            </a:r>
          </a:p>
          <a:p>
            <a:r>
              <a:rPr lang="pl-PL" dirty="0" err="1" smtClean="0"/>
              <a:t>Multimapping</a:t>
            </a:r>
            <a:r>
              <a:rPr lang="pl-PL" dirty="0" smtClean="0"/>
              <a:t> 1 do 1</a:t>
            </a:r>
          </a:p>
          <a:p>
            <a:r>
              <a:rPr lang="pl-PL" dirty="0" err="1" smtClean="0"/>
              <a:t>Multimapping</a:t>
            </a:r>
            <a:r>
              <a:rPr lang="pl-PL" dirty="0" smtClean="0"/>
              <a:t> 1 do n</a:t>
            </a:r>
          </a:p>
          <a:p>
            <a:r>
              <a:rPr lang="pl-PL" dirty="0" err="1" smtClean="0"/>
              <a:t>Multiresult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Metody mapowania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14810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Otworzyć sklonowaną solucję</a:t>
            </a:r>
          </a:p>
          <a:p>
            <a:r>
              <a:rPr lang="pl-PL" dirty="0" smtClean="0"/>
              <a:t>Wybrać projekt DAL (Data Access </a:t>
            </a:r>
            <a:r>
              <a:rPr lang="pl-PL" dirty="0" err="1" smtClean="0"/>
              <a:t>Layer</a:t>
            </a:r>
            <a:r>
              <a:rPr lang="pl-PL" dirty="0" smtClean="0"/>
              <a:t>)</a:t>
            </a:r>
          </a:p>
          <a:p>
            <a:r>
              <a:rPr lang="pl-PL" dirty="0" smtClean="0"/>
              <a:t>Kliknąć na nim PPM</a:t>
            </a:r>
          </a:p>
          <a:p>
            <a:r>
              <a:rPr lang="pl-PL" dirty="0" smtClean="0"/>
              <a:t>Wybrać menadżer pakietów </a:t>
            </a:r>
            <a:r>
              <a:rPr lang="pl-PL" dirty="0" err="1" smtClean="0"/>
              <a:t>nuGet</a:t>
            </a:r>
            <a:endParaRPr lang="pl-PL" dirty="0" smtClean="0"/>
          </a:p>
          <a:p>
            <a:r>
              <a:rPr lang="pl-PL" dirty="0" smtClean="0"/>
              <a:t>W przeglądarce wyszukać „</a:t>
            </a:r>
            <a:r>
              <a:rPr lang="pl-PL" dirty="0" err="1" smtClean="0"/>
              <a:t>Dapper</a:t>
            </a:r>
            <a:r>
              <a:rPr lang="pl-PL" dirty="0" smtClean="0"/>
              <a:t>”</a:t>
            </a:r>
          </a:p>
          <a:p>
            <a:r>
              <a:rPr lang="pl-PL" dirty="0" smtClean="0"/>
              <a:t>Zainstalować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Instalacja </a:t>
            </a:r>
            <a:r>
              <a:rPr lang="pl-PL" dirty="0" err="1" smtClean="0"/>
              <a:t>Dappera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24448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Już omawiane, w ramach przypomnienia może być mapowane przy użyciu następujących metod:</a:t>
            </a:r>
          </a:p>
          <a:p>
            <a:r>
              <a:rPr lang="pl-PL" dirty="0" smtClean="0"/>
              <a:t>Query</a:t>
            </a:r>
          </a:p>
          <a:p>
            <a:r>
              <a:rPr lang="pl-PL" dirty="0" err="1" smtClean="0"/>
              <a:t>QueryFirst</a:t>
            </a:r>
            <a:endParaRPr lang="pl-PL" dirty="0" smtClean="0"/>
          </a:p>
          <a:p>
            <a:r>
              <a:rPr lang="pl-PL" dirty="0" err="1" smtClean="0"/>
              <a:t>QueryFirstOrDefault</a:t>
            </a:r>
            <a:endParaRPr lang="pl-PL" dirty="0" smtClean="0"/>
          </a:p>
          <a:p>
            <a:r>
              <a:rPr lang="pl-PL" dirty="0" err="1" smtClean="0"/>
              <a:t>QuerySingle</a:t>
            </a:r>
            <a:endParaRPr lang="pl-PL" dirty="0" smtClean="0"/>
          </a:p>
          <a:p>
            <a:r>
              <a:rPr lang="pl-PL" dirty="0" err="1" smtClean="0"/>
              <a:t>QuerySingleOrDefault</a:t>
            </a:r>
            <a:endParaRPr lang="pl-PL" dirty="0" smtClean="0"/>
          </a:p>
          <a:p>
            <a:r>
              <a:rPr lang="pl-PL" dirty="0" smtClean="0"/>
              <a:t>Typ przekazujemy jako argument generyczny do powyższych metod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Mapowanie silnie typowane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5044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Mogą być mapowane przy użyciu tych samych metod jak dla mapowania silnie typowanego</a:t>
            </a:r>
          </a:p>
          <a:p>
            <a:r>
              <a:rPr lang="pl-PL" dirty="0" smtClean="0"/>
              <a:t>Zwracają obiekty dynamiczne </a:t>
            </a:r>
            <a:r>
              <a:rPr lang="pl-PL" dirty="0" err="1" smtClean="0"/>
              <a:t>dynamic</a:t>
            </a:r>
            <a:endParaRPr lang="pl-PL" dirty="0" smtClean="0"/>
          </a:p>
          <a:p>
            <a:r>
              <a:rPr lang="pl-PL" dirty="0" smtClean="0"/>
              <a:t>Jak sprawdzić czy zwrócony obiekt jest obiektem dynamicznym?</a:t>
            </a:r>
          </a:p>
          <a:p>
            <a:r>
              <a:rPr lang="pl-PL" dirty="0" smtClean="0"/>
              <a:t>Przez mechanizm refleksji, o obiektach dynamicznych wiemy np. to, że implementują interfejs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Metody anonimowe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049170"/>
            <a:ext cx="8625377" cy="344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9655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pl-PL" dirty="0" smtClean="0"/>
              <a:t>Przedstawione materiały szkoleniowe, prezentacja wraz z konspektem, projekt użyty do prezentacji i warsztatów jest własnością intelektualną szkolących Michała Gwóźdź oraz Łukasza Szustaka.</a:t>
            </a:r>
          </a:p>
          <a:p>
            <a:pPr marL="109728" indent="0">
              <a:buNone/>
            </a:pPr>
            <a:r>
              <a:rPr lang="pl-PL" dirty="0" smtClean="0"/>
              <a:t>Wykorzystanie bez zgody twórców któregokolwiek materiału do innych celów niż samokształcenie osoby szkolonej, takie jak upublicznianie, cytowanie lub inna forma redystrybucji jest jawnym naruszeniem praw autorskich.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Słowo końcowe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85988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ORM – Object </a:t>
            </a:r>
            <a:r>
              <a:rPr lang="pl-PL" dirty="0" err="1" smtClean="0"/>
              <a:t>Relational</a:t>
            </a:r>
            <a:r>
              <a:rPr lang="pl-PL" dirty="0" smtClean="0"/>
              <a:t> </a:t>
            </a:r>
            <a:r>
              <a:rPr lang="pl-PL" dirty="0" err="1" smtClean="0"/>
              <a:t>Mapper</a:t>
            </a:r>
            <a:endParaRPr lang="pl-PL" dirty="0" smtClean="0"/>
          </a:p>
          <a:p>
            <a:r>
              <a:rPr lang="pl-PL" dirty="0" smtClean="0"/>
              <a:t>Dlaczego micro? Jest bardzo mały, prosty w zastosowaniu i prawie tak szybki jak czysty </a:t>
            </a:r>
            <a:r>
              <a:rPr lang="pl-PL" dirty="0" err="1" smtClean="0"/>
              <a:t>SqlReader</a:t>
            </a:r>
            <a:r>
              <a:rPr lang="pl-PL" dirty="0" smtClean="0"/>
              <a:t> ADO.NET</a:t>
            </a:r>
            <a:endParaRPr lang="pl-PL" dirty="0"/>
          </a:p>
          <a:p>
            <a:r>
              <a:rPr lang="pl-PL" dirty="0" smtClean="0"/>
              <a:t>Działa z każdą relacyjną bazą danych rozszerza ADO.NET, który obsługuje bazy </a:t>
            </a:r>
            <a:r>
              <a:rPr lang="pl-PL" dirty="0" err="1" smtClean="0"/>
              <a:t>SQLite</a:t>
            </a:r>
            <a:r>
              <a:rPr lang="pl-PL" dirty="0" smtClean="0"/>
              <a:t>, </a:t>
            </a:r>
            <a:r>
              <a:rPr lang="pl-PL" dirty="0"/>
              <a:t>SQL CE, </a:t>
            </a:r>
            <a:r>
              <a:rPr lang="pl-PL" dirty="0" err="1"/>
              <a:t>Firebird</a:t>
            </a:r>
            <a:r>
              <a:rPr lang="pl-PL" dirty="0"/>
              <a:t>, Oracle, MySQL, </a:t>
            </a:r>
            <a:r>
              <a:rPr lang="pl-PL" dirty="0" err="1"/>
              <a:t>PostgreSQL</a:t>
            </a:r>
            <a:r>
              <a:rPr lang="pl-PL" dirty="0"/>
              <a:t> </a:t>
            </a:r>
            <a:r>
              <a:rPr lang="pl-PL" dirty="0" smtClean="0"/>
              <a:t>oraz SQL </a:t>
            </a:r>
            <a:r>
              <a:rPr lang="pl-PL" dirty="0"/>
              <a:t>Server.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Dapper</a:t>
            </a:r>
            <a:r>
              <a:rPr lang="pl-PL" dirty="0" smtClean="0"/>
              <a:t> jako micro ORM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3634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Ręczne przypisanie </a:t>
            </a:r>
            <a:r>
              <a:rPr lang="pl-PL" dirty="0" err="1" smtClean="0"/>
              <a:t>SqlDataReader</a:t>
            </a:r>
            <a:r>
              <a:rPr lang="pl-PL" dirty="0" smtClean="0"/>
              <a:t> – 47ms</a:t>
            </a:r>
          </a:p>
          <a:p>
            <a:r>
              <a:rPr lang="pl-PL" b="1" dirty="0" err="1" smtClean="0">
                <a:solidFill>
                  <a:srgbClr val="00B050"/>
                </a:solidFill>
              </a:rPr>
              <a:t>Dapper</a:t>
            </a:r>
            <a:r>
              <a:rPr lang="pl-PL" b="1" dirty="0" smtClean="0">
                <a:solidFill>
                  <a:srgbClr val="00B050"/>
                </a:solidFill>
              </a:rPr>
              <a:t> Query – 49ms</a:t>
            </a:r>
          </a:p>
          <a:p>
            <a:r>
              <a:rPr lang="pl-PL" dirty="0" err="1" smtClean="0"/>
              <a:t>Nhibernate</a:t>
            </a:r>
            <a:r>
              <a:rPr lang="pl-PL" dirty="0" smtClean="0"/>
              <a:t> SQL - 104ms</a:t>
            </a:r>
          </a:p>
          <a:p>
            <a:r>
              <a:rPr lang="pl-PL" dirty="0" err="1" smtClean="0"/>
              <a:t>Linq</a:t>
            </a:r>
            <a:r>
              <a:rPr lang="pl-PL" dirty="0" smtClean="0"/>
              <a:t> 2 SQL Query – 181ms</a:t>
            </a:r>
          </a:p>
          <a:p>
            <a:r>
              <a:rPr lang="pl-PL" b="1" dirty="0" err="1" smtClean="0">
                <a:solidFill>
                  <a:srgbClr val="FF0000"/>
                </a:solidFill>
              </a:rPr>
              <a:t>Entity</a:t>
            </a:r>
            <a:r>
              <a:rPr lang="pl-PL" b="1" dirty="0" smtClean="0">
                <a:solidFill>
                  <a:srgbClr val="FF0000"/>
                </a:solidFill>
              </a:rPr>
              <a:t> Framework Query 631 ms !!!</a:t>
            </a:r>
            <a:endParaRPr lang="pl-PL" b="1" dirty="0">
              <a:solidFill>
                <a:srgbClr val="FF0000"/>
              </a:solidFill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100" dirty="0" smtClean="0"/>
              <a:t>Porównanie prędkości działania różnych ORM przy mapowaniu 500 iteracji SELECT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373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12" y="1844824"/>
            <a:ext cx="4371975" cy="3352800"/>
          </a:xfrm>
        </p:spPr>
      </p:pic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Baza danych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3232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Włączyć program szkoleniowy</a:t>
            </a:r>
          </a:p>
          <a:p>
            <a:r>
              <a:rPr lang="pl-PL" dirty="0" smtClean="0"/>
              <a:t>Wybrać e (</a:t>
            </a:r>
            <a:r>
              <a:rPr lang="pl-PL" dirty="0" err="1" smtClean="0"/>
              <a:t>example</a:t>
            </a:r>
            <a:r>
              <a:rPr lang="pl-PL" dirty="0" smtClean="0"/>
              <a:t>)</a:t>
            </a:r>
          </a:p>
          <a:p>
            <a:r>
              <a:rPr lang="pl-PL" dirty="0" smtClean="0"/>
              <a:t>Wybrać przykład nr 1</a:t>
            </a:r>
          </a:p>
          <a:p>
            <a:r>
              <a:rPr lang="pl-PL" dirty="0" smtClean="0"/>
              <a:t>Sprawdzić wynik działania programu</a:t>
            </a:r>
          </a:p>
          <a:p>
            <a:r>
              <a:rPr lang="pl-PL" dirty="0" smtClean="0"/>
              <a:t>Otworzyć sklonowaną solucję</a:t>
            </a:r>
          </a:p>
          <a:p>
            <a:r>
              <a:rPr lang="pl-PL" dirty="0" smtClean="0"/>
              <a:t>Zastosować skrót „</a:t>
            </a:r>
            <a:r>
              <a:rPr lang="pl-PL" dirty="0" err="1" smtClean="0"/>
              <a:t>Ctrl</a:t>
            </a:r>
            <a:r>
              <a:rPr lang="pl-PL" dirty="0" smtClean="0"/>
              <a:t> + ,”</a:t>
            </a:r>
          </a:p>
          <a:p>
            <a:r>
              <a:rPr lang="pl-PL" dirty="0" smtClean="0"/>
              <a:t>Wpisać „Example_1” i przejść do znalezionej klasy</a:t>
            </a:r>
          </a:p>
          <a:p>
            <a:r>
              <a:rPr lang="pl-PL" dirty="0" smtClean="0"/>
              <a:t>Przeanalizować kod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Przykład działania programu szkoleniowego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7414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Wykonuje rozkaz jeden lub więcej razy, może zwracać ilość dotkniętych rozkazem rekordów bazy</a:t>
            </a:r>
          </a:p>
          <a:p>
            <a:r>
              <a:rPr lang="pl-PL" dirty="0" smtClean="0"/>
              <a:t>Najczęściej stosowane rozkazy wykonania:</a:t>
            </a:r>
          </a:p>
          <a:p>
            <a:r>
              <a:rPr lang="pl-PL" dirty="0" smtClean="0"/>
              <a:t>- Procedury</a:t>
            </a:r>
          </a:p>
          <a:p>
            <a:r>
              <a:rPr lang="pl-PL" dirty="0" smtClean="0"/>
              <a:t>- INSERT</a:t>
            </a:r>
          </a:p>
          <a:p>
            <a:r>
              <a:rPr lang="pl-PL" dirty="0" smtClean="0"/>
              <a:t>- UPDATE</a:t>
            </a:r>
          </a:p>
          <a:p>
            <a:r>
              <a:rPr lang="pl-PL" dirty="0" smtClean="0"/>
              <a:t>- DELETE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Metoda rozszerzająca interfejs </a:t>
            </a:r>
            <a:r>
              <a:rPr lang="pl-PL" dirty="0" err="1" smtClean="0"/>
              <a:t>IDbConnection</a:t>
            </a:r>
            <a:r>
              <a:rPr lang="pl-PL" dirty="0" smtClean="0"/>
              <a:t> - </a:t>
            </a:r>
            <a:r>
              <a:rPr lang="pl-PL" dirty="0" err="1" smtClean="0"/>
              <a:t>Execute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03345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1721</TotalTime>
  <Words>1291</Words>
  <Application>Microsoft Office PowerPoint</Application>
  <PresentationFormat>Pokaz na ekranie (4:3)</PresentationFormat>
  <Paragraphs>210</Paragraphs>
  <Slides>42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42</vt:i4>
      </vt:variant>
    </vt:vector>
  </HeadingPairs>
  <TitlesOfParts>
    <vt:vector size="43" baseType="lpstr">
      <vt:lpstr>Hol</vt:lpstr>
      <vt:lpstr>Szkolenie warsztatowe  microORM – Dapper  dla platformy .NET</vt:lpstr>
      <vt:lpstr>Sprawdzenie wymagań</vt:lpstr>
      <vt:lpstr>Klonowanie repozytorium i bazy</vt:lpstr>
      <vt:lpstr>Instalacja Dappera</vt:lpstr>
      <vt:lpstr>Dapper jako micro ORM</vt:lpstr>
      <vt:lpstr>Porównanie prędkości działania różnych ORM przy mapowaniu 500 iteracji SELECT</vt:lpstr>
      <vt:lpstr>Baza danych</vt:lpstr>
      <vt:lpstr>Przykład działania programu szkoleniowego</vt:lpstr>
      <vt:lpstr>Metoda rozszerzająca interfejs IDbConnection - Execute</vt:lpstr>
      <vt:lpstr>Wykonanie procedury przez metodę Execute – kod bez zwrotu</vt:lpstr>
      <vt:lpstr>Wykonanie procedury przez metodę Execute – kod ze zwrotem</vt:lpstr>
      <vt:lpstr>Wykonanie pojedynczego rozkazu INSERT przez metodę Execute - kod</vt:lpstr>
      <vt:lpstr>Wykonanie wielu rozkazów INSERT przez metodę Execute - kod</vt:lpstr>
      <vt:lpstr>Rozkazy UPDATE i DELETE</vt:lpstr>
      <vt:lpstr>Przykład nr 2 – Execute procedure</vt:lpstr>
      <vt:lpstr>Metoda rozszerzająca interfejs IDbConnection - Query</vt:lpstr>
      <vt:lpstr>Metoda rozszerzająca interfejsu IDbConnection - QueryFirst</vt:lpstr>
      <vt:lpstr>Przykład nr 3 – QueryFirst</vt:lpstr>
      <vt:lpstr>Metoda rozszerzająca interfejsu IDbConnection - QueryFirstOrDefault</vt:lpstr>
      <vt:lpstr>Przykład nr 4 – QueryFirstOrDefault</vt:lpstr>
      <vt:lpstr>Metoda rozszerzająca interfejs IDbConnection - QuerySingle</vt:lpstr>
      <vt:lpstr>Przykład 5 - QuerySingle</vt:lpstr>
      <vt:lpstr>Metoda rozszerzająca interfejs IDbConnection - QuerySingleOrDefault</vt:lpstr>
      <vt:lpstr>Przykład 6 - QuerySingleOrDefault</vt:lpstr>
      <vt:lpstr>Metoda rozszerzająca interfejs IDbConnection - QueryMultiple</vt:lpstr>
      <vt:lpstr>Przykład 7 - QueryMultiple</vt:lpstr>
      <vt:lpstr>Metody przekazywania parametrów</vt:lpstr>
      <vt:lpstr>Parametry anonimowe</vt:lpstr>
      <vt:lpstr>Parametry anonimowe</vt:lpstr>
      <vt:lpstr>Parametry anonimowe w Dapper</vt:lpstr>
      <vt:lpstr>Parametry anonimowe w Dapper</vt:lpstr>
      <vt:lpstr>Parametry dynamiczne</vt:lpstr>
      <vt:lpstr>Parametry dynamiczne</vt:lpstr>
      <vt:lpstr>Parametry obiektowe</vt:lpstr>
      <vt:lpstr>Parametry obiektowe</vt:lpstr>
      <vt:lpstr>Lista obiektów</vt:lpstr>
      <vt:lpstr>Ciąg znaków</vt:lpstr>
      <vt:lpstr>Metody przekazywania parametrów</vt:lpstr>
      <vt:lpstr>Metody mapowania</vt:lpstr>
      <vt:lpstr>Mapowanie silnie typowane</vt:lpstr>
      <vt:lpstr>Metody anonimowe</vt:lpstr>
      <vt:lpstr>Słowo końcowe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Szkolenie warsztatowe  microORM – Dapper  dla platformy .NET</dc:title>
  <dc:creator>Michał Gwóźdź</dc:creator>
  <cp:lastModifiedBy>Michał Gwóźdź</cp:lastModifiedBy>
  <cp:revision>56</cp:revision>
  <dcterms:created xsi:type="dcterms:W3CDTF">2017-10-28T14:31:05Z</dcterms:created>
  <dcterms:modified xsi:type="dcterms:W3CDTF">2017-11-12T21:37:55Z</dcterms:modified>
</cp:coreProperties>
</file>