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4" r:id="rId7"/>
    <p:sldId id="260" r:id="rId8"/>
    <p:sldId id="266" r:id="rId9"/>
    <p:sldId id="267" r:id="rId10"/>
    <p:sldId id="262"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0D522-CFF5-5746-CF7D-35D04EB7BE1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67B99F3-55B6-6D34-06CF-8DA1750515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7F1F3D8-8205-6FD7-6DD9-69F698540031}"/>
              </a:ext>
            </a:extLst>
          </p:cNvPr>
          <p:cNvSpPr>
            <a:spLocks noGrp="1"/>
          </p:cNvSpPr>
          <p:nvPr>
            <p:ph type="dt" sz="half" idx="10"/>
          </p:nvPr>
        </p:nvSpPr>
        <p:spPr/>
        <p:txBody>
          <a:bodyPr/>
          <a:lstStyle/>
          <a:p>
            <a:fld id="{71478B16-47BD-4401-860D-6920BCD823A2}" type="datetimeFigureOut">
              <a:rPr kumimoji="1" lang="ja-JP" altLang="en-US" smtClean="0"/>
              <a:t>2025/9/11</a:t>
            </a:fld>
            <a:endParaRPr kumimoji="1" lang="ja-JP" altLang="en-US"/>
          </a:p>
        </p:txBody>
      </p:sp>
      <p:sp>
        <p:nvSpPr>
          <p:cNvPr id="5" name="フッター プレースホルダー 4">
            <a:extLst>
              <a:ext uri="{FF2B5EF4-FFF2-40B4-BE49-F238E27FC236}">
                <a16:creationId xmlns:a16="http://schemas.microsoft.com/office/drawing/2014/main" id="{922F6732-644D-38E0-8A92-06A9A2B92D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77AC25-2A8C-3743-0591-89F17993B4EE}"/>
              </a:ext>
            </a:extLst>
          </p:cNvPr>
          <p:cNvSpPr>
            <a:spLocks noGrp="1"/>
          </p:cNvSpPr>
          <p:nvPr>
            <p:ph type="sldNum" sz="quarter" idx="12"/>
          </p:nvPr>
        </p:nvSpPr>
        <p:spPr/>
        <p:txBody>
          <a:bodyPr/>
          <a:lstStyle/>
          <a:p>
            <a:fld id="{C080CD83-F24E-4838-86AF-2F7D35C17AC3}" type="slidenum">
              <a:rPr kumimoji="1" lang="ja-JP" altLang="en-US" smtClean="0"/>
              <a:t>‹#›</a:t>
            </a:fld>
            <a:endParaRPr kumimoji="1" lang="ja-JP" altLang="en-US"/>
          </a:p>
        </p:txBody>
      </p:sp>
    </p:spTree>
    <p:extLst>
      <p:ext uri="{BB962C8B-B14F-4D97-AF65-F5344CB8AC3E}">
        <p14:creationId xmlns:p14="http://schemas.microsoft.com/office/powerpoint/2010/main" val="66903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5F01B6-4270-6F35-05A9-D58FCEED12A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FC3D7BB-E78C-902A-E01C-3E4B4CEA83A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D0EE28-B330-78B9-D5D9-9AB0A5DBD416}"/>
              </a:ext>
            </a:extLst>
          </p:cNvPr>
          <p:cNvSpPr>
            <a:spLocks noGrp="1"/>
          </p:cNvSpPr>
          <p:nvPr>
            <p:ph type="dt" sz="half" idx="10"/>
          </p:nvPr>
        </p:nvSpPr>
        <p:spPr/>
        <p:txBody>
          <a:bodyPr/>
          <a:lstStyle/>
          <a:p>
            <a:fld id="{71478B16-47BD-4401-860D-6920BCD823A2}" type="datetimeFigureOut">
              <a:rPr kumimoji="1" lang="ja-JP" altLang="en-US" smtClean="0"/>
              <a:t>2025/9/11</a:t>
            </a:fld>
            <a:endParaRPr kumimoji="1" lang="ja-JP" altLang="en-US"/>
          </a:p>
        </p:txBody>
      </p:sp>
      <p:sp>
        <p:nvSpPr>
          <p:cNvPr id="5" name="フッター プレースホルダー 4">
            <a:extLst>
              <a:ext uri="{FF2B5EF4-FFF2-40B4-BE49-F238E27FC236}">
                <a16:creationId xmlns:a16="http://schemas.microsoft.com/office/drawing/2014/main" id="{E57192CF-6B03-ABAC-1D59-905C2ACDF3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F2C5C3-CC14-502F-0418-F1A80D6EED6B}"/>
              </a:ext>
            </a:extLst>
          </p:cNvPr>
          <p:cNvSpPr>
            <a:spLocks noGrp="1"/>
          </p:cNvSpPr>
          <p:nvPr>
            <p:ph type="sldNum" sz="quarter" idx="12"/>
          </p:nvPr>
        </p:nvSpPr>
        <p:spPr/>
        <p:txBody>
          <a:bodyPr/>
          <a:lstStyle/>
          <a:p>
            <a:fld id="{C080CD83-F24E-4838-86AF-2F7D35C17AC3}" type="slidenum">
              <a:rPr kumimoji="1" lang="ja-JP" altLang="en-US" smtClean="0"/>
              <a:t>‹#›</a:t>
            </a:fld>
            <a:endParaRPr kumimoji="1" lang="ja-JP" altLang="en-US"/>
          </a:p>
        </p:txBody>
      </p:sp>
    </p:spTree>
    <p:extLst>
      <p:ext uri="{BB962C8B-B14F-4D97-AF65-F5344CB8AC3E}">
        <p14:creationId xmlns:p14="http://schemas.microsoft.com/office/powerpoint/2010/main" val="120578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6D5995D-E89C-0683-433E-575A23EF0E5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624E4E4-C767-3B39-6F05-F57E4FF1D01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C984B9-A582-1826-A5ED-13D01310F27D}"/>
              </a:ext>
            </a:extLst>
          </p:cNvPr>
          <p:cNvSpPr>
            <a:spLocks noGrp="1"/>
          </p:cNvSpPr>
          <p:nvPr>
            <p:ph type="dt" sz="half" idx="10"/>
          </p:nvPr>
        </p:nvSpPr>
        <p:spPr/>
        <p:txBody>
          <a:bodyPr/>
          <a:lstStyle/>
          <a:p>
            <a:fld id="{71478B16-47BD-4401-860D-6920BCD823A2}" type="datetimeFigureOut">
              <a:rPr kumimoji="1" lang="ja-JP" altLang="en-US" smtClean="0"/>
              <a:t>2025/9/11</a:t>
            </a:fld>
            <a:endParaRPr kumimoji="1" lang="ja-JP" altLang="en-US"/>
          </a:p>
        </p:txBody>
      </p:sp>
      <p:sp>
        <p:nvSpPr>
          <p:cNvPr id="5" name="フッター プレースホルダー 4">
            <a:extLst>
              <a:ext uri="{FF2B5EF4-FFF2-40B4-BE49-F238E27FC236}">
                <a16:creationId xmlns:a16="http://schemas.microsoft.com/office/drawing/2014/main" id="{6D8FB969-0EC6-5232-4575-DF0230FD59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54987CE-FE93-F276-804D-7BCA188F5A93}"/>
              </a:ext>
            </a:extLst>
          </p:cNvPr>
          <p:cNvSpPr>
            <a:spLocks noGrp="1"/>
          </p:cNvSpPr>
          <p:nvPr>
            <p:ph type="sldNum" sz="quarter" idx="12"/>
          </p:nvPr>
        </p:nvSpPr>
        <p:spPr/>
        <p:txBody>
          <a:bodyPr/>
          <a:lstStyle/>
          <a:p>
            <a:fld id="{C080CD83-F24E-4838-86AF-2F7D35C17AC3}" type="slidenum">
              <a:rPr kumimoji="1" lang="ja-JP" altLang="en-US" smtClean="0"/>
              <a:t>‹#›</a:t>
            </a:fld>
            <a:endParaRPr kumimoji="1" lang="ja-JP" altLang="en-US"/>
          </a:p>
        </p:txBody>
      </p:sp>
    </p:spTree>
    <p:extLst>
      <p:ext uri="{BB962C8B-B14F-4D97-AF65-F5344CB8AC3E}">
        <p14:creationId xmlns:p14="http://schemas.microsoft.com/office/powerpoint/2010/main" val="135296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B1D274-E01F-45EB-D298-441DA9FC02F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B5BFB9-4406-BBAD-D6B3-1AF53E8C55E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571F878-8360-5D02-6201-D97D3CD4AD8D}"/>
              </a:ext>
            </a:extLst>
          </p:cNvPr>
          <p:cNvSpPr>
            <a:spLocks noGrp="1"/>
          </p:cNvSpPr>
          <p:nvPr>
            <p:ph type="dt" sz="half" idx="10"/>
          </p:nvPr>
        </p:nvSpPr>
        <p:spPr/>
        <p:txBody>
          <a:bodyPr/>
          <a:lstStyle/>
          <a:p>
            <a:fld id="{71478B16-47BD-4401-860D-6920BCD823A2}" type="datetimeFigureOut">
              <a:rPr kumimoji="1" lang="ja-JP" altLang="en-US" smtClean="0"/>
              <a:t>2025/9/11</a:t>
            </a:fld>
            <a:endParaRPr kumimoji="1" lang="ja-JP" altLang="en-US"/>
          </a:p>
        </p:txBody>
      </p:sp>
      <p:sp>
        <p:nvSpPr>
          <p:cNvPr id="5" name="フッター プレースホルダー 4">
            <a:extLst>
              <a:ext uri="{FF2B5EF4-FFF2-40B4-BE49-F238E27FC236}">
                <a16:creationId xmlns:a16="http://schemas.microsoft.com/office/drawing/2014/main" id="{BD67043B-0BE3-EC8E-0001-A0B4D25C8F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EFE2EB-D3A0-4E43-C867-CEFB32FB5198}"/>
              </a:ext>
            </a:extLst>
          </p:cNvPr>
          <p:cNvSpPr>
            <a:spLocks noGrp="1"/>
          </p:cNvSpPr>
          <p:nvPr>
            <p:ph type="sldNum" sz="quarter" idx="12"/>
          </p:nvPr>
        </p:nvSpPr>
        <p:spPr/>
        <p:txBody>
          <a:bodyPr/>
          <a:lstStyle/>
          <a:p>
            <a:fld id="{C080CD83-F24E-4838-86AF-2F7D35C17AC3}" type="slidenum">
              <a:rPr kumimoji="1" lang="ja-JP" altLang="en-US" smtClean="0"/>
              <a:t>‹#›</a:t>
            </a:fld>
            <a:endParaRPr kumimoji="1" lang="ja-JP" altLang="en-US"/>
          </a:p>
        </p:txBody>
      </p:sp>
    </p:spTree>
    <p:extLst>
      <p:ext uri="{BB962C8B-B14F-4D97-AF65-F5344CB8AC3E}">
        <p14:creationId xmlns:p14="http://schemas.microsoft.com/office/powerpoint/2010/main" val="234675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23E738-9FD3-BEB1-824C-3A1C172CDCE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395169-05EF-C967-A20F-89CDE34E44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7C5B32A-54E8-6767-F432-1F9966BDA091}"/>
              </a:ext>
            </a:extLst>
          </p:cNvPr>
          <p:cNvSpPr>
            <a:spLocks noGrp="1"/>
          </p:cNvSpPr>
          <p:nvPr>
            <p:ph type="dt" sz="half" idx="10"/>
          </p:nvPr>
        </p:nvSpPr>
        <p:spPr/>
        <p:txBody>
          <a:bodyPr/>
          <a:lstStyle/>
          <a:p>
            <a:fld id="{71478B16-47BD-4401-860D-6920BCD823A2}" type="datetimeFigureOut">
              <a:rPr kumimoji="1" lang="ja-JP" altLang="en-US" smtClean="0"/>
              <a:t>2025/9/11</a:t>
            </a:fld>
            <a:endParaRPr kumimoji="1" lang="ja-JP" altLang="en-US"/>
          </a:p>
        </p:txBody>
      </p:sp>
      <p:sp>
        <p:nvSpPr>
          <p:cNvPr id="5" name="フッター プレースホルダー 4">
            <a:extLst>
              <a:ext uri="{FF2B5EF4-FFF2-40B4-BE49-F238E27FC236}">
                <a16:creationId xmlns:a16="http://schemas.microsoft.com/office/drawing/2014/main" id="{375A1E45-B27A-154E-83E0-8D7668D64F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EF784C2-2055-505B-3958-BBB9584ACB65}"/>
              </a:ext>
            </a:extLst>
          </p:cNvPr>
          <p:cNvSpPr>
            <a:spLocks noGrp="1"/>
          </p:cNvSpPr>
          <p:nvPr>
            <p:ph type="sldNum" sz="quarter" idx="12"/>
          </p:nvPr>
        </p:nvSpPr>
        <p:spPr/>
        <p:txBody>
          <a:bodyPr/>
          <a:lstStyle/>
          <a:p>
            <a:fld id="{C080CD83-F24E-4838-86AF-2F7D35C17AC3}" type="slidenum">
              <a:rPr kumimoji="1" lang="ja-JP" altLang="en-US" smtClean="0"/>
              <a:t>‹#›</a:t>
            </a:fld>
            <a:endParaRPr kumimoji="1" lang="ja-JP" altLang="en-US"/>
          </a:p>
        </p:txBody>
      </p:sp>
    </p:spTree>
    <p:extLst>
      <p:ext uri="{BB962C8B-B14F-4D97-AF65-F5344CB8AC3E}">
        <p14:creationId xmlns:p14="http://schemas.microsoft.com/office/powerpoint/2010/main" val="1520647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D07C5A-FCC7-8B8C-A5BD-137EE646C7C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DF35021-3B4F-6A02-833B-BCE1C8AFAB2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C4FB953-9B34-B0DC-A7D5-4D50DC2378E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7056C70-2BC1-1C7F-FEEE-4BDC6D0C3DF7}"/>
              </a:ext>
            </a:extLst>
          </p:cNvPr>
          <p:cNvSpPr>
            <a:spLocks noGrp="1"/>
          </p:cNvSpPr>
          <p:nvPr>
            <p:ph type="dt" sz="half" idx="10"/>
          </p:nvPr>
        </p:nvSpPr>
        <p:spPr/>
        <p:txBody>
          <a:bodyPr/>
          <a:lstStyle/>
          <a:p>
            <a:fld id="{71478B16-47BD-4401-860D-6920BCD823A2}" type="datetimeFigureOut">
              <a:rPr kumimoji="1" lang="ja-JP" altLang="en-US" smtClean="0"/>
              <a:t>2025/9/11</a:t>
            </a:fld>
            <a:endParaRPr kumimoji="1" lang="ja-JP" altLang="en-US"/>
          </a:p>
        </p:txBody>
      </p:sp>
      <p:sp>
        <p:nvSpPr>
          <p:cNvPr id="6" name="フッター プレースホルダー 5">
            <a:extLst>
              <a:ext uri="{FF2B5EF4-FFF2-40B4-BE49-F238E27FC236}">
                <a16:creationId xmlns:a16="http://schemas.microsoft.com/office/drawing/2014/main" id="{143B9606-9848-5235-C7FD-6DD9FD50CA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DB2FFE-526B-96A1-7C46-4E148F91C22E}"/>
              </a:ext>
            </a:extLst>
          </p:cNvPr>
          <p:cNvSpPr>
            <a:spLocks noGrp="1"/>
          </p:cNvSpPr>
          <p:nvPr>
            <p:ph type="sldNum" sz="quarter" idx="12"/>
          </p:nvPr>
        </p:nvSpPr>
        <p:spPr/>
        <p:txBody>
          <a:bodyPr/>
          <a:lstStyle/>
          <a:p>
            <a:fld id="{C080CD83-F24E-4838-86AF-2F7D35C17AC3}" type="slidenum">
              <a:rPr kumimoji="1" lang="ja-JP" altLang="en-US" smtClean="0"/>
              <a:t>‹#›</a:t>
            </a:fld>
            <a:endParaRPr kumimoji="1" lang="ja-JP" altLang="en-US"/>
          </a:p>
        </p:txBody>
      </p:sp>
    </p:spTree>
    <p:extLst>
      <p:ext uri="{BB962C8B-B14F-4D97-AF65-F5344CB8AC3E}">
        <p14:creationId xmlns:p14="http://schemas.microsoft.com/office/powerpoint/2010/main" val="51873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A228D3-6A19-08B6-AA88-062AD803149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81B273-184C-74A8-8D06-CAF7511B29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ACD14F4-1A1F-F110-C1CE-4DF05161DC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AB7B995-0F1B-9072-B69C-FF6021E63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C9A4673-DEF7-C5EF-2A16-749AC3D1923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03F2B24-F586-CE74-2296-CECEC97086C5}"/>
              </a:ext>
            </a:extLst>
          </p:cNvPr>
          <p:cNvSpPr>
            <a:spLocks noGrp="1"/>
          </p:cNvSpPr>
          <p:nvPr>
            <p:ph type="dt" sz="half" idx="10"/>
          </p:nvPr>
        </p:nvSpPr>
        <p:spPr/>
        <p:txBody>
          <a:bodyPr/>
          <a:lstStyle/>
          <a:p>
            <a:fld id="{71478B16-47BD-4401-860D-6920BCD823A2}" type="datetimeFigureOut">
              <a:rPr kumimoji="1" lang="ja-JP" altLang="en-US" smtClean="0"/>
              <a:t>2025/9/11</a:t>
            </a:fld>
            <a:endParaRPr kumimoji="1" lang="ja-JP" altLang="en-US"/>
          </a:p>
        </p:txBody>
      </p:sp>
      <p:sp>
        <p:nvSpPr>
          <p:cNvPr id="8" name="フッター プレースホルダー 7">
            <a:extLst>
              <a:ext uri="{FF2B5EF4-FFF2-40B4-BE49-F238E27FC236}">
                <a16:creationId xmlns:a16="http://schemas.microsoft.com/office/drawing/2014/main" id="{ED20F2AF-42CD-3866-48C6-B59FD31D0B5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E7BEE68-1432-669E-43E5-C415C72652E3}"/>
              </a:ext>
            </a:extLst>
          </p:cNvPr>
          <p:cNvSpPr>
            <a:spLocks noGrp="1"/>
          </p:cNvSpPr>
          <p:nvPr>
            <p:ph type="sldNum" sz="quarter" idx="12"/>
          </p:nvPr>
        </p:nvSpPr>
        <p:spPr/>
        <p:txBody>
          <a:bodyPr/>
          <a:lstStyle/>
          <a:p>
            <a:fld id="{C080CD83-F24E-4838-86AF-2F7D35C17AC3}" type="slidenum">
              <a:rPr kumimoji="1" lang="ja-JP" altLang="en-US" smtClean="0"/>
              <a:t>‹#›</a:t>
            </a:fld>
            <a:endParaRPr kumimoji="1" lang="ja-JP" altLang="en-US"/>
          </a:p>
        </p:txBody>
      </p:sp>
    </p:spTree>
    <p:extLst>
      <p:ext uri="{BB962C8B-B14F-4D97-AF65-F5344CB8AC3E}">
        <p14:creationId xmlns:p14="http://schemas.microsoft.com/office/powerpoint/2010/main" val="2743173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7ED6D1-67A2-CF90-7906-B50AFEE6289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660144B-714E-7191-25BC-2A6FF1510551}"/>
              </a:ext>
            </a:extLst>
          </p:cNvPr>
          <p:cNvSpPr>
            <a:spLocks noGrp="1"/>
          </p:cNvSpPr>
          <p:nvPr>
            <p:ph type="dt" sz="half" idx="10"/>
          </p:nvPr>
        </p:nvSpPr>
        <p:spPr/>
        <p:txBody>
          <a:bodyPr/>
          <a:lstStyle/>
          <a:p>
            <a:fld id="{71478B16-47BD-4401-860D-6920BCD823A2}" type="datetimeFigureOut">
              <a:rPr kumimoji="1" lang="ja-JP" altLang="en-US" smtClean="0"/>
              <a:t>2025/9/11</a:t>
            </a:fld>
            <a:endParaRPr kumimoji="1" lang="ja-JP" altLang="en-US"/>
          </a:p>
        </p:txBody>
      </p:sp>
      <p:sp>
        <p:nvSpPr>
          <p:cNvPr id="4" name="フッター プレースホルダー 3">
            <a:extLst>
              <a:ext uri="{FF2B5EF4-FFF2-40B4-BE49-F238E27FC236}">
                <a16:creationId xmlns:a16="http://schemas.microsoft.com/office/drawing/2014/main" id="{9C25EDD7-8E91-8CA2-ECE4-04A55597F8C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787F8B8-D2C8-2070-406D-6CD659A309D5}"/>
              </a:ext>
            </a:extLst>
          </p:cNvPr>
          <p:cNvSpPr>
            <a:spLocks noGrp="1"/>
          </p:cNvSpPr>
          <p:nvPr>
            <p:ph type="sldNum" sz="quarter" idx="12"/>
          </p:nvPr>
        </p:nvSpPr>
        <p:spPr/>
        <p:txBody>
          <a:bodyPr/>
          <a:lstStyle/>
          <a:p>
            <a:fld id="{C080CD83-F24E-4838-86AF-2F7D35C17AC3}" type="slidenum">
              <a:rPr kumimoji="1" lang="ja-JP" altLang="en-US" smtClean="0"/>
              <a:t>‹#›</a:t>
            </a:fld>
            <a:endParaRPr kumimoji="1" lang="ja-JP" altLang="en-US"/>
          </a:p>
        </p:txBody>
      </p:sp>
    </p:spTree>
    <p:extLst>
      <p:ext uri="{BB962C8B-B14F-4D97-AF65-F5344CB8AC3E}">
        <p14:creationId xmlns:p14="http://schemas.microsoft.com/office/powerpoint/2010/main" val="193601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424FC76-AC0D-E3F6-6B59-13E308C9BE31}"/>
              </a:ext>
            </a:extLst>
          </p:cNvPr>
          <p:cNvSpPr>
            <a:spLocks noGrp="1"/>
          </p:cNvSpPr>
          <p:nvPr>
            <p:ph type="dt" sz="half" idx="10"/>
          </p:nvPr>
        </p:nvSpPr>
        <p:spPr/>
        <p:txBody>
          <a:bodyPr/>
          <a:lstStyle/>
          <a:p>
            <a:fld id="{71478B16-47BD-4401-860D-6920BCD823A2}" type="datetimeFigureOut">
              <a:rPr kumimoji="1" lang="ja-JP" altLang="en-US" smtClean="0"/>
              <a:t>2025/9/11</a:t>
            </a:fld>
            <a:endParaRPr kumimoji="1" lang="ja-JP" altLang="en-US"/>
          </a:p>
        </p:txBody>
      </p:sp>
      <p:sp>
        <p:nvSpPr>
          <p:cNvPr id="3" name="フッター プレースホルダー 2">
            <a:extLst>
              <a:ext uri="{FF2B5EF4-FFF2-40B4-BE49-F238E27FC236}">
                <a16:creationId xmlns:a16="http://schemas.microsoft.com/office/drawing/2014/main" id="{D1F3F6DF-9319-C6CB-C274-B7A58D77669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8A02E81-2E74-3058-CA27-C51660813C40}"/>
              </a:ext>
            </a:extLst>
          </p:cNvPr>
          <p:cNvSpPr>
            <a:spLocks noGrp="1"/>
          </p:cNvSpPr>
          <p:nvPr>
            <p:ph type="sldNum" sz="quarter" idx="12"/>
          </p:nvPr>
        </p:nvSpPr>
        <p:spPr/>
        <p:txBody>
          <a:bodyPr/>
          <a:lstStyle/>
          <a:p>
            <a:fld id="{C080CD83-F24E-4838-86AF-2F7D35C17AC3}" type="slidenum">
              <a:rPr kumimoji="1" lang="ja-JP" altLang="en-US" smtClean="0"/>
              <a:t>‹#›</a:t>
            </a:fld>
            <a:endParaRPr kumimoji="1" lang="ja-JP" altLang="en-US"/>
          </a:p>
        </p:txBody>
      </p:sp>
    </p:spTree>
    <p:extLst>
      <p:ext uri="{BB962C8B-B14F-4D97-AF65-F5344CB8AC3E}">
        <p14:creationId xmlns:p14="http://schemas.microsoft.com/office/powerpoint/2010/main" val="3133585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920CB4-1895-52E8-9A4F-D6634DDAD8E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2810AE5-87CC-8449-B7C8-17748B27C8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75A08E1-5A26-5162-539E-A72A4607B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583BC68-81AE-CB28-03A6-0B6876469BDB}"/>
              </a:ext>
            </a:extLst>
          </p:cNvPr>
          <p:cNvSpPr>
            <a:spLocks noGrp="1"/>
          </p:cNvSpPr>
          <p:nvPr>
            <p:ph type="dt" sz="half" idx="10"/>
          </p:nvPr>
        </p:nvSpPr>
        <p:spPr/>
        <p:txBody>
          <a:bodyPr/>
          <a:lstStyle/>
          <a:p>
            <a:fld id="{71478B16-47BD-4401-860D-6920BCD823A2}" type="datetimeFigureOut">
              <a:rPr kumimoji="1" lang="ja-JP" altLang="en-US" smtClean="0"/>
              <a:t>2025/9/11</a:t>
            </a:fld>
            <a:endParaRPr kumimoji="1" lang="ja-JP" altLang="en-US"/>
          </a:p>
        </p:txBody>
      </p:sp>
      <p:sp>
        <p:nvSpPr>
          <p:cNvPr id="6" name="フッター プレースホルダー 5">
            <a:extLst>
              <a:ext uri="{FF2B5EF4-FFF2-40B4-BE49-F238E27FC236}">
                <a16:creationId xmlns:a16="http://schemas.microsoft.com/office/drawing/2014/main" id="{E9D75C0F-90AD-DE66-9E89-3DAB44A8A57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0992A4-93FB-97C5-23B8-877B420D7011}"/>
              </a:ext>
            </a:extLst>
          </p:cNvPr>
          <p:cNvSpPr>
            <a:spLocks noGrp="1"/>
          </p:cNvSpPr>
          <p:nvPr>
            <p:ph type="sldNum" sz="quarter" idx="12"/>
          </p:nvPr>
        </p:nvSpPr>
        <p:spPr/>
        <p:txBody>
          <a:bodyPr/>
          <a:lstStyle/>
          <a:p>
            <a:fld id="{C080CD83-F24E-4838-86AF-2F7D35C17AC3}" type="slidenum">
              <a:rPr kumimoji="1" lang="ja-JP" altLang="en-US" smtClean="0"/>
              <a:t>‹#›</a:t>
            </a:fld>
            <a:endParaRPr kumimoji="1" lang="ja-JP" altLang="en-US"/>
          </a:p>
        </p:txBody>
      </p:sp>
    </p:spTree>
    <p:extLst>
      <p:ext uri="{BB962C8B-B14F-4D97-AF65-F5344CB8AC3E}">
        <p14:creationId xmlns:p14="http://schemas.microsoft.com/office/powerpoint/2010/main" val="169595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54B009-C929-ADC4-8299-5C3659DCC84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57DA5BC-870A-B6CA-44AE-1F429B0308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C8769EB-42AB-CBA2-E736-22347926FA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316BF4-3CE3-2314-ACA8-43F3085B42C0}"/>
              </a:ext>
            </a:extLst>
          </p:cNvPr>
          <p:cNvSpPr>
            <a:spLocks noGrp="1"/>
          </p:cNvSpPr>
          <p:nvPr>
            <p:ph type="dt" sz="half" idx="10"/>
          </p:nvPr>
        </p:nvSpPr>
        <p:spPr/>
        <p:txBody>
          <a:bodyPr/>
          <a:lstStyle/>
          <a:p>
            <a:fld id="{71478B16-47BD-4401-860D-6920BCD823A2}" type="datetimeFigureOut">
              <a:rPr kumimoji="1" lang="ja-JP" altLang="en-US" smtClean="0"/>
              <a:t>2025/9/11</a:t>
            </a:fld>
            <a:endParaRPr kumimoji="1" lang="ja-JP" altLang="en-US"/>
          </a:p>
        </p:txBody>
      </p:sp>
      <p:sp>
        <p:nvSpPr>
          <p:cNvPr id="6" name="フッター プレースホルダー 5">
            <a:extLst>
              <a:ext uri="{FF2B5EF4-FFF2-40B4-BE49-F238E27FC236}">
                <a16:creationId xmlns:a16="http://schemas.microsoft.com/office/drawing/2014/main" id="{9F38EF95-6457-ABA7-FE96-098B4426A70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B1BC08-1549-3D8E-55A7-61C7B835F7F8}"/>
              </a:ext>
            </a:extLst>
          </p:cNvPr>
          <p:cNvSpPr>
            <a:spLocks noGrp="1"/>
          </p:cNvSpPr>
          <p:nvPr>
            <p:ph type="sldNum" sz="quarter" idx="12"/>
          </p:nvPr>
        </p:nvSpPr>
        <p:spPr/>
        <p:txBody>
          <a:bodyPr/>
          <a:lstStyle/>
          <a:p>
            <a:fld id="{C080CD83-F24E-4838-86AF-2F7D35C17AC3}" type="slidenum">
              <a:rPr kumimoji="1" lang="ja-JP" altLang="en-US" smtClean="0"/>
              <a:t>‹#›</a:t>
            </a:fld>
            <a:endParaRPr kumimoji="1" lang="ja-JP" altLang="en-US"/>
          </a:p>
        </p:txBody>
      </p:sp>
    </p:spTree>
    <p:extLst>
      <p:ext uri="{BB962C8B-B14F-4D97-AF65-F5344CB8AC3E}">
        <p14:creationId xmlns:p14="http://schemas.microsoft.com/office/powerpoint/2010/main" val="240427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C3AD23-451F-1228-FA70-473BD1395D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7248C9-91D7-D3DA-D230-F0D66EEDE9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D01881-C71F-B84A-A70D-E7D3DE2D5F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478B16-47BD-4401-860D-6920BCD823A2}" type="datetimeFigureOut">
              <a:rPr kumimoji="1" lang="ja-JP" altLang="en-US" smtClean="0"/>
              <a:t>2025/9/11</a:t>
            </a:fld>
            <a:endParaRPr kumimoji="1" lang="ja-JP" altLang="en-US"/>
          </a:p>
        </p:txBody>
      </p:sp>
      <p:sp>
        <p:nvSpPr>
          <p:cNvPr id="5" name="フッター プレースホルダー 4">
            <a:extLst>
              <a:ext uri="{FF2B5EF4-FFF2-40B4-BE49-F238E27FC236}">
                <a16:creationId xmlns:a16="http://schemas.microsoft.com/office/drawing/2014/main" id="{5D4C5E83-DD4D-DD1E-B0FB-141ECD928A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60A64AE-5FAB-173A-FC57-1636E5201E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80CD83-F24E-4838-86AF-2F7D35C17AC3}" type="slidenum">
              <a:rPr kumimoji="1" lang="ja-JP" altLang="en-US" smtClean="0"/>
              <a:t>‹#›</a:t>
            </a:fld>
            <a:endParaRPr kumimoji="1" lang="ja-JP" altLang="en-US"/>
          </a:p>
        </p:txBody>
      </p:sp>
    </p:spTree>
    <p:extLst>
      <p:ext uri="{BB962C8B-B14F-4D97-AF65-F5344CB8AC3E}">
        <p14:creationId xmlns:p14="http://schemas.microsoft.com/office/powerpoint/2010/main" val="1384489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2845A81C-C43A-886D-0382-96497DB1BFC3}"/>
              </a:ext>
            </a:extLst>
          </p:cNvPr>
          <p:cNvSpPr>
            <a:spLocks noGrp="1"/>
          </p:cNvSpPr>
          <p:nvPr>
            <p:ph type="ctrTitle"/>
          </p:nvPr>
        </p:nvSpPr>
        <p:spPr>
          <a:xfrm>
            <a:off x="1524003" y="1999615"/>
            <a:ext cx="9144000" cy="2764028"/>
          </a:xfrm>
        </p:spPr>
        <p:txBody>
          <a:bodyPr anchor="ctr">
            <a:normAutofit/>
          </a:bodyPr>
          <a:lstStyle/>
          <a:p>
            <a:r>
              <a:rPr kumimoji="1" lang="ja-JP" altLang="en-US" sz="7200" dirty="0"/>
              <a:t>みんなの献立</a:t>
            </a:r>
            <a:br>
              <a:rPr kumimoji="1" lang="en-US" altLang="ja-JP" sz="7200" dirty="0"/>
            </a:br>
            <a:r>
              <a:rPr kumimoji="1" lang="ja-JP" altLang="en-US" sz="7200" dirty="0"/>
              <a:t>アドバイザー開発</a:t>
            </a:r>
          </a:p>
        </p:txBody>
      </p:sp>
      <p:sp>
        <p:nvSpPr>
          <p:cNvPr id="3" name="字幕 2">
            <a:extLst>
              <a:ext uri="{FF2B5EF4-FFF2-40B4-BE49-F238E27FC236}">
                <a16:creationId xmlns:a16="http://schemas.microsoft.com/office/drawing/2014/main" id="{0583CC7A-318E-2259-2C8A-A15198174910}"/>
              </a:ext>
            </a:extLst>
          </p:cNvPr>
          <p:cNvSpPr>
            <a:spLocks noGrp="1"/>
          </p:cNvSpPr>
          <p:nvPr>
            <p:ph type="subTitle" idx="1"/>
          </p:nvPr>
        </p:nvSpPr>
        <p:spPr>
          <a:xfrm>
            <a:off x="1966912" y="5645150"/>
            <a:ext cx="8258176" cy="631825"/>
          </a:xfrm>
        </p:spPr>
        <p:txBody>
          <a:bodyPr anchor="ctr">
            <a:normAutofit/>
          </a:bodyPr>
          <a:lstStyle/>
          <a:p>
            <a:r>
              <a:rPr kumimoji="1" lang="en-US" altLang="ja-JP" sz="2800" dirty="0"/>
              <a:t>422846 </a:t>
            </a:r>
            <a:r>
              <a:rPr kumimoji="1" lang="ja-JP" altLang="en-US" sz="2800" dirty="0"/>
              <a:t>中原大志</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5411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68B23F-9313-4185-0202-1BBDA5E80EF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0A35DD4B-D87F-41B7-B964-0392812CB48A}"/>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ja-JP" altLang="en-US" sz="4000" kern="1200">
                <a:solidFill>
                  <a:schemeClr val="tx1"/>
                </a:solidFill>
                <a:latin typeface="+mj-lt"/>
                <a:ea typeface="+mj-ea"/>
                <a:cs typeface="+mj-cs"/>
              </a:rPr>
              <a:t>所感</a:t>
            </a:r>
            <a:endParaRPr kumimoji="1" lang="en-US" altLang="ja-JP" sz="4000" kern="120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テキスト ボックス 2">
            <a:extLst>
              <a:ext uri="{FF2B5EF4-FFF2-40B4-BE49-F238E27FC236}">
                <a16:creationId xmlns:a16="http://schemas.microsoft.com/office/drawing/2014/main" id="{078E2174-1F9D-4B45-7460-CFF0005D6E98}"/>
              </a:ext>
            </a:extLst>
          </p:cNvPr>
          <p:cNvSpPr txBox="1"/>
          <p:nvPr/>
        </p:nvSpPr>
        <p:spPr>
          <a:xfrm>
            <a:off x="1115568" y="2481942"/>
            <a:ext cx="10607040" cy="4159489"/>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r>
              <a:rPr lang="ja-JP" altLang="en-US" sz="2400" dirty="0"/>
              <a:t>こんなことを言ってしまうと元も子もないが</a:t>
            </a:r>
            <a:r>
              <a:rPr lang="en-US" altLang="ja-JP" sz="2400" dirty="0"/>
              <a:t>AI</a:t>
            </a:r>
            <a:r>
              <a:rPr lang="ja-JP" altLang="en-US" sz="2400" dirty="0"/>
              <a:t>はすごく便利だし、ほとんど</a:t>
            </a:r>
            <a:r>
              <a:rPr lang="en-US" altLang="ja-JP" sz="2400" dirty="0"/>
              <a:t>AI</a:t>
            </a:r>
            <a:r>
              <a:rPr lang="ja-JP" altLang="en-US" sz="2400" dirty="0"/>
              <a:t>が作ったといっても過言ではない</a:t>
            </a:r>
            <a:endParaRPr lang="en-US" altLang="ja-JP" sz="2400" dirty="0"/>
          </a:p>
          <a:p>
            <a:pPr indent="-228600">
              <a:lnSpc>
                <a:spcPct val="90000"/>
              </a:lnSpc>
              <a:spcAft>
                <a:spcPts val="600"/>
              </a:spcAft>
              <a:buFont typeface="Arial" panose="020B0604020202020204" pitchFamily="34" charset="0"/>
              <a:buChar char="•"/>
            </a:pPr>
            <a:endParaRPr kumimoji="1" lang="en-US" altLang="ja-JP" sz="2400" dirty="0"/>
          </a:p>
          <a:p>
            <a:pPr indent="-228600">
              <a:lnSpc>
                <a:spcPct val="90000"/>
              </a:lnSpc>
              <a:spcAft>
                <a:spcPts val="600"/>
              </a:spcAft>
              <a:buFont typeface="Arial" panose="020B0604020202020204" pitchFamily="34" charset="0"/>
              <a:buChar char="•"/>
            </a:pPr>
            <a:r>
              <a:rPr lang="ja-JP" altLang="en-US" sz="2400" dirty="0"/>
              <a:t>プログラミングを学ぶ意義とは？と感じてしまったが、きっと逆なのだろう。</a:t>
            </a:r>
            <a:endParaRPr lang="en-US" altLang="ja-JP" sz="2400" dirty="0"/>
          </a:p>
          <a:p>
            <a:pPr indent="-228600">
              <a:lnSpc>
                <a:spcPct val="90000"/>
              </a:lnSpc>
              <a:spcAft>
                <a:spcPts val="600"/>
              </a:spcAft>
              <a:buFont typeface="Arial" panose="020B0604020202020204" pitchFamily="34" charset="0"/>
              <a:buChar char="•"/>
            </a:pPr>
            <a:endParaRPr kumimoji="1" lang="en-US" altLang="ja-JP" sz="2400" dirty="0"/>
          </a:p>
          <a:p>
            <a:pPr indent="-228600">
              <a:lnSpc>
                <a:spcPct val="90000"/>
              </a:lnSpc>
              <a:spcAft>
                <a:spcPts val="600"/>
              </a:spcAft>
              <a:buFont typeface="Arial" panose="020B0604020202020204" pitchFamily="34" charset="0"/>
              <a:buChar char="•"/>
            </a:pPr>
            <a:r>
              <a:rPr kumimoji="1" lang="ja-JP" altLang="en-US" sz="2400" dirty="0"/>
              <a:t>いまだ</a:t>
            </a:r>
            <a:r>
              <a:rPr kumimoji="1" lang="en-US" altLang="ja-JP" sz="2400" dirty="0"/>
              <a:t>AI</a:t>
            </a:r>
            <a:r>
              <a:rPr kumimoji="1" lang="ja-JP" altLang="en-US" sz="2400" dirty="0"/>
              <a:t>は発展途上であり妙なミスも頻繁にある。だからこそプログラミングを理解したうえで利用するべきであるし、むしろプログラミングを活用して</a:t>
            </a:r>
            <a:r>
              <a:rPr kumimoji="1" lang="en-US" altLang="ja-JP" sz="2400" dirty="0"/>
              <a:t>AI</a:t>
            </a:r>
            <a:r>
              <a:rPr kumimoji="1" lang="ja-JP" altLang="en-US" sz="2400" dirty="0"/>
              <a:t>を作って、発展させていく側として生きていくというのも悪くないと感じた。</a:t>
            </a:r>
            <a:endParaRPr kumimoji="1" lang="en-US" altLang="ja-JP" sz="2400" dirty="0"/>
          </a:p>
          <a:p>
            <a:pPr indent="-228600">
              <a:lnSpc>
                <a:spcPct val="90000"/>
              </a:lnSpc>
              <a:spcAft>
                <a:spcPts val="600"/>
              </a:spcAft>
              <a:buFont typeface="Arial" panose="020B0604020202020204" pitchFamily="34" charset="0"/>
              <a:buChar char="•"/>
            </a:pPr>
            <a:endParaRPr lang="en-US" altLang="ja-JP" sz="2400" dirty="0"/>
          </a:p>
          <a:p>
            <a:pPr indent="-228600">
              <a:lnSpc>
                <a:spcPct val="90000"/>
              </a:lnSpc>
              <a:spcAft>
                <a:spcPts val="600"/>
              </a:spcAft>
              <a:buFont typeface="Arial" panose="020B0604020202020204" pitchFamily="34" charset="0"/>
              <a:buChar char="•"/>
            </a:pPr>
            <a:r>
              <a:rPr kumimoji="1" lang="ja-JP" altLang="en-US" sz="2400" dirty="0"/>
              <a:t>もっと具体的な学びとしてはソフトウェア開発というものの大局を知ることができたことと、プロンプト設計やレスポンス形式指定の重要性を理解できたのが大きな収穫だったと感じる。</a:t>
            </a:r>
          </a:p>
        </p:txBody>
      </p:sp>
    </p:spTree>
    <p:extLst>
      <p:ext uri="{BB962C8B-B14F-4D97-AF65-F5344CB8AC3E}">
        <p14:creationId xmlns:p14="http://schemas.microsoft.com/office/powerpoint/2010/main" val="3164434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9BA2468B-EDD7-9C04-2492-6E9069F06A04}"/>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kumimoji="1" lang="ja-JP" altLang="en-US" sz="4000" kern="1200">
                <a:solidFill>
                  <a:schemeClr val="tx1"/>
                </a:solidFill>
                <a:latin typeface="+mj-lt"/>
                <a:ea typeface="+mj-ea"/>
                <a:cs typeface="+mj-cs"/>
              </a:rPr>
              <a:t>自己紹介</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テキスト ボックス 2">
            <a:extLst>
              <a:ext uri="{FF2B5EF4-FFF2-40B4-BE49-F238E27FC236}">
                <a16:creationId xmlns:a16="http://schemas.microsoft.com/office/drawing/2014/main" id="{B45EFCEA-A481-70FC-C4FA-14DB30494AF2}"/>
              </a:ext>
            </a:extLst>
          </p:cNvPr>
          <p:cNvSpPr txBox="1"/>
          <p:nvPr/>
        </p:nvSpPr>
        <p:spPr>
          <a:xfrm>
            <a:off x="1115568" y="2481943"/>
            <a:ext cx="10168128" cy="36950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kumimoji="1" lang="ja-JP" altLang="en-US" sz="3200" dirty="0"/>
              <a:t>情報工学コース　</a:t>
            </a:r>
            <a:r>
              <a:rPr kumimoji="1" lang="en-US" altLang="ja-JP" sz="3200" dirty="0"/>
              <a:t>4</a:t>
            </a:r>
            <a:r>
              <a:rPr kumimoji="1" lang="ja-JP" altLang="en-US" sz="3200" dirty="0"/>
              <a:t>年　</a:t>
            </a:r>
            <a:r>
              <a:rPr kumimoji="1" lang="en-US" altLang="ja-JP" sz="3200" dirty="0"/>
              <a:t>422846</a:t>
            </a:r>
            <a:r>
              <a:rPr kumimoji="1" lang="ja-JP" altLang="en-US" sz="3200" dirty="0"/>
              <a:t>　中原　大志</a:t>
            </a:r>
            <a:endParaRPr kumimoji="1" lang="en-US" altLang="ja-JP" sz="3200" dirty="0"/>
          </a:p>
          <a:p>
            <a:pPr indent="-228600">
              <a:lnSpc>
                <a:spcPct val="90000"/>
              </a:lnSpc>
              <a:spcAft>
                <a:spcPts val="600"/>
              </a:spcAft>
              <a:buFont typeface="Arial" panose="020B0604020202020204" pitchFamily="34" charset="0"/>
              <a:buChar char="•"/>
            </a:pPr>
            <a:endParaRPr kumimoji="1" lang="en-US" altLang="ja-JP" sz="3200" dirty="0"/>
          </a:p>
          <a:p>
            <a:pPr indent="-228600">
              <a:lnSpc>
                <a:spcPct val="90000"/>
              </a:lnSpc>
              <a:spcAft>
                <a:spcPts val="600"/>
              </a:spcAft>
              <a:buFont typeface="Arial" panose="020B0604020202020204" pitchFamily="34" charset="0"/>
              <a:buChar char="•"/>
            </a:pPr>
            <a:r>
              <a:rPr lang="ja-JP" altLang="en-US" sz="3200" dirty="0"/>
              <a:t>プログラミングは大学からなので正直苦手</a:t>
            </a:r>
            <a:endParaRPr lang="en-US" altLang="ja-JP" sz="3200" dirty="0"/>
          </a:p>
          <a:p>
            <a:pPr indent="-228600">
              <a:lnSpc>
                <a:spcPct val="90000"/>
              </a:lnSpc>
              <a:spcAft>
                <a:spcPts val="600"/>
              </a:spcAft>
              <a:buFont typeface="Arial" panose="020B0604020202020204" pitchFamily="34" charset="0"/>
              <a:buChar char="•"/>
            </a:pPr>
            <a:endParaRPr lang="en-US" altLang="ja-JP" sz="3200" dirty="0"/>
          </a:p>
          <a:p>
            <a:pPr indent="-228600">
              <a:lnSpc>
                <a:spcPct val="90000"/>
              </a:lnSpc>
              <a:spcAft>
                <a:spcPts val="600"/>
              </a:spcAft>
              <a:buFont typeface="Arial" panose="020B0604020202020204" pitchFamily="34" charset="0"/>
              <a:buChar char="•"/>
            </a:pPr>
            <a:r>
              <a:rPr lang="ja-JP" altLang="en-US" sz="3200" dirty="0"/>
              <a:t>人工知能に興味がある</a:t>
            </a:r>
            <a:endParaRPr lang="en-US" altLang="ja-JP" sz="3200" dirty="0"/>
          </a:p>
        </p:txBody>
      </p:sp>
    </p:spTree>
    <p:extLst>
      <p:ext uri="{BB962C8B-B14F-4D97-AF65-F5344CB8AC3E}">
        <p14:creationId xmlns:p14="http://schemas.microsoft.com/office/powerpoint/2010/main" val="4181642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699C2C-906F-43B0-188F-E47424DD3DC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05666660-FDB7-6362-7886-3D545338ADD1}"/>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kumimoji="1" lang="ja-JP" altLang="en-US" sz="4000" kern="1200">
                <a:solidFill>
                  <a:schemeClr val="tx1"/>
                </a:solidFill>
                <a:latin typeface="+mj-lt"/>
                <a:ea typeface="+mj-ea"/>
                <a:cs typeface="+mj-cs"/>
              </a:rPr>
              <a:t>開発経緯</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テキスト ボックス 2">
            <a:extLst>
              <a:ext uri="{FF2B5EF4-FFF2-40B4-BE49-F238E27FC236}">
                <a16:creationId xmlns:a16="http://schemas.microsoft.com/office/drawing/2014/main" id="{95350DE9-0B81-E0CB-B387-A0D999CE8762}"/>
              </a:ext>
            </a:extLst>
          </p:cNvPr>
          <p:cNvSpPr txBox="1"/>
          <p:nvPr/>
        </p:nvSpPr>
        <p:spPr>
          <a:xfrm>
            <a:off x="1115568" y="2481943"/>
            <a:ext cx="10168128" cy="36950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kumimoji="1" lang="ja-JP" altLang="en-US" sz="3200" dirty="0"/>
              <a:t>自炊初心者の力になれるアプリを作りたい！！</a:t>
            </a:r>
          </a:p>
        </p:txBody>
      </p:sp>
      <p:sp>
        <p:nvSpPr>
          <p:cNvPr id="4" name="テキスト ボックス 3">
            <a:extLst>
              <a:ext uri="{FF2B5EF4-FFF2-40B4-BE49-F238E27FC236}">
                <a16:creationId xmlns:a16="http://schemas.microsoft.com/office/drawing/2014/main" id="{A8F0A87B-3398-13B9-B559-AE3DF2CD8F7E}"/>
              </a:ext>
            </a:extLst>
          </p:cNvPr>
          <p:cNvSpPr txBox="1"/>
          <p:nvPr/>
        </p:nvSpPr>
        <p:spPr>
          <a:xfrm>
            <a:off x="1010652" y="3429000"/>
            <a:ext cx="10273044" cy="3339376"/>
          </a:xfrm>
          <a:prstGeom prst="rect">
            <a:avLst/>
          </a:prstGeom>
          <a:noFill/>
        </p:spPr>
        <p:txBody>
          <a:bodyPr wrap="square" rtlCol="0">
            <a:spAutoFit/>
          </a:bodyPr>
          <a:lstStyle/>
          <a:p>
            <a:pPr>
              <a:spcAft>
                <a:spcPts val="600"/>
              </a:spcAft>
            </a:pPr>
            <a:r>
              <a:rPr kumimoji="1" lang="ja-JP" altLang="en-US" sz="2800" dirty="0"/>
              <a:t>大学から下宿生活を送っているわけだが毎日の自炊にメニューと予算の兼ね合いという悩みが付きまとう</a:t>
            </a:r>
            <a:endParaRPr kumimoji="1" lang="en-US" altLang="ja-JP" sz="2800" dirty="0"/>
          </a:p>
          <a:p>
            <a:pPr>
              <a:spcAft>
                <a:spcPts val="600"/>
              </a:spcAft>
            </a:pPr>
            <a:endParaRPr lang="en-US" altLang="ja-JP" sz="2800" dirty="0"/>
          </a:p>
          <a:p>
            <a:pPr>
              <a:spcAft>
                <a:spcPts val="600"/>
              </a:spcAft>
            </a:pPr>
            <a:r>
              <a:rPr kumimoji="1" lang="ja-JP" altLang="en-US" sz="2800" dirty="0"/>
              <a:t>なればこそ！大学生が開発するアプリだからこそ同じような</a:t>
            </a:r>
            <a:endParaRPr kumimoji="1" lang="en-US" altLang="ja-JP" sz="2800" dirty="0"/>
          </a:p>
          <a:p>
            <a:pPr>
              <a:spcAft>
                <a:spcPts val="600"/>
              </a:spcAft>
            </a:pPr>
            <a:r>
              <a:rPr kumimoji="1" lang="ja-JP" altLang="en-US" sz="2800" dirty="0"/>
              <a:t>一人暮らし初心者の力になれるものを作る必要がある！！と</a:t>
            </a:r>
            <a:endParaRPr kumimoji="1" lang="en-US" altLang="ja-JP" sz="2800" dirty="0"/>
          </a:p>
          <a:p>
            <a:pPr>
              <a:spcAft>
                <a:spcPts val="600"/>
              </a:spcAft>
            </a:pPr>
            <a:r>
              <a:rPr kumimoji="1" lang="ja-JP" altLang="en-US" sz="2800" dirty="0"/>
              <a:t>思い、献立アドバイザーアプリの開発に着手</a:t>
            </a:r>
            <a:endParaRPr kumimoji="1" lang="en-US" altLang="ja-JP" sz="2800" dirty="0"/>
          </a:p>
          <a:p>
            <a:pPr>
              <a:spcAft>
                <a:spcPts val="600"/>
              </a:spcAft>
            </a:pPr>
            <a:endParaRPr lang="en-US" altLang="ja-JP" dirty="0"/>
          </a:p>
        </p:txBody>
      </p:sp>
    </p:spTree>
    <p:extLst>
      <p:ext uri="{BB962C8B-B14F-4D97-AF65-F5344CB8AC3E}">
        <p14:creationId xmlns:p14="http://schemas.microsoft.com/office/powerpoint/2010/main" val="7297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4B797C-C145-F76B-CC0A-26FBC4E1F438}"/>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04B4255F-D5FA-F504-F338-AE2490A7D162}"/>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kumimoji="1" lang="ja-JP" altLang="en-US" sz="4000" kern="1200">
                <a:solidFill>
                  <a:schemeClr val="tx1"/>
                </a:solidFill>
                <a:latin typeface="+mj-lt"/>
                <a:ea typeface="+mj-ea"/>
                <a:cs typeface="+mj-cs"/>
              </a:rPr>
              <a:t>課題と最終目標</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テキスト ボックス 5">
            <a:extLst>
              <a:ext uri="{FF2B5EF4-FFF2-40B4-BE49-F238E27FC236}">
                <a16:creationId xmlns:a16="http://schemas.microsoft.com/office/drawing/2014/main" id="{BF0602ED-04D2-35FA-A72E-E9F6B4A06F9F}"/>
              </a:ext>
            </a:extLst>
          </p:cNvPr>
          <p:cNvSpPr txBox="1"/>
          <p:nvPr/>
        </p:nvSpPr>
        <p:spPr>
          <a:xfrm>
            <a:off x="1115568" y="2481943"/>
            <a:ext cx="10168128" cy="36950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kumimoji="1" lang="ja-JP" altLang="en-US" sz="2800" dirty="0"/>
              <a:t>食材や予算だけから献立を考えるのは自炊初心者には大変</a:t>
            </a:r>
            <a:endParaRPr kumimoji="1" lang="en-US" altLang="ja-JP" sz="2800" dirty="0"/>
          </a:p>
          <a:p>
            <a:pPr indent="-228600">
              <a:lnSpc>
                <a:spcPct val="90000"/>
              </a:lnSpc>
              <a:spcAft>
                <a:spcPts val="600"/>
              </a:spcAft>
              <a:buFont typeface="Arial" panose="020B0604020202020204" pitchFamily="34" charset="0"/>
              <a:buChar char="•"/>
            </a:pPr>
            <a:endParaRPr lang="en-US" altLang="ja-JP" sz="2800" dirty="0"/>
          </a:p>
          <a:p>
            <a:pPr indent="-228600">
              <a:lnSpc>
                <a:spcPct val="90000"/>
              </a:lnSpc>
              <a:spcAft>
                <a:spcPts val="600"/>
              </a:spcAft>
              <a:buFont typeface="Arial" panose="020B0604020202020204" pitchFamily="34" charset="0"/>
              <a:buChar char="•"/>
            </a:pPr>
            <a:r>
              <a:rPr kumimoji="1" lang="en-US" altLang="ja-JP" sz="2800" dirty="0"/>
              <a:t>AI</a:t>
            </a:r>
            <a:r>
              <a:rPr kumimoji="1" lang="ja-JP" altLang="en-US" sz="2800" dirty="0"/>
              <a:t>を利用して「簡単」かつ「栄養バランスの良い」献立を</a:t>
            </a:r>
            <a:endParaRPr kumimoji="1" lang="en-US" altLang="ja-JP" sz="2800" dirty="0"/>
          </a:p>
          <a:p>
            <a:pPr>
              <a:lnSpc>
                <a:spcPct val="90000"/>
              </a:lnSpc>
              <a:spcAft>
                <a:spcPts val="600"/>
              </a:spcAft>
            </a:pPr>
            <a:r>
              <a:rPr kumimoji="1" lang="ja-JP" altLang="en-US" sz="2800" dirty="0"/>
              <a:t>簡単提案できるアプリが必要</a:t>
            </a:r>
            <a:endParaRPr kumimoji="1" lang="en-US" altLang="ja-JP" sz="2800" dirty="0"/>
          </a:p>
          <a:p>
            <a:pPr indent="-228600">
              <a:lnSpc>
                <a:spcPct val="90000"/>
              </a:lnSpc>
              <a:spcAft>
                <a:spcPts val="600"/>
              </a:spcAft>
              <a:buFont typeface="Arial" panose="020B0604020202020204" pitchFamily="34" charset="0"/>
              <a:buChar char="•"/>
            </a:pPr>
            <a:endParaRPr lang="en-US" altLang="ja-JP" sz="2800" dirty="0"/>
          </a:p>
          <a:p>
            <a:pPr indent="-228600">
              <a:lnSpc>
                <a:spcPct val="90000"/>
              </a:lnSpc>
              <a:spcAft>
                <a:spcPts val="600"/>
              </a:spcAft>
              <a:buFont typeface="Arial" panose="020B0604020202020204" pitchFamily="34" charset="0"/>
              <a:buChar char="•"/>
            </a:pPr>
            <a:r>
              <a:rPr kumimoji="1" lang="ja-JP" altLang="en-US" sz="2800" dirty="0"/>
              <a:t>最終ゴール：誰でも簡単に直感的に使える献立アドバイザー</a:t>
            </a:r>
          </a:p>
        </p:txBody>
      </p:sp>
    </p:spTree>
    <p:extLst>
      <p:ext uri="{BB962C8B-B14F-4D97-AF65-F5344CB8AC3E}">
        <p14:creationId xmlns:p14="http://schemas.microsoft.com/office/powerpoint/2010/main" val="3131169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2F7789-B5A6-FE9E-4DB0-7ACBFD4D3BF4}"/>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BD044CB0-B794-75E7-8D60-44B4DA644DD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ja-JP" altLang="en-US" sz="7200" kern="1200">
                <a:solidFill>
                  <a:schemeClr val="tx1"/>
                </a:solidFill>
                <a:latin typeface="+mj-lt"/>
                <a:ea typeface="+mj-ea"/>
                <a:cs typeface="+mj-cs"/>
              </a:rPr>
              <a:t>では少し実際に相談してみる。</a:t>
            </a:r>
            <a:endParaRPr kumimoji="1" lang="en-US" altLang="ja-JP" sz="7200" kern="120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2543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D3C106-E2AA-1582-60DF-992F096D8DB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FE2964FB-6FCD-4B45-BBBD-4DAE500D64BD}"/>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kumimoji="1" lang="ja-JP" altLang="en-US" sz="4000" kern="1200">
                <a:solidFill>
                  <a:schemeClr val="tx1"/>
                </a:solidFill>
                <a:latin typeface="+mj-lt"/>
                <a:ea typeface="+mj-ea"/>
                <a:cs typeface="+mj-cs"/>
              </a:rPr>
              <a:t>開発中直面した問題</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テキスト ボックス 2">
            <a:extLst>
              <a:ext uri="{FF2B5EF4-FFF2-40B4-BE49-F238E27FC236}">
                <a16:creationId xmlns:a16="http://schemas.microsoft.com/office/drawing/2014/main" id="{F1071955-0F79-47DD-805C-44726642FF1A}"/>
              </a:ext>
            </a:extLst>
          </p:cNvPr>
          <p:cNvSpPr txBox="1"/>
          <p:nvPr/>
        </p:nvSpPr>
        <p:spPr>
          <a:xfrm>
            <a:off x="1115568" y="2481943"/>
            <a:ext cx="10168128" cy="3695020"/>
          </a:xfrm>
          <a:prstGeom prst="rect">
            <a:avLst/>
          </a:prstGeom>
        </p:spPr>
        <p:txBody>
          <a:bodyPr vert="horz" lIns="91440" tIns="45720" rIns="91440" bIns="45720" rtlCol="0">
            <a:normAutofit fontScale="92500" lnSpcReduction="20000"/>
          </a:bodyPr>
          <a:lstStyle/>
          <a:p>
            <a:pPr indent="-228600">
              <a:lnSpc>
                <a:spcPct val="90000"/>
              </a:lnSpc>
              <a:spcAft>
                <a:spcPts val="600"/>
              </a:spcAft>
              <a:buFont typeface="Arial" panose="020B0604020202020204" pitchFamily="34" charset="0"/>
              <a:buChar char="•"/>
            </a:pPr>
            <a:r>
              <a:rPr kumimoji="1" lang="ja-JP" altLang="en-US" sz="2800" dirty="0"/>
              <a:t>とにかく生成</a:t>
            </a:r>
            <a:r>
              <a:rPr kumimoji="1" lang="en-US" altLang="ja-JP" sz="2800" dirty="0"/>
              <a:t>AI</a:t>
            </a:r>
            <a:r>
              <a:rPr kumimoji="1" lang="ja-JP" altLang="en-US" sz="2800" dirty="0"/>
              <a:t>のレスポンスが怪しい。例えば</a:t>
            </a:r>
            <a:r>
              <a:rPr kumimoji="1" lang="en-US" altLang="ja-JP" sz="2800" dirty="0"/>
              <a:t>…</a:t>
            </a:r>
          </a:p>
          <a:p>
            <a:pPr indent="-228600">
              <a:lnSpc>
                <a:spcPct val="90000"/>
              </a:lnSpc>
              <a:spcAft>
                <a:spcPts val="600"/>
              </a:spcAft>
              <a:buFont typeface="Arial" panose="020B0604020202020204" pitchFamily="34" charset="0"/>
              <a:buChar char="•"/>
            </a:pPr>
            <a:endParaRPr lang="en-US" altLang="ja-JP" sz="2800" dirty="0"/>
          </a:p>
          <a:p>
            <a:pPr indent="-228600">
              <a:lnSpc>
                <a:spcPct val="90000"/>
              </a:lnSpc>
              <a:spcAft>
                <a:spcPts val="600"/>
              </a:spcAft>
              <a:buFont typeface="Arial" panose="020B0604020202020204" pitchFamily="34" charset="0"/>
              <a:buChar char="•"/>
            </a:pPr>
            <a:r>
              <a:rPr kumimoji="1" lang="en-US" altLang="ja-JP" sz="2800" dirty="0"/>
              <a:t>JSON</a:t>
            </a:r>
            <a:r>
              <a:rPr kumimoji="1" lang="ja-JP" altLang="en-US" sz="2800" dirty="0"/>
              <a:t>形式での出力を期待しているのに</a:t>
            </a:r>
            <a:r>
              <a:rPr kumimoji="1" lang="en-US" altLang="ja-JP" sz="2800" dirty="0"/>
              <a:t>JSON</a:t>
            </a:r>
            <a:r>
              <a:rPr kumimoji="1" lang="ja-JP" altLang="en-US" sz="2800" dirty="0"/>
              <a:t>形式で返してくれない</a:t>
            </a:r>
            <a:endParaRPr kumimoji="1" lang="en-US" altLang="ja-JP" sz="2800" dirty="0"/>
          </a:p>
          <a:p>
            <a:pPr>
              <a:lnSpc>
                <a:spcPct val="90000"/>
              </a:lnSpc>
              <a:spcAft>
                <a:spcPts val="600"/>
              </a:spcAft>
            </a:pPr>
            <a:r>
              <a:rPr lang="en-US" altLang="ja-JP" sz="2800" dirty="0"/>
              <a:t>⇒</a:t>
            </a:r>
            <a:r>
              <a:rPr lang="en-US" altLang="ja-JP" sz="2800" dirty="0" err="1"/>
              <a:t>response_format</a:t>
            </a:r>
            <a:r>
              <a:rPr lang="en-US" altLang="ja-JP" sz="2800" dirty="0"/>
              <a:t>={“type”:”</a:t>
            </a:r>
            <a:r>
              <a:rPr lang="en-US" altLang="ja-JP" sz="2800" dirty="0" err="1"/>
              <a:t>json_object</a:t>
            </a:r>
            <a:r>
              <a:rPr lang="en-US" altLang="ja-JP" sz="2800" dirty="0"/>
              <a:t>”}</a:t>
            </a:r>
            <a:r>
              <a:rPr lang="ja-JP" altLang="en-US" sz="2800" dirty="0"/>
              <a:t>を使い</a:t>
            </a:r>
            <a:r>
              <a:rPr lang="en-US" altLang="ja-JP" sz="2800" dirty="0"/>
              <a:t>JSON</a:t>
            </a:r>
            <a:r>
              <a:rPr lang="ja-JP" altLang="en-US" sz="2800" dirty="0"/>
              <a:t>固定にするように制御</a:t>
            </a:r>
            <a:endParaRPr kumimoji="1" lang="en-US" altLang="ja-JP" sz="2800" dirty="0"/>
          </a:p>
          <a:p>
            <a:pPr indent="-228600">
              <a:lnSpc>
                <a:spcPct val="90000"/>
              </a:lnSpc>
              <a:spcAft>
                <a:spcPts val="600"/>
              </a:spcAft>
              <a:buFont typeface="Arial" panose="020B0604020202020204" pitchFamily="34" charset="0"/>
              <a:buChar char="•"/>
            </a:pPr>
            <a:endParaRPr lang="en-US" altLang="ja-JP" sz="2800" dirty="0"/>
          </a:p>
          <a:p>
            <a:pPr indent="-228600">
              <a:lnSpc>
                <a:spcPct val="90000"/>
              </a:lnSpc>
              <a:spcAft>
                <a:spcPts val="600"/>
              </a:spcAft>
              <a:buFont typeface="Arial" panose="020B0604020202020204" pitchFamily="34" charset="0"/>
              <a:buChar char="•"/>
            </a:pPr>
            <a:r>
              <a:rPr kumimoji="1" lang="ja-JP" altLang="en-US" sz="2800" dirty="0"/>
              <a:t>予算を入力しているのに絶対に予算無しで作り切ってしまう</a:t>
            </a:r>
            <a:endParaRPr kumimoji="1" lang="en-US" altLang="ja-JP" sz="2800" dirty="0"/>
          </a:p>
          <a:p>
            <a:pPr>
              <a:lnSpc>
                <a:spcPct val="90000"/>
              </a:lnSpc>
              <a:spcAft>
                <a:spcPts val="600"/>
              </a:spcAft>
            </a:pPr>
            <a:r>
              <a:rPr lang="en-US" altLang="ja-JP" sz="2800" dirty="0"/>
              <a:t>⇒</a:t>
            </a:r>
            <a:r>
              <a:rPr lang="ja-JP" altLang="en-US" sz="2800" dirty="0"/>
              <a:t>これもよさだと割り切って予算無しと予算ありの両方を表示して節約かメニューのバランスかユーザーに選択肢を与える</a:t>
            </a:r>
            <a:endParaRPr lang="en-US" altLang="ja-JP" sz="2800" dirty="0"/>
          </a:p>
          <a:p>
            <a:pPr indent="-228600">
              <a:lnSpc>
                <a:spcPct val="90000"/>
              </a:lnSpc>
              <a:spcAft>
                <a:spcPts val="600"/>
              </a:spcAft>
              <a:buFont typeface="Arial" panose="020B0604020202020204" pitchFamily="34" charset="0"/>
              <a:buChar char="•"/>
            </a:pPr>
            <a:endParaRPr kumimoji="1" lang="en-US" altLang="ja-JP" sz="2200" dirty="0"/>
          </a:p>
        </p:txBody>
      </p:sp>
    </p:spTree>
    <p:extLst>
      <p:ext uri="{BB962C8B-B14F-4D97-AF65-F5344CB8AC3E}">
        <p14:creationId xmlns:p14="http://schemas.microsoft.com/office/powerpoint/2010/main" val="1901930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49E16E-1033-A5E8-6B2B-0AC7EA5AE02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DF19C261-1AA7-970D-A105-00CD08C45A09}"/>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kumimoji="1" lang="ja-JP" altLang="en-US" sz="4000" kern="1200">
                <a:solidFill>
                  <a:schemeClr val="tx1"/>
                </a:solidFill>
                <a:latin typeface="+mj-lt"/>
                <a:ea typeface="+mj-ea"/>
                <a:cs typeface="+mj-cs"/>
              </a:rPr>
              <a:t>開発中直面した問題</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テキスト ボックス 2">
            <a:extLst>
              <a:ext uri="{FF2B5EF4-FFF2-40B4-BE49-F238E27FC236}">
                <a16:creationId xmlns:a16="http://schemas.microsoft.com/office/drawing/2014/main" id="{F1DA56A1-6FC9-5CE3-BDE8-B862EB1C1C00}"/>
              </a:ext>
            </a:extLst>
          </p:cNvPr>
          <p:cNvSpPr txBox="1"/>
          <p:nvPr/>
        </p:nvSpPr>
        <p:spPr>
          <a:xfrm>
            <a:off x="1057868" y="2276856"/>
            <a:ext cx="10168128" cy="3695020"/>
          </a:xfrm>
          <a:prstGeom prst="rect">
            <a:avLst/>
          </a:prstGeom>
        </p:spPr>
        <p:txBody>
          <a:bodyPr vert="horz" lIns="91440" tIns="45720" rIns="91440" bIns="45720" rtlCol="0">
            <a:noAutofit/>
          </a:bodyPr>
          <a:lstStyle/>
          <a:p>
            <a:pPr>
              <a:lnSpc>
                <a:spcPct val="90000"/>
              </a:lnSpc>
              <a:spcAft>
                <a:spcPts val="600"/>
              </a:spcAft>
            </a:pPr>
            <a:endParaRPr kumimoji="1" lang="en-US" altLang="ja-JP" sz="2400" dirty="0"/>
          </a:p>
          <a:p>
            <a:pPr indent="-228600">
              <a:lnSpc>
                <a:spcPct val="90000"/>
              </a:lnSpc>
              <a:spcAft>
                <a:spcPts val="600"/>
              </a:spcAft>
              <a:buFont typeface="Arial" panose="020B0604020202020204" pitchFamily="34" charset="0"/>
              <a:buChar char="•"/>
            </a:pPr>
            <a:r>
              <a:rPr lang="ja-JP" altLang="en-US" sz="2800" dirty="0"/>
              <a:t>似た様なメニューばっかり出力する</a:t>
            </a:r>
            <a:endParaRPr lang="en-US" altLang="ja-JP" sz="2800" dirty="0"/>
          </a:p>
          <a:p>
            <a:pPr>
              <a:lnSpc>
                <a:spcPct val="90000"/>
              </a:lnSpc>
              <a:spcAft>
                <a:spcPts val="600"/>
              </a:spcAft>
            </a:pPr>
            <a:r>
              <a:rPr kumimoji="1" lang="en-US" altLang="ja-JP" sz="2800" dirty="0"/>
              <a:t>⇒</a:t>
            </a:r>
            <a:r>
              <a:rPr kumimoji="1" lang="ja-JP" altLang="en-US" sz="2800" dirty="0"/>
              <a:t>条件・嗜好などの自由入力欄を設けることで「和食がいい」「カロリー控えめ」「高たんぱく」などのユーザー好みの幅を持たせることに</a:t>
            </a:r>
            <a:endParaRPr kumimoji="1" lang="en-US" altLang="ja-JP" sz="2800" dirty="0"/>
          </a:p>
          <a:p>
            <a:pPr indent="-228600">
              <a:lnSpc>
                <a:spcPct val="90000"/>
              </a:lnSpc>
              <a:spcAft>
                <a:spcPts val="600"/>
              </a:spcAft>
              <a:buFont typeface="Arial" panose="020B0604020202020204" pitchFamily="34" charset="0"/>
              <a:buChar char="•"/>
            </a:pPr>
            <a:endParaRPr lang="en-US" altLang="ja-JP" sz="2800" dirty="0"/>
          </a:p>
          <a:p>
            <a:pPr indent="-228600">
              <a:lnSpc>
                <a:spcPct val="90000"/>
              </a:lnSpc>
              <a:spcAft>
                <a:spcPts val="600"/>
              </a:spcAft>
              <a:buFont typeface="Arial" panose="020B0604020202020204" pitchFamily="34" charset="0"/>
              <a:buChar char="•"/>
            </a:pPr>
            <a:r>
              <a:rPr kumimoji="1" lang="ja-JP" altLang="en-US" sz="2800" dirty="0"/>
              <a:t>エラー処理の複雑さ</a:t>
            </a:r>
            <a:endParaRPr kumimoji="1" lang="en-US" altLang="ja-JP" sz="2800" dirty="0"/>
          </a:p>
          <a:p>
            <a:pPr>
              <a:lnSpc>
                <a:spcPct val="90000"/>
              </a:lnSpc>
              <a:spcAft>
                <a:spcPts val="600"/>
              </a:spcAft>
            </a:pPr>
            <a:r>
              <a:rPr lang="en-US" altLang="ja-JP" sz="2800" dirty="0"/>
              <a:t>⇒</a:t>
            </a:r>
            <a:r>
              <a:rPr lang="ja-JP" altLang="en-US" sz="2800" dirty="0"/>
              <a:t>めっちゃ頑張った</a:t>
            </a:r>
            <a:endParaRPr kumimoji="1" lang="en-US" altLang="ja-JP" sz="2800" dirty="0"/>
          </a:p>
        </p:txBody>
      </p:sp>
    </p:spTree>
    <p:extLst>
      <p:ext uri="{BB962C8B-B14F-4D97-AF65-F5344CB8AC3E}">
        <p14:creationId xmlns:p14="http://schemas.microsoft.com/office/powerpoint/2010/main" val="313875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2F3F14-B96F-36C5-FD3F-469E1F7874F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5DC64E5D-66C9-FECC-E368-81DCDF85E659}"/>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ja-JP" altLang="en-US" sz="4000" dirty="0"/>
              <a:t>献立アドバイザー工夫点</a:t>
            </a:r>
            <a:endParaRPr kumimoji="1" lang="ja-JP" altLang="en-US" sz="4000" kern="1200" dirty="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テキスト ボックス 2">
            <a:extLst>
              <a:ext uri="{FF2B5EF4-FFF2-40B4-BE49-F238E27FC236}">
                <a16:creationId xmlns:a16="http://schemas.microsoft.com/office/drawing/2014/main" id="{FC3A1728-66F2-E8BE-2F25-ACCA5BD45585}"/>
              </a:ext>
            </a:extLst>
          </p:cNvPr>
          <p:cNvSpPr txBox="1"/>
          <p:nvPr/>
        </p:nvSpPr>
        <p:spPr>
          <a:xfrm>
            <a:off x="1115568" y="2481943"/>
            <a:ext cx="10168128" cy="3695020"/>
          </a:xfrm>
          <a:prstGeom prst="rect">
            <a:avLst/>
          </a:prstGeom>
        </p:spPr>
        <p:txBody>
          <a:bodyPr vert="horz" lIns="91440" tIns="45720" rIns="91440" bIns="45720" rtlCol="0">
            <a:normAutofit/>
          </a:bodyPr>
          <a:lstStyle/>
          <a:p>
            <a:r>
              <a:rPr lang="ja-JP" altLang="en-US" sz="2400" dirty="0"/>
              <a:t>・技術的にはとにかく</a:t>
            </a:r>
            <a:r>
              <a:rPr lang="en-US" altLang="ja-JP" sz="2400" dirty="0"/>
              <a:t>AI</a:t>
            </a:r>
            <a:r>
              <a:rPr lang="ja-JP" altLang="en-US" sz="2400" dirty="0"/>
              <a:t>の妙な挙動を制御することに尽力した。特にエラー処理はかなり堅牢にした。</a:t>
            </a:r>
            <a:endParaRPr lang="en-US" altLang="ja-JP" sz="2400" dirty="0"/>
          </a:p>
          <a:p>
            <a:endParaRPr lang="en-US" altLang="ja-JP" sz="2400" dirty="0"/>
          </a:p>
          <a:p>
            <a:r>
              <a:rPr lang="ja-JP" altLang="en-US" sz="2400" dirty="0"/>
              <a:t>・ユーザー目線の利便性にとにかく注力</a:t>
            </a:r>
            <a:endParaRPr lang="en-US" altLang="ja-JP" sz="2400" dirty="0"/>
          </a:p>
          <a:p>
            <a:r>
              <a:rPr lang="ja-JP" altLang="en-US" sz="2400" dirty="0"/>
              <a:t>最初は食材と予算だけから始まり、主要栄養素、カロリー、買い物リスト、買い物リストのコピペボタン、所持前提で使用する調味料のまとめなどほしいと思える機能を備えた。</a:t>
            </a:r>
            <a:endParaRPr lang="en-US" altLang="ja-JP" sz="2400" dirty="0"/>
          </a:p>
          <a:p>
            <a:pPr indent="-228600">
              <a:lnSpc>
                <a:spcPct val="90000"/>
              </a:lnSpc>
              <a:spcAft>
                <a:spcPts val="600"/>
              </a:spcAft>
              <a:buFont typeface="Arial" panose="020B0604020202020204" pitchFamily="34" charset="0"/>
              <a:buChar char="•"/>
            </a:pPr>
            <a:endParaRPr kumimoji="1" lang="en-US" altLang="ja-JP" sz="2200" dirty="0"/>
          </a:p>
        </p:txBody>
      </p:sp>
    </p:spTree>
    <p:extLst>
      <p:ext uri="{BB962C8B-B14F-4D97-AF65-F5344CB8AC3E}">
        <p14:creationId xmlns:p14="http://schemas.microsoft.com/office/powerpoint/2010/main" val="3947862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F2BFE4-482A-2A49-8135-3F77E2CACA2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06E015A8-EBC8-0C89-C434-86ABA1CF8DEF}"/>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ja-JP" altLang="en-US" sz="4000" kern="1200" dirty="0">
                <a:solidFill>
                  <a:schemeClr val="tx1"/>
                </a:solidFill>
                <a:latin typeface="+mj-lt"/>
                <a:ea typeface="+mj-ea"/>
                <a:cs typeface="+mj-cs"/>
              </a:rPr>
              <a:t>献立アドバイザー工夫点</a:t>
            </a:r>
            <a:endParaRPr kumimoji="1" lang="en-US" altLang="ja-JP" sz="4000" kern="1200" dirty="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テキスト ボックス 2">
            <a:extLst>
              <a:ext uri="{FF2B5EF4-FFF2-40B4-BE49-F238E27FC236}">
                <a16:creationId xmlns:a16="http://schemas.microsoft.com/office/drawing/2014/main" id="{918D1AE7-02A0-14F6-F05F-F7CE92A6CEA1}"/>
              </a:ext>
            </a:extLst>
          </p:cNvPr>
          <p:cNvSpPr txBox="1"/>
          <p:nvPr/>
        </p:nvSpPr>
        <p:spPr>
          <a:xfrm>
            <a:off x="1115568" y="2481943"/>
            <a:ext cx="10168128" cy="3695020"/>
          </a:xfrm>
          <a:prstGeom prst="rect">
            <a:avLst/>
          </a:prstGeom>
        </p:spPr>
        <p:txBody>
          <a:bodyPr vert="horz" lIns="91440" tIns="45720" rIns="91440" bIns="45720" rtlCol="0">
            <a:normAutofit/>
          </a:bodyPr>
          <a:lstStyle/>
          <a:p>
            <a:r>
              <a:rPr lang="ja-JP" altLang="en-US" sz="2400" dirty="0"/>
              <a:t>・見やすい！</a:t>
            </a:r>
            <a:endParaRPr lang="en-US" altLang="ja-JP" sz="2400" dirty="0"/>
          </a:p>
          <a:p>
            <a:r>
              <a:rPr lang="ja-JP" altLang="en-US" sz="2400" dirty="0"/>
              <a:t>先述した通りの多機能性を備えつつも、</a:t>
            </a:r>
            <a:r>
              <a:rPr lang="en-US" altLang="ja-JP" sz="2400" dirty="0"/>
              <a:t>JSON</a:t>
            </a:r>
            <a:r>
              <a:rPr lang="ja-JP" altLang="en-US" sz="2400" dirty="0"/>
              <a:t>形式固定にしたことでデータとして扱いやすくし、フロント側で見やすい</a:t>
            </a:r>
            <a:r>
              <a:rPr lang="en-US" altLang="ja-JP" sz="2400" dirty="0"/>
              <a:t>UI</a:t>
            </a:r>
            <a:r>
              <a:rPr lang="ja-JP" altLang="en-US" sz="2400" dirty="0"/>
              <a:t>を作りやすくした。</a:t>
            </a:r>
            <a:endParaRPr lang="en-US" altLang="ja-JP" sz="2400" dirty="0"/>
          </a:p>
          <a:p>
            <a:endParaRPr lang="en-US" altLang="ja-JP" sz="2400" dirty="0"/>
          </a:p>
          <a:p>
            <a:r>
              <a:rPr lang="ja-JP" altLang="en-US" sz="2400" dirty="0"/>
              <a:t>・学生開発程度だからではなく、学生開発だからこそを売りにできるようなアイデア、設計を目指した。</a:t>
            </a:r>
            <a:endParaRPr lang="en-US" altLang="ja-JP" sz="2400" dirty="0"/>
          </a:p>
          <a:p>
            <a:r>
              <a:rPr lang="en-US" altLang="ja-JP" sz="2400" dirty="0"/>
              <a:t>AI</a:t>
            </a:r>
            <a:r>
              <a:rPr lang="ja-JP" altLang="en-US" sz="2400" dirty="0"/>
              <a:t>の不安定な挙動を選択肢ととったり、そもそものアイデア自体だったり</a:t>
            </a:r>
            <a:endParaRPr lang="en-US" altLang="ja-JP" sz="2400" dirty="0"/>
          </a:p>
          <a:p>
            <a:pPr indent="-228600">
              <a:lnSpc>
                <a:spcPct val="90000"/>
              </a:lnSpc>
              <a:spcAft>
                <a:spcPts val="600"/>
              </a:spcAft>
              <a:buFont typeface="Arial" panose="020B0604020202020204" pitchFamily="34" charset="0"/>
              <a:buChar char="•"/>
            </a:pPr>
            <a:endParaRPr kumimoji="1" lang="en-US" altLang="ja-JP" sz="2200" dirty="0"/>
          </a:p>
        </p:txBody>
      </p:sp>
    </p:spTree>
    <p:extLst>
      <p:ext uri="{BB962C8B-B14F-4D97-AF65-F5344CB8AC3E}">
        <p14:creationId xmlns:p14="http://schemas.microsoft.com/office/powerpoint/2010/main" val="93815017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TotalTime>
  <Words>612</Words>
  <Application>Microsoft Office PowerPoint</Application>
  <PresentationFormat>ワイド画面</PresentationFormat>
  <Paragraphs>57</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游ゴシック</vt:lpstr>
      <vt:lpstr>游ゴシック Light</vt:lpstr>
      <vt:lpstr>Arial</vt:lpstr>
      <vt:lpstr>Calibri</vt:lpstr>
      <vt:lpstr>Office テーマ</vt:lpstr>
      <vt:lpstr>みんなの献立 アドバイザー開発</vt:lpstr>
      <vt:lpstr>自己紹介</vt:lpstr>
      <vt:lpstr>開発経緯</vt:lpstr>
      <vt:lpstr>課題と最終目標</vt:lpstr>
      <vt:lpstr>では少し実際に相談してみる。</vt:lpstr>
      <vt:lpstr>開発中直面した問題</vt:lpstr>
      <vt:lpstr>開発中直面した問題</vt:lpstr>
      <vt:lpstr>献立アドバイザー工夫点</vt:lpstr>
      <vt:lpstr>献立アドバイザー工夫点</vt:lpstr>
      <vt:lpstr>所感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中原 大志</dc:creator>
  <cp:lastModifiedBy>中原 大志</cp:lastModifiedBy>
  <cp:revision>2</cp:revision>
  <dcterms:created xsi:type="dcterms:W3CDTF">2025-09-10T04:55:31Z</dcterms:created>
  <dcterms:modified xsi:type="dcterms:W3CDTF">2025-09-11T04:10:52Z</dcterms:modified>
</cp:coreProperties>
</file>