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44CA3E-1721-4376-AE5C-8DFEFE4A55B7}">
  <a:tblStyle styleId="{2244CA3E-1721-4376-AE5C-8DFEFE4A5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5bcf98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5bcf98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5bcf98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5bcf98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5bcf98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5bcf98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019a75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019a75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5bcf987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5bcf987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a5bcf98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a5bcf98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019a75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019a75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019a75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019a75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019a75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019a75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5bcf98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5bcf98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5bcf98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5bcf98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5bcf98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5bcf98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019a75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019a75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019a75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019a75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019a75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019a75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19a75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019a75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5bcf98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5bcf98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2800" y="1303800"/>
            <a:ext cx="6638400" cy="253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HDB Price Prediction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Michelle 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45512" l="0" r="0" t="0"/>
          <a:stretch/>
        </p:blipFill>
        <p:spPr>
          <a:xfrm>
            <a:off x="161525" y="1249141"/>
            <a:ext cx="4346449" cy="371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54487"/>
          <a:stretch/>
        </p:blipFill>
        <p:spPr>
          <a:xfrm>
            <a:off x="4316775" y="1472175"/>
            <a:ext cx="4827225" cy="34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Heatmap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 Results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366425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{2244CA3E-1721-4376-AE5C-8DFEFE4A55B7}</a:tableStyleId>
              </a:tblPr>
              <a:tblGrid>
                <a:gridCol w="1243700"/>
                <a:gridCol w="1959650"/>
                <a:gridCol w="1002225"/>
                <a:gridCol w="1030675"/>
                <a:gridCol w="1126425"/>
                <a:gridCol w="1162975"/>
                <a:gridCol w="940225"/>
              </a:tblGrid>
              <a:tr h="34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Features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 Score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 RMSE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Score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RMSE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Chosen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825"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Normal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56299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65402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56324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65464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Ridge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56299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65403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ElasticNet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60532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73023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31425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45355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AdaBoost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0.629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83590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0.518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107826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Polynomial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Linear Regression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0.826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57224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0.812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67403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Trend (Linear, Lasso, Ridge, ElasticNet)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5" y="1044025"/>
            <a:ext cx="3849424" cy="36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225" y="1014487"/>
            <a:ext cx="4037275" cy="36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Trend (RandomForest, GBoost, AdaBoost)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0" y="1017725"/>
            <a:ext cx="3899700" cy="36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300" y="972900"/>
            <a:ext cx="4354936" cy="37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...after using floor_area_sqm^2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150" y="1054362"/>
            <a:ext cx="3839675" cy="361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Coefficients in Random Forest Regressor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50" y="501274"/>
            <a:ext cx="7958324" cy="4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 Forest Regressor fitted the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 was able to produce a model that was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Homoscedastic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Best Predictors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315350"/>
            <a:ext cx="3238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Unavailability of information on the storey of unit transacted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Probably has a considerable effect as there is considerable property classifieds that specify the floor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Lack of other forms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Inability to explain the curve in the extreme ends of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Only usable till HDB implements the next cooling down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Need future data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Deliberations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Time Series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Seasonality might be a factor  - month is correlated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Town might be a factor - towns have different mean resale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Need further data as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90 time points recorded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Stratifying by town - only 100 data for some flats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311700" y="1070550"/>
            <a:ext cx="8520600" cy="30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2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014375"/>
            <a:ext cx="85206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Singaporeans often take up their first loan when they buy their first HDB flat.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Often we spend use up the most of our savings to pay for a HDB flat.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can we better prepare ourselves to buy a resale HDB flat?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do we know if we are paying too high for a flat?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74325" y="863550"/>
            <a:ext cx="86304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27100"/>
            <a:ext cx="85206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Extract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Scrape additional data from databases (eg. routing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Data Cleaning and Reconciliation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Model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Choose the best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Extraction of data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standalone python files for scraping of data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SLA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Used public</a:t>
            </a:r>
            <a:r>
              <a:rPr lang="en-GB"/>
              <a:t>ly available data on data.gov.sg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75" y="2066887"/>
            <a:ext cx="5303523" cy="15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Reconciliation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Data on data.gov.sg is quite clean fortunately…</a:t>
            </a:r>
            <a:br>
              <a:rPr lang="en-GB"/>
            </a:br>
            <a:r>
              <a:rPr lang="en-GB"/>
              <a:t>… but historical data keeping is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Problems encountered with data cleaning and reconciliation: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Historical bookkeeping have variables that align … but do not line categorically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Had to drop storey column because they were categorised in 2012 - 2014 by every 5 floors, but by every 3 floors in 2015-2019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API queries do not give a legitimate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Altogether there is </a:t>
            </a:r>
            <a:r>
              <a:rPr b="1" lang="en-GB"/>
              <a:t>129997</a:t>
            </a:r>
            <a:r>
              <a:rPr lang="en-GB"/>
              <a:t> at the 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1951"/>
          <a:stretch/>
        </p:blipFill>
        <p:spPr>
          <a:xfrm>
            <a:off x="759750" y="1444750"/>
            <a:ext cx="7365475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EDA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589" l="0" r="0" t="2090"/>
          <a:stretch/>
        </p:blipFill>
        <p:spPr>
          <a:xfrm>
            <a:off x="311700" y="1079000"/>
            <a:ext cx="8520599" cy="2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56800" y="445025"/>
            <a:ext cx="8630400" cy="43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Tests(ANOVA)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2678388" y="13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{2244CA3E-1721-4376-AE5C-8DFEFE4A55B7}</a:tableStyleId>
              </a:tblPr>
              <a:tblGrid>
                <a:gridCol w="1609800"/>
                <a:gridCol w="2177425"/>
              </a:tblGrid>
              <a:tr h="252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ANOVA on Room vs Price</a:t>
                      </a:r>
                      <a:endParaRPr sz="1600"/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8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Category</a:t>
                      </a:r>
                      <a:endParaRPr sz="1600"/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Mean Price</a:t>
                      </a:r>
                      <a:endParaRPr sz="1600"/>
                    </a:p>
                  </a:txBody>
                  <a:tcPr marT="0" marB="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 Room</a:t>
                      </a:r>
                      <a:endParaRPr sz="1600"/>
                    </a:p>
                  </a:txBody>
                  <a:tcPr marT="0" marB="0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216513.89</a:t>
                      </a:r>
                      <a:endParaRPr sz="1600"/>
                    </a:p>
                  </a:txBody>
                  <a:tcPr marT="0" marB="0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 Room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253412.88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3 Room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332546.37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 Room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444371.43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5 Room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534751.64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9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Executive</a:t>
                      </a:r>
                      <a:endParaRPr sz="1600"/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632612.22</a:t>
                      </a:r>
                      <a:endParaRPr sz="1600"/>
                    </a:p>
                  </a:txBody>
                  <a:tcPr marT="0" marB="0" marR="91425" marL="91425"/>
                </a:tc>
              </a:tr>
              <a:tr h="27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Multi-Gen</a:t>
                      </a:r>
                      <a:endParaRPr sz="1600"/>
                    </a:p>
                  </a:txBody>
                  <a:tcPr marT="0" marB="0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781350.58</a:t>
                      </a:r>
                      <a:endParaRPr sz="1600"/>
                    </a:p>
                  </a:txBody>
                  <a:tcPr marT="0" marB="0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 Value</a:t>
                      </a:r>
                      <a:endParaRPr sz="1600"/>
                    </a:p>
                  </a:txBody>
                  <a:tcPr marT="0" marB="0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0.0</a:t>
                      </a:r>
                      <a:endParaRPr sz="1600"/>
                    </a:p>
                  </a:txBody>
                  <a:tcPr marT="0" marB="0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7699250" y="4041650"/>
            <a:ext cx="52668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6304650" y="4452525"/>
            <a:ext cx="33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ANOVA - P value = 0.0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63" y="0"/>
            <a:ext cx="7868474" cy="49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169675" y="0"/>
            <a:ext cx="1563600" cy="1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