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1"/>
  </p:notesMasterIdLst>
  <p:sldIdLst>
    <p:sldId id="256" r:id="rId2"/>
    <p:sldId id="257" r:id="rId3"/>
    <p:sldId id="275" r:id="rId4"/>
    <p:sldId id="276" r:id="rId5"/>
    <p:sldId id="277" r:id="rId6"/>
    <p:sldId id="282" r:id="rId7"/>
    <p:sldId id="281" r:id="rId8"/>
    <p:sldId id="278" r:id="rId9"/>
    <p:sldId id="279" r:id="rId10"/>
    <p:sldId id="283" r:id="rId11"/>
    <p:sldId id="284" r:id="rId12"/>
    <p:sldId id="286" r:id="rId13"/>
    <p:sldId id="262" r:id="rId14"/>
    <p:sldId id="265" r:id="rId15"/>
    <p:sldId id="266" r:id="rId16"/>
    <p:sldId id="264" r:id="rId17"/>
    <p:sldId id="28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A57FF"/>
    <a:srgbClr val="55AAFF"/>
    <a:srgbClr val="635DAC"/>
    <a:srgbClr val="25AAE2"/>
    <a:srgbClr val="635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22"/>
    <p:restoredTop sz="80623"/>
  </p:normalViewPr>
  <p:slideViewPr>
    <p:cSldViewPr snapToGrid="0" snapToObjects="1">
      <p:cViewPr varScale="1">
        <p:scale>
          <a:sx n="98" d="100"/>
          <a:sy n="98" d="100"/>
        </p:scale>
        <p:origin x="5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ED6E-1D34-C448-A654-963F92107DE6}" type="datetimeFigureOut">
              <a:rPr lang="en-US" smtClean="0"/>
              <a:t>9/27/19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5A814-8D15-3941-98CA-8E58220156BE}" type="slidenum">
              <a:rPr lang="en-US" smtClean="0"/>
              <a:t>‹#›</a:t>
            </a:fld>
            <a:endParaRPr lang="en-US"/>
          </a:p>
        </p:txBody>
      </p:sp>
    </p:spTree>
    <p:extLst>
      <p:ext uri="{BB962C8B-B14F-4D97-AF65-F5344CB8AC3E}">
        <p14:creationId xmlns:p14="http://schemas.microsoft.com/office/powerpoint/2010/main" val="35952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a:t>
            </a:fld>
            <a:endParaRPr lang="en-US"/>
          </a:p>
        </p:txBody>
      </p:sp>
    </p:spTree>
    <p:extLst>
      <p:ext uri="{BB962C8B-B14F-4D97-AF65-F5344CB8AC3E}">
        <p14:creationId xmlns:p14="http://schemas.microsoft.com/office/powerpoint/2010/main" val="4065845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shall consider the OLS Regression Results. Our assumption are as follows:</a:t>
            </a:r>
          </a:p>
          <a:p>
            <a:pPr marL="171450" indent="-171450">
              <a:buFont typeface="Arial" panose="020B0604020202020204" pitchFamily="34" charset="0"/>
              <a:buChar char="•"/>
            </a:pPr>
            <a:r>
              <a:rPr lang="en-US" dirty="0"/>
              <a:t>Based on normality tests, we know that our variable ‘</a:t>
            </a:r>
            <a:r>
              <a:rPr lang="en-US" dirty="0" err="1"/>
              <a:t>participation_act</a:t>
            </a:r>
            <a:r>
              <a:rPr lang="en-US" dirty="0"/>
              <a:t>’ is not normal. Therefore, biased.</a:t>
            </a:r>
          </a:p>
          <a:p>
            <a:pPr marL="628650" lvl="1" indent="-171450">
              <a:buFont typeface="Arial" panose="020B0604020202020204" pitchFamily="34" charset="0"/>
              <a:buChar char="•"/>
            </a:pPr>
            <a:r>
              <a:rPr lang="en-US" dirty="0"/>
              <a:t>But, we shall assume that it is a consistent estimator (i.e. variance will reduce as number of samples increases)</a:t>
            </a:r>
          </a:p>
          <a:p>
            <a:pPr marL="171450" lvl="0" indent="-171450">
              <a:buFont typeface="Arial" panose="020B0604020202020204" pitchFamily="34" charset="0"/>
              <a:buChar char="•"/>
            </a:pPr>
            <a:r>
              <a:rPr lang="en-US" dirty="0"/>
              <a:t>The regression is linear</a:t>
            </a:r>
          </a:p>
          <a:p>
            <a:pPr marL="171450" lvl="0" indent="-171450">
              <a:buFont typeface="Arial" panose="020B0604020202020204" pitchFamily="34" charset="0"/>
              <a:buChar char="•"/>
            </a:pPr>
            <a:r>
              <a:rPr lang="en-US" dirty="0"/>
              <a:t>Our errors are idiosyncratic</a:t>
            </a:r>
          </a:p>
          <a:p>
            <a:pPr marL="628650" lvl="1" indent="-171450">
              <a:buFont typeface="Arial" panose="020B0604020202020204" pitchFamily="34" charset="0"/>
              <a:buChar char="•"/>
            </a:pPr>
            <a:r>
              <a:rPr lang="en-US" dirty="0"/>
              <a:t>Expected value of error = 0</a:t>
            </a:r>
          </a:p>
          <a:p>
            <a:pPr marL="628650" lvl="1" indent="-171450">
              <a:buFont typeface="Arial" panose="020B0604020202020204" pitchFamily="34" charset="0"/>
              <a:buChar char="•"/>
            </a:pPr>
            <a:r>
              <a:rPr lang="en-US" dirty="0"/>
              <a:t>Errors are homoscedastic (s = theta and </a:t>
            </a:r>
            <a:r>
              <a:rPr lang="en-US" dirty="0" err="1"/>
              <a:t>Cov</a:t>
            </a:r>
            <a:r>
              <a:rPr lang="en-US" dirty="0"/>
              <a:t>(</a:t>
            </a:r>
            <a:r>
              <a:rPr lang="en-US" dirty="0" err="1"/>
              <a:t>x,e</a:t>
            </a:r>
            <a:r>
              <a:rPr lang="en-US" dirty="0"/>
              <a:t>) = 0)</a:t>
            </a:r>
          </a:p>
          <a:p>
            <a:pPr marL="628650" lvl="1" indent="-171450">
              <a:buFont typeface="Arial" panose="020B0604020202020204" pitchFamily="34" charset="0"/>
              <a:buChar char="•"/>
            </a:pPr>
            <a:r>
              <a:rPr lang="en-US" dirty="0"/>
              <a:t>Errors are independent and identically distributed (</a:t>
            </a:r>
            <a:r>
              <a:rPr lang="en-US" dirty="0" err="1"/>
              <a:t>Cov</a:t>
            </a:r>
            <a:r>
              <a:rPr lang="en-US" dirty="0"/>
              <a:t>(</a:t>
            </a:r>
            <a:r>
              <a:rPr lang="en-US" dirty="0" err="1"/>
              <a:t>e,e</a:t>
            </a:r>
            <a:r>
              <a:rPr lang="en-US" dirty="0"/>
              <a:t>) = 0</a:t>
            </a:r>
          </a:p>
          <a:p>
            <a:pPr marL="171450" lvl="0" indent="-171450">
              <a:buFont typeface="Arial" panose="020B0604020202020204" pitchFamily="34" charset="0"/>
              <a:buChar char="•"/>
            </a:pPr>
            <a:r>
              <a:rPr lang="en-US" dirty="0"/>
              <a:t>Our confidence level is at 95%</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P&gt;t for </a:t>
            </a:r>
            <a:r>
              <a:rPr lang="en-US" dirty="0" err="1"/>
              <a:t>participation_act</a:t>
            </a:r>
            <a:r>
              <a:rPr lang="en-US" dirty="0"/>
              <a:t> = 0, means the variable is statistically significant</a:t>
            </a:r>
          </a:p>
          <a:p>
            <a:pPr marL="171450" lvl="0" indent="-171450">
              <a:buFont typeface="Arial" panose="020B0604020202020204" pitchFamily="34" charset="0"/>
              <a:buChar char="•"/>
            </a:pPr>
            <a:r>
              <a:rPr lang="en-US" dirty="0"/>
              <a:t>P&gt;F is almost 0, means some of the participation rate of SAT can be explained by this regression</a:t>
            </a:r>
          </a:p>
          <a:p>
            <a:pPr marL="171450" lvl="0" indent="-171450">
              <a:buFont typeface="Arial" panose="020B0604020202020204" pitchFamily="34" charset="0"/>
              <a:buChar char="•"/>
            </a:pPr>
            <a:r>
              <a:rPr lang="en-US" dirty="0"/>
              <a:t>R-squared is 0.394 means only 39%. That means we have another 60% of variances that have yet to be explained.</a:t>
            </a:r>
          </a:p>
          <a:p>
            <a:pPr marL="628650" lvl="1" indent="-171450">
              <a:buFont typeface="Arial" panose="020B0604020202020204" pitchFamily="34" charset="0"/>
              <a:buChar char="•"/>
            </a:pPr>
            <a:r>
              <a:rPr lang="en-US" dirty="0"/>
              <a:t>Participation rate of ACT is not the only factor</a:t>
            </a:r>
          </a:p>
          <a:p>
            <a:pPr marL="628650" lvl="1" indent="-171450">
              <a:buFont typeface="Arial" panose="020B0604020202020204" pitchFamily="34" charset="0"/>
              <a:buChar char="•"/>
            </a:pPr>
            <a:r>
              <a:rPr lang="en-US" dirty="0"/>
              <a:t>Another 60% is included in the error</a:t>
            </a:r>
          </a:p>
          <a:p>
            <a:pPr marL="171450" lvl="0" indent="-171450">
              <a:buFont typeface="Arial" panose="020B0604020202020204" pitchFamily="34" charset="0"/>
              <a:buChar char="•"/>
            </a:pPr>
            <a:r>
              <a:rPr lang="en-US" dirty="0"/>
              <a:t>So what are other possible factors?</a:t>
            </a:r>
          </a:p>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11</a:t>
            </a:fld>
            <a:endParaRPr lang="en-US"/>
          </a:p>
        </p:txBody>
      </p:sp>
    </p:spTree>
    <p:extLst>
      <p:ext uri="{BB962C8B-B14F-4D97-AF65-F5344CB8AC3E}">
        <p14:creationId xmlns:p14="http://schemas.microsoft.com/office/powerpoint/2010/main" val="77786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Students who attend schools that typically achieve high SAT score averages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Schools with a lower teacher-to-student ratio will also perform better</a:t>
            </a:r>
          </a:p>
        </p:txBody>
      </p:sp>
      <p:sp>
        <p:nvSpPr>
          <p:cNvPr id="4" name="Slide Number Placeholder 3"/>
          <p:cNvSpPr>
            <a:spLocks noGrp="1"/>
          </p:cNvSpPr>
          <p:nvPr>
            <p:ph type="sldNum" sz="quarter" idx="5"/>
          </p:nvPr>
        </p:nvSpPr>
        <p:spPr/>
        <p:txBody>
          <a:bodyPr/>
          <a:lstStyle/>
          <a:p>
            <a:fld id="{E575A814-8D15-3941-98CA-8E58220156BE}" type="slidenum">
              <a:rPr lang="en-US" smtClean="0"/>
              <a:t>13</a:t>
            </a:fld>
            <a:endParaRPr lang="en-US"/>
          </a:p>
        </p:txBody>
      </p:sp>
    </p:spTree>
    <p:extLst>
      <p:ext uri="{BB962C8B-B14F-4D97-AF65-F5344CB8AC3E}">
        <p14:creationId xmlns:p14="http://schemas.microsoft.com/office/powerpoint/2010/main" val="37883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Researchers have documented performance gaps between races such as African Americans and whites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Issues such as lowered expectations of minority group test-takers and culturally biased questions are some of the possible causes for the comparatively lower scores.</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14</a:t>
            </a:fld>
            <a:endParaRPr lang="en-US"/>
          </a:p>
        </p:txBody>
      </p:sp>
    </p:spTree>
    <p:extLst>
      <p:ext uri="{BB962C8B-B14F-4D97-AF65-F5344CB8AC3E}">
        <p14:creationId xmlns:p14="http://schemas.microsoft.com/office/powerpoint/2010/main" val="79000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Students from families that have low socioeconomic status may lack access to adequate material such as practice tests to help them prepare for the exam.</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These students are also less likely to receive support to attempt the SAT test and proceeding to college because their parents have in many cases also not gone that far</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15</a:t>
            </a:fld>
            <a:endParaRPr lang="en-US"/>
          </a:p>
        </p:txBody>
      </p:sp>
    </p:spTree>
    <p:extLst>
      <p:ext uri="{BB962C8B-B14F-4D97-AF65-F5344CB8AC3E}">
        <p14:creationId xmlns:p14="http://schemas.microsoft.com/office/powerpoint/2010/main" val="370254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 districts may require students to take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In addition to mandating the tests, some districts automatically </a:t>
            </a:r>
            <a:r>
              <a:rPr lang="en-SG" sz="1200" b="0" i="0" kern="1200" dirty="0" err="1">
                <a:solidFill>
                  <a:schemeClr val="tx1"/>
                </a:solidFill>
                <a:effectLst/>
                <a:latin typeface="+mn-lt"/>
                <a:ea typeface="+mn-ea"/>
                <a:cs typeface="+mn-cs"/>
              </a:rPr>
              <a:t>enroll</a:t>
            </a:r>
            <a:r>
              <a:rPr lang="en-SG" sz="1200" b="0" i="0" kern="1200" dirty="0">
                <a:solidFill>
                  <a:schemeClr val="tx1"/>
                </a:solidFill>
                <a:effectLst/>
                <a:latin typeface="+mn-lt"/>
                <a:ea typeface="+mn-ea"/>
                <a:cs typeface="+mn-cs"/>
              </a:rPr>
              <a:t> students in and expect them to complete online SAT preparation courses.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However, few districts and/or states require all students to take the SAT.</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16</a:t>
            </a:fld>
            <a:endParaRPr lang="en-US"/>
          </a:p>
        </p:txBody>
      </p:sp>
    </p:spTree>
    <p:extLst>
      <p:ext uri="{BB962C8B-B14F-4D97-AF65-F5344CB8AC3E}">
        <p14:creationId xmlns:p14="http://schemas.microsoft.com/office/powerpoint/2010/main" val="158259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 districts may require students to take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In addition to mandating the tests, some districts automatically </a:t>
            </a:r>
            <a:r>
              <a:rPr lang="en-SG" sz="1200" b="0" i="0" kern="1200" dirty="0" err="1">
                <a:solidFill>
                  <a:schemeClr val="tx1"/>
                </a:solidFill>
                <a:effectLst/>
                <a:latin typeface="+mn-lt"/>
                <a:ea typeface="+mn-ea"/>
                <a:cs typeface="+mn-cs"/>
              </a:rPr>
              <a:t>enroll</a:t>
            </a:r>
            <a:r>
              <a:rPr lang="en-SG" sz="1200" b="0" i="0" kern="1200" dirty="0">
                <a:solidFill>
                  <a:schemeClr val="tx1"/>
                </a:solidFill>
                <a:effectLst/>
                <a:latin typeface="+mn-lt"/>
                <a:ea typeface="+mn-ea"/>
                <a:cs typeface="+mn-cs"/>
              </a:rPr>
              <a:t> students in and expect them to complete online SAT preparation courses.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However, few districts and/or states require all students to take the SAT.</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17</a:t>
            </a:fld>
            <a:endParaRPr lang="en-US"/>
          </a:p>
        </p:txBody>
      </p:sp>
    </p:spTree>
    <p:extLst>
      <p:ext uri="{BB962C8B-B14F-4D97-AF65-F5344CB8AC3E}">
        <p14:creationId xmlns:p14="http://schemas.microsoft.com/office/powerpoint/2010/main" val="147752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States should offer a for‐credit SAT Preparation Course by leveraging online SAT courses.</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Students are then exposed to, and able to practice critical new skills while reviewing previously acquired knowledge and skills.</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States should also offer credit for the course motivates students at all academic levels, and ensures they are better prepared for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The College Board should post a daily / weekly contest on selected questions from the SAT.</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Encourage students to participate by submitting them online or school's suggestion box.</a:t>
            </a:r>
          </a:p>
        </p:txBody>
      </p:sp>
      <p:sp>
        <p:nvSpPr>
          <p:cNvPr id="4" name="Slide Number Placeholder 3"/>
          <p:cNvSpPr>
            <a:spLocks noGrp="1"/>
          </p:cNvSpPr>
          <p:nvPr>
            <p:ph type="sldNum" sz="quarter" idx="5"/>
          </p:nvPr>
        </p:nvSpPr>
        <p:spPr/>
        <p:txBody>
          <a:bodyPr/>
          <a:lstStyle/>
          <a:p>
            <a:fld id="{E575A814-8D15-3941-98CA-8E58220156BE}" type="slidenum">
              <a:rPr lang="en-US" smtClean="0"/>
              <a:t>18</a:t>
            </a:fld>
            <a:endParaRPr lang="en-US"/>
          </a:p>
        </p:txBody>
      </p:sp>
    </p:spTree>
    <p:extLst>
      <p:ext uri="{BB962C8B-B14F-4D97-AF65-F5344CB8AC3E}">
        <p14:creationId xmlns:p14="http://schemas.microsoft.com/office/powerpoint/2010/main" val="45748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2</a:t>
            </a:fld>
            <a:endParaRPr lang="en-US"/>
          </a:p>
        </p:txBody>
      </p:sp>
    </p:spTree>
    <p:extLst>
      <p:ext uri="{BB962C8B-B14F-4D97-AF65-F5344CB8AC3E}">
        <p14:creationId xmlns:p14="http://schemas.microsoft.com/office/powerpoint/2010/main" val="348586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 data I looked at for this project are the SAT and ACT participation rates for 2017 and 2018</a:t>
            </a:r>
          </a:p>
          <a:p>
            <a:pPr marL="171450" lvl="0" indent="-171450" algn="l" rtl="0">
              <a:spcBef>
                <a:spcPts val="0"/>
              </a:spcBef>
              <a:spcAft>
                <a:spcPts val="0"/>
              </a:spcAft>
              <a:buFontTx/>
              <a:buChar char="-"/>
            </a:pPr>
            <a:r>
              <a:rPr lang="en-US" baseline="0" dirty="0"/>
              <a:t>There were some challenges</a:t>
            </a:r>
          </a:p>
          <a:p>
            <a:pPr marL="628650" lvl="1" indent="-171450" algn="l" rtl="0">
              <a:spcBef>
                <a:spcPts val="0"/>
              </a:spcBef>
              <a:spcAft>
                <a:spcPts val="0"/>
              </a:spcAft>
              <a:buFontTx/>
              <a:buChar char="-"/>
            </a:pPr>
            <a:r>
              <a:rPr lang="en-US" baseline="0" dirty="0"/>
              <a:t>The % sign in participation rate columns were causing the to be read as strings instead of integers, so had to be removed.</a:t>
            </a:r>
          </a:p>
          <a:p>
            <a:pPr marL="628650" lvl="1" indent="-171450" algn="l" rtl="0">
              <a:spcBef>
                <a:spcPts val="0"/>
              </a:spcBef>
              <a:spcAft>
                <a:spcPts val="0"/>
              </a:spcAft>
              <a:buFontTx/>
              <a:buChar char="-"/>
            </a:pPr>
            <a:r>
              <a:rPr lang="en-US" baseline="0" dirty="0"/>
              <a:t>And then I </a:t>
            </a:r>
            <a:r>
              <a:rPr lang="en-US" baseline="0" dirty="0" err="1"/>
              <a:t>standardised</a:t>
            </a:r>
            <a:r>
              <a:rPr lang="en-US" baseline="0" dirty="0"/>
              <a:t> all columns to float and m</a:t>
            </a:r>
            <a:r>
              <a:rPr lang="en-US" dirty="0"/>
              <a:t>erged both years’</a:t>
            </a:r>
            <a:r>
              <a:rPr lang="en-US" baseline="0" dirty="0"/>
              <a:t> </a:t>
            </a:r>
            <a:r>
              <a:rPr lang="en-US" baseline="0" dirty="0" err="1"/>
              <a:t>dataframes</a:t>
            </a:r>
            <a:r>
              <a:rPr lang="en-US" baseline="0" dirty="0"/>
              <a:t> </a:t>
            </a:r>
          </a:p>
          <a:p>
            <a:pPr marL="628650" lvl="1" indent="-171450" algn="l" rtl="0">
              <a:spcBef>
                <a:spcPts val="0"/>
              </a:spcBef>
              <a:spcAft>
                <a:spcPts val="0"/>
              </a:spcAft>
              <a:buFontTx/>
              <a:buChar char="-"/>
            </a:pPr>
            <a:r>
              <a:rPr lang="en-US" baseline="0" dirty="0"/>
              <a:t>For ACT 2018, there were some missing participation rates that I was not able to find online. For these I extrapolated 2017’s participation rates.’</a:t>
            </a:r>
          </a:p>
          <a:p>
            <a:pPr marL="171450" lvl="0" indent="-171450" algn="l" rtl="0">
              <a:spcBef>
                <a:spcPts val="0"/>
              </a:spcBef>
              <a:spcAft>
                <a:spcPts val="0"/>
              </a:spcAft>
              <a:buFontTx/>
              <a:buChar char="-"/>
            </a:pPr>
            <a:r>
              <a:rPr lang="en-US" baseline="0" dirty="0"/>
              <a:t>So with the cleaned data</a:t>
            </a:r>
          </a:p>
        </p:txBody>
      </p:sp>
    </p:spTree>
    <p:extLst>
      <p:ext uri="{BB962C8B-B14F-4D97-AF65-F5344CB8AC3E}">
        <p14:creationId xmlns:p14="http://schemas.microsoft.com/office/powerpoint/2010/main" val="267758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These maps show the SAT and ACT participation rates in 2017 and 2018. The darker colours represent higher participation rates and the lighter ones mean lower participation rates.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baseline="0"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From here you can see that SAT participation rates are lower (in the middle) where ACT participation rates are high.</a:t>
            </a:r>
          </a:p>
        </p:txBody>
      </p:sp>
    </p:spTree>
    <p:extLst>
      <p:ext uri="{BB962C8B-B14F-4D97-AF65-F5344CB8AC3E}">
        <p14:creationId xmlns:p14="http://schemas.microsoft.com/office/powerpoint/2010/main" val="17491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there is an inverse relationship</a:t>
            </a:r>
            <a:r>
              <a:rPr lang="en-US" baseline="0" dirty="0"/>
              <a:t> between SAT and ACT participation rates.</a:t>
            </a:r>
            <a:endParaRPr lang="en-US" dirty="0"/>
          </a:p>
          <a:p>
            <a:pPr marL="158750" indent="0">
              <a:buNone/>
            </a:pPr>
            <a:endParaRPr lang="en-US" dirty="0"/>
          </a:p>
          <a:p>
            <a:pPr marL="158750" indent="0">
              <a:buNone/>
            </a:pPr>
            <a:r>
              <a:rPr lang="en-US" dirty="0"/>
              <a:t>These are</a:t>
            </a:r>
            <a:r>
              <a:rPr lang="en-US" baseline="0" dirty="0"/>
              <a:t> the ACT participation rates plotted against SAT participation rates. The inverse relationship means that the higher the SAT participation rates are, the lower the ACT participation rates (bottom right of graph), and vice versa for ACT (top left of graph).</a:t>
            </a:r>
          </a:p>
        </p:txBody>
      </p:sp>
    </p:spTree>
    <p:extLst>
      <p:ext uri="{BB962C8B-B14F-4D97-AF65-F5344CB8AC3E}">
        <p14:creationId xmlns:p14="http://schemas.microsoft.com/office/powerpoint/2010/main" val="369789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aseline="0" dirty="0"/>
              <a:t>Here we can see the inverse relationship between the two tests again. This is the SAT and ACT participation rates by state, in decreasing order of SAT participation rates. </a:t>
            </a:r>
          </a:p>
          <a:p>
            <a:pPr marL="171450" lvl="0" indent="-171450" algn="l" rtl="0">
              <a:spcBef>
                <a:spcPts val="0"/>
              </a:spcBef>
              <a:spcAft>
                <a:spcPts val="0"/>
              </a:spcAft>
              <a:buFontTx/>
              <a:buChar char="-"/>
            </a:pPr>
            <a:r>
              <a:rPr lang="en-US" baseline="0" dirty="0"/>
              <a:t>This trend was observed for both years (click for 2018 graph)</a:t>
            </a:r>
          </a:p>
          <a:p>
            <a:pPr marL="171450" lvl="0" indent="-171450" algn="l" rtl="0">
              <a:spcBef>
                <a:spcPts val="0"/>
              </a:spcBef>
              <a:spcAft>
                <a:spcPts val="0"/>
              </a:spcAft>
              <a:buFontTx/>
              <a:buChar char="-"/>
            </a:pPr>
            <a:r>
              <a:rPr lang="en-US" baseline="0" dirty="0"/>
              <a:t>And this was especially true in states where the SAT or the ACT is compulsory. So states with 100% participation rates (the ones here for SAT and the ones here for ACT) generally had the lowest participation rates for the other test.</a:t>
            </a:r>
          </a:p>
          <a:p>
            <a:pPr marL="171450" lvl="0" indent="-171450" algn="l" rtl="0">
              <a:spcBef>
                <a:spcPts val="0"/>
              </a:spcBef>
              <a:spcAft>
                <a:spcPts val="0"/>
              </a:spcAft>
              <a:buFontTx/>
              <a:buChar char="-"/>
            </a:pPr>
            <a:r>
              <a:rPr lang="en-US" baseline="0" dirty="0"/>
              <a:t>States with compulsory ACT also saw especially low SAT participation rates. </a:t>
            </a:r>
          </a:p>
          <a:p>
            <a:pPr marL="628650" lvl="1" indent="-171450" algn="l" rtl="0">
              <a:spcBef>
                <a:spcPts val="0"/>
              </a:spcBef>
              <a:spcAft>
                <a:spcPts val="0"/>
              </a:spcAft>
              <a:buFontTx/>
              <a:buChar char="-"/>
            </a:pPr>
            <a:endParaRPr lang="en-US" baseline="0" dirty="0"/>
          </a:p>
          <a:p>
            <a:pPr marL="0" lvl="0" indent="0" algn="l" rtl="0">
              <a:spcBef>
                <a:spcPts val="0"/>
              </a:spcBef>
              <a:spcAft>
                <a:spcPts val="0"/>
              </a:spcAft>
              <a:buFontTx/>
              <a:buNone/>
            </a:pPr>
            <a:r>
              <a:rPr lang="en-US" baseline="0" dirty="0"/>
              <a:t>Some states also saw drastic changes in participation rates, like Colorado and Illinois (SAT), and Ohio (ACT)</a:t>
            </a:r>
          </a:p>
          <a:p>
            <a:pPr marL="171450" lvl="0" indent="-171450" algn="l" rtl="0">
              <a:spcBef>
                <a:spcPts val="0"/>
              </a:spcBef>
              <a:spcAft>
                <a:spcPts val="0"/>
              </a:spcAft>
              <a:buFontTx/>
              <a:buChar char="-"/>
            </a:pPr>
            <a:r>
              <a:rPr lang="en-US" baseline="0" dirty="0"/>
              <a:t>These are the states that either made the SAT compulsory in 2018 or made the ACT compulsory</a:t>
            </a:r>
          </a:p>
        </p:txBody>
      </p:sp>
    </p:spTree>
    <p:extLst>
      <p:ext uri="{BB962C8B-B14F-4D97-AF65-F5344CB8AC3E}">
        <p14:creationId xmlns:p14="http://schemas.microsoft.com/office/powerpoint/2010/main" val="418706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1902ece7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1902ece7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25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1902ece7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1902ece7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64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shall consider the OLS Regression Results. Our assumption are as follows:</a:t>
            </a:r>
          </a:p>
          <a:p>
            <a:pPr marL="171450" indent="-171450">
              <a:buFont typeface="Arial" panose="020B0604020202020204" pitchFamily="34" charset="0"/>
              <a:buChar char="•"/>
            </a:pPr>
            <a:r>
              <a:rPr lang="en-US" dirty="0"/>
              <a:t>Based on normality tests, we know that our variable ‘</a:t>
            </a:r>
            <a:r>
              <a:rPr lang="en-US" dirty="0" err="1"/>
              <a:t>participation_act</a:t>
            </a:r>
            <a:r>
              <a:rPr lang="en-US" dirty="0"/>
              <a:t>’ is not normal. Therefore, biased.</a:t>
            </a:r>
          </a:p>
          <a:p>
            <a:pPr marL="628650" lvl="1" indent="-171450">
              <a:buFont typeface="Arial" panose="020B0604020202020204" pitchFamily="34" charset="0"/>
              <a:buChar char="•"/>
            </a:pPr>
            <a:r>
              <a:rPr lang="en-US" dirty="0"/>
              <a:t>But, we shall assume that it is a consistent estimator (i.e. variance will reduce as number of samples increases)</a:t>
            </a:r>
          </a:p>
          <a:p>
            <a:pPr marL="171450" lvl="0" indent="-171450">
              <a:buFont typeface="Arial" panose="020B0604020202020204" pitchFamily="34" charset="0"/>
              <a:buChar char="•"/>
            </a:pPr>
            <a:r>
              <a:rPr lang="en-US" dirty="0"/>
              <a:t>The regression is linear</a:t>
            </a:r>
          </a:p>
          <a:p>
            <a:pPr marL="171450" lvl="0" indent="-171450">
              <a:buFont typeface="Arial" panose="020B0604020202020204" pitchFamily="34" charset="0"/>
              <a:buChar char="•"/>
            </a:pPr>
            <a:r>
              <a:rPr lang="en-US" dirty="0"/>
              <a:t>Our errors are idiosyncratic</a:t>
            </a:r>
          </a:p>
          <a:p>
            <a:pPr marL="628650" lvl="1" indent="-171450">
              <a:buFont typeface="Arial" panose="020B0604020202020204" pitchFamily="34" charset="0"/>
              <a:buChar char="•"/>
            </a:pPr>
            <a:r>
              <a:rPr lang="en-US" dirty="0"/>
              <a:t>Expected value of error = 0</a:t>
            </a:r>
          </a:p>
          <a:p>
            <a:pPr marL="628650" lvl="1" indent="-171450">
              <a:buFont typeface="Arial" panose="020B0604020202020204" pitchFamily="34" charset="0"/>
              <a:buChar char="•"/>
            </a:pPr>
            <a:r>
              <a:rPr lang="en-US" dirty="0"/>
              <a:t>Errors are homoscedastic (s = theta and </a:t>
            </a:r>
            <a:r>
              <a:rPr lang="en-US" dirty="0" err="1"/>
              <a:t>Cov</a:t>
            </a:r>
            <a:r>
              <a:rPr lang="en-US" dirty="0"/>
              <a:t>(</a:t>
            </a:r>
            <a:r>
              <a:rPr lang="en-US" dirty="0" err="1"/>
              <a:t>x,e</a:t>
            </a:r>
            <a:r>
              <a:rPr lang="en-US" dirty="0"/>
              <a:t>) = 0)</a:t>
            </a:r>
          </a:p>
          <a:p>
            <a:pPr marL="628650" lvl="1" indent="-171450">
              <a:buFont typeface="Arial" panose="020B0604020202020204" pitchFamily="34" charset="0"/>
              <a:buChar char="•"/>
            </a:pPr>
            <a:r>
              <a:rPr lang="en-US" dirty="0"/>
              <a:t>Errors are independent and identically distributed (</a:t>
            </a:r>
            <a:r>
              <a:rPr lang="en-US" dirty="0" err="1"/>
              <a:t>Cov</a:t>
            </a:r>
            <a:r>
              <a:rPr lang="en-US" dirty="0"/>
              <a:t>(</a:t>
            </a:r>
            <a:r>
              <a:rPr lang="en-US" dirty="0" err="1"/>
              <a:t>e,e</a:t>
            </a:r>
            <a:r>
              <a:rPr lang="en-US" dirty="0"/>
              <a:t>) = 0</a:t>
            </a:r>
          </a:p>
          <a:p>
            <a:pPr marL="171450" lvl="0" indent="-171450">
              <a:buFont typeface="Arial" panose="020B0604020202020204" pitchFamily="34" charset="0"/>
              <a:buChar char="•"/>
            </a:pPr>
            <a:r>
              <a:rPr lang="en-US" dirty="0"/>
              <a:t>Our confidence level is at 95%</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P&gt;t for </a:t>
            </a:r>
            <a:r>
              <a:rPr lang="en-US" dirty="0" err="1"/>
              <a:t>participation_act</a:t>
            </a:r>
            <a:r>
              <a:rPr lang="en-US" dirty="0"/>
              <a:t> = 0, means the variable is statistically significant</a:t>
            </a:r>
          </a:p>
          <a:p>
            <a:pPr marL="171450" lvl="0" indent="-171450">
              <a:buFont typeface="Arial" panose="020B0604020202020204" pitchFamily="34" charset="0"/>
              <a:buChar char="•"/>
            </a:pPr>
            <a:r>
              <a:rPr lang="en-US" dirty="0"/>
              <a:t>P&gt;F is almost 0, means some of the participation rate of SAT can be explained by this regression</a:t>
            </a:r>
          </a:p>
          <a:p>
            <a:pPr marL="171450" lvl="0" indent="-171450">
              <a:buFont typeface="Arial" panose="020B0604020202020204" pitchFamily="34" charset="0"/>
              <a:buChar char="•"/>
            </a:pPr>
            <a:r>
              <a:rPr lang="en-US" dirty="0"/>
              <a:t>R-squared is 0.394 means only 39%. That means we have another 60% of variances that have yet to be explained.</a:t>
            </a:r>
          </a:p>
          <a:p>
            <a:pPr marL="628650" lvl="1" indent="-171450">
              <a:buFont typeface="Arial" panose="020B0604020202020204" pitchFamily="34" charset="0"/>
              <a:buChar char="•"/>
            </a:pPr>
            <a:r>
              <a:rPr lang="en-US" dirty="0"/>
              <a:t>Participation rate of ACT is not the only factor</a:t>
            </a:r>
          </a:p>
          <a:p>
            <a:pPr marL="628650" lvl="1" indent="-171450">
              <a:buFont typeface="Arial" panose="020B0604020202020204" pitchFamily="34" charset="0"/>
              <a:buChar char="•"/>
            </a:pPr>
            <a:r>
              <a:rPr lang="en-US" dirty="0"/>
              <a:t>Another 60% is included in the error</a:t>
            </a:r>
          </a:p>
          <a:p>
            <a:pPr marL="171450" lvl="0" indent="-171450">
              <a:buFont typeface="Arial" panose="020B0604020202020204" pitchFamily="34" charset="0"/>
              <a:buChar char="•"/>
            </a:pPr>
            <a:r>
              <a:rPr lang="en-US" dirty="0"/>
              <a:t>So what are other possible factors?</a:t>
            </a:r>
          </a:p>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10</a:t>
            </a:fld>
            <a:endParaRPr lang="en-US"/>
          </a:p>
        </p:txBody>
      </p:sp>
    </p:spTree>
    <p:extLst>
      <p:ext uri="{BB962C8B-B14F-4D97-AF65-F5344CB8AC3E}">
        <p14:creationId xmlns:p14="http://schemas.microsoft.com/office/powerpoint/2010/main" val="52231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FF1CD-241F-DF4B-B73B-0A4819EAB76E}" type="datetimeFigureOut">
              <a:rPr lang="en-US" smtClean="0"/>
              <a:t>9/27/19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40287948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FF1CD-241F-DF4B-B73B-0A4819EAB76E}" type="datetimeFigureOut">
              <a:rPr lang="en-US" smtClean="0"/>
              <a:t>9/27/19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22540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CFF1CD-241F-DF4B-B73B-0A4819EAB76E}" type="datetimeFigureOut">
              <a:rPr lang="en-US" smtClean="0"/>
              <a:t>9/27/19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19225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550020" y="645666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87078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CFF1CD-241F-DF4B-B73B-0A4819EAB76E}" type="datetimeFigureOut">
              <a:rPr lang="en-US" smtClean="0"/>
              <a:t>9/27/19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37666912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CFF1CD-241F-DF4B-B73B-0A4819EAB76E}" type="datetimeFigureOut">
              <a:rPr lang="en-US" smtClean="0"/>
              <a:t>9/27/19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7309262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FF1CD-241F-DF4B-B73B-0A4819EAB76E}" type="datetimeFigureOut">
              <a:rPr lang="en-US" smtClean="0"/>
              <a:t>9/27/19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92367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FF1CD-241F-DF4B-B73B-0A4819EAB76E}" type="datetimeFigureOut">
              <a:rPr lang="en-US" smtClean="0"/>
              <a:t>9/27/19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8228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9CFF1CD-241F-DF4B-B73B-0A4819EAB76E}" type="datetimeFigureOut">
              <a:rPr lang="en-US" smtClean="0"/>
              <a:t>9/27/19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020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FF1CD-241F-DF4B-B73B-0A4819EAB76E}" type="datetimeFigureOut">
              <a:rPr lang="en-US" smtClean="0"/>
              <a:t>9/27/19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31645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FF1CD-241F-DF4B-B73B-0A4819EAB76E}" type="datetimeFigureOut">
              <a:rPr lang="en-US" smtClean="0"/>
              <a:t>9/27/19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5491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FF1CD-241F-DF4B-B73B-0A4819EAB76E}" type="datetimeFigureOut">
              <a:rPr lang="en-US" smtClean="0"/>
              <a:t>9/27/19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96306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F1CD-241F-DF4B-B73B-0A4819EAB76E}" type="datetimeFigureOut">
              <a:rPr lang="en-US" smtClean="0"/>
              <a:t>9/27/19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E3B77-85F5-F047-AD40-39092103370C}" type="slidenum">
              <a:rPr lang="en-US" smtClean="0"/>
              <a:t>‹#›</a:t>
            </a:fld>
            <a:endParaRPr lang="en-US"/>
          </a:p>
        </p:txBody>
      </p:sp>
    </p:spTree>
    <p:extLst>
      <p:ext uri="{BB962C8B-B14F-4D97-AF65-F5344CB8AC3E}">
        <p14:creationId xmlns:p14="http://schemas.microsoft.com/office/powerpoint/2010/main" val="1276534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497C-5183-4D4B-9678-614B63747950}"/>
              </a:ext>
            </a:extLst>
          </p:cNvPr>
          <p:cNvSpPr>
            <a:spLocks noGrp="1"/>
          </p:cNvSpPr>
          <p:nvPr>
            <p:ph type="ctrTitle"/>
          </p:nvPr>
        </p:nvSpPr>
        <p:spPr/>
        <p:txBody>
          <a:bodyPr/>
          <a:lstStyle/>
          <a:p>
            <a:r>
              <a:rPr lang="en-US" b="1" dirty="0"/>
              <a:t>RECOMMENDATIONS </a:t>
            </a:r>
            <a:br>
              <a:rPr lang="en-US" b="1" dirty="0"/>
            </a:br>
            <a:r>
              <a:rPr lang="en-US" b="1" dirty="0"/>
              <a:t>FOR THE SAT</a:t>
            </a:r>
          </a:p>
        </p:txBody>
      </p:sp>
      <p:sp>
        <p:nvSpPr>
          <p:cNvPr id="3" name="Subtitle 2">
            <a:extLst>
              <a:ext uri="{FF2B5EF4-FFF2-40B4-BE49-F238E27FC236}">
                <a16:creationId xmlns:a16="http://schemas.microsoft.com/office/drawing/2014/main" id="{9FF95B2B-9C23-2D48-B84F-E035953FAD68}"/>
              </a:ext>
            </a:extLst>
          </p:cNvPr>
          <p:cNvSpPr>
            <a:spLocks noGrp="1"/>
          </p:cNvSpPr>
          <p:nvPr>
            <p:ph type="subTitle" idx="1"/>
          </p:nvPr>
        </p:nvSpPr>
        <p:spPr>
          <a:xfrm>
            <a:off x="1524000" y="3824107"/>
            <a:ext cx="9144000" cy="2668133"/>
          </a:xfrm>
        </p:spPr>
        <p:txBody>
          <a:bodyPr>
            <a:normAutofit/>
          </a:bodyPr>
          <a:lstStyle/>
          <a:p>
            <a:r>
              <a:rPr lang="en-US" dirty="0"/>
              <a:t>Group Presentation:</a:t>
            </a:r>
          </a:p>
          <a:p>
            <a:r>
              <a:rPr lang="en-US" dirty="0"/>
              <a:t>Michelle Ng	Elaine Zhao	Amir </a:t>
            </a:r>
            <a:r>
              <a:rPr lang="en-US" dirty="0" err="1"/>
              <a:t>Yunus</a:t>
            </a:r>
            <a:endParaRPr lang="en-US" dirty="0"/>
          </a:p>
          <a:p>
            <a:endParaRPr lang="en-US" sz="1600" dirty="0"/>
          </a:p>
          <a:p>
            <a:endParaRPr lang="en-US" sz="1600" dirty="0"/>
          </a:p>
          <a:p>
            <a:r>
              <a:rPr lang="en-US" sz="1600" dirty="0"/>
              <a:t>General Assembly</a:t>
            </a:r>
            <a:br>
              <a:rPr lang="en-US" sz="1600" dirty="0"/>
            </a:br>
            <a:r>
              <a:rPr lang="en-US" sz="1600" dirty="0"/>
              <a:t>DSI 10 - Project 1</a:t>
            </a:r>
          </a:p>
        </p:txBody>
      </p:sp>
    </p:spTree>
    <p:extLst>
      <p:ext uri="{BB962C8B-B14F-4D97-AF65-F5344CB8AC3E}">
        <p14:creationId xmlns:p14="http://schemas.microsoft.com/office/powerpoint/2010/main" val="1186708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F6BB28-E897-A249-BE74-1A3BF1DE6D1A}"/>
              </a:ext>
            </a:extLst>
          </p:cNvPr>
          <p:cNvPicPr>
            <a:picLocks noGrp="1" noChangeAspect="1"/>
          </p:cNvPicPr>
          <p:nvPr>
            <p:ph idx="1"/>
          </p:nvPr>
        </p:nvPicPr>
        <p:blipFill>
          <a:blip r:embed="rId3"/>
          <a:stretch>
            <a:fillRect/>
          </a:stretch>
        </p:blipFill>
        <p:spPr>
          <a:xfrm>
            <a:off x="0" y="588591"/>
            <a:ext cx="12191999" cy="6269409"/>
          </a:xfrm>
        </p:spPr>
      </p:pic>
      <p:sp>
        <p:nvSpPr>
          <p:cNvPr id="2" name="Title 1">
            <a:extLst>
              <a:ext uri="{FF2B5EF4-FFF2-40B4-BE49-F238E27FC236}">
                <a16:creationId xmlns:a16="http://schemas.microsoft.com/office/drawing/2014/main" id="{881D69D2-6735-2848-A454-593C5DCFE430}"/>
              </a:ext>
            </a:extLst>
          </p:cNvPr>
          <p:cNvSpPr>
            <a:spLocks noGrp="1"/>
          </p:cNvSpPr>
          <p:nvPr>
            <p:ph type="title"/>
          </p:nvPr>
        </p:nvSpPr>
        <p:spPr>
          <a:xfrm>
            <a:off x="838200" y="352062"/>
            <a:ext cx="10515600" cy="1325563"/>
          </a:xfrm>
          <a:solidFill>
            <a:schemeClr val="bg1">
              <a:alpha val="75000"/>
            </a:schemeClr>
          </a:solidFill>
          <a:ln>
            <a:noFill/>
          </a:ln>
        </p:spPr>
        <p:txBody>
          <a:bodyPr/>
          <a:lstStyle/>
          <a:p>
            <a:pPr algn="ctr"/>
            <a:r>
              <a:rPr lang="en-US" b="1" dirty="0"/>
              <a:t>LIMITS OF DATA</a:t>
            </a:r>
          </a:p>
        </p:txBody>
      </p:sp>
    </p:spTree>
    <p:extLst>
      <p:ext uri="{BB962C8B-B14F-4D97-AF65-F5344CB8AC3E}">
        <p14:creationId xmlns:p14="http://schemas.microsoft.com/office/powerpoint/2010/main" val="328771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F6BB28-E897-A249-BE74-1A3BF1DE6D1A}"/>
              </a:ext>
            </a:extLst>
          </p:cNvPr>
          <p:cNvPicPr>
            <a:picLocks noGrp="1" noChangeAspect="1"/>
          </p:cNvPicPr>
          <p:nvPr>
            <p:ph idx="1"/>
          </p:nvPr>
        </p:nvPicPr>
        <p:blipFill>
          <a:blip r:embed="rId3"/>
          <a:stretch>
            <a:fillRect/>
          </a:stretch>
        </p:blipFill>
        <p:spPr>
          <a:xfrm>
            <a:off x="0" y="588591"/>
            <a:ext cx="12191999" cy="6269409"/>
          </a:xfrm>
        </p:spPr>
      </p:pic>
    </p:spTree>
    <p:extLst>
      <p:ext uri="{BB962C8B-B14F-4D97-AF65-F5344CB8AC3E}">
        <p14:creationId xmlns:p14="http://schemas.microsoft.com/office/powerpoint/2010/main" val="153254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467-1F50-8741-914C-9504023233F5}"/>
              </a:ext>
            </a:extLst>
          </p:cNvPr>
          <p:cNvSpPr>
            <a:spLocks noGrp="1"/>
          </p:cNvSpPr>
          <p:nvPr>
            <p:ph type="title"/>
          </p:nvPr>
        </p:nvSpPr>
        <p:spPr/>
        <p:txBody>
          <a:bodyPr/>
          <a:lstStyle/>
          <a:p>
            <a:pPr algn="ctr"/>
            <a:r>
              <a:rPr lang="en-US" b="1" dirty="0"/>
              <a:t>KEY STATISTICS</a:t>
            </a:r>
          </a:p>
        </p:txBody>
      </p:sp>
      <p:graphicFrame>
        <p:nvGraphicFramePr>
          <p:cNvPr id="6" name="Content Placeholder 3">
            <a:extLst>
              <a:ext uri="{FF2B5EF4-FFF2-40B4-BE49-F238E27FC236}">
                <a16:creationId xmlns:a16="http://schemas.microsoft.com/office/drawing/2014/main" id="{49D6F749-9076-7146-9319-56229E42706C}"/>
              </a:ext>
            </a:extLst>
          </p:cNvPr>
          <p:cNvGraphicFramePr>
            <a:graphicFrameLocks/>
          </p:cNvGraphicFramePr>
          <p:nvPr>
            <p:extLst>
              <p:ext uri="{D42A27DB-BD31-4B8C-83A1-F6EECF244321}">
                <p14:modId xmlns:p14="http://schemas.microsoft.com/office/powerpoint/2010/main" val="2206660205"/>
              </p:ext>
            </p:extLst>
          </p:nvPr>
        </p:nvGraphicFramePr>
        <p:xfrm>
          <a:off x="838200" y="1825625"/>
          <a:ext cx="10515600" cy="3413618"/>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2068213966"/>
                    </a:ext>
                  </a:extLst>
                </a:gridCol>
                <a:gridCol w="5257800">
                  <a:extLst>
                    <a:ext uri="{9D8B030D-6E8A-4147-A177-3AD203B41FA5}">
                      <a16:colId xmlns:a16="http://schemas.microsoft.com/office/drawing/2014/main" val="3510937642"/>
                    </a:ext>
                  </a:extLst>
                </a:gridCol>
              </a:tblGrid>
              <a:tr h="10972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3600" b="0" dirty="0" err="1">
                          <a:latin typeface="Courier" pitchFamily="2" charset="0"/>
                        </a:rPr>
                        <a:t>participation_act</a:t>
                      </a:r>
                      <a:r>
                        <a:rPr lang="en-SG" sz="3600" b="0" dirty="0">
                          <a:latin typeface="Courier" pitchFamily="2" charset="0"/>
                        </a:rPr>
                        <a:t> (P&gt;|t|)</a:t>
                      </a:r>
                      <a:endParaRPr lang="en-US" sz="3600" b="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3600" b="0" dirty="0">
                          <a:latin typeface="Courier" pitchFamily="2" charset="0"/>
                        </a:rPr>
                        <a:t>0.000</a:t>
                      </a:r>
                      <a:endParaRPr lang="en-US" sz="3600" b="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8315813"/>
                  </a:ext>
                </a:extLst>
              </a:tr>
              <a:tr h="1112449">
                <a:tc>
                  <a:txBody>
                    <a:bodyPr/>
                    <a:lstStyle/>
                    <a:p>
                      <a:pPr algn="ctr"/>
                      <a:r>
                        <a:rPr lang="en-SG" sz="3600" dirty="0" err="1">
                          <a:latin typeface="Courier" pitchFamily="2" charset="0"/>
                        </a:rPr>
                        <a:t>Prob</a:t>
                      </a:r>
                      <a:r>
                        <a:rPr lang="en-SG" sz="3600" dirty="0">
                          <a:latin typeface="Courier" pitchFamily="2" charset="0"/>
                        </a:rPr>
                        <a:t> (F-statistic)</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3600" dirty="0">
                          <a:latin typeface="Courier" pitchFamily="2" charset="0"/>
                        </a:rPr>
                        <a:t>1.63e-12</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05735"/>
                  </a:ext>
                </a:extLst>
              </a:tr>
              <a:tr h="1112449">
                <a:tc>
                  <a:txBody>
                    <a:bodyPr/>
                    <a:lstStyle/>
                    <a:p>
                      <a:pPr algn="ctr"/>
                      <a:r>
                        <a:rPr lang="en-SG" sz="3600" dirty="0">
                          <a:latin typeface="Courier" pitchFamily="2" charset="0"/>
                        </a:rPr>
                        <a:t>R-squared</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dirty="0">
                          <a:latin typeface="Courier" pitchFamily="2" charset="0"/>
                        </a:rPr>
                        <a:t>0.394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072448"/>
                  </a:ext>
                </a:extLst>
              </a:tr>
            </a:tbl>
          </a:graphicData>
        </a:graphic>
      </p:graphicFrame>
    </p:spTree>
    <p:extLst>
      <p:ext uri="{BB962C8B-B14F-4D97-AF65-F5344CB8AC3E}">
        <p14:creationId xmlns:p14="http://schemas.microsoft.com/office/powerpoint/2010/main" val="329291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highlight>
                  <a:srgbClr val="FFFF00"/>
                </a:highlight>
              </a:rPr>
              <a:t>Achievement Levels</a:t>
            </a:r>
          </a:p>
          <a:p>
            <a:pPr marL="0" indent="0" algn="ctr">
              <a:buNone/>
            </a:pPr>
            <a:r>
              <a:rPr lang="en-US" sz="6000" dirty="0"/>
              <a:t>Cultural Factors</a:t>
            </a:r>
          </a:p>
          <a:p>
            <a:pPr marL="0" indent="0" algn="ctr">
              <a:buNone/>
            </a:pPr>
            <a:r>
              <a:rPr lang="en-US" sz="6000" dirty="0"/>
              <a:t>Socioeconomic Status</a:t>
            </a:r>
          </a:p>
        </p:txBody>
      </p:sp>
    </p:spTree>
    <p:extLst>
      <p:ext uri="{BB962C8B-B14F-4D97-AF65-F5344CB8AC3E}">
        <p14:creationId xmlns:p14="http://schemas.microsoft.com/office/powerpoint/2010/main" val="220135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lvl="0" indent="0" algn="ctr">
              <a:buNone/>
            </a:pPr>
            <a:r>
              <a:rPr lang="en-US" sz="4000" dirty="0">
                <a:solidFill>
                  <a:prstClr val="white"/>
                </a:solidFill>
              </a:rPr>
              <a:t>n</a:t>
            </a:r>
            <a:endParaRPr lang="en-US" sz="6000" dirty="0"/>
          </a:p>
          <a:p>
            <a:pPr marL="0" indent="0" algn="ctr">
              <a:buNone/>
            </a:pPr>
            <a:r>
              <a:rPr lang="en-US" sz="6000" dirty="0"/>
              <a:t>Achievement Levels</a:t>
            </a:r>
          </a:p>
          <a:p>
            <a:pPr marL="0" indent="0" algn="ctr">
              <a:buNone/>
            </a:pPr>
            <a:r>
              <a:rPr lang="en-US" sz="6000" dirty="0">
                <a:highlight>
                  <a:srgbClr val="FFFF00"/>
                </a:highlight>
              </a:rPr>
              <a:t>Cultural Factors</a:t>
            </a:r>
          </a:p>
          <a:p>
            <a:pPr marL="0" indent="0" algn="ctr">
              <a:buNone/>
            </a:pPr>
            <a:r>
              <a:rPr lang="en-US" sz="6000" dirty="0"/>
              <a:t>Socioeconomic Status</a:t>
            </a:r>
          </a:p>
        </p:txBody>
      </p:sp>
    </p:spTree>
    <p:extLst>
      <p:ext uri="{BB962C8B-B14F-4D97-AF65-F5344CB8AC3E}">
        <p14:creationId xmlns:p14="http://schemas.microsoft.com/office/powerpoint/2010/main" val="303405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lvl="0" indent="0" algn="ctr">
              <a:buNone/>
            </a:pPr>
            <a:r>
              <a:rPr lang="en-US" sz="4000" dirty="0">
                <a:solidFill>
                  <a:prstClr val="white"/>
                </a:solidFill>
              </a:rPr>
              <a:t>n</a:t>
            </a:r>
            <a:endParaRPr lang="en-US" sz="6000" dirty="0"/>
          </a:p>
          <a:p>
            <a:pPr marL="0" indent="0" algn="ctr">
              <a:buNone/>
            </a:pPr>
            <a:r>
              <a:rPr lang="en-US" sz="6000" dirty="0"/>
              <a:t>Achievement Levels</a:t>
            </a:r>
          </a:p>
          <a:p>
            <a:pPr marL="0" indent="0" algn="ctr">
              <a:buNone/>
            </a:pPr>
            <a:r>
              <a:rPr lang="en-US" sz="6000" dirty="0"/>
              <a:t>Cultural Factors</a:t>
            </a:r>
          </a:p>
          <a:p>
            <a:pPr marL="0" indent="0" algn="ctr">
              <a:buNone/>
            </a:pPr>
            <a:r>
              <a:rPr lang="en-US" sz="6000" dirty="0">
                <a:highlight>
                  <a:srgbClr val="FFFF00"/>
                </a:highlight>
              </a:rPr>
              <a:t>Socioeconomic Status</a:t>
            </a:r>
          </a:p>
        </p:txBody>
      </p:sp>
    </p:spTree>
    <p:extLst>
      <p:ext uri="{BB962C8B-B14F-4D97-AF65-F5344CB8AC3E}">
        <p14:creationId xmlns:p14="http://schemas.microsoft.com/office/powerpoint/2010/main" val="177569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highlight>
                  <a:srgbClr val="FFFF00"/>
                </a:highlight>
              </a:rPr>
              <a:t>State Requirement</a:t>
            </a:r>
          </a:p>
          <a:p>
            <a:pPr marL="0" indent="0" algn="ctr">
              <a:buNone/>
            </a:pPr>
            <a:r>
              <a:rPr lang="en-US" sz="6000" dirty="0"/>
              <a:t>Availability</a:t>
            </a:r>
          </a:p>
          <a:p>
            <a:pPr marL="0" indent="0" algn="ctr">
              <a:buNone/>
            </a:pPr>
            <a:r>
              <a:rPr lang="en-US" sz="6000" dirty="0"/>
              <a:t>Preparatory</a:t>
            </a:r>
          </a:p>
          <a:p>
            <a:pPr marL="0" indent="0" algn="ctr">
              <a:buNone/>
            </a:pPr>
            <a:endParaRPr lang="en-US" sz="6000" dirty="0"/>
          </a:p>
        </p:txBody>
      </p:sp>
    </p:spTree>
    <p:extLst>
      <p:ext uri="{BB962C8B-B14F-4D97-AF65-F5344CB8AC3E}">
        <p14:creationId xmlns:p14="http://schemas.microsoft.com/office/powerpoint/2010/main" val="265597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t>State Requirement</a:t>
            </a:r>
          </a:p>
          <a:p>
            <a:pPr marL="0" indent="0" algn="ctr">
              <a:buNone/>
            </a:pPr>
            <a:r>
              <a:rPr lang="en-US" sz="6000" dirty="0">
                <a:highlight>
                  <a:srgbClr val="FFFF00"/>
                </a:highlight>
              </a:rPr>
              <a:t>Availability</a:t>
            </a:r>
          </a:p>
          <a:p>
            <a:pPr marL="0" indent="0" algn="ctr">
              <a:buNone/>
            </a:pPr>
            <a:r>
              <a:rPr lang="en-US" sz="6000" dirty="0"/>
              <a:t>Preparatory</a:t>
            </a:r>
          </a:p>
          <a:p>
            <a:pPr marL="0" indent="0" algn="ctr">
              <a:buNone/>
            </a:pPr>
            <a:endParaRPr lang="en-US" sz="6000" dirty="0"/>
          </a:p>
        </p:txBody>
      </p:sp>
    </p:spTree>
    <p:extLst>
      <p:ext uri="{BB962C8B-B14F-4D97-AF65-F5344CB8AC3E}">
        <p14:creationId xmlns:p14="http://schemas.microsoft.com/office/powerpoint/2010/main" val="390828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t>State Requirement</a:t>
            </a:r>
          </a:p>
          <a:p>
            <a:pPr marL="0" indent="0" algn="ctr">
              <a:buNone/>
            </a:pPr>
            <a:r>
              <a:rPr lang="en-US" sz="6000" dirty="0"/>
              <a:t>Availability</a:t>
            </a:r>
          </a:p>
          <a:p>
            <a:pPr marL="0" indent="0" algn="ctr">
              <a:buNone/>
            </a:pPr>
            <a:r>
              <a:rPr lang="en-US" sz="6000" dirty="0">
                <a:highlight>
                  <a:srgbClr val="FFFF00"/>
                </a:highlight>
              </a:rPr>
              <a:t>Preparatory</a:t>
            </a:r>
          </a:p>
          <a:p>
            <a:pPr marL="0" indent="0" algn="ctr">
              <a:buNone/>
            </a:pPr>
            <a:endParaRPr lang="en-US" sz="6000" dirty="0"/>
          </a:p>
        </p:txBody>
      </p:sp>
    </p:spTree>
    <p:extLst>
      <p:ext uri="{BB962C8B-B14F-4D97-AF65-F5344CB8AC3E}">
        <p14:creationId xmlns:p14="http://schemas.microsoft.com/office/powerpoint/2010/main" val="28474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EF40F8-04A1-CD4C-BFFF-E2FBD2CE8F90}"/>
              </a:ext>
            </a:extLst>
          </p:cNvPr>
          <p:cNvSpPr>
            <a:spLocks noGrp="1"/>
          </p:cNvSpPr>
          <p:nvPr>
            <p:ph type="ctrTitle"/>
          </p:nvPr>
        </p:nvSpPr>
        <p:spPr/>
        <p:txBody>
          <a:bodyPr>
            <a:normAutofit/>
          </a:bodyPr>
          <a:lstStyle/>
          <a:p>
            <a:r>
              <a:rPr lang="en-US" b="1" dirty="0">
                <a:highlight>
                  <a:srgbClr val="FFFF00"/>
                </a:highlight>
              </a:rPr>
              <a:t>THANK YOU</a:t>
            </a:r>
          </a:p>
        </p:txBody>
      </p:sp>
      <p:sp>
        <p:nvSpPr>
          <p:cNvPr id="2" name="TextBox 1">
            <a:extLst>
              <a:ext uri="{FF2B5EF4-FFF2-40B4-BE49-F238E27FC236}">
                <a16:creationId xmlns:a16="http://schemas.microsoft.com/office/drawing/2014/main" id="{21F7979A-EA05-9240-9024-F4BA984E8957}"/>
              </a:ext>
            </a:extLst>
          </p:cNvPr>
          <p:cNvSpPr txBox="1"/>
          <p:nvPr/>
        </p:nvSpPr>
        <p:spPr>
          <a:xfrm>
            <a:off x="1524000" y="5695406"/>
            <a:ext cx="8177348" cy="600164"/>
          </a:xfrm>
          <a:prstGeom prst="rect">
            <a:avLst/>
          </a:prstGeom>
          <a:noFill/>
        </p:spPr>
        <p:txBody>
          <a:bodyPr wrap="square" rtlCol="0">
            <a:spAutoFit/>
          </a:bodyPr>
          <a:lstStyle/>
          <a:p>
            <a:pPr indent="-389457">
              <a:buSzPts val="1000"/>
              <a:buAutoNum type="arabicParenBoth"/>
            </a:pPr>
            <a:r>
              <a:rPr lang="en-GB" sz="1100" dirty="0"/>
              <a:t>Source: "https://www.testive.com/colorado-sat-change-2017/"</a:t>
            </a:r>
          </a:p>
          <a:p>
            <a:pPr indent="-389457">
              <a:buSzPts val="1000"/>
              <a:buAutoNum type="arabicParenBoth"/>
            </a:pPr>
            <a:r>
              <a:rPr lang="en-GB" sz="1100" dirty="0"/>
              <a:t>Source: " https://magoosh.com/hs/act/2017/states-that-require-the-act-or-sat/"</a:t>
            </a:r>
          </a:p>
          <a:p>
            <a:pPr indent="-389457">
              <a:buSzPts val="1000"/>
              <a:buAutoNum type="arabicParenBoth"/>
            </a:pPr>
            <a:r>
              <a:rPr lang="en-GB" sz="1100" dirty="0"/>
              <a:t>Source: "https://</a:t>
            </a:r>
            <a:r>
              <a:rPr lang="en-GB" sz="1100" dirty="0" err="1"/>
              <a:t>magoosh.com</a:t>
            </a:r>
            <a:r>
              <a:rPr lang="en-GB" sz="1100" dirty="0"/>
              <a:t>/</a:t>
            </a:r>
            <a:r>
              <a:rPr lang="en-GB" sz="1100" dirty="0" err="1"/>
              <a:t>hs</a:t>
            </a:r>
            <a:r>
              <a:rPr lang="en-GB" sz="1100" dirty="0"/>
              <a:t>/act/2017/states-that-require-the-act-or-sat/"</a:t>
            </a:r>
          </a:p>
        </p:txBody>
      </p:sp>
    </p:spTree>
    <p:extLst>
      <p:ext uri="{BB962C8B-B14F-4D97-AF65-F5344CB8AC3E}">
        <p14:creationId xmlns:p14="http://schemas.microsoft.com/office/powerpoint/2010/main" val="49380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AAD-D1AB-9E4B-9307-598E6F76B007}"/>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2DDF16A5-EF60-4A45-8DF9-9F9205A90355}"/>
              </a:ext>
            </a:extLst>
          </p:cNvPr>
          <p:cNvSpPr>
            <a:spLocks noGrp="1"/>
          </p:cNvSpPr>
          <p:nvPr>
            <p:ph idx="1"/>
          </p:nvPr>
        </p:nvSpPr>
        <p:spPr/>
        <p:txBody>
          <a:bodyPr>
            <a:normAutofit/>
          </a:bodyPr>
          <a:lstStyle/>
          <a:p>
            <a:pPr marL="0" indent="0" algn="ctr">
              <a:lnSpc>
                <a:spcPct val="120000"/>
              </a:lnSpc>
              <a:buNone/>
            </a:pPr>
            <a:r>
              <a:rPr lang="en-SG" sz="6000" dirty="0"/>
              <a:t>How can we use historical data to </a:t>
            </a:r>
            <a:r>
              <a:rPr lang="en-SG" sz="6000" dirty="0">
                <a:highlight>
                  <a:srgbClr val="FFFF00"/>
                </a:highlight>
              </a:rPr>
              <a:t>increase SAT participation rate</a:t>
            </a:r>
            <a:br>
              <a:rPr lang="en-SG" sz="6000" dirty="0">
                <a:highlight>
                  <a:srgbClr val="FFFF00"/>
                </a:highlight>
              </a:rPr>
            </a:br>
            <a:r>
              <a:rPr lang="en-SG" sz="6000" dirty="0"/>
              <a:t>across the nation?</a:t>
            </a:r>
          </a:p>
        </p:txBody>
      </p:sp>
    </p:spTree>
    <p:extLst>
      <p:ext uri="{BB962C8B-B14F-4D97-AF65-F5344CB8AC3E}">
        <p14:creationId xmlns:p14="http://schemas.microsoft.com/office/powerpoint/2010/main" val="175993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921695370"/>
              </p:ext>
            </p:extLst>
          </p:nvPr>
        </p:nvGraphicFramePr>
        <p:xfrm>
          <a:off x="161565" y="2081783"/>
          <a:ext cx="11714144" cy="2980212"/>
        </p:xfrm>
        <a:graphic>
          <a:graphicData uri="http://schemas.openxmlformats.org/drawingml/2006/table">
            <a:tbl>
              <a:tblPr firstRow="1" bandRow="1"/>
              <a:tblGrid>
                <a:gridCol w="561475">
                  <a:extLst>
                    <a:ext uri="{9D8B030D-6E8A-4147-A177-3AD203B41FA5}">
                      <a16:colId xmlns:a16="http://schemas.microsoft.com/office/drawing/2014/main" val="20000"/>
                    </a:ext>
                  </a:extLst>
                </a:gridCol>
                <a:gridCol w="5044965">
                  <a:extLst>
                    <a:ext uri="{9D8B030D-6E8A-4147-A177-3AD203B41FA5}">
                      <a16:colId xmlns:a16="http://schemas.microsoft.com/office/drawing/2014/main" val="20001"/>
                    </a:ext>
                  </a:extLst>
                </a:gridCol>
                <a:gridCol w="546539">
                  <a:extLst>
                    <a:ext uri="{9D8B030D-6E8A-4147-A177-3AD203B41FA5}">
                      <a16:colId xmlns:a16="http://schemas.microsoft.com/office/drawing/2014/main" val="20002"/>
                    </a:ext>
                  </a:extLst>
                </a:gridCol>
                <a:gridCol w="5561165">
                  <a:extLst>
                    <a:ext uri="{9D8B030D-6E8A-4147-A177-3AD203B41FA5}">
                      <a16:colId xmlns:a16="http://schemas.microsoft.com/office/drawing/2014/main" val="20003"/>
                    </a:ext>
                  </a:extLst>
                </a:gridCol>
              </a:tblGrid>
              <a:tr h="455529">
                <a:tc rowSpan="2">
                  <a:txBody>
                    <a:bodyPr/>
                    <a:lstStyle/>
                    <a:p>
                      <a:pPr marL="0" indent="0">
                        <a:tabLst/>
                      </a:pPr>
                      <a:r>
                        <a:rPr lang="en-US" sz="4300" b="1" dirty="0">
                          <a:solidFill>
                            <a:schemeClr val="tx1">
                              <a:lumMod val="65000"/>
                              <a:lumOff val="35000"/>
                            </a:schemeClr>
                          </a:solidFill>
                        </a:rPr>
                        <a:t>1</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Extra characters</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4300" b="1" dirty="0">
                          <a:solidFill>
                            <a:schemeClr val="tx1">
                              <a:lumMod val="65000"/>
                              <a:lumOff val="35000"/>
                            </a:schemeClr>
                          </a:solidFill>
                        </a:rPr>
                        <a:t>3</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Merged</a:t>
                      </a:r>
                      <a:r>
                        <a:rPr lang="en-US" sz="1600" baseline="0" dirty="0"/>
                        <a:t> both tests’ and both years’ </a:t>
                      </a:r>
                      <a:r>
                        <a:rPr lang="en-US" sz="1600" baseline="0" dirty="0" err="1"/>
                        <a:t>dataframes</a:t>
                      </a:r>
                      <a:endParaRPr lang="en-US" sz="1600" dirty="0"/>
                    </a:p>
                  </a:txBody>
                  <a:tcPr marL="121920" marR="121920" marT="60960" marB="60960"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72736">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2400" dirty="0"/>
                    </a:p>
                  </a:txBody>
                  <a:tcPr marL="121920" marR="121920" marT="60960" marB="60960">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9352">
                <a:tc rowSpan="2">
                  <a:txBody>
                    <a:bodyPr/>
                    <a:lstStyle/>
                    <a:p>
                      <a:r>
                        <a:rPr lang="en-US" sz="4300" b="1" dirty="0">
                          <a:solidFill>
                            <a:schemeClr val="tx1">
                              <a:lumMod val="65000"/>
                              <a:lumOff val="35000"/>
                            </a:schemeClr>
                          </a:solidFill>
                        </a:rPr>
                        <a:t>2</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Incorrect data types</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4300" b="1" dirty="0">
                          <a:solidFill>
                            <a:schemeClr val="tx1">
                              <a:lumMod val="65000"/>
                              <a:lumOff val="35000"/>
                            </a:schemeClr>
                          </a:solidFill>
                        </a:rPr>
                        <a:t>4</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1600" dirty="0"/>
                        <a:t>Missing values in certain rows </a:t>
                      </a:r>
                      <a:endParaRPr lang="en-US" sz="1600" dirty="0"/>
                    </a:p>
                  </a:txBody>
                  <a:tcPr marL="121920" marR="121920" marT="60960" marB="60960"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32595">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82" y="2430141"/>
            <a:ext cx="4665517" cy="7229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72" y="3733191"/>
            <a:ext cx="4823669" cy="86984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959" y="2500947"/>
            <a:ext cx="4823669" cy="6213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6660" y="3657249"/>
            <a:ext cx="5580545" cy="1236984"/>
          </a:xfrm>
          <a:prstGeom prst="rect">
            <a:avLst/>
          </a:prstGeom>
        </p:spPr>
      </p:pic>
      <p:sp>
        <p:nvSpPr>
          <p:cNvPr id="12" name="Google Shape;66;p15"/>
          <p:cNvSpPr txBox="1">
            <a:spLocks noGrp="1"/>
          </p:cNvSpPr>
          <p:nvPr>
            <p:ph type="title"/>
          </p:nvPr>
        </p:nvSpPr>
        <p:spPr>
          <a:xfrm>
            <a:off x="161566" y="679348"/>
            <a:ext cx="10425412" cy="741603"/>
          </a:xfrm>
          <a:prstGeom prst="rect">
            <a:avLst/>
          </a:prstGeom>
        </p:spPr>
        <p:txBody>
          <a:bodyPr spcFirstLastPara="1" vert="horz" wrap="square" lIns="121900" tIns="121900" rIns="121900" bIns="121900" rtlCol="0" anchor="t" anchorCtr="0">
            <a:noAutofit/>
          </a:bodyPr>
          <a:lstStyle/>
          <a:p>
            <a:pPr lvl="0">
              <a:lnSpc>
                <a:spcPct val="150000"/>
              </a:lnSpc>
            </a:pPr>
            <a:r>
              <a:rPr lang="en-GB" sz="3200" b="1" dirty="0">
                <a:solidFill>
                  <a:schemeClr val="tx1">
                    <a:lumMod val="75000"/>
                    <a:lumOff val="25000"/>
                  </a:schemeClr>
                </a:solidFill>
              </a:rPr>
              <a:t>Challenges with raw participation rate data</a:t>
            </a:r>
            <a:br>
              <a:rPr lang="en-GB" sz="3200" b="1" dirty="0">
                <a:solidFill>
                  <a:schemeClr val="tx1">
                    <a:lumMod val="75000"/>
                    <a:lumOff val="25000"/>
                  </a:schemeClr>
                </a:solidFill>
              </a:rPr>
            </a:br>
            <a:r>
              <a:rPr lang="en-GB" sz="1600" b="1" dirty="0">
                <a:solidFill>
                  <a:schemeClr val="tx1">
                    <a:lumMod val="75000"/>
                    <a:lumOff val="25000"/>
                  </a:schemeClr>
                </a:solidFill>
              </a:rPr>
              <a:t>Sources: SAT &amp; ACT participation rates in 2017 and 2018</a:t>
            </a:r>
          </a:p>
        </p:txBody>
      </p:sp>
    </p:spTree>
    <p:extLst>
      <p:ext uri="{BB962C8B-B14F-4D97-AF65-F5344CB8AC3E}">
        <p14:creationId xmlns:p14="http://schemas.microsoft.com/office/powerpoint/2010/main" val="367252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3" name="Group 2">
            <a:extLst>
              <a:ext uri="{FF2B5EF4-FFF2-40B4-BE49-F238E27FC236}">
                <a16:creationId xmlns:a16="http://schemas.microsoft.com/office/drawing/2014/main" id="{1019D8B3-0245-1F42-A9E1-C2E9088F0B0E}"/>
              </a:ext>
            </a:extLst>
          </p:cNvPr>
          <p:cNvGrpSpPr/>
          <p:nvPr/>
        </p:nvGrpSpPr>
        <p:grpSpPr>
          <a:xfrm>
            <a:off x="755976" y="-266524"/>
            <a:ext cx="10995460" cy="7104298"/>
            <a:chOff x="755976" y="-122831"/>
            <a:chExt cx="10995460" cy="7104298"/>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437" r="3689" b="52015"/>
            <a:stretch/>
          </p:blipFill>
          <p:spPr>
            <a:xfrm>
              <a:off x="755976" y="-122831"/>
              <a:ext cx="10995460" cy="3622054"/>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b="53868"/>
            <a:stretch/>
          </p:blipFill>
          <p:spPr>
            <a:xfrm>
              <a:off x="782702" y="3499223"/>
              <a:ext cx="10942009" cy="3482244"/>
            </a:xfrm>
            <a:prstGeom prst="rect">
              <a:avLst/>
            </a:prstGeom>
          </p:spPr>
        </p:pic>
      </p:grpSp>
    </p:spTree>
    <p:extLst>
      <p:ext uri="{BB962C8B-B14F-4D97-AF65-F5344CB8AC3E}">
        <p14:creationId xmlns:p14="http://schemas.microsoft.com/office/powerpoint/2010/main" val="41310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628" y="1925538"/>
            <a:ext cx="8680397" cy="4299636"/>
          </a:xfrm>
          <a:prstGeom prst="rect">
            <a:avLst/>
          </a:prstGeom>
        </p:spPr>
      </p:pic>
      <p:sp>
        <p:nvSpPr>
          <p:cNvPr id="6" name="TextBox 5"/>
          <p:cNvSpPr txBox="1"/>
          <p:nvPr/>
        </p:nvSpPr>
        <p:spPr>
          <a:xfrm>
            <a:off x="4564598" y="6216138"/>
            <a:ext cx="2420343" cy="338554"/>
          </a:xfrm>
          <a:prstGeom prst="rect">
            <a:avLst/>
          </a:prstGeom>
          <a:noFill/>
        </p:spPr>
        <p:txBody>
          <a:bodyPr wrap="none" rtlCol="0">
            <a:spAutoFit/>
          </a:bodyPr>
          <a:lstStyle/>
          <a:p>
            <a:r>
              <a:rPr lang="en-US" sz="1600" b="1" dirty="0">
                <a:solidFill>
                  <a:schemeClr val="tx1">
                    <a:lumMod val="65000"/>
                    <a:lumOff val="35000"/>
                  </a:schemeClr>
                </a:solidFill>
              </a:rPr>
              <a:t>SAT participation rates (%)</a:t>
            </a:r>
          </a:p>
        </p:txBody>
      </p:sp>
      <p:sp>
        <p:nvSpPr>
          <p:cNvPr id="7" name="TextBox 6"/>
          <p:cNvSpPr txBox="1"/>
          <p:nvPr/>
        </p:nvSpPr>
        <p:spPr>
          <a:xfrm rot="16200000">
            <a:off x="373833" y="3906079"/>
            <a:ext cx="2448684" cy="338554"/>
          </a:xfrm>
          <a:prstGeom prst="rect">
            <a:avLst/>
          </a:prstGeom>
          <a:noFill/>
        </p:spPr>
        <p:txBody>
          <a:bodyPr wrap="none" rtlCol="0">
            <a:spAutoFit/>
          </a:bodyPr>
          <a:lstStyle/>
          <a:p>
            <a:r>
              <a:rPr lang="en-US" sz="1600" b="1" dirty="0">
                <a:solidFill>
                  <a:schemeClr val="tx1">
                    <a:lumMod val="65000"/>
                    <a:lumOff val="35000"/>
                  </a:schemeClr>
                </a:solidFill>
              </a:rPr>
              <a:t>ACT participation rates (%)</a:t>
            </a:r>
          </a:p>
        </p:txBody>
      </p:sp>
      <p:sp>
        <p:nvSpPr>
          <p:cNvPr id="8" name="Google Shape;66;p15"/>
          <p:cNvSpPr txBox="1">
            <a:spLocks noGrp="1"/>
          </p:cNvSpPr>
          <p:nvPr>
            <p:ph type="title"/>
          </p:nvPr>
        </p:nvSpPr>
        <p:spPr>
          <a:xfrm>
            <a:off x="1905629" y="878855"/>
            <a:ext cx="8335852" cy="741603"/>
          </a:xfrm>
          <a:prstGeom prst="rect">
            <a:avLst/>
          </a:prstGeom>
        </p:spPr>
        <p:txBody>
          <a:bodyPr spcFirstLastPara="1" vert="horz" wrap="square" lIns="121900" tIns="121900" rIns="121900" bIns="121900" rtlCol="0" anchor="t" anchorCtr="0">
            <a:noAutofit/>
          </a:bodyPr>
          <a:lstStyle/>
          <a:p>
            <a:pPr lvl="0"/>
            <a:r>
              <a:rPr lang="en-GB" sz="2133" b="1" dirty="0">
                <a:solidFill>
                  <a:schemeClr val="tx1">
                    <a:lumMod val="75000"/>
                    <a:lumOff val="25000"/>
                  </a:schemeClr>
                </a:solidFill>
              </a:rPr>
              <a:t>Inverse relationship between SAT and ACT participation rates.</a:t>
            </a:r>
          </a:p>
        </p:txBody>
      </p:sp>
      <p:sp>
        <p:nvSpPr>
          <p:cNvPr id="9" name="TextBox 8"/>
          <p:cNvSpPr txBox="1"/>
          <p:nvPr/>
        </p:nvSpPr>
        <p:spPr>
          <a:xfrm>
            <a:off x="5317067" y="5681435"/>
            <a:ext cx="1049867" cy="318100"/>
          </a:xfrm>
          <a:prstGeom prst="rect">
            <a:avLst/>
          </a:prstGeom>
          <a:noFill/>
        </p:spPr>
        <p:txBody>
          <a:bodyPr wrap="square" rtlCol="0">
            <a:spAutoFit/>
          </a:bodyPr>
          <a:lstStyle/>
          <a:p>
            <a:r>
              <a:rPr lang="en-US" sz="1467" i="1" dirty="0"/>
              <a:t>r </a:t>
            </a:r>
            <a:r>
              <a:rPr lang="en-US" sz="1467" dirty="0"/>
              <a:t>= -0.74</a:t>
            </a:r>
          </a:p>
        </p:txBody>
      </p:sp>
      <p:sp>
        <p:nvSpPr>
          <p:cNvPr id="10" name="TextBox 9"/>
          <p:cNvSpPr txBox="1"/>
          <p:nvPr/>
        </p:nvSpPr>
        <p:spPr>
          <a:xfrm>
            <a:off x="9426224" y="5681435"/>
            <a:ext cx="1049867" cy="318100"/>
          </a:xfrm>
          <a:prstGeom prst="rect">
            <a:avLst/>
          </a:prstGeom>
          <a:noFill/>
        </p:spPr>
        <p:txBody>
          <a:bodyPr wrap="square" rtlCol="0">
            <a:spAutoFit/>
          </a:bodyPr>
          <a:lstStyle/>
          <a:p>
            <a:r>
              <a:rPr lang="en-US" sz="1467" i="1" dirty="0"/>
              <a:t>r </a:t>
            </a:r>
            <a:r>
              <a:rPr lang="en-US" sz="1467" dirty="0"/>
              <a:t>= -0.85</a:t>
            </a:r>
          </a:p>
        </p:txBody>
      </p:sp>
    </p:spTree>
    <p:extLst>
      <p:ext uri="{BB962C8B-B14F-4D97-AF65-F5344CB8AC3E}">
        <p14:creationId xmlns:p14="http://schemas.microsoft.com/office/powerpoint/2010/main" val="31526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6787911" y="2584248"/>
            <a:ext cx="5116284" cy="1869832"/>
          </a:xfrm>
          <a:prstGeom prst="rect">
            <a:avLst/>
          </a:prstGeom>
        </p:spPr>
        <p:txBody>
          <a:bodyPr spcFirstLastPara="1" vert="horz" wrap="square" lIns="121900" tIns="121900" rIns="121900" bIns="121900" rtlCol="0" anchor="t" anchorCtr="0">
            <a:noAutofit/>
          </a:bodyPr>
          <a:lstStyle/>
          <a:p>
            <a:r>
              <a:rPr lang="en-GB" sz="2667" b="1" dirty="0">
                <a:solidFill>
                  <a:schemeClr val="tx1">
                    <a:lumMod val="75000"/>
                    <a:lumOff val="25000"/>
                  </a:schemeClr>
                </a:solidFill>
              </a:rPr>
              <a:t>High participation rates in one test usually means low participation rates in the other.</a:t>
            </a:r>
            <a:endParaRPr sz="2667" b="1" dirty="0">
              <a:solidFill>
                <a:schemeClr val="tx1">
                  <a:lumMod val="75000"/>
                  <a:lumOff val="25000"/>
                </a:schemeClr>
              </a:solidFill>
            </a:endParaRPr>
          </a:p>
        </p:txBody>
      </p:sp>
      <p:sp>
        <p:nvSpPr>
          <p:cNvPr id="10" name="TextBox 9"/>
          <p:cNvSpPr txBox="1"/>
          <p:nvPr/>
        </p:nvSpPr>
        <p:spPr>
          <a:xfrm>
            <a:off x="2139840" y="238640"/>
            <a:ext cx="2526204" cy="338554"/>
          </a:xfrm>
          <a:prstGeom prst="rect">
            <a:avLst/>
          </a:prstGeom>
          <a:noFill/>
        </p:spPr>
        <p:txBody>
          <a:bodyPr wrap="none" rtlCol="0">
            <a:spAutoFit/>
          </a:bodyPr>
          <a:lstStyle/>
          <a:p>
            <a:r>
              <a:rPr lang="en-US" sz="1600" b="1" dirty="0">
                <a:solidFill>
                  <a:schemeClr val="tx1">
                    <a:lumMod val="65000"/>
                    <a:lumOff val="35000"/>
                  </a:schemeClr>
                </a:solidFill>
              </a:rPr>
              <a:t>Participation rates (%) 2017</a:t>
            </a:r>
          </a:p>
        </p:txBody>
      </p:sp>
      <p:sp>
        <p:nvSpPr>
          <p:cNvPr id="11" name="TextBox 10"/>
          <p:cNvSpPr txBox="1"/>
          <p:nvPr/>
        </p:nvSpPr>
        <p:spPr>
          <a:xfrm>
            <a:off x="7923781" y="238640"/>
            <a:ext cx="2526204" cy="338554"/>
          </a:xfrm>
          <a:prstGeom prst="rect">
            <a:avLst/>
          </a:prstGeom>
          <a:noFill/>
        </p:spPr>
        <p:txBody>
          <a:bodyPr wrap="none" rtlCol="0">
            <a:spAutoFit/>
          </a:bodyPr>
          <a:lstStyle/>
          <a:p>
            <a:r>
              <a:rPr lang="en-US" sz="1600" b="1" dirty="0">
                <a:solidFill>
                  <a:schemeClr val="tx1">
                    <a:lumMod val="65000"/>
                    <a:lumOff val="35000"/>
                  </a:schemeClr>
                </a:solidFill>
              </a:rPr>
              <a:t>Participation rates (%) 2018</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560"/>
          <a:stretch/>
        </p:blipFill>
        <p:spPr>
          <a:xfrm>
            <a:off x="123075" y="615773"/>
            <a:ext cx="6000000" cy="584641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785"/>
          <a:stretch/>
        </p:blipFill>
        <p:spPr>
          <a:xfrm>
            <a:off x="6123075" y="602710"/>
            <a:ext cx="6000000" cy="5832911"/>
          </a:xfrm>
          <a:prstGeom prst="rect">
            <a:avLst/>
          </a:prstGeom>
        </p:spPr>
      </p:pic>
      <p:sp>
        <p:nvSpPr>
          <p:cNvPr id="2" name="Rectangle 1"/>
          <p:cNvSpPr/>
          <p:nvPr/>
        </p:nvSpPr>
        <p:spPr>
          <a:xfrm>
            <a:off x="123075" y="4020067"/>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p:cNvSpPr/>
          <p:nvPr/>
        </p:nvSpPr>
        <p:spPr>
          <a:xfrm>
            <a:off x="128563" y="1340464"/>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a:xfrm>
            <a:off x="123067" y="3482258"/>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585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99A-50B2-C14A-8530-299E45F6FE4A}"/>
              </a:ext>
            </a:extLst>
          </p:cNvPr>
          <p:cNvSpPr>
            <a:spLocks noGrp="1"/>
          </p:cNvSpPr>
          <p:nvPr>
            <p:ph type="title"/>
          </p:nvPr>
        </p:nvSpPr>
        <p:spPr/>
        <p:txBody>
          <a:bodyPr/>
          <a:lstStyle/>
          <a:p>
            <a:pPr algn="ctr"/>
            <a:r>
              <a:rPr lang="en-US" b="1" dirty="0"/>
              <a:t>PARTICIPATION RATES PER STATE</a:t>
            </a:r>
          </a:p>
        </p:txBody>
      </p:sp>
      <p:pic>
        <p:nvPicPr>
          <p:cNvPr id="5" name="Picture 4">
            <a:extLst>
              <a:ext uri="{FF2B5EF4-FFF2-40B4-BE49-F238E27FC236}">
                <a16:creationId xmlns:a16="http://schemas.microsoft.com/office/drawing/2014/main" id="{4160A2B6-23FB-A843-870D-1CA3EF295282}"/>
              </a:ext>
            </a:extLst>
          </p:cNvPr>
          <p:cNvPicPr>
            <a:picLocks noChangeAspect="1"/>
          </p:cNvPicPr>
          <p:nvPr/>
        </p:nvPicPr>
        <p:blipFill>
          <a:blip r:embed="rId2"/>
          <a:stretch>
            <a:fillRect/>
          </a:stretch>
        </p:blipFill>
        <p:spPr>
          <a:xfrm>
            <a:off x="0" y="1812330"/>
            <a:ext cx="12192000" cy="4304497"/>
          </a:xfrm>
          <a:prstGeom prst="rect">
            <a:avLst/>
          </a:prstGeom>
        </p:spPr>
      </p:pic>
    </p:spTree>
    <p:extLst>
      <p:ext uri="{BB962C8B-B14F-4D97-AF65-F5344CB8AC3E}">
        <p14:creationId xmlns:p14="http://schemas.microsoft.com/office/powerpoint/2010/main" val="144859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21" name="Google Shape;121;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22" name="Google Shape;122;p23"/>
          <p:cNvPicPr preferRelativeResize="0"/>
          <p:nvPr/>
        </p:nvPicPr>
        <p:blipFill>
          <a:blip r:embed="rId3"/>
          <a:stretch>
            <a:fillRect/>
          </a:stretch>
        </p:blipFill>
        <p:spPr>
          <a:xfrm>
            <a:off x="121421" y="190500"/>
            <a:ext cx="11949157" cy="6477000"/>
          </a:xfrm>
          <a:prstGeom prst="rect">
            <a:avLst/>
          </a:prstGeom>
          <a:noFill/>
          <a:ln>
            <a:noFill/>
          </a:ln>
        </p:spPr>
      </p:pic>
    </p:spTree>
    <p:extLst>
      <p:ext uri="{BB962C8B-B14F-4D97-AF65-F5344CB8AC3E}">
        <p14:creationId xmlns:p14="http://schemas.microsoft.com/office/powerpoint/2010/main" val="30604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b="1" dirty="0"/>
              <a:t>POINTS OF INTEREST</a:t>
            </a:r>
          </a:p>
        </p:txBody>
      </p:sp>
      <p:sp>
        <p:nvSpPr>
          <p:cNvPr id="128" name="Google Shape;128;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115000"/>
              </a:lnSpc>
              <a:buChar char="-"/>
            </a:pPr>
            <a:r>
              <a:rPr lang="en-GB" dirty="0"/>
              <a:t>Colorado has a unique graph where it changed from 100% participation in ACT 2017 to 100% participation in SAT 2018. </a:t>
            </a:r>
            <a:endParaRPr dirty="0"/>
          </a:p>
          <a:p>
            <a:pPr lvl="1">
              <a:lnSpc>
                <a:spcPct val="115000"/>
              </a:lnSpc>
              <a:spcBef>
                <a:spcPts val="0"/>
              </a:spcBef>
              <a:buChar char="-"/>
            </a:pPr>
            <a:r>
              <a:rPr lang="en-GB" dirty="0"/>
              <a:t>This is because there was a change in high school testing in 2017 from ACT to SAT.</a:t>
            </a:r>
          </a:p>
          <a:p>
            <a:pPr>
              <a:lnSpc>
                <a:spcPct val="115000"/>
              </a:lnSpc>
              <a:buChar char="-"/>
            </a:pPr>
            <a:r>
              <a:rPr lang="en-GB" dirty="0"/>
              <a:t>Alaska has a middling participation rate for both ACT and SAT.</a:t>
            </a:r>
            <a:endParaRPr dirty="0"/>
          </a:p>
          <a:p>
            <a:pPr lvl="1">
              <a:lnSpc>
                <a:spcPct val="115000"/>
              </a:lnSpc>
              <a:spcBef>
                <a:spcPts val="0"/>
              </a:spcBef>
              <a:buChar char="-"/>
            </a:pPr>
            <a:r>
              <a:rPr lang="en-GB" dirty="0"/>
              <a:t>This is because there is no state preferred test for Alaska.        </a:t>
            </a:r>
            <a:endParaRPr dirty="0"/>
          </a:p>
          <a:p>
            <a:pPr>
              <a:lnSpc>
                <a:spcPct val="115000"/>
              </a:lnSpc>
              <a:buChar char="-"/>
            </a:pPr>
            <a:r>
              <a:rPr lang="en-GB" dirty="0"/>
              <a:t>Maine has a high SAT participation</a:t>
            </a:r>
            <a:endParaRPr dirty="0"/>
          </a:p>
          <a:p>
            <a:pPr lvl="1">
              <a:lnSpc>
                <a:spcPct val="115000"/>
              </a:lnSpc>
              <a:spcBef>
                <a:spcPts val="0"/>
              </a:spcBef>
              <a:buChar char="-"/>
            </a:pPr>
            <a:r>
              <a:rPr lang="en-GB" dirty="0"/>
              <a:t>This is because the state has requires SAT.</a:t>
            </a:r>
            <a:endParaRPr dirty="0"/>
          </a:p>
          <a:p>
            <a:pPr lvl="1">
              <a:lnSpc>
                <a:spcPct val="115000"/>
              </a:lnSpc>
              <a:spcBef>
                <a:spcPts val="0"/>
              </a:spcBef>
              <a:buChar char="-"/>
            </a:pPr>
            <a:r>
              <a:rPr lang="en-GB" dirty="0"/>
              <a:t>However, Maine does not have 100% test participation in SAT</a:t>
            </a:r>
            <a:endParaRPr dirty="0"/>
          </a:p>
          <a:p>
            <a:pPr lvl="1">
              <a:lnSpc>
                <a:spcPct val="115000"/>
              </a:lnSpc>
              <a:spcBef>
                <a:spcPts val="0"/>
              </a:spcBef>
              <a:buChar char="-"/>
            </a:pPr>
            <a:r>
              <a:rPr lang="en-GB" dirty="0"/>
              <a:t>Possibility: They might not be in the public school system</a:t>
            </a:r>
            <a:endParaRPr lang="en-SG" dirty="0"/>
          </a:p>
        </p:txBody>
      </p:sp>
    </p:spTree>
    <p:extLst>
      <p:ext uri="{BB962C8B-B14F-4D97-AF65-F5344CB8AC3E}">
        <p14:creationId xmlns:p14="http://schemas.microsoft.com/office/powerpoint/2010/main" val="1861798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1391</Words>
  <Application>Microsoft Macintosh PowerPoint</Application>
  <PresentationFormat>Widescreen</PresentationFormat>
  <Paragraphs>155</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vt:lpstr>
      <vt:lpstr>Times New Roman</vt:lpstr>
      <vt:lpstr>Office Theme</vt:lpstr>
      <vt:lpstr>RECOMMENDATIONS  FOR THE SAT</vt:lpstr>
      <vt:lpstr>PROBLEM STATEMENT</vt:lpstr>
      <vt:lpstr>Challenges with raw participation rate data Sources: SAT &amp; ACT participation rates in 2017 and 2018</vt:lpstr>
      <vt:lpstr>PowerPoint Presentation</vt:lpstr>
      <vt:lpstr>Inverse relationship between SAT and ACT participation rates.</vt:lpstr>
      <vt:lpstr>High participation rates in one test usually means low participation rates in the other.</vt:lpstr>
      <vt:lpstr>PARTICIPATION RATES PER STATE</vt:lpstr>
      <vt:lpstr>PowerPoint Presentation</vt:lpstr>
      <vt:lpstr>POINTS OF INTEREST</vt:lpstr>
      <vt:lpstr>LIMITS OF DATA</vt:lpstr>
      <vt:lpstr>PowerPoint Presentation</vt:lpstr>
      <vt:lpstr>KEY STATISTICS</vt:lpstr>
      <vt:lpstr>EXTERNAL FACTORS</vt:lpstr>
      <vt:lpstr>EXTERNAL FACTORS</vt:lpstr>
      <vt:lpstr>EXTERNAL FACTORS</vt:lpstr>
      <vt:lpstr>CONCLUSIONS &amp; RECOMMENDATIONS</vt:lpstr>
      <vt:lpstr>CONCLUSIONS &amp; RECOMMENDATIONS</vt:lpstr>
      <vt:lpstr>CONCLUSIONS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Microsoft Office User</dc:creator>
  <cp:lastModifiedBy>Microsoft Office User</cp:lastModifiedBy>
  <cp:revision>23</cp:revision>
  <dcterms:created xsi:type="dcterms:W3CDTF">2019-09-25T09:28:09Z</dcterms:created>
  <dcterms:modified xsi:type="dcterms:W3CDTF">2019-09-27T03:22:02Z</dcterms:modified>
</cp:coreProperties>
</file>