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66" r:id="rId15"/>
    <p:sldId id="267" r:id="rId16"/>
    <p:sldId id="26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Lato"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3A08B-8C0C-4E54-92E8-17465C60A0A3}">
  <a:tblStyle styleId="{C6F3A08B-8C0C-4E54-92E8-17465C60A0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06425e043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06425e04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6c12880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6c12880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10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6c12880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6c12880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f6c12880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f6c12880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see that MIL and relationships are really big</a:t>
            </a:r>
            <a:endParaRPr/>
          </a:p>
          <a:p>
            <a:pPr marL="0" lvl="0" indent="0" algn="l" rtl="0">
              <a:spcBef>
                <a:spcPts val="0"/>
              </a:spcBef>
              <a:spcAft>
                <a:spcPts val="0"/>
              </a:spcAft>
              <a:buNone/>
            </a:pPr>
            <a:r>
              <a:rPr lang="en"/>
              <a:t>So I lemmatised the words, and then removed the stop words</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f6c12880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f6c12880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t>
            </a:r>
            <a:r>
              <a:rPr lang="en">
                <a:latin typeface="Calibri"/>
                <a:ea typeface="Calibri"/>
                <a:cs typeface="Calibri"/>
                <a:sym typeface="Calibri"/>
              </a:rPr>
              <a:t>Logistic Regression seems to be less accurate</a:t>
            </a:r>
            <a:endParaRPr>
              <a:latin typeface="Calibri"/>
              <a:ea typeface="Calibri"/>
              <a:cs typeface="Calibri"/>
              <a:sym typeface="Calibri"/>
            </a:endParaRPr>
          </a:p>
          <a:p>
            <a:pPr marL="0" lvl="0" indent="0" algn="l" rtl="0">
              <a:lnSpc>
                <a:spcPct val="115000"/>
              </a:lnSpc>
              <a:spcBef>
                <a:spcPts val="0"/>
              </a:spcBef>
              <a:spcAft>
                <a:spcPts val="0"/>
              </a:spcAft>
              <a:buNone/>
            </a:pPr>
            <a:r>
              <a:rPr lang="en"/>
              <a:t>-</a:t>
            </a:r>
            <a:r>
              <a:rPr lang="en">
                <a:latin typeface="Calibri"/>
                <a:ea typeface="Calibri"/>
                <a:cs typeface="Calibri"/>
                <a:sym typeface="Calibri"/>
              </a:rPr>
              <a:t>Models with TF-IDF Vectorizer tend to have less wrong classifications</a:t>
            </a:r>
            <a:endParaRPr>
              <a:latin typeface="Calibri"/>
              <a:ea typeface="Calibri"/>
              <a:cs typeface="Calibri"/>
              <a:sym typeface="Calibri"/>
            </a:endParaRPr>
          </a:p>
          <a:p>
            <a:pPr marL="0" lvl="0" indent="0" algn="l" rtl="0">
              <a:lnSpc>
                <a:spcPct val="115000"/>
              </a:lnSpc>
              <a:spcBef>
                <a:spcPts val="0"/>
              </a:spcBef>
              <a:spcAft>
                <a:spcPts val="0"/>
              </a:spcAft>
              <a:buNone/>
            </a:pPr>
            <a:r>
              <a:rPr lang="en"/>
              <a:t>-</a:t>
            </a:r>
            <a:endParaRPr/>
          </a:p>
          <a:p>
            <a:pPr marL="0" lvl="0" indent="0" algn="l" rtl="0">
              <a:lnSpc>
                <a:spcPct val="115000"/>
              </a:lnSpc>
              <a:spcBef>
                <a:spcPts val="0"/>
              </a:spcBef>
              <a:spcAft>
                <a:spcPts val="0"/>
              </a:spcAft>
              <a:buNone/>
            </a:pPr>
            <a:r>
              <a:rPr lang="en">
                <a:latin typeface="Calibri"/>
                <a:ea typeface="Calibri"/>
                <a:cs typeface="Calibri"/>
                <a:sym typeface="Calibri"/>
              </a:rPr>
              <a:t>If it is possible, we can explore the following courses of action:</a:t>
            </a:r>
            <a:endParaRPr>
              <a:latin typeface="Calibri"/>
              <a:ea typeface="Calibri"/>
              <a:cs typeface="Calibri"/>
              <a:sym typeface="Calibri"/>
            </a:endParaRPr>
          </a:p>
          <a:p>
            <a:pPr marL="0" lvl="0" indent="0" algn="l" rtl="0">
              <a:lnSpc>
                <a:spcPct val="115000"/>
              </a:lnSpc>
              <a:spcBef>
                <a:spcPts val="0"/>
              </a:spcBef>
              <a:spcAft>
                <a:spcPts val="0"/>
              </a:spcAft>
              <a:buNone/>
            </a:pPr>
            <a:r>
              <a:rPr lang="en">
                <a:latin typeface="Calibri"/>
                <a:ea typeface="Calibri"/>
                <a:cs typeface="Calibri"/>
                <a:sym typeface="Calibri"/>
              </a:rPr>
              <a:t>- introducing regularisation to the logistic regression model</a:t>
            </a:r>
            <a:endParaRPr>
              <a:latin typeface="Calibri"/>
              <a:ea typeface="Calibri"/>
              <a:cs typeface="Calibri"/>
              <a:sym typeface="Calibri"/>
            </a:endParaRPr>
          </a:p>
          <a:p>
            <a:pPr marL="0" lvl="0" indent="0" algn="l" rtl="0">
              <a:lnSpc>
                <a:spcPct val="115000"/>
              </a:lnSpc>
              <a:spcBef>
                <a:spcPts val="0"/>
              </a:spcBef>
              <a:spcAft>
                <a:spcPts val="0"/>
              </a:spcAft>
              <a:buNone/>
            </a:pPr>
            <a:r>
              <a:rPr lang="en">
                <a:latin typeface="Calibri"/>
                <a:ea typeface="Calibri"/>
                <a:cs typeface="Calibri"/>
                <a:sym typeface="Calibri"/>
              </a:rPr>
              <a:t>- try decision trees instead</a:t>
            </a:r>
            <a:endParaRPr>
              <a:latin typeface="Calibri"/>
              <a:ea typeface="Calibri"/>
              <a:cs typeface="Calibri"/>
              <a:sym typeface="Calibri"/>
            </a:endParaRPr>
          </a:p>
          <a:p>
            <a:pPr marL="0" lvl="0" indent="0" algn="l" rtl="0">
              <a:lnSpc>
                <a:spcPct val="115000"/>
              </a:lnSpc>
              <a:spcBef>
                <a:spcPts val="0"/>
              </a:spcBef>
              <a:spcAft>
                <a:spcPts val="0"/>
              </a:spcAft>
              <a:buNone/>
            </a:pPr>
            <a:r>
              <a:rPr lang="en">
                <a:latin typeface="Calibri"/>
                <a:ea typeface="Calibri"/>
                <a:cs typeface="Calibri"/>
                <a:sym typeface="Calibri"/>
              </a:rPr>
              <a:t>- develop tool further to decide on danger level of poster. </a:t>
            </a:r>
            <a:endParaRPr>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06425e04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06425e04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06425e043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06425e04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06425e04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06425e04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06425e04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06425e04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06425e043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06425e04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6425e043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06425e04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06425e043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06425e04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06425e043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06425e04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reddit.com/r/depress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reddit.com/r/anxie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Of Subreddit Posts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Nicholas Lim</a:t>
            </a:r>
            <a:endParaRPr/>
          </a:p>
          <a:p>
            <a:pPr marL="0" lvl="0" indent="0" algn="l" rtl="0">
              <a:spcBef>
                <a:spcPts val="0"/>
              </a:spcBef>
              <a:spcAft>
                <a:spcPts val="0"/>
              </a:spcAft>
              <a:buNone/>
            </a:pPr>
            <a:r>
              <a:rPr lang="en"/>
              <a:t>Irwin Wei</a:t>
            </a:r>
            <a:endParaRPr/>
          </a:p>
          <a:p>
            <a:pPr marL="0" lvl="0" indent="0" algn="l" rtl="0">
              <a:spcBef>
                <a:spcPts val="0"/>
              </a:spcBef>
              <a:spcAft>
                <a:spcPts val="0"/>
              </a:spcAft>
              <a:buNone/>
            </a:pPr>
            <a:r>
              <a:rPr lang="en"/>
              <a:t>Michelle 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2" name="Google Shape;19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Random Forest with TfidfVectorizer worked fairly well with an accuracy score of close to 85%, even though both subreddits were fairly similar in nature. </a:t>
            </a:r>
            <a:endParaRPr/>
          </a:p>
          <a:p>
            <a:pPr marL="457200" lvl="0" indent="-311150" algn="l" rtl="0">
              <a:spcBef>
                <a:spcPts val="0"/>
              </a:spcBef>
              <a:spcAft>
                <a:spcPts val="0"/>
              </a:spcAft>
              <a:buSzPts val="1300"/>
              <a:buChar char="-"/>
            </a:pPr>
            <a:r>
              <a:rPr lang="en"/>
              <a:t>Logistic Regression with TfidfVectorizer also works equally well as well with an accuracy score of 84%</a:t>
            </a:r>
            <a:endParaRPr/>
          </a:p>
          <a:p>
            <a:pPr marL="457200" lvl="0" indent="-311150" algn="l" rtl="0">
              <a:spcBef>
                <a:spcPts val="0"/>
              </a:spcBef>
              <a:spcAft>
                <a:spcPts val="0"/>
              </a:spcAft>
              <a:buSzPts val="1300"/>
              <a:buChar char="-"/>
            </a:pPr>
            <a:r>
              <a:rPr lang="en"/>
              <a:t>Scope can be expanded to include the following to further improve the models:</a:t>
            </a:r>
            <a:endParaRPr/>
          </a:p>
          <a:p>
            <a:pPr marL="914400" lvl="1" indent="-298450" algn="l" rtl="0">
              <a:spcBef>
                <a:spcPts val="0"/>
              </a:spcBef>
              <a:spcAft>
                <a:spcPts val="0"/>
              </a:spcAft>
              <a:buSzPts val="1100"/>
              <a:buChar char="-"/>
            </a:pPr>
            <a:r>
              <a:rPr lang="en"/>
              <a:t> </a:t>
            </a:r>
            <a:r>
              <a:rPr lang="en" sz="1300"/>
              <a:t>Include lemmatization, stemming and spell checks to have a general feel of the posts</a:t>
            </a:r>
            <a:endParaRPr sz="1300"/>
          </a:p>
          <a:p>
            <a:pPr marL="914400" lvl="1" indent="-311150" algn="l" rtl="0">
              <a:spcBef>
                <a:spcPts val="0"/>
              </a:spcBef>
              <a:spcAft>
                <a:spcPts val="0"/>
              </a:spcAft>
              <a:buSzPts val="1300"/>
              <a:buChar char="-"/>
            </a:pPr>
            <a:r>
              <a:rPr lang="en" sz="1300"/>
              <a:t>Include more subreddits (eg. bipolar) in our classification model. This may be further extended to be used as an initial diagnosis of any mental issues that the user might be suffering from.</a:t>
            </a:r>
            <a:endParaRPr sz="1300"/>
          </a:p>
          <a:p>
            <a:pPr marL="914400" lvl="1" indent="-311150" algn="l" rtl="0">
              <a:spcBef>
                <a:spcPts val="0"/>
              </a:spcBef>
              <a:spcAft>
                <a:spcPts val="0"/>
              </a:spcAft>
              <a:buSzPts val="1300"/>
              <a:buChar char="-"/>
            </a:pPr>
            <a:r>
              <a:rPr lang="en" sz="1300"/>
              <a:t>Tuning of parameters for random forest to get a better score. However, this requires a longer amount of time to tune to get the perfect parameters.</a:t>
            </a:r>
            <a:endParaRPr sz="1300"/>
          </a:p>
          <a:p>
            <a:pPr marL="914400" lvl="1" indent="-311150" algn="l" rtl="0">
              <a:spcBef>
                <a:spcPts val="0"/>
              </a:spcBef>
              <a:spcAft>
                <a:spcPts val="0"/>
              </a:spcAft>
              <a:buSzPts val="1300"/>
              <a:buChar char="-"/>
            </a:pPr>
            <a:r>
              <a:rPr lang="en" sz="1300"/>
              <a:t>Consider either boosting or bagging to get a more optimal outcome. </a:t>
            </a:r>
            <a:endParaRPr sz="1300"/>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192396" y="215077"/>
            <a:ext cx="7741397"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t>Irwin: </a:t>
            </a:r>
            <a:endParaRPr sz="2200" dirty="0"/>
          </a:p>
          <a:p>
            <a:pPr marL="0" lvl="0" indent="0" algn="l" rtl="0">
              <a:spcBef>
                <a:spcPts val="0"/>
              </a:spcBef>
              <a:spcAft>
                <a:spcPts val="0"/>
              </a:spcAft>
              <a:buNone/>
            </a:pPr>
            <a:r>
              <a:rPr lang="en" sz="2200" dirty="0"/>
              <a:t>r/</a:t>
            </a:r>
            <a:r>
              <a:rPr lang="en-US" sz="2200" dirty="0" err="1"/>
              <a:t>TalesFromTheCustomer</a:t>
            </a:r>
            <a:r>
              <a:rPr lang="en" sz="2200" dirty="0"/>
              <a:t>         </a:t>
            </a:r>
            <a:r>
              <a:rPr lang="en-US" sz="2200" dirty="0"/>
              <a:t>r</a:t>
            </a:r>
            <a:r>
              <a:rPr lang="en" sz="2200" dirty="0"/>
              <a:t>/</a:t>
            </a:r>
            <a:r>
              <a:rPr lang="en-US" sz="2200" dirty="0" err="1"/>
              <a:t>TalesFromYourServer</a:t>
            </a:r>
            <a:endParaRPr sz="2200" dirty="0"/>
          </a:p>
        </p:txBody>
      </p:sp>
      <p:sp>
        <p:nvSpPr>
          <p:cNvPr id="198" name="Google Shape;198;p23"/>
          <p:cNvSpPr txBox="1">
            <a:spLocks noGrp="1"/>
          </p:cNvSpPr>
          <p:nvPr>
            <p:ph type="body" idx="1"/>
          </p:nvPr>
        </p:nvSpPr>
        <p:spPr>
          <a:xfrm>
            <a:off x="1381580" y="1163982"/>
            <a:ext cx="7447107" cy="29035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dirty="0">
                <a:solidFill>
                  <a:schemeClr val="tx1"/>
                </a:solidFill>
                <a:highlight>
                  <a:srgbClr val="FFFF00"/>
                </a:highlight>
              </a:rPr>
              <a:t>r/</a:t>
            </a:r>
            <a:r>
              <a:rPr lang="en-US" b="1" u="sng" dirty="0" err="1">
                <a:solidFill>
                  <a:schemeClr val="tx1"/>
                </a:solidFill>
                <a:highlight>
                  <a:srgbClr val="FFFF00"/>
                </a:highlight>
              </a:rPr>
              <a:t>TalesFromTheCustomer</a:t>
            </a:r>
            <a:r>
              <a:rPr lang="en-US" b="1" u="sng" dirty="0">
                <a:solidFill>
                  <a:schemeClr val="tx1"/>
                </a:solidFill>
                <a:highlight>
                  <a:srgbClr val="FFFF00"/>
                </a:highlight>
              </a:rPr>
              <a:t>: </a:t>
            </a:r>
          </a:p>
          <a:p>
            <a:pPr marL="0" lvl="0" indent="0">
              <a:buNone/>
            </a:pPr>
            <a:r>
              <a:rPr lang="en-US" dirty="0"/>
              <a:t>Accounts of poor customer service encountered by contributors. </a:t>
            </a:r>
            <a:r>
              <a:rPr lang="en-US" b="1" u="sng" dirty="0">
                <a:solidFill>
                  <a:schemeClr val="tx1"/>
                </a:solidFill>
                <a:highlight>
                  <a:srgbClr val="FFFF00"/>
                </a:highlight>
              </a:rPr>
              <a:t>997 posts</a:t>
            </a:r>
          </a:p>
          <a:p>
            <a:pPr marL="0" indent="0">
              <a:spcBef>
                <a:spcPts val="600"/>
              </a:spcBef>
              <a:buNone/>
            </a:pPr>
            <a:r>
              <a:rPr lang="en-US" b="1" u="sng" dirty="0">
                <a:solidFill>
                  <a:schemeClr val="tx1"/>
                </a:solidFill>
                <a:highlight>
                  <a:srgbClr val="FFFF00"/>
                </a:highlight>
              </a:rPr>
              <a:t>r/</a:t>
            </a:r>
            <a:r>
              <a:rPr lang="en-US" b="1" u="sng" dirty="0" err="1">
                <a:solidFill>
                  <a:schemeClr val="tx1"/>
                </a:solidFill>
                <a:highlight>
                  <a:srgbClr val="FFFF00"/>
                </a:highlight>
              </a:rPr>
              <a:t>TalesFromYourServer</a:t>
            </a:r>
            <a:r>
              <a:rPr lang="en-US" b="1" u="sng" dirty="0">
                <a:solidFill>
                  <a:schemeClr val="tx1"/>
                </a:solidFill>
                <a:highlight>
                  <a:srgbClr val="FFFF00"/>
                </a:highlight>
              </a:rPr>
              <a:t>: </a:t>
            </a:r>
          </a:p>
          <a:p>
            <a:pPr marL="0" lvl="0" indent="0">
              <a:buNone/>
            </a:pPr>
            <a:r>
              <a:rPr lang="en-US" dirty="0"/>
              <a:t>Comprises contributions from people who work(ed) as waiters/waitresses regarding unreasonable customers they encountered at work. </a:t>
            </a:r>
            <a:r>
              <a:rPr lang="en-US" b="1" u="sng" dirty="0">
                <a:solidFill>
                  <a:schemeClr val="tx1"/>
                </a:solidFill>
                <a:highlight>
                  <a:srgbClr val="FFFF00"/>
                </a:highlight>
              </a:rPr>
              <a:t>996 posts</a:t>
            </a:r>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r>
              <a:rPr lang="en" sz="1800" b="1" dirty="0"/>
              <a:t>Problem Statement: </a:t>
            </a:r>
            <a:endParaRPr sz="1800" b="1" dirty="0"/>
          </a:p>
          <a:p>
            <a:pPr marL="0" lvl="0" indent="0" algn="l" rtl="0">
              <a:spcBef>
                <a:spcPts val="1600"/>
              </a:spcBef>
              <a:spcAft>
                <a:spcPts val="0"/>
              </a:spcAft>
              <a:buNone/>
            </a:pPr>
            <a:r>
              <a:rPr lang="en-US" dirty="0"/>
              <a:t>To differentiate between both types of posts so that a service provider can obtain insights on pain points experienced by customers and their staff, so as to bolster staff training and psychological preparedness.</a:t>
            </a:r>
            <a:endParaRPr dirty="0"/>
          </a:p>
        </p:txBody>
      </p:sp>
    </p:spTree>
    <p:extLst>
      <p:ext uri="{BB962C8B-B14F-4D97-AF65-F5344CB8AC3E}">
        <p14:creationId xmlns:p14="http://schemas.microsoft.com/office/powerpoint/2010/main" val="152792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A8C03F-3504-4A22-B50B-2F20C598BEAB}"/>
              </a:ext>
            </a:extLst>
          </p:cNvPr>
          <p:cNvPicPr>
            <a:picLocks noChangeAspect="1"/>
          </p:cNvPicPr>
          <p:nvPr/>
        </p:nvPicPr>
        <p:blipFill>
          <a:blip r:embed="rId2"/>
          <a:stretch>
            <a:fillRect/>
          </a:stretch>
        </p:blipFill>
        <p:spPr>
          <a:xfrm>
            <a:off x="1245326" y="1974096"/>
            <a:ext cx="7415198" cy="2919043"/>
          </a:xfrm>
          <a:prstGeom prst="rect">
            <a:avLst/>
          </a:prstGeom>
        </p:spPr>
      </p:pic>
      <p:sp>
        <p:nvSpPr>
          <p:cNvPr id="5" name="Rectangle 4">
            <a:extLst>
              <a:ext uri="{FF2B5EF4-FFF2-40B4-BE49-F238E27FC236}">
                <a16:creationId xmlns:a16="http://schemas.microsoft.com/office/drawing/2014/main" id="{F8686AB0-22D7-4F6B-B50C-984CAE69A314}"/>
              </a:ext>
            </a:extLst>
          </p:cNvPr>
          <p:cNvSpPr/>
          <p:nvPr/>
        </p:nvSpPr>
        <p:spPr>
          <a:xfrm>
            <a:off x="1140374" y="172310"/>
            <a:ext cx="6647791" cy="600164"/>
          </a:xfrm>
          <a:prstGeom prst="rect">
            <a:avLst/>
          </a:prstGeom>
        </p:spPr>
        <p:txBody>
          <a:bodyPr wrap="square">
            <a:spAutoFit/>
          </a:bodyPr>
          <a:lstStyle/>
          <a:p>
            <a:pPr lvl="0"/>
            <a:r>
              <a:rPr lang="en-US" sz="2000" b="1" dirty="0">
                <a:solidFill>
                  <a:schemeClr val="bg1"/>
                </a:solidFill>
              </a:rPr>
              <a:t>Main Challenge:</a:t>
            </a:r>
          </a:p>
          <a:p>
            <a:pPr lvl="0"/>
            <a:r>
              <a:rPr lang="en-US" sz="1300" b="1" dirty="0">
                <a:solidFill>
                  <a:schemeClr val="bg1"/>
                </a:solidFill>
              </a:rPr>
              <a:t>Very similar words (nouns, adjectives etc.)</a:t>
            </a:r>
          </a:p>
        </p:txBody>
      </p:sp>
      <p:sp>
        <p:nvSpPr>
          <p:cNvPr id="6" name="Rectangle 5">
            <a:extLst>
              <a:ext uri="{FF2B5EF4-FFF2-40B4-BE49-F238E27FC236}">
                <a16:creationId xmlns:a16="http://schemas.microsoft.com/office/drawing/2014/main" id="{AA195367-DDBE-461A-926E-7DA730FE98C0}"/>
              </a:ext>
            </a:extLst>
          </p:cNvPr>
          <p:cNvSpPr/>
          <p:nvPr/>
        </p:nvSpPr>
        <p:spPr>
          <a:xfrm>
            <a:off x="1140374" y="909664"/>
            <a:ext cx="7136520" cy="877163"/>
          </a:xfrm>
          <a:prstGeom prst="rect">
            <a:avLst/>
          </a:prstGeom>
        </p:spPr>
        <p:txBody>
          <a:bodyPr wrap="square">
            <a:spAutoFit/>
          </a:bodyPr>
          <a:lstStyle/>
          <a:p>
            <a:pPr lvl="0"/>
            <a:r>
              <a:rPr lang="en-US" sz="2000" b="1" dirty="0">
                <a:solidFill>
                  <a:schemeClr val="bg1"/>
                </a:solidFill>
              </a:rPr>
              <a:t>General Approach:</a:t>
            </a:r>
          </a:p>
          <a:p>
            <a:pPr marL="285750" lvl="0" indent="-285750">
              <a:buFontTx/>
              <a:buChar char="-"/>
            </a:pPr>
            <a:r>
              <a:rPr lang="en-US" sz="1300" b="1" dirty="0">
                <a:solidFill>
                  <a:schemeClr val="bg1"/>
                </a:solidFill>
              </a:rPr>
              <a:t>- Combinations of text pre-processing, vectorization &amp; classifier</a:t>
            </a:r>
          </a:p>
          <a:p>
            <a:pPr marL="285750" lvl="0" indent="-285750">
              <a:spcBef>
                <a:spcPts val="600"/>
              </a:spcBef>
              <a:buFontTx/>
              <a:buChar char="-"/>
            </a:pPr>
            <a:r>
              <a:rPr lang="en-US" sz="1300" b="1" dirty="0">
                <a:solidFill>
                  <a:schemeClr val="bg1"/>
                </a:solidFill>
              </a:rPr>
              <a:t>- For each combination, iteratively apply </a:t>
            </a:r>
            <a:r>
              <a:rPr lang="en-US" sz="1300" b="1" dirty="0" err="1">
                <a:solidFill>
                  <a:schemeClr val="bg1"/>
                </a:solidFill>
              </a:rPr>
              <a:t>GridSearch</a:t>
            </a:r>
            <a:r>
              <a:rPr lang="en-US" sz="1300" b="1" dirty="0">
                <a:solidFill>
                  <a:schemeClr val="bg1"/>
                </a:solidFill>
              </a:rPr>
              <a:t> to find optimum parameters</a:t>
            </a:r>
          </a:p>
        </p:txBody>
      </p:sp>
      <p:sp>
        <p:nvSpPr>
          <p:cNvPr id="7" name="Rectangle 6">
            <a:extLst>
              <a:ext uri="{FF2B5EF4-FFF2-40B4-BE49-F238E27FC236}">
                <a16:creationId xmlns:a16="http://schemas.microsoft.com/office/drawing/2014/main" id="{4DC1C7BF-9DC9-45D1-BCD7-91E9AD2109F1}"/>
              </a:ext>
            </a:extLst>
          </p:cNvPr>
          <p:cNvSpPr/>
          <p:nvPr/>
        </p:nvSpPr>
        <p:spPr>
          <a:xfrm rot="19892148">
            <a:off x="-787" y="1939473"/>
            <a:ext cx="1833195" cy="461665"/>
          </a:xfrm>
          <a:prstGeom prst="rect">
            <a:avLst/>
          </a:prstGeom>
        </p:spPr>
        <p:txBody>
          <a:bodyPr wrap="square">
            <a:spAutoFit/>
          </a:bodyPr>
          <a:lstStyle/>
          <a:p>
            <a:pPr lvl="0"/>
            <a:r>
              <a:rPr lang="en-US" sz="2400" b="1" dirty="0">
                <a:solidFill>
                  <a:schemeClr val="tx1"/>
                </a:solidFill>
                <a:highlight>
                  <a:srgbClr val="FFFF00"/>
                </a:highlight>
              </a:rPr>
              <a:t>RESULTS!</a:t>
            </a:r>
          </a:p>
        </p:txBody>
      </p:sp>
      <p:sp>
        <p:nvSpPr>
          <p:cNvPr id="8" name="Rectangle 7">
            <a:extLst>
              <a:ext uri="{FF2B5EF4-FFF2-40B4-BE49-F238E27FC236}">
                <a16:creationId xmlns:a16="http://schemas.microsoft.com/office/drawing/2014/main" id="{26A8EA4E-1EEA-449A-ACFC-8478D643DB05}"/>
              </a:ext>
            </a:extLst>
          </p:cNvPr>
          <p:cNvSpPr/>
          <p:nvPr/>
        </p:nvSpPr>
        <p:spPr>
          <a:xfrm>
            <a:off x="1329070" y="4582511"/>
            <a:ext cx="7251403" cy="2896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F5262F-87EF-4472-B319-EBE4A10549C9}"/>
              </a:ext>
            </a:extLst>
          </p:cNvPr>
          <p:cNvSpPr/>
          <p:nvPr/>
        </p:nvSpPr>
        <p:spPr>
          <a:xfrm>
            <a:off x="1329070" y="3682281"/>
            <a:ext cx="7251403" cy="289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24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3FD99A-631B-4510-A77A-029FBEEE2EC5}"/>
              </a:ext>
            </a:extLst>
          </p:cNvPr>
          <p:cNvPicPr>
            <a:picLocks noChangeAspect="1"/>
          </p:cNvPicPr>
          <p:nvPr/>
        </p:nvPicPr>
        <p:blipFill>
          <a:blip r:embed="rId2"/>
          <a:stretch>
            <a:fillRect/>
          </a:stretch>
        </p:blipFill>
        <p:spPr>
          <a:xfrm>
            <a:off x="2280472" y="87232"/>
            <a:ext cx="3237460" cy="2391637"/>
          </a:xfrm>
          <a:prstGeom prst="rect">
            <a:avLst/>
          </a:prstGeom>
        </p:spPr>
      </p:pic>
      <p:pic>
        <p:nvPicPr>
          <p:cNvPr id="8" name="Picture 7">
            <a:extLst>
              <a:ext uri="{FF2B5EF4-FFF2-40B4-BE49-F238E27FC236}">
                <a16:creationId xmlns:a16="http://schemas.microsoft.com/office/drawing/2014/main" id="{9885813E-6F12-4C26-BDD5-059A497EEE55}"/>
              </a:ext>
            </a:extLst>
          </p:cNvPr>
          <p:cNvPicPr>
            <a:picLocks noChangeAspect="1"/>
          </p:cNvPicPr>
          <p:nvPr/>
        </p:nvPicPr>
        <p:blipFill>
          <a:blip r:embed="rId3"/>
          <a:stretch>
            <a:fillRect/>
          </a:stretch>
        </p:blipFill>
        <p:spPr>
          <a:xfrm>
            <a:off x="5525629" y="87232"/>
            <a:ext cx="3237460" cy="2403303"/>
          </a:xfrm>
          <a:prstGeom prst="rect">
            <a:avLst/>
          </a:prstGeom>
        </p:spPr>
      </p:pic>
      <p:pic>
        <p:nvPicPr>
          <p:cNvPr id="9" name="Picture 8">
            <a:extLst>
              <a:ext uri="{FF2B5EF4-FFF2-40B4-BE49-F238E27FC236}">
                <a16:creationId xmlns:a16="http://schemas.microsoft.com/office/drawing/2014/main" id="{DB38C9CF-8FEF-45AA-84F0-37E39527597E}"/>
              </a:ext>
            </a:extLst>
          </p:cNvPr>
          <p:cNvPicPr>
            <a:picLocks noChangeAspect="1"/>
          </p:cNvPicPr>
          <p:nvPr/>
        </p:nvPicPr>
        <p:blipFill>
          <a:blip r:embed="rId4"/>
          <a:stretch>
            <a:fillRect/>
          </a:stretch>
        </p:blipFill>
        <p:spPr>
          <a:xfrm>
            <a:off x="1758907" y="2571750"/>
            <a:ext cx="3195617" cy="2498700"/>
          </a:xfrm>
          <a:prstGeom prst="rect">
            <a:avLst/>
          </a:prstGeom>
        </p:spPr>
      </p:pic>
      <p:pic>
        <p:nvPicPr>
          <p:cNvPr id="10" name="Picture 9">
            <a:extLst>
              <a:ext uri="{FF2B5EF4-FFF2-40B4-BE49-F238E27FC236}">
                <a16:creationId xmlns:a16="http://schemas.microsoft.com/office/drawing/2014/main" id="{3EF356CB-CAB8-403D-B211-1EBB064824EE}"/>
              </a:ext>
            </a:extLst>
          </p:cNvPr>
          <p:cNvPicPr>
            <a:picLocks noChangeAspect="1"/>
          </p:cNvPicPr>
          <p:nvPr/>
        </p:nvPicPr>
        <p:blipFill>
          <a:blip r:embed="rId5"/>
          <a:stretch>
            <a:fillRect/>
          </a:stretch>
        </p:blipFill>
        <p:spPr>
          <a:xfrm>
            <a:off x="4963964" y="2568935"/>
            <a:ext cx="3195617" cy="2490534"/>
          </a:xfrm>
          <a:prstGeom prst="rect">
            <a:avLst/>
          </a:prstGeom>
        </p:spPr>
      </p:pic>
      <p:sp>
        <p:nvSpPr>
          <p:cNvPr id="11" name="Rectangle 10">
            <a:extLst>
              <a:ext uri="{FF2B5EF4-FFF2-40B4-BE49-F238E27FC236}">
                <a16:creationId xmlns:a16="http://schemas.microsoft.com/office/drawing/2014/main" id="{F7093B70-528F-418A-913E-7EC5A4A0D173}"/>
              </a:ext>
            </a:extLst>
          </p:cNvPr>
          <p:cNvSpPr/>
          <p:nvPr/>
        </p:nvSpPr>
        <p:spPr>
          <a:xfrm>
            <a:off x="1100993" y="148446"/>
            <a:ext cx="1833195" cy="461665"/>
          </a:xfrm>
          <a:prstGeom prst="rect">
            <a:avLst/>
          </a:prstGeom>
        </p:spPr>
        <p:txBody>
          <a:bodyPr wrap="square">
            <a:spAutoFit/>
          </a:bodyPr>
          <a:lstStyle/>
          <a:p>
            <a:pPr lvl="0"/>
            <a:r>
              <a:rPr lang="en-US" sz="2400" b="1" dirty="0">
                <a:solidFill>
                  <a:schemeClr val="tx1"/>
                </a:solidFill>
                <a:highlight>
                  <a:srgbClr val="FF0000"/>
                </a:highlight>
              </a:rPr>
              <a:t>Model 3</a:t>
            </a:r>
          </a:p>
        </p:txBody>
      </p:sp>
      <p:sp>
        <p:nvSpPr>
          <p:cNvPr id="12" name="Rectangle 11">
            <a:extLst>
              <a:ext uri="{FF2B5EF4-FFF2-40B4-BE49-F238E27FC236}">
                <a16:creationId xmlns:a16="http://schemas.microsoft.com/office/drawing/2014/main" id="{DDD375A6-7D99-4973-AEDB-64A89A34A2E3}"/>
              </a:ext>
            </a:extLst>
          </p:cNvPr>
          <p:cNvSpPr/>
          <p:nvPr/>
        </p:nvSpPr>
        <p:spPr>
          <a:xfrm>
            <a:off x="396927" y="2625884"/>
            <a:ext cx="1833195" cy="461665"/>
          </a:xfrm>
          <a:prstGeom prst="rect">
            <a:avLst/>
          </a:prstGeom>
        </p:spPr>
        <p:txBody>
          <a:bodyPr wrap="square">
            <a:spAutoFit/>
          </a:bodyPr>
          <a:lstStyle/>
          <a:p>
            <a:pPr lvl="0"/>
            <a:r>
              <a:rPr lang="en-US" sz="2400" b="1" dirty="0">
                <a:solidFill>
                  <a:schemeClr val="tx1"/>
                </a:solidFill>
                <a:highlight>
                  <a:srgbClr val="00FF00"/>
                </a:highlight>
              </a:rPr>
              <a:t>Model 4^</a:t>
            </a:r>
          </a:p>
        </p:txBody>
      </p:sp>
      <p:sp>
        <p:nvSpPr>
          <p:cNvPr id="2" name="TextBox 1">
            <a:extLst>
              <a:ext uri="{FF2B5EF4-FFF2-40B4-BE49-F238E27FC236}">
                <a16:creationId xmlns:a16="http://schemas.microsoft.com/office/drawing/2014/main" id="{8E7EB0F0-3741-44FB-9A9E-9BC619EF2E97}"/>
              </a:ext>
            </a:extLst>
          </p:cNvPr>
          <p:cNvSpPr txBox="1"/>
          <p:nvPr/>
        </p:nvSpPr>
        <p:spPr>
          <a:xfrm>
            <a:off x="956070" y="1390601"/>
            <a:ext cx="1324402" cy="307777"/>
          </a:xfrm>
          <a:prstGeom prst="rect">
            <a:avLst/>
          </a:prstGeom>
          <a:noFill/>
        </p:spPr>
        <p:txBody>
          <a:bodyPr wrap="none" rtlCol="0">
            <a:spAutoFit/>
          </a:bodyPr>
          <a:lstStyle/>
          <a:p>
            <a:r>
              <a:rPr lang="en-US" b="1" dirty="0" err="1">
                <a:solidFill>
                  <a:schemeClr val="bg1"/>
                </a:solidFill>
              </a:rPr>
              <a:t>Ngram</a:t>
            </a:r>
            <a:r>
              <a:rPr lang="en-US" b="1" dirty="0">
                <a:solidFill>
                  <a:schemeClr val="bg1"/>
                </a:solidFill>
              </a:rPr>
              <a:t> = (1,3</a:t>
            </a:r>
            <a:r>
              <a:rPr lang="en-US" dirty="0">
                <a:solidFill>
                  <a:schemeClr val="bg1"/>
                </a:solidFill>
              </a:rPr>
              <a:t>)</a:t>
            </a:r>
          </a:p>
        </p:txBody>
      </p:sp>
      <p:sp>
        <p:nvSpPr>
          <p:cNvPr id="13" name="TextBox 12">
            <a:extLst>
              <a:ext uri="{FF2B5EF4-FFF2-40B4-BE49-F238E27FC236}">
                <a16:creationId xmlns:a16="http://schemas.microsoft.com/office/drawing/2014/main" id="{74451279-E66B-45B5-AFBD-CCE5455EDD3D}"/>
              </a:ext>
            </a:extLst>
          </p:cNvPr>
          <p:cNvSpPr txBox="1"/>
          <p:nvPr/>
        </p:nvSpPr>
        <p:spPr>
          <a:xfrm>
            <a:off x="438792" y="3960921"/>
            <a:ext cx="1324402" cy="307777"/>
          </a:xfrm>
          <a:prstGeom prst="rect">
            <a:avLst/>
          </a:prstGeom>
          <a:noFill/>
        </p:spPr>
        <p:txBody>
          <a:bodyPr wrap="none" rtlCol="0">
            <a:spAutoFit/>
          </a:bodyPr>
          <a:lstStyle/>
          <a:p>
            <a:r>
              <a:rPr lang="en-US" b="1" dirty="0" err="1">
                <a:solidFill>
                  <a:schemeClr val="bg1"/>
                </a:solidFill>
              </a:rPr>
              <a:t>Ngram</a:t>
            </a:r>
            <a:r>
              <a:rPr lang="en-US" b="1" dirty="0">
                <a:solidFill>
                  <a:schemeClr val="bg1"/>
                </a:solidFill>
              </a:rPr>
              <a:t> = (1,3</a:t>
            </a:r>
            <a:r>
              <a:rPr lang="en-US" dirty="0">
                <a:solidFill>
                  <a:schemeClr val="bg1"/>
                </a:solidFill>
              </a:rPr>
              <a:t>)</a:t>
            </a:r>
          </a:p>
        </p:txBody>
      </p:sp>
    </p:spTree>
    <p:extLst>
      <p:ext uri="{BB962C8B-B14F-4D97-AF65-F5344CB8AC3E}">
        <p14:creationId xmlns:p14="http://schemas.microsoft.com/office/powerpoint/2010/main" val="261986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Michelle: </a:t>
            </a:r>
            <a:endParaRPr/>
          </a:p>
          <a:p>
            <a:pPr marL="0" lvl="0" indent="0" algn="l" rtl="0">
              <a:spcBef>
                <a:spcPts val="0"/>
              </a:spcBef>
              <a:spcAft>
                <a:spcPts val="0"/>
              </a:spcAft>
              <a:buNone/>
            </a:pPr>
            <a:r>
              <a:rPr lang="en"/>
              <a:t>R/Relationship_advice and R/JUSTNOMIL</a:t>
            </a:r>
            <a:endParaRPr/>
          </a:p>
        </p:txBody>
      </p:sp>
      <p:sp>
        <p:nvSpPr>
          <p:cNvPr id="198" name="Google Shape;198;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Problem Statement: </a:t>
            </a:r>
            <a:endParaRPr b="1"/>
          </a:p>
          <a:p>
            <a:pPr marL="0" lvl="0" indent="0" algn="l" rtl="0">
              <a:spcBef>
                <a:spcPts val="1600"/>
              </a:spcBef>
              <a:spcAft>
                <a:spcPts val="0"/>
              </a:spcAft>
              <a:buNone/>
            </a:pPr>
            <a:r>
              <a:rPr lang="en"/>
              <a:t>How can we accurately predict whether a post is from R/relationship_advice or R/JUSTNOMIL?</a:t>
            </a:r>
            <a:endParaRPr/>
          </a:p>
          <a:p>
            <a:pPr marL="0" lvl="0" indent="0" algn="l" rtl="0">
              <a:spcBef>
                <a:spcPts val="1600"/>
              </a:spcBef>
              <a:spcAft>
                <a:spcPts val="0"/>
              </a:spcAft>
              <a:buNone/>
            </a:pPr>
            <a:r>
              <a:rPr lang="en" b="1"/>
              <a:t>Importance: </a:t>
            </a:r>
            <a:endParaRPr b="1"/>
          </a:p>
          <a:p>
            <a:pPr marL="0" lvl="0" indent="0" algn="l" rtl="0">
              <a:spcBef>
                <a:spcPts val="1600"/>
              </a:spcBef>
              <a:spcAft>
                <a:spcPts val="0"/>
              </a:spcAft>
              <a:buNone/>
            </a:pPr>
            <a:r>
              <a:rPr lang="en"/>
              <a:t>To provide a ‘triage’ for advice as R/JUSTNOMIL may need more time sensitive, immediate responses (emotional support and legal advice). </a:t>
            </a:r>
            <a:endParaRPr/>
          </a:p>
          <a:p>
            <a:pPr marL="0" lvl="0" indent="0" algn="l" rtl="0">
              <a:spcBef>
                <a:spcPts val="1600"/>
              </a:spcBef>
              <a:spcAft>
                <a:spcPts val="0"/>
              </a:spcAft>
              <a:buNone/>
            </a:pPr>
            <a:r>
              <a:rPr lang="en" b="1"/>
              <a:t>Data:</a:t>
            </a:r>
            <a:r>
              <a:rPr lang="en"/>
              <a:t> </a:t>
            </a:r>
            <a:endParaRPr/>
          </a:p>
          <a:p>
            <a:pPr marL="0" lvl="0" indent="0" algn="l" rtl="0">
              <a:spcBef>
                <a:spcPts val="1600"/>
              </a:spcBef>
              <a:spcAft>
                <a:spcPts val="0"/>
              </a:spcAft>
              <a:buNone/>
            </a:pPr>
            <a:r>
              <a:rPr lang="en"/>
              <a:t>981 Relationship advice</a:t>
            </a:r>
            <a:endParaRPr/>
          </a:p>
          <a:p>
            <a:pPr marL="0" lvl="0" indent="0" algn="l" rtl="0">
              <a:spcBef>
                <a:spcPts val="1600"/>
              </a:spcBef>
              <a:spcAft>
                <a:spcPts val="0"/>
              </a:spcAft>
              <a:buNone/>
            </a:pPr>
            <a:r>
              <a:rPr lang="en"/>
              <a:t>990 JUSTNOMIL</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a:t>
            </a:r>
            <a:endParaRPr/>
          </a:p>
        </p:txBody>
      </p:sp>
      <p:sp>
        <p:nvSpPr>
          <p:cNvPr id="204" name="Google Shape;20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5" name="Google Shape;205;p24"/>
          <p:cNvPicPr preferRelativeResize="0"/>
          <p:nvPr/>
        </p:nvPicPr>
        <p:blipFill>
          <a:blip r:embed="rId3">
            <a:alphaModFix/>
          </a:blip>
          <a:stretch>
            <a:fillRect/>
          </a:stretch>
        </p:blipFill>
        <p:spPr>
          <a:xfrm>
            <a:off x="778075" y="66000"/>
            <a:ext cx="8077750" cy="2505750"/>
          </a:xfrm>
          <a:prstGeom prst="rect">
            <a:avLst/>
          </a:prstGeom>
          <a:noFill/>
          <a:ln>
            <a:noFill/>
          </a:ln>
        </p:spPr>
      </p:pic>
      <p:pic>
        <p:nvPicPr>
          <p:cNvPr id="206" name="Google Shape;206;p24"/>
          <p:cNvPicPr preferRelativeResize="0"/>
          <p:nvPr/>
        </p:nvPicPr>
        <p:blipFill>
          <a:blip r:embed="rId4">
            <a:alphaModFix/>
          </a:blip>
          <a:stretch>
            <a:fillRect/>
          </a:stretch>
        </p:blipFill>
        <p:spPr>
          <a:xfrm>
            <a:off x="778074" y="2571759"/>
            <a:ext cx="8077750" cy="24860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12" name="Google Shape;212;p25"/>
          <p:cNvSpPr txBox="1"/>
          <p:nvPr/>
        </p:nvSpPr>
        <p:spPr>
          <a:xfrm>
            <a:off x="328300" y="3349550"/>
            <a:ext cx="3118800" cy="3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Scores and Details of the Models </a:t>
            </a:r>
            <a:endParaRPr>
              <a:solidFill>
                <a:srgbClr val="FFFFFF"/>
              </a:solidFill>
              <a:latin typeface="Lato"/>
              <a:ea typeface="Lato"/>
              <a:cs typeface="Lato"/>
              <a:sym typeface="Lato"/>
            </a:endParaRPr>
          </a:p>
        </p:txBody>
      </p:sp>
      <p:pic>
        <p:nvPicPr>
          <p:cNvPr id="213" name="Google Shape;213;p25"/>
          <p:cNvPicPr preferRelativeResize="0"/>
          <p:nvPr/>
        </p:nvPicPr>
        <p:blipFill>
          <a:blip r:embed="rId3">
            <a:alphaModFix/>
          </a:blip>
          <a:stretch>
            <a:fillRect/>
          </a:stretch>
        </p:blipFill>
        <p:spPr>
          <a:xfrm>
            <a:off x="3447100" y="0"/>
            <a:ext cx="5696899" cy="4013348"/>
          </a:xfrm>
          <a:prstGeom prst="rect">
            <a:avLst/>
          </a:prstGeom>
          <a:noFill/>
          <a:ln>
            <a:noFill/>
          </a:ln>
        </p:spPr>
      </p:pic>
      <p:pic>
        <p:nvPicPr>
          <p:cNvPr id="214" name="Google Shape;214;p25"/>
          <p:cNvPicPr preferRelativeResize="0"/>
          <p:nvPr/>
        </p:nvPicPr>
        <p:blipFill>
          <a:blip r:embed="rId4">
            <a:alphaModFix/>
          </a:blip>
          <a:stretch>
            <a:fillRect/>
          </a:stretch>
        </p:blipFill>
        <p:spPr>
          <a:xfrm>
            <a:off x="0" y="3731725"/>
            <a:ext cx="4946051" cy="141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Problem Statement</a:t>
            </a:r>
            <a:endParaRPr/>
          </a:p>
          <a:p>
            <a:pPr marL="457200" lvl="0" indent="-311150" algn="l" rtl="0">
              <a:spcBef>
                <a:spcPts val="0"/>
              </a:spcBef>
              <a:spcAft>
                <a:spcPts val="0"/>
              </a:spcAft>
              <a:buSzPts val="1300"/>
              <a:buChar char="-"/>
            </a:pPr>
            <a:r>
              <a:rPr lang="en"/>
              <a:t>Data Information</a:t>
            </a:r>
            <a:endParaRPr/>
          </a:p>
          <a:p>
            <a:pPr marL="457200" lvl="0" indent="-311150" algn="l" rtl="0">
              <a:spcBef>
                <a:spcPts val="0"/>
              </a:spcBef>
              <a:spcAft>
                <a:spcPts val="0"/>
              </a:spcAft>
              <a:buSzPts val="1300"/>
              <a:buChar char="-"/>
            </a:pPr>
            <a:r>
              <a:rPr lang="en"/>
              <a:t>Data Cleaning</a:t>
            </a:r>
            <a:endParaRPr/>
          </a:p>
          <a:p>
            <a:pPr marL="457200" lvl="0" indent="-311150" algn="l" rtl="0">
              <a:spcBef>
                <a:spcPts val="0"/>
              </a:spcBef>
              <a:spcAft>
                <a:spcPts val="0"/>
              </a:spcAft>
              <a:buSzPts val="1300"/>
              <a:buChar char="-"/>
            </a:pPr>
            <a:r>
              <a:rPr lang="en"/>
              <a:t>Nicholas’ Models</a:t>
            </a:r>
            <a:endParaRPr/>
          </a:p>
          <a:p>
            <a:pPr marL="457200" lvl="0" indent="-311150" algn="l" rtl="0">
              <a:spcBef>
                <a:spcPts val="0"/>
              </a:spcBef>
              <a:spcAft>
                <a:spcPts val="0"/>
              </a:spcAft>
              <a:buSzPts val="1300"/>
              <a:buChar char="-"/>
            </a:pPr>
            <a:r>
              <a:rPr lang="en"/>
              <a:t>Irwin’s Models</a:t>
            </a:r>
            <a:endParaRPr/>
          </a:p>
          <a:p>
            <a:pPr marL="457200" lvl="0" indent="-311150" algn="l" rtl="0">
              <a:spcBef>
                <a:spcPts val="0"/>
              </a:spcBef>
              <a:spcAft>
                <a:spcPts val="0"/>
              </a:spcAft>
              <a:buSzPts val="1300"/>
              <a:buChar char="-"/>
            </a:pPr>
            <a:r>
              <a:rPr lang="en"/>
              <a:t>Michelle’s 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generally formatted the data using the following steps:</a:t>
            </a:r>
            <a:endParaRPr/>
          </a:p>
          <a:p>
            <a:pPr marL="457200" lvl="0" indent="-311150" algn="l" rtl="0">
              <a:spcBef>
                <a:spcPts val="0"/>
              </a:spcBef>
              <a:spcAft>
                <a:spcPts val="0"/>
              </a:spcAft>
              <a:buSzPts val="1300"/>
              <a:buChar char="-"/>
            </a:pPr>
            <a:r>
              <a:rPr lang="en"/>
              <a:t>Filled posts that only contained images/video clips with blank quotes (‘’)</a:t>
            </a:r>
            <a:endParaRPr/>
          </a:p>
          <a:p>
            <a:pPr marL="457200" lvl="0" indent="-311150" algn="l" rtl="0">
              <a:spcBef>
                <a:spcPts val="0"/>
              </a:spcBef>
              <a:spcAft>
                <a:spcPts val="0"/>
              </a:spcAft>
              <a:buSzPts val="1300"/>
              <a:buChar char="-"/>
            </a:pPr>
            <a:r>
              <a:rPr lang="en"/>
              <a:t>Title and content of posts were merged to one single string of text</a:t>
            </a:r>
            <a:endParaRPr/>
          </a:p>
          <a:p>
            <a:pPr marL="457200" lvl="0" indent="-311150" algn="l" rtl="0">
              <a:spcBef>
                <a:spcPts val="0"/>
              </a:spcBef>
              <a:spcAft>
                <a:spcPts val="0"/>
              </a:spcAft>
              <a:buSzPts val="1300"/>
              <a:buChar char="-"/>
            </a:pPr>
            <a:r>
              <a:rPr lang="en"/>
              <a:t>Removed non-letters (numerics, new line separators, punctuations)</a:t>
            </a:r>
            <a:endParaRPr/>
          </a:p>
          <a:p>
            <a:pPr marL="457200" lvl="0" indent="-311150" algn="l" rtl="0">
              <a:spcBef>
                <a:spcPts val="0"/>
              </a:spcBef>
              <a:spcAft>
                <a:spcPts val="0"/>
              </a:spcAft>
              <a:buSzPts val="1300"/>
              <a:buChar char="-"/>
            </a:pPr>
            <a:r>
              <a:rPr lang="en"/>
              <a:t>Stop words removed using nltk’s library of stopwords</a:t>
            </a:r>
            <a:endParaRPr/>
          </a:p>
          <a:p>
            <a:pPr marL="457200" lvl="0" indent="-311150" algn="l" rtl="0">
              <a:spcBef>
                <a:spcPts val="0"/>
              </a:spcBef>
              <a:spcAft>
                <a:spcPts val="0"/>
              </a:spcAft>
              <a:buSzPts val="1300"/>
              <a:buChar char="-"/>
            </a:pPr>
            <a:r>
              <a:rPr lang="en"/>
              <a:t>Lemmatization and stemming were experimented with the data</a:t>
            </a:r>
            <a:endParaRPr/>
          </a:p>
          <a:p>
            <a:pPr marL="457200" lvl="0" indent="-311150" algn="l" rtl="0">
              <a:spcBef>
                <a:spcPts val="0"/>
              </a:spcBef>
              <a:spcAft>
                <a:spcPts val="0"/>
              </a:spcAft>
              <a:buSzPts val="1300"/>
              <a:buChar char="-"/>
            </a:pPr>
            <a:r>
              <a:rPr lang="en"/>
              <a:t>Removed keywords found in the subreddit title from posts</a:t>
            </a:r>
            <a:endParaRPr/>
          </a:p>
          <a:p>
            <a:pPr marL="457200" lvl="0" indent="-311150" algn="l" rtl="0">
              <a:spcBef>
                <a:spcPts val="0"/>
              </a:spcBef>
              <a:spcAft>
                <a:spcPts val="0"/>
              </a:spcAft>
              <a:buSzPts val="1300"/>
              <a:buChar char="-"/>
            </a:pPr>
            <a:r>
              <a:rPr lang="en"/>
              <a:t>Removed Reddit links from posts using regex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classify posts from 2 different subreddits, /r/depression and /r/anxiety.</a:t>
            </a:r>
            <a:endParaRPr/>
          </a:p>
          <a:p>
            <a:pPr marL="0" lvl="0" indent="0" algn="l" rtl="0">
              <a:spcBef>
                <a:spcPts val="1600"/>
              </a:spcBef>
              <a:spcAft>
                <a:spcPts val="0"/>
              </a:spcAft>
              <a:buNone/>
            </a:pPr>
            <a:r>
              <a:rPr lang="en"/>
              <a:t>Motivation: Help reddit users who may be suffering from either depression or anxiety issues but not properly diagnosed to get the correct advice through posting at proper channels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data</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Total of 1943 rows of data</a:t>
            </a:r>
            <a:endParaRPr/>
          </a:p>
          <a:p>
            <a:pPr marL="914400" lvl="1" indent="-311150" algn="l" rtl="0">
              <a:spcBef>
                <a:spcPts val="0"/>
              </a:spcBef>
              <a:spcAft>
                <a:spcPts val="0"/>
              </a:spcAft>
              <a:buSzPts val="1300"/>
              <a:buChar char="-"/>
            </a:pPr>
            <a:r>
              <a:rPr lang="en" sz="1300"/>
              <a:t>998 from r/Anxiety</a:t>
            </a:r>
            <a:endParaRPr sz="1300"/>
          </a:p>
          <a:p>
            <a:pPr marL="914400" lvl="1" indent="-311150" algn="l" rtl="0">
              <a:spcBef>
                <a:spcPts val="0"/>
              </a:spcBef>
              <a:spcAft>
                <a:spcPts val="0"/>
              </a:spcAft>
              <a:buSzPts val="1300"/>
              <a:buChar char="-"/>
            </a:pPr>
            <a:r>
              <a:rPr lang="en" sz="1300"/>
              <a:t>945 from r/depression</a:t>
            </a:r>
            <a:endParaRPr sz="13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r" rtl="0">
              <a:lnSpc>
                <a:spcPct val="100000"/>
              </a:lnSpc>
              <a:spcBef>
                <a:spcPts val="1600"/>
              </a:spcBef>
              <a:spcAft>
                <a:spcPts val="0"/>
              </a:spcAft>
              <a:buNone/>
            </a:pPr>
            <a:r>
              <a:rPr lang="en" i="1"/>
              <a:t>Source: </a:t>
            </a:r>
            <a:endParaRPr i="1"/>
          </a:p>
          <a:p>
            <a:pPr marL="0" lvl="0" indent="0" algn="r" rtl="0">
              <a:lnSpc>
                <a:spcPct val="100000"/>
              </a:lnSpc>
              <a:spcBef>
                <a:spcPts val="0"/>
              </a:spcBef>
              <a:spcAft>
                <a:spcPts val="0"/>
              </a:spcAft>
              <a:buNone/>
            </a:pPr>
            <a:r>
              <a:rPr lang="en" i="1" u="sng">
                <a:solidFill>
                  <a:schemeClr val="hlink"/>
                </a:solidFill>
                <a:hlinkClick r:id="rId3"/>
              </a:rPr>
              <a:t>www.reddit.com/r/depression</a:t>
            </a:r>
            <a:endParaRPr i="1"/>
          </a:p>
          <a:p>
            <a:pPr marL="0" lvl="0" indent="0" algn="r" rtl="0">
              <a:lnSpc>
                <a:spcPct val="100000"/>
              </a:lnSpc>
              <a:spcBef>
                <a:spcPts val="0"/>
              </a:spcBef>
              <a:spcAft>
                <a:spcPts val="0"/>
              </a:spcAft>
              <a:buNone/>
            </a:pPr>
            <a:r>
              <a:rPr lang="en" i="1" u="sng">
                <a:solidFill>
                  <a:schemeClr val="hlink"/>
                </a:solidFill>
                <a:hlinkClick r:id="rId4"/>
              </a:rPr>
              <a:t>www.reddit.com/r/anxiety</a:t>
            </a:r>
            <a:r>
              <a:rPr lang="en" i="1"/>
              <a:t> </a:t>
            </a:r>
            <a:endParaRPr i="1"/>
          </a:p>
          <a:p>
            <a:pPr marL="0" lvl="0" indent="0" algn="r" rtl="0">
              <a:spcBef>
                <a:spcPts val="0"/>
              </a:spcBef>
              <a:spcAft>
                <a:spcPts val="1600"/>
              </a:spcAft>
              <a:buNone/>
            </a:pPr>
            <a:endParaRPr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Frequent Words in r/depression</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18"/>
          <p:cNvPicPr preferRelativeResize="0"/>
          <p:nvPr/>
        </p:nvPicPr>
        <p:blipFill>
          <a:blip r:embed="rId3">
            <a:alphaModFix/>
          </a:blip>
          <a:stretch>
            <a:fillRect/>
          </a:stretch>
        </p:blipFill>
        <p:spPr>
          <a:xfrm>
            <a:off x="744061" y="1027250"/>
            <a:ext cx="7655875" cy="3872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Frequent Words in r/Anxiety</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3" name="Google Shape;173;p19"/>
          <p:cNvPicPr preferRelativeResize="0"/>
          <p:nvPr/>
        </p:nvPicPr>
        <p:blipFill>
          <a:blip r:embed="rId3">
            <a:alphaModFix/>
          </a:blip>
          <a:stretch>
            <a:fillRect/>
          </a:stretch>
        </p:blipFill>
        <p:spPr>
          <a:xfrm>
            <a:off x="775013" y="1034848"/>
            <a:ext cx="7593974" cy="378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a:t>
            </a:r>
            <a:endParaRPr/>
          </a:p>
        </p:txBody>
      </p:sp>
      <p:sp>
        <p:nvSpPr>
          <p:cNvPr id="179" name="Google Shape;17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180" name="Google Shape;180;p20"/>
          <p:cNvGraphicFramePr/>
          <p:nvPr/>
        </p:nvGraphicFramePr>
        <p:xfrm>
          <a:off x="569125" y="1276350"/>
          <a:ext cx="8235750" cy="3626910"/>
        </p:xfrm>
        <a:graphic>
          <a:graphicData uri="http://schemas.openxmlformats.org/drawingml/2006/table">
            <a:tbl>
              <a:tblPr>
                <a:noFill/>
                <a:tableStyleId>{C6F3A08B-8C0C-4E54-92E8-17465C60A0A3}</a:tableStyleId>
              </a:tblPr>
              <a:tblGrid>
                <a:gridCol w="1647150">
                  <a:extLst>
                    <a:ext uri="{9D8B030D-6E8A-4147-A177-3AD203B41FA5}">
                      <a16:colId xmlns:a16="http://schemas.microsoft.com/office/drawing/2014/main" val="20000"/>
                    </a:ext>
                  </a:extLst>
                </a:gridCol>
                <a:gridCol w="1647150">
                  <a:extLst>
                    <a:ext uri="{9D8B030D-6E8A-4147-A177-3AD203B41FA5}">
                      <a16:colId xmlns:a16="http://schemas.microsoft.com/office/drawing/2014/main" val="20001"/>
                    </a:ext>
                  </a:extLst>
                </a:gridCol>
                <a:gridCol w="1647150">
                  <a:extLst>
                    <a:ext uri="{9D8B030D-6E8A-4147-A177-3AD203B41FA5}">
                      <a16:colId xmlns:a16="http://schemas.microsoft.com/office/drawing/2014/main" val="20002"/>
                    </a:ext>
                  </a:extLst>
                </a:gridCol>
                <a:gridCol w="1647150">
                  <a:extLst>
                    <a:ext uri="{9D8B030D-6E8A-4147-A177-3AD203B41FA5}">
                      <a16:colId xmlns:a16="http://schemas.microsoft.com/office/drawing/2014/main" val="20003"/>
                    </a:ext>
                  </a:extLst>
                </a:gridCol>
                <a:gridCol w="164715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solidFill>
                            <a:srgbClr val="FFFFFF"/>
                          </a:solidFill>
                          <a:latin typeface="Lato"/>
                          <a:ea typeface="Lato"/>
                          <a:cs typeface="Lato"/>
                          <a:sym typeface="Lato"/>
                        </a:rPr>
                        <a:t>Model</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Train Score (CountVectorized)</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Test Score (CountVectorized)</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Train Score (TfidfVectorized)</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Test Score (TfidfVectorized)</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FFFF"/>
                          </a:solidFill>
                          <a:latin typeface="Lato"/>
                          <a:ea typeface="Lato"/>
                          <a:cs typeface="Lato"/>
                          <a:sym typeface="Lato"/>
                        </a:rPr>
                        <a:t>Logistic Regression</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0.8277</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0.821</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0.8538</a:t>
                      </a:r>
                      <a:endParaRPr>
                        <a:solidFill>
                          <a:srgbClr val="FFFFFF"/>
                        </a:solidFill>
                        <a:latin typeface="Lato"/>
                        <a:ea typeface="Lato"/>
                        <a:cs typeface="Lato"/>
                        <a:sym typeface="Lato"/>
                      </a:endParaRPr>
                    </a:p>
                  </a:txBody>
                  <a:tcPr marL="91425" marR="91425" marT="91425" marB="91425">
                    <a:solidFill>
                      <a:srgbClr val="6AA84F"/>
                    </a:solidFill>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0.8416</a:t>
                      </a:r>
                      <a:endParaRPr>
                        <a:solidFill>
                          <a:srgbClr val="FFFFFF"/>
                        </a:solidFill>
                        <a:latin typeface="Lato"/>
                        <a:ea typeface="Lato"/>
                        <a:cs typeface="Lato"/>
                        <a:sym typeface="Lato"/>
                      </a:endParaRPr>
                    </a:p>
                  </a:txBody>
                  <a:tcPr marL="91425" marR="91425" marT="91425" marB="91425">
                    <a:solidFill>
                      <a:srgbClr val="6AA84F"/>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solidFill>
                            <a:srgbClr val="FFFFFF"/>
                          </a:solidFill>
                          <a:latin typeface="Lato"/>
                          <a:ea typeface="Lato"/>
                          <a:cs typeface="Lato"/>
                          <a:sym typeface="Lato"/>
                        </a:rPr>
                        <a:t>K-Nearest Neighbours</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0.7076</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0.6749</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0.7804</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0.7737</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solidFill>
                            <a:srgbClr val="FFFFFF"/>
                          </a:solidFill>
                          <a:latin typeface="Lato"/>
                          <a:ea typeface="Lato"/>
                          <a:cs typeface="Lato"/>
                          <a:sym typeface="Lato"/>
                        </a:rPr>
                        <a:t>Naive Bayes (Multinomial)</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0.8476</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0.8313</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0.8428</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0.8025</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FFFF"/>
                          </a:solidFill>
                          <a:latin typeface="Lato"/>
                          <a:ea typeface="Lato"/>
                          <a:cs typeface="Lato"/>
                          <a:sym typeface="Lato"/>
                        </a:rPr>
                        <a:t>Decision Tree</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0.7955</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0.7922</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0.8016</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0.7984</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FFFF"/>
                          </a:solidFill>
                          <a:latin typeface="Lato"/>
                          <a:ea typeface="Lato"/>
                          <a:cs typeface="Lato"/>
                          <a:sym typeface="Lato"/>
                        </a:rPr>
                        <a:t>Random Forest</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0.8627</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0.8374</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0.86</a:t>
                      </a:r>
                      <a:endParaRPr>
                        <a:solidFill>
                          <a:srgbClr val="FFFFFF"/>
                        </a:solidFill>
                        <a:latin typeface="Lato"/>
                        <a:ea typeface="Lato"/>
                        <a:cs typeface="Lato"/>
                        <a:sym typeface="Lato"/>
                      </a:endParaRPr>
                    </a:p>
                  </a:txBody>
                  <a:tcPr marL="91425" marR="91425" marT="91425" marB="91425">
                    <a:solidFill>
                      <a:srgbClr val="6AA84F"/>
                    </a:solidFill>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0.8477</a:t>
                      </a:r>
                      <a:endParaRPr>
                        <a:solidFill>
                          <a:srgbClr val="FFFFFF"/>
                        </a:solidFill>
                        <a:latin typeface="Lato"/>
                        <a:ea typeface="Lato"/>
                        <a:cs typeface="Lato"/>
                        <a:sym typeface="Lato"/>
                      </a:endParaRPr>
                    </a:p>
                  </a:txBody>
                  <a:tcPr marL="91425" marR="91425" marT="91425" marB="91425">
                    <a:solidFill>
                      <a:srgbClr val="6AA84F"/>
                    </a:solidFill>
                  </a:tcPr>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
                          <a:solidFill>
                            <a:srgbClr val="FFFFFF"/>
                          </a:solidFill>
                          <a:latin typeface="Lato"/>
                          <a:ea typeface="Lato"/>
                          <a:cs typeface="Lato"/>
                          <a:sym typeface="Lato"/>
                        </a:rPr>
                        <a:t>Extra Tree</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0.8298</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0.7963</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0.8469</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0.8004</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a:t>
            </a:r>
            <a:endParaRPr/>
          </a:p>
        </p:txBody>
      </p:sp>
      <p:graphicFrame>
        <p:nvGraphicFramePr>
          <p:cNvPr id="186" name="Google Shape;186;p21"/>
          <p:cNvGraphicFramePr/>
          <p:nvPr/>
        </p:nvGraphicFramePr>
        <p:xfrm>
          <a:off x="952500" y="2000250"/>
          <a:ext cx="7038900" cy="1828710"/>
        </p:xfrm>
        <a:graphic>
          <a:graphicData uri="http://schemas.openxmlformats.org/drawingml/2006/table">
            <a:tbl>
              <a:tblPr>
                <a:noFill/>
                <a:tableStyleId>{C6F3A08B-8C0C-4E54-92E8-17465C60A0A3}</a:tableStyleId>
              </a:tblPr>
              <a:tblGrid>
                <a:gridCol w="2727025">
                  <a:extLst>
                    <a:ext uri="{9D8B030D-6E8A-4147-A177-3AD203B41FA5}">
                      <a16:colId xmlns:a16="http://schemas.microsoft.com/office/drawing/2014/main" val="20000"/>
                    </a:ext>
                  </a:extLst>
                </a:gridCol>
                <a:gridCol w="1965575">
                  <a:extLst>
                    <a:ext uri="{9D8B030D-6E8A-4147-A177-3AD203B41FA5}">
                      <a16:colId xmlns:a16="http://schemas.microsoft.com/office/drawing/2014/main" val="20001"/>
                    </a:ext>
                  </a:extLst>
                </a:gridCol>
                <a:gridCol w="23463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solidFill>
                            <a:srgbClr val="FFFFFF"/>
                          </a:solidFill>
                          <a:latin typeface="Lato"/>
                          <a:ea typeface="Lato"/>
                          <a:cs typeface="Lato"/>
                          <a:sym typeface="Lato"/>
                        </a:rPr>
                        <a:t>Model</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Correct /r/depression posts predicted</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Correct /r/anxiety posts predicted</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latin typeface="Lato"/>
                          <a:ea typeface="Lato"/>
                          <a:cs typeface="Lato"/>
                          <a:sym typeface="Lato"/>
                        </a:rPr>
                        <a:t>Logistic Regression with TfidfVectorization</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197/236</a:t>
                      </a:r>
                      <a:endParaRPr>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Lato"/>
                          <a:ea typeface="Lato"/>
                          <a:cs typeface="Lato"/>
                          <a:sym typeface="Lato"/>
                        </a:rPr>
                        <a:t>212/250</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latin typeface="Lato"/>
                          <a:ea typeface="Lato"/>
                          <a:cs typeface="Lato"/>
                          <a:sym typeface="Lato"/>
                        </a:rPr>
                        <a:t>Random Forest with TfidfVectorization</a:t>
                      </a:r>
                      <a:endParaRPr>
                        <a:solidFill>
                          <a:srgbClr val="FFFFFF"/>
                        </a:solidFill>
                        <a:latin typeface="Lato"/>
                        <a:ea typeface="Lato"/>
                        <a:cs typeface="Lato"/>
                        <a:sym typeface="Lato"/>
                      </a:endParaRPr>
                    </a:p>
                  </a:txBody>
                  <a:tcPr marL="91425" marR="91425" marT="91425" marB="91425">
                    <a:solidFill>
                      <a:srgbClr val="6AA84F"/>
                    </a:solidFill>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198/236</a:t>
                      </a:r>
                      <a:endParaRPr>
                        <a:solidFill>
                          <a:srgbClr val="FFFFFF"/>
                        </a:solidFill>
                        <a:latin typeface="Lato"/>
                        <a:ea typeface="Lato"/>
                        <a:cs typeface="Lato"/>
                        <a:sym typeface="Lato"/>
                      </a:endParaRPr>
                    </a:p>
                  </a:txBody>
                  <a:tcPr marL="91425" marR="91425" marT="91425" marB="91425">
                    <a:solidFill>
                      <a:srgbClr val="6AA84F"/>
                    </a:solidFill>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214/250</a:t>
                      </a:r>
                      <a:endParaRPr>
                        <a:solidFill>
                          <a:srgbClr val="FFFFFF"/>
                        </a:solidFill>
                        <a:latin typeface="Lato"/>
                        <a:ea typeface="Lato"/>
                        <a:cs typeface="Lato"/>
                        <a:sym typeface="Lato"/>
                      </a:endParaRPr>
                    </a:p>
                  </a:txBody>
                  <a:tcPr marL="91425" marR="91425" marT="91425" marB="91425">
                    <a:solidFill>
                      <a:srgbClr val="6AA84F"/>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On-screen Show (16:9)</PresentationFormat>
  <Paragraphs>130</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Montserrat</vt:lpstr>
      <vt:lpstr>Calibri</vt:lpstr>
      <vt:lpstr>Lato</vt:lpstr>
      <vt:lpstr>Arial</vt:lpstr>
      <vt:lpstr>Focus</vt:lpstr>
      <vt:lpstr>Classification Of Subreddit Posts</vt:lpstr>
      <vt:lpstr>Outline</vt:lpstr>
      <vt:lpstr>Data Cleaning</vt:lpstr>
      <vt:lpstr>Problem Statement</vt:lpstr>
      <vt:lpstr>About the data</vt:lpstr>
      <vt:lpstr>Frequent Words in r/depression</vt:lpstr>
      <vt:lpstr>Frequent Words in r/Anxiety</vt:lpstr>
      <vt:lpstr>Modeling</vt:lpstr>
      <vt:lpstr>Model Evaluation</vt:lpstr>
      <vt:lpstr>Conclusion</vt:lpstr>
      <vt:lpstr>Irwin:  r/TalesFromTheCustomer         r/TalesFromYourServer</vt:lpstr>
      <vt:lpstr>PowerPoint Presentation</vt:lpstr>
      <vt:lpstr>PowerPoint Presentation</vt:lpstr>
      <vt:lpstr>Michelle:  R/Relationship_advice and R/JUSTNOMIL</vt:lpstr>
      <vt:lpstr>Modeling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Subreddit Posts</dc:title>
  <cp:lastModifiedBy>Irwin Wei</cp:lastModifiedBy>
  <cp:revision>1</cp:revision>
  <dcterms:modified xsi:type="dcterms:W3CDTF">2019-10-25T01:12:39Z</dcterms:modified>
</cp:coreProperties>
</file>