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9" r:id="rId4"/>
    <p:sldId id="264" r:id="rId5"/>
    <p:sldId id="269" r:id="rId6"/>
    <p:sldId id="270" r:id="rId7"/>
    <p:sldId id="271" r:id="rId8"/>
    <p:sldId id="272" r:id="rId9"/>
    <p:sldId id="273" r:id="rId10"/>
    <p:sldId id="261" r:id="rId11"/>
    <p:sldId id="274" r:id="rId12"/>
    <p:sldId id="262" r:id="rId13"/>
    <p:sldId id="263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3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4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8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2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4933-FE5B-4D46-B24A-E58AED8D9B14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8791" y="863030"/>
            <a:ext cx="9144000" cy="9825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ET3 – 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3178" y="3000053"/>
            <a:ext cx="4404188" cy="2476072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Ferreiro Diaz (líder)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Vila Cid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Jonatan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Couto </a:t>
            </a:r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Riádigos</a:t>
            </a:r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Santos Negreira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Rodríguez Martínez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13726" y="2130414"/>
            <a:ext cx="353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LICORCA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08392" y="2052785"/>
            <a:ext cx="678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costes VS Ejecución de costes</a:t>
            </a:r>
            <a:endParaRPr lang="es-E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40969"/>
              </p:ext>
            </p:extLst>
          </p:nvPr>
        </p:nvGraphicFramePr>
        <p:xfrm>
          <a:off x="2266735" y="2845769"/>
          <a:ext cx="7267683" cy="3317375"/>
        </p:xfrm>
        <a:graphic>
          <a:graphicData uri="http://schemas.openxmlformats.org/drawingml/2006/table">
            <a:tbl>
              <a:tblPr/>
              <a:tblGrid>
                <a:gridCol w="3010486"/>
                <a:gridCol w="1913153"/>
                <a:gridCol w="2344044"/>
              </a:tblGrid>
              <a:tr h="7213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 utilizado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89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6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6455" y="1818860"/>
            <a:ext cx="26805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Balance de semana</a:t>
            </a:r>
            <a:endParaRPr lang="es-E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98402"/>
              </p:ext>
            </p:extLst>
          </p:nvPr>
        </p:nvGraphicFramePr>
        <p:xfrm>
          <a:off x="540250" y="2722653"/>
          <a:ext cx="10329808" cy="3200400"/>
        </p:xfrm>
        <a:graphic>
          <a:graphicData uri="http://schemas.openxmlformats.org/drawingml/2006/table">
            <a:tbl>
              <a:tblPr/>
              <a:tblGrid>
                <a:gridCol w="1124163"/>
                <a:gridCol w="1171254"/>
                <a:gridCol w="1130158"/>
                <a:gridCol w="1109609"/>
                <a:gridCol w="1181528"/>
                <a:gridCol w="996593"/>
                <a:gridCol w="945223"/>
                <a:gridCol w="1140431"/>
                <a:gridCol w="780836"/>
                <a:gridCol w="750013"/>
              </a:tblGrid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 utilizado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1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54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3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Balance de proyecto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3266" y="2065081"/>
            <a:ext cx="128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95154"/>
              </p:ext>
            </p:extLst>
          </p:nvPr>
        </p:nvGraphicFramePr>
        <p:xfrm>
          <a:off x="712943" y="2808806"/>
          <a:ext cx="7178609" cy="3037048"/>
        </p:xfrm>
        <a:graphic>
          <a:graphicData uri="http://schemas.openxmlformats.org/drawingml/2006/table">
            <a:tbl>
              <a:tblPr/>
              <a:tblGrid>
                <a:gridCol w="1352305"/>
                <a:gridCol w="1159051"/>
                <a:gridCol w="1138355"/>
                <a:gridCol w="1055565"/>
                <a:gridCol w="1148703"/>
                <a:gridCol w="769825"/>
                <a:gridCol w="554805"/>
              </a:tblGrid>
              <a:tr h="3752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 utilizado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33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6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8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304,50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286108" y="2113779"/>
            <a:ext cx="41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Tiempo planificado del proyecto: 107.75 horas</a:t>
            </a:r>
            <a:endParaRPr lang="es-ES" sz="16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0103134" y="3532459"/>
            <a:ext cx="0" cy="69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352069" y="3831598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86108" y="2434413"/>
            <a:ext cx="390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planificado del proyecto: 1616,25 €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300235" y="2757774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Cobro del cliente: 4000 €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8286108" y="2113779"/>
            <a:ext cx="3905892" cy="14186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286108" y="4231708"/>
            <a:ext cx="36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Ahorro de </a:t>
            </a:r>
            <a:r>
              <a:rPr lang="es-ES" sz="1600" dirty="0" smtClean="0"/>
              <a:t>6,13 </a:t>
            </a:r>
            <a:r>
              <a:rPr lang="es-ES" sz="1600" dirty="0" smtClean="0"/>
              <a:t>horas 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300235" y="3092126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planificado del proyecto: 2383,75€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300235" y="4570262"/>
            <a:ext cx="2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ahorrado de </a:t>
            </a:r>
            <a:r>
              <a:rPr lang="es-ES" sz="1600" dirty="0" smtClean="0"/>
              <a:t>92</a:t>
            </a:r>
            <a:r>
              <a:rPr lang="es-ES" sz="1600" dirty="0" smtClean="0"/>
              <a:t>€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286108" y="4939594"/>
            <a:ext cx="3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actual del proyecto: </a:t>
            </a:r>
            <a:r>
              <a:rPr lang="es-ES" sz="1600" dirty="0" smtClean="0"/>
              <a:t>2475.75</a:t>
            </a:r>
            <a:r>
              <a:rPr lang="es-ES" sz="1600" dirty="0" smtClean="0"/>
              <a:t>€</a:t>
            </a:r>
            <a:endParaRPr lang="es-ES" sz="1600" dirty="0"/>
          </a:p>
        </p:txBody>
      </p:sp>
      <p:sp>
        <p:nvSpPr>
          <p:cNvPr id="23" name="Rectángulo 22"/>
          <p:cNvSpPr/>
          <p:nvPr/>
        </p:nvSpPr>
        <p:spPr>
          <a:xfrm>
            <a:off x="8286108" y="4231708"/>
            <a:ext cx="3905892" cy="124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8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7690" y="196572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tiempo</a:t>
            </a:r>
            <a:endParaRPr lang="es-ES" sz="2200" u="sng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85483"/>
              </p:ext>
            </p:extLst>
          </p:nvPr>
        </p:nvGraphicFramePr>
        <p:xfrm>
          <a:off x="104491" y="3048000"/>
          <a:ext cx="3244351" cy="3810000"/>
        </p:xfrm>
        <a:graphic>
          <a:graphicData uri="http://schemas.openxmlformats.org/drawingml/2006/table">
            <a:tbl>
              <a:tblPr/>
              <a:tblGrid>
                <a:gridCol w="1303612"/>
                <a:gridCol w="1014464"/>
                <a:gridCol w="926275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acumulado para esta</a:t>
                      </a:r>
                      <a:r>
                        <a:rPr lang="es-E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semana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3221403" y="6138830"/>
            <a:ext cx="528664" cy="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893906" y="5554055"/>
            <a:ext cx="3678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le ha añadido a este recurso tiempo (4,5horas) de la semana 3 debido a que no va a  estar disponible por lo que adelantará horas. Las 2,5 horas las recuperará a la vuelta de la semana 4.</a:t>
            </a:r>
            <a:endParaRPr lang="es-ES" sz="14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60754"/>
              </p:ext>
            </p:extLst>
          </p:nvPr>
        </p:nvGraphicFramePr>
        <p:xfrm>
          <a:off x="8446854" y="2821005"/>
          <a:ext cx="2071937" cy="3851463"/>
        </p:xfrm>
        <a:graphic>
          <a:graphicData uri="http://schemas.openxmlformats.org/drawingml/2006/table">
            <a:tbl>
              <a:tblPr/>
              <a:tblGrid>
                <a:gridCol w="1361196"/>
                <a:gridCol w="710741"/>
              </a:tblGrid>
              <a:tr h="9558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503,75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7909389" y="196572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coste</a:t>
            </a:r>
            <a:endParaRPr lang="es-ES" sz="2200" u="sng" dirty="0"/>
          </a:p>
        </p:txBody>
      </p:sp>
    </p:spTree>
    <p:extLst>
      <p:ext uri="{BB962C8B-B14F-4D97-AF65-F5344CB8AC3E}">
        <p14:creationId xmlns:p14="http://schemas.microsoft.com/office/powerpoint/2010/main" val="25601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84243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alcance y personas</a:t>
            </a:r>
            <a:endParaRPr lang="es-ES" sz="2200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7054066" y="1903989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Miguel Ferreiro Díaz</a:t>
            </a:r>
            <a:endParaRPr lang="es-ES" u="sng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95889"/>
              </p:ext>
            </p:extLst>
          </p:nvPr>
        </p:nvGraphicFramePr>
        <p:xfrm>
          <a:off x="1588679" y="3010835"/>
          <a:ext cx="9014641" cy="2444111"/>
        </p:xfrm>
        <a:graphic>
          <a:graphicData uri="http://schemas.openxmlformats.org/drawingml/2006/table">
            <a:tbl>
              <a:tblPr/>
              <a:tblGrid>
                <a:gridCol w="1584833"/>
                <a:gridCol w="3897991"/>
                <a:gridCol w="3531817"/>
              </a:tblGrid>
              <a:tr h="52387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423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Seguimiento en la organización y asignación de tareas de la Semana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14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Organización y planificación de Semana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80951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alcance y personas</a:t>
            </a:r>
            <a:endParaRPr lang="es-ES" sz="2200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7300644" y="1810687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Alejandro Vila Cid</a:t>
            </a:r>
            <a:endParaRPr lang="es-ES" u="sng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08316"/>
              </p:ext>
            </p:extLst>
          </p:nvPr>
        </p:nvGraphicFramePr>
        <p:xfrm>
          <a:off x="288532" y="2240401"/>
          <a:ext cx="11331540" cy="4529520"/>
        </p:xfrm>
        <a:graphic>
          <a:graphicData uri="http://schemas.openxmlformats.org/drawingml/2006/table">
            <a:tbl>
              <a:tblPr/>
              <a:tblGrid>
                <a:gridCol w="683890"/>
                <a:gridCol w="9774347"/>
                <a:gridCol w="873303"/>
              </a:tblGrid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vistas para adapartalo al nuevo modelo de datos.  (Tarea paralizada en la Semana 1)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 las posibles acciones sobre la tabla USUARIO_GRUPO.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paralizada en la Semana 1)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 tabla GRUPO.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paralizada en la Semana 1)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permisos de usuario: 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las posibles acciones sobre la tabla PERMISOS.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paralizada en la Semana 1)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1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Crear vistas para ACCIONES (Tarea paralizada en la Semana 1)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 funcionalidades: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las tablas FUNCIONALIDADES Y FUNCIONALIDAD_ACCION (Tarea paralizada en la Semana 1)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4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56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se probará la aplicación para observar el comportamiento de las vistas y se solucionarán problemas en las vistas.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1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historias: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HISTORIA.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1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41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1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84243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alcance y personas</a:t>
            </a:r>
            <a:endParaRPr lang="es-ES" sz="2200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3791" y="1903989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Jonatan</a:t>
            </a:r>
            <a:r>
              <a:rPr lang="es-ES" u="sng" dirty="0" smtClean="0"/>
              <a:t> </a:t>
            </a:r>
            <a:r>
              <a:rPr lang="es-ES" u="sng" dirty="0" err="1" smtClean="0"/>
              <a:t>Couto</a:t>
            </a:r>
            <a:r>
              <a:rPr lang="es-ES" u="sng" dirty="0" smtClean="0"/>
              <a:t> </a:t>
            </a:r>
            <a:r>
              <a:rPr lang="es-ES" u="sng" dirty="0" err="1" smtClean="0"/>
              <a:t>Riádigos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44441"/>
              </p:ext>
            </p:extLst>
          </p:nvPr>
        </p:nvGraphicFramePr>
        <p:xfrm>
          <a:off x="462336" y="2486622"/>
          <a:ext cx="11568701" cy="3216976"/>
        </p:xfrm>
        <a:graphic>
          <a:graphicData uri="http://schemas.openxmlformats.org/drawingml/2006/table">
            <a:tbl>
              <a:tblPr/>
              <a:tblGrid>
                <a:gridCol w="832208"/>
                <a:gridCol w="9167728"/>
                <a:gridCol w="1568765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36 de la Semana 1</a:t>
                      </a: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25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Teniendo la BD: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adaptar los modelos y controladores a la nueva base de datos. (Las vistas deben adaptarse a través de las tareas paralizadas ya que implican un mayor esfuerzo al tener que controlar las validaciones)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se probará la aplicación para observar el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comportamiento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los controladores y se solucionarán sus problemas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un esquema de como sería  y como interacionaría los diferentes elementos de la interfaz tanto para el usuario.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la asignación automática de QAs: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realizar una primera versión con los archivos necesarios para su tratamiento (vistas, controladores, modelos).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84243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alcance y personas</a:t>
            </a:r>
            <a:endParaRPr lang="es-ES" sz="2200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6961597" y="1903989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Santos </a:t>
            </a:r>
            <a:r>
              <a:rPr lang="es-ES" u="sng" dirty="0" err="1" smtClean="0"/>
              <a:t>Negreira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3286"/>
              </p:ext>
            </p:extLst>
          </p:nvPr>
        </p:nvGraphicFramePr>
        <p:xfrm>
          <a:off x="380144" y="2750298"/>
          <a:ext cx="11250202" cy="2773680"/>
        </p:xfrm>
        <a:graphic>
          <a:graphicData uri="http://schemas.openxmlformats.org/drawingml/2006/table">
            <a:tbl>
              <a:tblPr/>
              <a:tblGrid>
                <a:gridCol w="996593"/>
                <a:gridCol w="8465543"/>
                <a:gridCol w="1788066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 tratamiento del borrado de las tareas 17,18,18 y 20.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41 de la Semana 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42 de la Semana 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las tarea 34.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 36.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 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la entregas: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realizar una primera versión con los archivos necesarios para su tratamiento (vistas, controladores, modelos).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690688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alcance y personas</a:t>
            </a:r>
            <a:endParaRPr lang="es-ES" sz="2200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6632825" y="1737406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Rodríguez Martínez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6256"/>
              </p:ext>
            </p:extLst>
          </p:nvPr>
        </p:nvGraphicFramePr>
        <p:xfrm>
          <a:off x="90755" y="2153457"/>
          <a:ext cx="12010489" cy="4722928"/>
        </p:xfrm>
        <a:graphic>
          <a:graphicData uri="http://schemas.openxmlformats.org/drawingml/2006/table">
            <a:tbl>
              <a:tblPr/>
              <a:tblGrid>
                <a:gridCol w="544531"/>
                <a:gridCol w="10666287"/>
                <a:gridCol w="799671"/>
              </a:tblGrid>
              <a:tr h="5795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2639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Creación de una guía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llamar a los diferentes archivos, atributos, clases, funciones,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crear una unicidad en la elaboración de las tareas.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el </a:t>
                      </a:r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cambio de nombre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archivos, atributos, etc según lo establecido en la tarea 2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Organizar en directorios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 el nombre indicado en la tarea 2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correción de las tareas paralizadas: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Tarea 5, 6,7,8,9,10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USUARIO, USUARIO_GRUPO y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GRUPO.Realizar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cambios pertinentes en el código para conseguir una coherencia en el borrado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PERMISO y GRUPO. Realizar los cambios pertinentes en el código para conseguir una coherencia en el borrado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PERMISO y FUNCIONALIDAD_ACCION.Realizar los cambios pertinentes en el código para conseguir una coherencia en el borrado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FUNCIONALIDAD_ACCION, FUNCIONALIDAD y ACCION. Realizar los cambios pertinentes en el código para conseguir una coherencia en el borrado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 se probará la aplicación para observar el compartamiento de los modelos y se solucionarán sus problemas.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un esquema de como sería  y como interacionaría los diferentes elementos de la interfaz tanto para el administrador.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trabajos: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TRABAJO.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5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evaluación: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EVALUACIÓN.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594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Visión global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orma en L 23"/>
          <p:cNvSpPr/>
          <p:nvPr/>
        </p:nvSpPr>
        <p:spPr>
          <a:xfrm>
            <a:off x="1849349" y="1777435"/>
            <a:ext cx="9246742" cy="4410925"/>
          </a:xfrm>
          <a:prstGeom prst="corner">
            <a:avLst>
              <a:gd name="adj1" fmla="val 1385"/>
              <a:gd name="adj2" fmla="val 1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02067" y="20627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02067" y="283469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02067" y="36050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3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02067" y="4375371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4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02067" y="5145709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5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388521" y="63962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(min)</a:t>
            </a:r>
            <a:endParaRPr lang="es-ES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1096090" y="1929780"/>
            <a:ext cx="1" cy="4319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1142287" y="1929780"/>
            <a:ext cx="7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719369" y="6397770"/>
            <a:ext cx="8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9600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380230" y="6426594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1350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982912" y="1839865"/>
            <a:ext cx="1695125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3667765" y="6030560"/>
            <a:ext cx="10271" cy="32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982912" y="2262983"/>
            <a:ext cx="996593" cy="35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empleado</a:t>
            </a:r>
            <a:endParaRPr lang="es-ES" sz="1400" dirty="0"/>
          </a:p>
        </p:txBody>
      </p:sp>
      <p:cxnSp>
        <p:nvCxnSpPr>
          <p:cNvPr id="46" name="Conector recto 45"/>
          <p:cNvCxnSpPr/>
          <p:nvPr/>
        </p:nvCxnSpPr>
        <p:spPr>
          <a:xfrm>
            <a:off x="2979505" y="6037651"/>
            <a:ext cx="0" cy="31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747741" y="6419776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982</a:t>
            </a:r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690816" y="6417769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3165</a:t>
            </a:r>
            <a:endParaRPr lang="es-ES" dirty="0"/>
          </a:p>
        </p:txBody>
      </p:sp>
      <p:cxnSp>
        <p:nvCxnSpPr>
          <p:cNvPr id="56" name="Conector recto 55"/>
          <p:cNvCxnSpPr/>
          <p:nvPr/>
        </p:nvCxnSpPr>
        <p:spPr>
          <a:xfrm flipH="1" flipV="1">
            <a:off x="5029862" y="605971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4995196" y="3383721"/>
            <a:ext cx="1093570" cy="405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836208" y="6417769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4565</a:t>
            </a:r>
            <a:endParaRPr lang="es-ES" dirty="0"/>
          </a:p>
        </p:txBody>
      </p:sp>
      <p:cxnSp>
        <p:nvCxnSpPr>
          <p:cNvPr id="60" name="Conector recto 59"/>
          <p:cNvCxnSpPr/>
          <p:nvPr/>
        </p:nvCxnSpPr>
        <p:spPr>
          <a:xfrm flipH="1" flipV="1">
            <a:off x="6082969" y="6026263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6088766" y="4090293"/>
            <a:ext cx="1093570" cy="3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6847762" y="6423432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5435</a:t>
            </a:r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 flipH="1" flipV="1">
            <a:off x="7182336" y="6037517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214088" y="6065116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7859316" y="6419910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6465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7182336" y="4975645"/>
            <a:ext cx="1037549" cy="35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9" name="Rectángulo 68"/>
          <p:cNvSpPr/>
          <p:nvPr/>
        </p:nvSpPr>
        <p:spPr>
          <a:xfrm>
            <a:off x="3673786" y="2622578"/>
            <a:ext cx="1356076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71" name="Conector recto 70"/>
          <p:cNvCxnSpPr/>
          <p:nvPr/>
        </p:nvCxnSpPr>
        <p:spPr>
          <a:xfrm flipV="1">
            <a:off x="8219885" y="2062733"/>
            <a:ext cx="0" cy="412562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7525857" y="1693401"/>
            <a:ext cx="18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 planificado</a:t>
            </a:r>
            <a:endParaRPr lang="es-ES" dirty="0"/>
          </a:p>
        </p:txBody>
      </p:sp>
      <p:cxnSp>
        <p:nvCxnSpPr>
          <p:cNvPr id="77" name="Conector recto de flecha 76"/>
          <p:cNvCxnSpPr/>
          <p:nvPr/>
        </p:nvCxnSpPr>
        <p:spPr>
          <a:xfrm>
            <a:off x="3832261" y="2015669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4262454" y="1785613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Gestión de usuarios, de grupos, de permisos, de acciones y funcionalidades. Revisión de tareas.</a:t>
            </a:r>
            <a:endParaRPr lang="es-ES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268441" y="2194045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 planificadas realizadas más la gestión de funcionalidades.</a:t>
            </a:r>
            <a:endParaRPr lang="es-ES" sz="1200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4191856" y="2240082"/>
            <a:ext cx="333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3832261" y="244295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>
            <a:off x="5106920" y="2821992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>
            <a:off x="6175255" y="3605033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5368911" y="4318039"/>
            <a:ext cx="59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8275870" y="515483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48394" y="2479648"/>
            <a:ext cx="212848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sz="1200" dirty="0" smtClean="0"/>
              <a:t>- Mejora en la estandarización</a:t>
            </a:r>
          </a:p>
          <a:p>
            <a:r>
              <a:rPr lang="es-ES" sz="1200" dirty="0" smtClean="0"/>
              <a:t>- Adaptarse a la base de datos.</a:t>
            </a:r>
          </a:p>
          <a:p>
            <a:r>
              <a:rPr lang="es-ES" sz="1200" dirty="0" smtClean="0"/>
              <a:t>- Reunión. 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8195413" y="2470656"/>
            <a:ext cx="2854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- Solucionar problema de borrado.</a:t>
            </a:r>
          </a:p>
          <a:p>
            <a:r>
              <a:rPr lang="es-ES" sz="1200" dirty="0" smtClean="0"/>
              <a:t>- </a:t>
            </a:r>
            <a:r>
              <a:rPr lang="es-ES" sz="1200" dirty="0"/>
              <a:t>Gestión de trabajos, evaluación, asignación de </a:t>
            </a:r>
            <a:r>
              <a:rPr lang="es-ES" sz="1200" dirty="0" err="1"/>
              <a:t>QAs</a:t>
            </a:r>
            <a:r>
              <a:rPr lang="es-ES" sz="1200" dirty="0"/>
              <a:t> y gestión de entregas.</a:t>
            </a:r>
          </a:p>
        </p:txBody>
      </p:sp>
      <p:sp>
        <p:nvSpPr>
          <p:cNvPr id="91" name="Más 90"/>
          <p:cNvSpPr/>
          <p:nvPr/>
        </p:nvSpPr>
        <p:spPr>
          <a:xfrm>
            <a:off x="7753081" y="2680791"/>
            <a:ext cx="286731" cy="2824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/>
          <p:cNvSpPr txBox="1"/>
          <p:nvPr/>
        </p:nvSpPr>
        <p:spPr>
          <a:xfrm>
            <a:off x="6580598" y="3467038"/>
            <a:ext cx="187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Realización de pruebas</a:t>
            </a:r>
            <a:endParaRPr lang="es-ES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917964" y="3879889"/>
            <a:ext cx="3617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Comprobar el funcionamiento de la aplicación en la parte de gestión de trabajos, </a:t>
            </a:r>
            <a:r>
              <a:rPr lang="es-ES" sz="1200" dirty="0" err="1" smtClean="0"/>
              <a:t>QAs</a:t>
            </a:r>
            <a:r>
              <a:rPr lang="es-ES" sz="1200" dirty="0" smtClean="0"/>
              <a:t>, etc. por parte del usuario y el administrador.</a:t>
            </a:r>
          </a:p>
          <a:p>
            <a:r>
              <a:rPr lang="es-ES" sz="1200" dirty="0" smtClean="0"/>
              <a:t>- Reunión para tratar los aspectos de la aplicación más críticos en ese momento.</a:t>
            </a:r>
            <a:endParaRPr lang="es-ES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8651365" y="4779570"/>
            <a:ext cx="226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Realización de pruebas para asegurarse de que todos los componentes funcionan como se indica en la definición de la entrega</a:t>
            </a:r>
            <a:endParaRPr lang="es-ES" sz="1200" dirty="0"/>
          </a:p>
        </p:txBody>
      </p:sp>
      <p:sp>
        <p:nvSpPr>
          <p:cNvPr id="97" name="Abrir llave 96"/>
          <p:cNvSpPr/>
          <p:nvPr/>
        </p:nvSpPr>
        <p:spPr>
          <a:xfrm rot="5400000">
            <a:off x="3196882" y="5808888"/>
            <a:ext cx="263776" cy="698530"/>
          </a:xfrm>
          <a:prstGeom prst="leftBrace">
            <a:avLst>
              <a:gd name="adj1" fmla="val 8333"/>
              <a:gd name="adj2" fmla="val 4558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CuadroTexto 97"/>
          <p:cNvSpPr txBox="1"/>
          <p:nvPr/>
        </p:nvSpPr>
        <p:spPr>
          <a:xfrm>
            <a:off x="3092521" y="5609690"/>
            <a:ext cx="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368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7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86804" y="2073335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0082"/>
              </p:ext>
            </p:extLst>
          </p:nvPr>
        </p:nvGraphicFramePr>
        <p:xfrm>
          <a:off x="2386804" y="2886869"/>
          <a:ext cx="5579652" cy="3129915"/>
        </p:xfrm>
        <a:graphic>
          <a:graphicData uri="http://schemas.openxmlformats.org/drawingml/2006/table">
            <a:tbl>
              <a:tblPr/>
              <a:tblGrid>
                <a:gridCol w="1661117"/>
                <a:gridCol w="1930573"/>
                <a:gridCol w="1987962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7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75055"/>
              </p:ext>
            </p:extLst>
          </p:nvPr>
        </p:nvGraphicFramePr>
        <p:xfrm>
          <a:off x="910121" y="2660569"/>
          <a:ext cx="9867470" cy="2114037"/>
        </p:xfrm>
        <a:graphic>
          <a:graphicData uri="http://schemas.openxmlformats.org/drawingml/2006/table">
            <a:tbl>
              <a:tblPr/>
              <a:tblGrid>
                <a:gridCol w="532374"/>
                <a:gridCol w="5509439"/>
                <a:gridCol w="1535217"/>
                <a:gridCol w="1151410"/>
                <a:gridCol w="1139030"/>
              </a:tblGrid>
              <a:tr h="6659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nº Tarea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Tareas principales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Porcentaje de consecución de la tarea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planificado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empleado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Organizar y asignar tareas: </a:t>
                      </a:r>
                      <a:r>
                        <a:rPr lang="es-ES" sz="1400" u="none" strike="noStrike" dirty="0" smtClean="0">
                          <a:effectLst/>
                        </a:rPr>
                        <a:t>Semana </a:t>
                      </a:r>
                      <a:r>
                        <a:rPr lang="es-ES" sz="1400" u="none" strike="noStrike" dirty="0">
                          <a:effectLst/>
                        </a:rPr>
                        <a:t>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30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56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</a:rPr>
                        <a:t>Gestión de grupos de usuario: </a:t>
                      </a:r>
                      <a:r>
                        <a:rPr lang="es-ES" sz="1400" u="none" strike="noStrike" dirty="0">
                          <a:effectLst/>
                        </a:rPr>
                        <a:t>Crear controlador para manejar las acciones asociadas a la gestión de los USUARIO_GRUPO.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35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6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18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Gestión </a:t>
                      </a:r>
                      <a:r>
                        <a:rPr lang="es-ES" sz="1400" b="1" u="none" strike="noStrike" dirty="0">
                          <a:effectLst/>
                        </a:rPr>
                        <a:t>de permisos de usuario:  </a:t>
                      </a:r>
                      <a:r>
                        <a:rPr lang="es-ES" sz="1400" u="none" strike="noStrike" dirty="0">
                          <a:effectLst/>
                        </a:rPr>
                        <a:t>Crear controlador de datos para la tabla PERMISOS.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25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Organizar y asignar tareas: Semana </a:t>
                      </a:r>
                      <a:r>
                        <a:rPr lang="es-ES" sz="1400" u="none" strike="noStrike" dirty="0" smtClean="0">
                          <a:effectLst/>
                        </a:rPr>
                        <a:t>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30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910121" y="222968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Recurso: Miguel Ferreiro Díaz</a:t>
            </a: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68593"/>
              </p:ext>
            </p:extLst>
          </p:nvPr>
        </p:nvGraphicFramePr>
        <p:xfrm>
          <a:off x="910121" y="4836161"/>
          <a:ext cx="9867471" cy="1405050"/>
        </p:xfrm>
        <a:graphic>
          <a:graphicData uri="http://schemas.openxmlformats.org/drawingml/2006/table">
            <a:tbl>
              <a:tblPr/>
              <a:tblGrid>
                <a:gridCol w="5823641"/>
                <a:gridCol w="1622767"/>
                <a:gridCol w="1217074"/>
                <a:gridCol w="1203989"/>
              </a:tblGrid>
              <a:tr h="704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extra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6689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controlador de datos para ACCIONES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03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controlador de datos para FUNCIONALIDADES y FUNCIONALIDAD_ACCION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ás 14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0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23136" y="276197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Recurso: Alejandro Vila Cid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33923"/>
              </p:ext>
            </p:extLst>
          </p:nvPr>
        </p:nvGraphicFramePr>
        <p:xfrm>
          <a:off x="1452081" y="3370023"/>
          <a:ext cx="9287837" cy="3200400"/>
        </p:xfrm>
        <a:graphic>
          <a:graphicData uri="http://schemas.openxmlformats.org/drawingml/2006/table">
            <a:tbl>
              <a:tblPr/>
              <a:tblGrid>
                <a:gridCol w="501100"/>
                <a:gridCol w="5185806"/>
                <a:gridCol w="1445034"/>
                <a:gridCol w="1083774"/>
                <a:gridCol w="1072123"/>
              </a:tblGrid>
              <a:tr h="61963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Modificar vistas para adapartalo al nuevo modelo de datos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1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Planteamiento incicial de modelos de secuencia para la gestión de grupos de usuario, permisos de usuario y gestión de acciones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 las posibles acciones sobre la tabla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98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 tabla GRUPO.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ACCIONES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</a:t>
                      </a:r>
                      <a:r>
                        <a:rPr lang="es-E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corrección de la tarea de Gestión de funcionalidades(Controlador)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838200" y="5680668"/>
            <a:ext cx="613881" cy="57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27999" y="5034337"/>
            <a:ext cx="1017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Tarea extra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ás 16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23136" y="276197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Recurso: </a:t>
            </a:r>
            <a:r>
              <a:rPr lang="es-ES" dirty="0" err="1" smtClean="0"/>
              <a:t>Jonatan</a:t>
            </a:r>
            <a:r>
              <a:rPr lang="es-ES" dirty="0" smtClean="0"/>
              <a:t> </a:t>
            </a:r>
            <a:r>
              <a:rPr lang="es-ES" dirty="0" err="1" smtClean="0"/>
              <a:t>Couto</a:t>
            </a:r>
            <a:r>
              <a:rPr lang="es-ES" dirty="0" smtClean="0"/>
              <a:t> </a:t>
            </a:r>
            <a:r>
              <a:rPr lang="es-ES" dirty="0" err="1" smtClean="0"/>
              <a:t>Riádigos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2836"/>
              </p:ext>
            </p:extLst>
          </p:nvPr>
        </p:nvGraphicFramePr>
        <p:xfrm>
          <a:off x="838200" y="3370023"/>
          <a:ext cx="10997627" cy="2560320"/>
        </p:xfrm>
        <a:graphic>
          <a:graphicData uri="http://schemas.openxmlformats.org/drawingml/2006/table">
            <a:tbl>
              <a:tblPr/>
              <a:tblGrid>
                <a:gridCol w="1108764"/>
                <a:gridCol w="5840846"/>
                <a:gridCol w="1880171"/>
                <a:gridCol w="1140431"/>
                <a:gridCol w="1027415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58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 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controladores para adaptarlo al nuevo modelo de datos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3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controlador para manejar las acciones asociadas a la gestión de GRUPO. (ADD,SEARCH, EDIT,DELETE, SHOWCURRENT,SHOWALL)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3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 permisos de usuario: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 tabla PERMISOS. 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23136" y="223158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Recurso: </a:t>
            </a:r>
            <a:r>
              <a:rPr lang="es-ES" dirty="0" err="1" smtClean="0"/>
              <a:t>Brais</a:t>
            </a:r>
            <a:r>
              <a:rPr lang="es-ES" dirty="0" smtClean="0"/>
              <a:t> Santos </a:t>
            </a:r>
            <a:r>
              <a:rPr lang="es-ES" dirty="0" err="1" smtClean="0"/>
              <a:t>Negreira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29278"/>
              </p:ext>
            </p:extLst>
          </p:nvPr>
        </p:nvGraphicFramePr>
        <p:xfrm>
          <a:off x="719192" y="2693511"/>
          <a:ext cx="10011654" cy="2518683"/>
        </p:xfrm>
        <a:graphic>
          <a:graphicData uri="http://schemas.openxmlformats.org/drawingml/2006/table">
            <a:tbl>
              <a:tblPr/>
              <a:tblGrid>
                <a:gridCol w="807949"/>
                <a:gridCol w="4673052"/>
                <a:gridCol w="1918577"/>
                <a:gridCol w="1485000"/>
                <a:gridCol w="1127076"/>
              </a:tblGrid>
              <a:tr h="1383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Modificar modelos para adaptarlo al nuevo modelo de datos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 grupos de usuario: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modelo de datos para  la tabla GRUPO. 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14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8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58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de la tarea 10 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modelo de datos para ACCIONES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10448"/>
              </p:ext>
            </p:extLst>
          </p:nvPr>
        </p:nvGraphicFramePr>
        <p:xfrm>
          <a:off x="719193" y="5142897"/>
          <a:ext cx="10011652" cy="1504160"/>
        </p:xfrm>
        <a:graphic>
          <a:graphicData uri="http://schemas.openxmlformats.org/drawingml/2006/table">
            <a:tbl>
              <a:tblPr/>
              <a:tblGrid>
                <a:gridCol w="6174767"/>
                <a:gridCol w="1438382"/>
                <a:gridCol w="1221905"/>
                <a:gridCol w="1176598"/>
              </a:tblGrid>
              <a:tr h="192770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6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extra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27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de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tarea 24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31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modelo de datos para FUNCIONALIDADES y FUNCIONALIDAD_ACCION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23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39210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Recurso: </a:t>
            </a:r>
            <a:r>
              <a:rPr lang="es-ES" dirty="0" err="1" smtClean="0"/>
              <a:t>Brais</a:t>
            </a:r>
            <a:r>
              <a:rPr lang="es-ES" dirty="0" smtClean="0"/>
              <a:t> Rodríguez Martínez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59519"/>
              </p:ext>
            </p:extLst>
          </p:nvPr>
        </p:nvGraphicFramePr>
        <p:xfrm>
          <a:off x="838200" y="2925802"/>
          <a:ext cx="10031858" cy="2231841"/>
        </p:xfrm>
        <a:graphic>
          <a:graphicData uri="http://schemas.openxmlformats.org/drawingml/2006/table">
            <a:tbl>
              <a:tblPr/>
              <a:tblGrid>
                <a:gridCol w="674509"/>
                <a:gridCol w="5522575"/>
                <a:gridCol w="1538873"/>
                <a:gridCol w="1154156"/>
                <a:gridCol w="1141745"/>
              </a:tblGrid>
              <a:tr h="1758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9043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 grupos de usuario: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modelo de datos para  la tabla USUARIO_GRUPO. 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7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9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 permisos de usuario: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modelo de datos para la tabla PERMISOS. 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de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tarea 19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31867"/>
              </p:ext>
            </p:extLst>
          </p:nvPr>
        </p:nvGraphicFramePr>
        <p:xfrm>
          <a:off x="838200" y="5322012"/>
          <a:ext cx="10031858" cy="1317466"/>
        </p:xfrm>
        <a:graphic>
          <a:graphicData uri="http://schemas.openxmlformats.org/drawingml/2006/table">
            <a:tbl>
              <a:tblPr/>
              <a:tblGrid>
                <a:gridCol w="5920659"/>
                <a:gridCol w="1649801"/>
                <a:gridCol w="1237351"/>
                <a:gridCol w="1224047"/>
              </a:tblGrid>
              <a:tr h="2929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extra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5022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 tarea 23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68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las tablas FUNCIONALIDADES Y FUNCIONALIDAD_ACCION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ás 12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9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36318" y="2037728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60421"/>
              </p:ext>
            </p:extLst>
          </p:nvPr>
        </p:nvGraphicFramePr>
        <p:xfrm>
          <a:off x="1335783" y="3524037"/>
          <a:ext cx="9309100" cy="1572204"/>
        </p:xfrm>
        <a:graphic>
          <a:graphicData uri="http://schemas.openxmlformats.org/drawingml/2006/table">
            <a:tbl>
              <a:tblPr/>
              <a:tblGrid>
                <a:gridCol w="1107619"/>
                <a:gridCol w="1650498"/>
                <a:gridCol w="1471967"/>
                <a:gridCol w="961880"/>
                <a:gridCol w="889010"/>
                <a:gridCol w="1431889"/>
                <a:gridCol w="1082115"/>
                <a:gridCol w="714122"/>
              </a:tblGrid>
              <a:tr h="86973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paralizadas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Finalizadas /Corregidas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en proceso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sin empezar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Pendientes de correción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Aplazadas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930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2552</Words>
  <Application>Microsoft Office PowerPoint</Application>
  <PresentationFormat>Panorámica</PresentationFormat>
  <Paragraphs>631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ET3 – Semana 1</vt:lpstr>
      <vt:lpstr>Visión global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Balance de proyecto</vt:lpstr>
      <vt:lpstr>Semana 2</vt:lpstr>
      <vt:lpstr>Semana 2</vt:lpstr>
      <vt:lpstr>Semana 2</vt:lpstr>
      <vt:lpstr>Semana 2</vt:lpstr>
      <vt:lpstr>Semana 2</vt:lpstr>
      <vt:lpstr>Semana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ET3 – Semana 1</dc:title>
  <dc:creator>Miguel</dc:creator>
  <cp:lastModifiedBy>Maite</cp:lastModifiedBy>
  <cp:revision>34</cp:revision>
  <dcterms:created xsi:type="dcterms:W3CDTF">2017-11-26T22:11:07Z</dcterms:created>
  <dcterms:modified xsi:type="dcterms:W3CDTF">2017-11-27T21:14:18Z</dcterms:modified>
</cp:coreProperties>
</file>