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6" autoAdjust="0"/>
    <p:restoredTop sz="94660"/>
  </p:normalViewPr>
  <p:slideViewPr>
    <p:cSldViewPr snapToGrid="0">
      <p:cViewPr varScale="1">
        <p:scale>
          <a:sx n="93" d="100"/>
          <a:sy n="93" d="100"/>
        </p:scale>
        <p:origin x="4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4933-FE5B-4D46-B24A-E58AED8D9B14}" type="datetimeFigureOut">
              <a:rPr lang="es-ES" smtClean="0"/>
              <a:t>26/11/2017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17E9-622C-4167-85C3-D9405AD1E9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0512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4933-FE5B-4D46-B24A-E58AED8D9B14}" type="datetimeFigureOut">
              <a:rPr lang="es-ES" smtClean="0"/>
              <a:t>26/11/2017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17E9-622C-4167-85C3-D9405AD1E9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791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4933-FE5B-4D46-B24A-E58AED8D9B14}" type="datetimeFigureOut">
              <a:rPr lang="es-ES" smtClean="0"/>
              <a:t>26/11/2017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17E9-622C-4167-85C3-D9405AD1E9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5606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4933-FE5B-4D46-B24A-E58AED8D9B14}" type="datetimeFigureOut">
              <a:rPr lang="es-ES" smtClean="0"/>
              <a:t>26/11/2017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17E9-622C-4167-85C3-D9405AD1E9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5367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4933-FE5B-4D46-B24A-E58AED8D9B14}" type="datetimeFigureOut">
              <a:rPr lang="es-ES" smtClean="0"/>
              <a:t>26/11/2017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17E9-622C-4167-85C3-D9405AD1E9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3431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4933-FE5B-4D46-B24A-E58AED8D9B14}" type="datetimeFigureOut">
              <a:rPr lang="es-ES" smtClean="0"/>
              <a:t>26/11/2017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17E9-622C-4167-85C3-D9405AD1E9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554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4933-FE5B-4D46-B24A-E58AED8D9B14}" type="datetimeFigureOut">
              <a:rPr lang="es-ES" smtClean="0"/>
              <a:t>26/11/2017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17E9-622C-4167-85C3-D9405AD1E9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726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4933-FE5B-4D46-B24A-E58AED8D9B14}" type="datetimeFigureOut">
              <a:rPr lang="es-ES" smtClean="0"/>
              <a:t>26/11/2017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17E9-622C-4167-85C3-D9405AD1E9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885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4933-FE5B-4D46-B24A-E58AED8D9B14}" type="datetimeFigureOut">
              <a:rPr lang="es-ES" smtClean="0"/>
              <a:t>26/11/2017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17E9-622C-4167-85C3-D9405AD1E9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526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4933-FE5B-4D46-B24A-E58AED8D9B14}" type="datetimeFigureOut">
              <a:rPr lang="es-ES" smtClean="0"/>
              <a:t>26/11/2017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17E9-622C-4167-85C3-D9405AD1E9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596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4933-FE5B-4D46-B24A-E58AED8D9B14}" type="datetimeFigureOut">
              <a:rPr lang="es-ES" smtClean="0"/>
              <a:t>26/11/2017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17E9-622C-4167-85C3-D9405AD1E9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372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54933-FE5B-4D46-B24A-E58AED8D9B14}" type="datetimeFigureOut">
              <a:rPr lang="es-ES" smtClean="0"/>
              <a:t>26/11/2017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F17E9-622C-4167-85C3-D9405AD1E9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294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28791" y="863030"/>
            <a:ext cx="9144000" cy="98252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ET3 – Semana 1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93178" y="3000053"/>
            <a:ext cx="4404188" cy="2476072"/>
          </a:xfrm>
        </p:spPr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Miguel Ferreiro Diaz (líder)</a:t>
            </a:r>
          </a:p>
          <a:p>
            <a:pPr algn="l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Alejandro Vila Cid </a:t>
            </a:r>
          </a:p>
          <a:p>
            <a:pPr algn="l"/>
            <a:r>
              <a:rPr lang="pt-BR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Jonatan</a:t>
            </a:r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Couto </a:t>
            </a:r>
            <a:r>
              <a:rPr lang="pt-BR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Riádigos</a:t>
            </a:r>
            <a:endParaRPr lang="pt-BR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Brais</a:t>
            </a:r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Santos Negreira </a:t>
            </a:r>
          </a:p>
          <a:p>
            <a:pPr algn="l"/>
            <a:r>
              <a:rPr lang="pt-BR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Brais</a:t>
            </a:r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Rodríguez Martínez</a:t>
            </a: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513726" y="2130414"/>
            <a:ext cx="3534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Grupo LICORCA</a:t>
            </a:r>
            <a:endParaRPr lang="es-E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791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95947"/>
            <a:ext cx="10515600" cy="1325563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Visión global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Objetivos de la Semana 1 :</a:t>
            </a:r>
          </a:p>
          <a:p>
            <a:pPr lvl="1">
              <a:buFontTx/>
              <a:buChar char="-"/>
            </a:pP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Establecer las bases del ACL:</a:t>
            </a:r>
          </a:p>
          <a:p>
            <a:pPr lvl="2">
              <a:buFontTx/>
              <a:buChar char="-"/>
            </a:pP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Creación de una primera versión de vistas, controladores y modelos necesarios para poder gestionar los permisos de los usuarios a través de su agrupamiento en grupos.</a:t>
            </a:r>
          </a:p>
          <a:p>
            <a:pPr lvl="2">
              <a:buFontTx/>
              <a:buChar char="-"/>
            </a:pP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Realizar revisiones sobre cada tarea realizada para eliminar problemas de sintaxis o realizar posibles mejoras al código.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Refinar el sistema de tareas a través de un Excel.</a:t>
            </a:r>
          </a:p>
          <a:p>
            <a:pPr lvl="1">
              <a:buFontTx/>
              <a:buChar char="-"/>
            </a:pP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Analizar el tiempo planificado respecto al utilizado para programar en consecuencia las próximas semanas.</a:t>
            </a:r>
          </a:p>
        </p:txBody>
      </p:sp>
    </p:spTree>
    <p:extLst>
      <p:ext uri="{BB962C8B-B14F-4D97-AF65-F5344CB8AC3E}">
        <p14:creationId xmlns:p14="http://schemas.microsoft.com/office/powerpoint/2010/main" val="962794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Visión global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Resultado de la Semana 1 :</a:t>
            </a:r>
          </a:p>
          <a:p>
            <a:pPr lvl="1">
              <a:buFontTx/>
              <a:buChar char="-"/>
            </a:pP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Respecto al desarrollo del ACL:</a:t>
            </a:r>
          </a:p>
          <a:p>
            <a:pPr lvl="2">
              <a:buFontTx/>
              <a:buChar char="-"/>
            </a:pP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 han realizado todas las vistas, todos los controladores y todos los modelos necesarios para el ACL.</a:t>
            </a:r>
          </a:p>
          <a:p>
            <a:pPr lvl="2">
              <a:buFontTx/>
              <a:buChar char="-"/>
            </a:pP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En las revisiones se han detectado los posibles errores de las tareas a revisar y se han solucionado.</a:t>
            </a:r>
          </a:p>
          <a:p>
            <a:pPr lvl="1">
              <a:buFontTx/>
              <a:buChar char="-"/>
            </a:pP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El sistema de tareas se ha llevado a cabo a tra</a:t>
            </a: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vés de un Excel con un sistema de colores para cada recurso dónde cuenta con:</a:t>
            </a:r>
          </a:p>
          <a:p>
            <a:pPr lvl="2">
              <a:buFontTx/>
              <a:buChar char="-"/>
            </a:pP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Un lugar para indicar el estado de su tarea (Finalizada/Corregida, En proceso, Sin empezar, Paralizada, Aplazada, Pendiente de corrección).</a:t>
            </a:r>
          </a:p>
          <a:p>
            <a:pPr lvl="2">
              <a:buFontTx/>
              <a:buChar char="-"/>
            </a:pP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Una sección para realizar cualquiera observación sobre la tarea para que el resto de recursos sepa si hay algún conflicto o se tiene que tener algo en cuenta.</a:t>
            </a:r>
          </a:p>
          <a:p>
            <a:pPr lvl="1">
              <a:buFontTx/>
              <a:buChar char="-"/>
            </a:pP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 ha llegado a la conclusión de que el tiempo empleado a cada tarea fueron menores de lo planificado, por lo que en la semana 2 se hará un ajuste de tiempo eficiente.</a:t>
            </a:r>
          </a:p>
          <a:p>
            <a:pPr marL="0" indent="0">
              <a:buNone/>
            </a:pP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339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Semana 1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386804" y="2073335"/>
            <a:ext cx="6400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Planificación de tiempos VS Ejecución de tiempos</a:t>
            </a:r>
            <a:endParaRPr lang="es-E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746449"/>
              </p:ext>
            </p:extLst>
          </p:nvPr>
        </p:nvGraphicFramePr>
        <p:xfrm>
          <a:off x="2012950" y="2886869"/>
          <a:ext cx="7148508" cy="3129915"/>
        </p:xfrm>
        <a:graphic>
          <a:graphicData uri="http://schemas.openxmlformats.org/drawingml/2006/table">
            <a:tbl>
              <a:tblPr/>
              <a:tblGrid>
                <a:gridCol w="1661117"/>
                <a:gridCol w="1930573"/>
                <a:gridCol w="1987962"/>
                <a:gridCol w="1568856"/>
              </a:tblGrid>
              <a:tr h="4953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Recursos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planificado total (min)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empleado total (min)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restante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Miguel Ferreiro Díaz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Alejandro Vila Cid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Jonatan Couto Riádigos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Brais Santos Negreira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Brais Rodríguez Martínez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algn="ctr" fontAlgn="ctr"/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17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Semana 1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91830" y="2083563"/>
            <a:ext cx="61165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Planificación de tareas VS Ejecución de tareas</a:t>
            </a:r>
            <a:endParaRPr lang="es-E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811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Semana 1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508392" y="2052785"/>
            <a:ext cx="67843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Planificación de costes VS Ejecución de costes</a:t>
            </a:r>
            <a:endParaRPr lang="es-ES" sz="2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092502"/>
              </p:ext>
            </p:extLst>
          </p:nvPr>
        </p:nvGraphicFramePr>
        <p:xfrm>
          <a:off x="2266735" y="2845769"/>
          <a:ext cx="7267683" cy="3317375"/>
        </p:xfrm>
        <a:graphic>
          <a:graphicData uri="http://schemas.openxmlformats.org/drawingml/2006/table">
            <a:tbl>
              <a:tblPr/>
              <a:tblGrid>
                <a:gridCol w="3010486"/>
                <a:gridCol w="1913153"/>
                <a:gridCol w="2344044"/>
              </a:tblGrid>
              <a:tr h="72135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Recursos</a:t>
                      </a: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Coste por hora planificado</a:t>
                      </a: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Coste por hora planificado utilizado</a:t>
                      </a: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</a:tr>
              <a:tr h="301198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Miguel Ferreiro Díaz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67,5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01198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Alejandro Vila Cid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67,5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36,25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1198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Jonatan Couto Riádigos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67,5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32,5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4892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Brais Santos Negreira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67,5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876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Brais Rodríguez Martínez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67,5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43,75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765">
                <a:tc>
                  <a:txBody>
                    <a:bodyPr/>
                    <a:lstStyle/>
                    <a:p>
                      <a:pPr algn="ctr" fontAlgn="ctr"/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337,5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215,5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768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Semana 1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048675" y="2093628"/>
            <a:ext cx="275908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Balance de proyecto</a:t>
            </a:r>
            <a:endParaRPr lang="es-ES" sz="2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709614"/>
              </p:ext>
            </p:extLst>
          </p:nvPr>
        </p:nvGraphicFramePr>
        <p:xfrm>
          <a:off x="450350" y="2702103"/>
          <a:ext cx="11291299" cy="3832719"/>
        </p:xfrm>
        <a:graphic>
          <a:graphicData uri="http://schemas.openxmlformats.org/drawingml/2006/table">
            <a:tbl>
              <a:tblPr/>
              <a:tblGrid>
                <a:gridCol w="1183241"/>
                <a:gridCol w="1015429"/>
                <a:gridCol w="1089061"/>
                <a:gridCol w="996593"/>
                <a:gridCol w="1058238"/>
                <a:gridCol w="1191802"/>
                <a:gridCol w="1099335"/>
                <a:gridCol w="1304818"/>
                <a:gridCol w="1160980"/>
                <a:gridCol w="1191802"/>
              </a:tblGrid>
              <a:tr h="95273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Recursos</a:t>
                      </a:r>
                    </a:p>
                  </a:txBody>
                  <a:tcPr marL="6550" marR="6550" marT="655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planificado total (min)</a:t>
                      </a:r>
                    </a:p>
                  </a:txBody>
                  <a:tcPr marL="6550" marR="6550" marT="655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empleado total (min)</a:t>
                      </a:r>
                    </a:p>
                  </a:txBody>
                  <a:tcPr marL="6550" marR="6550" marT="655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restante</a:t>
                      </a:r>
                    </a:p>
                  </a:txBody>
                  <a:tcPr marL="6550" marR="6550" marT="655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Coste por hora planificado</a:t>
                      </a:r>
                    </a:p>
                  </a:txBody>
                  <a:tcPr marL="6550" marR="6550" marT="655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Ingresos planificados</a:t>
                      </a:r>
                    </a:p>
                  </a:txBody>
                  <a:tcPr marL="6550" marR="6550" marT="655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Beneficio planificado</a:t>
                      </a:r>
                    </a:p>
                  </a:txBody>
                  <a:tcPr marL="6550" marR="6550" marT="655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Coste por hora planificado utilizado</a:t>
                      </a:r>
                    </a:p>
                  </a:txBody>
                  <a:tcPr marL="6550" marR="6550" marT="655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Ingresos reales</a:t>
                      </a:r>
                    </a:p>
                  </a:txBody>
                  <a:tcPr marL="6550" marR="6550" marT="655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Beneficio real</a:t>
                      </a:r>
                    </a:p>
                  </a:txBody>
                  <a:tcPr marL="6550" marR="6550" marT="655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</a:tr>
              <a:tr h="47999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Miguel Ferreiro Díaz</a:t>
                      </a:r>
                    </a:p>
                  </a:txBody>
                  <a:tcPr marL="6550" marR="6550" marT="65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6550" marR="6550" marT="65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  <a:p>
                      <a:pPr algn="ctr" fontAlgn="ctr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6550" marR="6550" marT="65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67,5</a:t>
                      </a:r>
                    </a:p>
                  </a:txBody>
                  <a:tcPr marL="6550" marR="6550" marT="65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112,5</a:t>
                      </a:r>
                    </a:p>
                  </a:txBody>
                  <a:tcPr marL="6550" marR="6550" marT="65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550" marR="6550" marT="65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550" marR="6550" marT="65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83,33333333</a:t>
                      </a:r>
                    </a:p>
                  </a:txBody>
                  <a:tcPr marL="6550" marR="6550" marT="65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33,33333333</a:t>
                      </a:r>
                    </a:p>
                  </a:txBody>
                  <a:tcPr marL="6550" marR="6550" marT="65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7999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Alejandro Vila Cid</a:t>
                      </a:r>
                    </a:p>
                  </a:txBody>
                  <a:tcPr marL="6550" marR="6550" marT="65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6550" marR="6550" marT="65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6550" marR="6550" marT="65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6550" marR="6550" marT="65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67,5</a:t>
                      </a:r>
                    </a:p>
                  </a:txBody>
                  <a:tcPr marL="6550" marR="6550" marT="65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112,5</a:t>
                      </a:r>
                    </a:p>
                  </a:txBody>
                  <a:tcPr marL="6550" marR="6550" marT="65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550" marR="6550" marT="65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36,25</a:t>
                      </a:r>
                    </a:p>
                  </a:txBody>
                  <a:tcPr marL="6550" marR="6550" marT="65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60,41666667</a:t>
                      </a:r>
                    </a:p>
                  </a:txBody>
                  <a:tcPr marL="6550" marR="6550" marT="65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24,16666667</a:t>
                      </a:r>
                    </a:p>
                  </a:txBody>
                  <a:tcPr marL="6550" marR="6550" marT="65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999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Jonatan Couto Riádigos</a:t>
                      </a:r>
                    </a:p>
                  </a:txBody>
                  <a:tcPr marL="6550" marR="6550" marT="65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6550" marR="6550" marT="65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6550" marR="6550" marT="65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6550" marR="6550" marT="65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67,5</a:t>
                      </a:r>
                    </a:p>
                  </a:txBody>
                  <a:tcPr marL="6550" marR="6550" marT="65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112,5</a:t>
                      </a:r>
                    </a:p>
                  </a:txBody>
                  <a:tcPr marL="6550" marR="6550" marT="65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550" marR="6550" marT="65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32,5</a:t>
                      </a:r>
                    </a:p>
                  </a:txBody>
                  <a:tcPr marL="6550" marR="6550" marT="65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54,16666667</a:t>
                      </a:r>
                    </a:p>
                  </a:txBody>
                  <a:tcPr marL="6550" marR="6550" marT="65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21,66666667</a:t>
                      </a:r>
                    </a:p>
                  </a:txBody>
                  <a:tcPr marL="6550" marR="6550" marT="65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999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Brais Santos Negreira</a:t>
                      </a:r>
                    </a:p>
                  </a:txBody>
                  <a:tcPr marL="6550" marR="6550" marT="65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6550" marR="6550" marT="65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6550" marR="6550" marT="65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6550" marR="6550" marT="65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67,5</a:t>
                      </a:r>
                    </a:p>
                  </a:txBody>
                  <a:tcPr marL="6550" marR="6550" marT="65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112,5</a:t>
                      </a:r>
                    </a:p>
                  </a:txBody>
                  <a:tcPr marL="6550" marR="6550" marT="65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550" marR="6550" marT="65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6550" marR="6550" marT="65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88,33333333</a:t>
                      </a:r>
                    </a:p>
                  </a:txBody>
                  <a:tcPr marL="6550" marR="6550" marT="65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35,33333333</a:t>
                      </a:r>
                    </a:p>
                  </a:txBody>
                  <a:tcPr marL="6550" marR="6550" marT="65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999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Brais Rodríguez Martínez</a:t>
                      </a:r>
                    </a:p>
                  </a:txBody>
                  <a:tcPr marL="6550" marR="6550" marT="65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6550" marR="6550" marT="65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6550" marR="6550" marT="65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6550" marR="6550" marT="65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67,5</a:t>
                      </a:r>
                    </a:p>
                  </a:txBody>
                  <a:tcPr marL="6550" marR="6550" marT="65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112,5</a:t>
                      </a:r>
                    </a:p>
                  </a:txBody>
                  <a:tcPr marL="6550" marR="6550" marT="65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550" marR="6550" marT="65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43,75</a:t>
                      </a:r>
                    </a:p>
                  </a:txBody>
                  <a:tcPr marL="6550" marR="6550" marT="65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72,91666667</a:t>
                      </a:r>
                    </a:p>
                  </a:txBody>
                  <a:tcPr marL="6550" marR="6550" marT="65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29,16666667</a:t>
                      </a:r>
                    </a:p>
                  </a:txBody>
                  <a:tcPr marL="6550" marR="6550" marT="65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997">
                <a:tc>
                  <a:txBody>
                    <a:bodyPr/>
                    <a:lstStyle/>
                    <a:p>
                      <a:pPr algn="ctr" fontAlgn="ctr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50" marR="6550" marT="65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1350</a:t>
                      </a:r>
                    </a:p>
                  </a:txBody>
                  <a:tcPr marL="6550" marR="6550" marT="65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862</a:t>
                      </a:r>
                    </a:p>
                  </a:txBody>
                  <a:tcPr marL="6550" marR="6550" marT="65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</a:t>
                      </a:r>
                    </a:p>
                  </a:txBody>
                  <a:tcPr marL="6550" marR="6550" marT="65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337,5</a:t>
                      </a:r>
                    </a:p>
                  </a:txBody>
                  <a:tcPr marL="6550" marR="6550" marT="65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562,5</a:t>
                      </a:r>
                    </a:p>
                  </a:txBody>
                  <a:tcPr marL="6550" marR="6550" marT="65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6550" marR="6550" marT="65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215,5</a:t>
                      </a:r>
                    </a:p>
                  </a:txBody>
                  <a:tcPr marL="6550" marR="6550" marT="65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275,83</a:t>
                      </a:r>
                    </a:p>
                  </a:txBody>
                  <a:tcPr marL="6550" marR="6550" marT="65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110,33</a:t>
                      </a:r>
                    </a:p>
                  </a:txBody>
                  <a:tcPr marL="6550" marR="6550" marT="655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981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44577"/>
            <a:ext cx="10515600" cy="1325563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Semana 2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143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Words>498</Words>
  <Application>Microsoft Office PowerPoint</Application>
  <PresentationFormat>Panorámica</PresentationFormat>
  <Paragraphs>148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ET3 – Semana 1</vt:lpstr>
      <vt:lpstr>Visión global</vt:lpstr>
      <vt:lpstr>Visión global</vt:lpstr>
      <vt:lpstr>Semana 1</vt:lpstr>
      <vt:lpstr>Semana 1</vt:lpstr>
      <vt:lpstr>Semana 1</vt:lpstr>
      <vt:lpstr>Semana 1</vt:lpstr>
      <vt:lpstr>Semana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ET3 – Semana 1</dc:title>
  <dc:creator>Miguel</dc:creator>
  <cp:lastModifiedBy>Maite</cp:lastModifiedBy>
  <cp:revision>9</cp:revision>
  <dcterms:created xsi:type="dcterms:W3CDTF">2017-11-26T22:11:07Z</dcterms:created>
  <dcterms:modified xsi:type="dcterms:W3CDTF">2017-11-27T01:01:55Z</dcterms:modified>
</cp:coreProperties>
</file>