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9" r:id="rId4"/>
    <p:sldId id="264" r:id="rId5"/>
    <p:sldId id="269" r:id="rId6"/>
    <p:sldId id="270" r:id="rId7"/>
    <p:sldId id="271" r:id="rId8"/>
    <p:sldId id="272" r:id="rId9"/>
    <p:sldId id="273" r:id="rId10"/>
    <p:sldId id="261" r:id="rId11"/>
    <p:sldId id="274" r:id="rId12"/>
    <p:sldId id="262" r:id="rId13"/>
    <p:sldId id="263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1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9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3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4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2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8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26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96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72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4933-FE5B-4D46-B24A-E58AED8D9B14}" type="datetimeFigureOut">
              <a:rPr lang="es-ES" smtClean="0"/>
              <a:t>22/12/2017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17E9-622C-4167-85C3-D9405AD1E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8791" y="863030"/>
            <a:ext cx="9144000" cy="98252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ET3 – 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3178" y="3000053"/>
            <a:ext cx="4404188" cy="2476072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Ferreiro Diaz (líder)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Alejandro Vila Cid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Jonatan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Couto </a:t>
            </a:r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Riádigos</a:t>
            </a:r>
            <a:endParaRPr lang="pt-B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Santos Negreira </a:t>
            </a:r>
          </a:p>
          <a:p>
            <a:pPr algn="l"/>
            <a:r>
              <a:rPr lang="pt-BR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Brais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Rodríguez Martínez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13726" y="2130414"/>
            <a:ext cx="353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LICORCA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06571" y="1845550"/>
            <a:ext cx="3531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(Del 20/11/2017 hasta 26/11/2017)</a:t>
            </a:r>
          </a:p>
        </p:txBody>
      </p:sp>
    </p:spTree>
    <p:extLst>
      <p:ext uri="{BB962C8B-B14F-4D97-AF65-F5344CB8AC3E}">
        <p14:creationId xmlns:p14="http://schemas.microsoft.com/office/powerpoint/2010/main" val="12007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08392" y="2052785"/>
            <a:ext cx="678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costes VS Ejecución de costes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91096"/>
              </p:ext>
            </p:extLst>
          </p:nvPr>
        </p:nvGraphicFramePr>
        <p:xfrm>
          <a:off x="2266735" y="2845769"/>
          <a:ext cx="6827838" cy="3317375"/>
        </p:xfrm>
        <a:graphic>
          <a:graphicData uri="http://schemas.openxmlformats.org/drawingml/2006/table">
            <a:tbl>
              <a:tblPr/>
              <a:tblGrid>
                <a:gridCol w="3010486"/>
                <a:gridCol w="1913153"/>
                <a:gridCol w="1904199"/>
              </a:tblGrid>
              <a:tr h="72135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utilizado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34" marR="7934" marT="793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89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76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4" marR="7934" marT="79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6455" y="1818860"/>
            <a:ext cx="26805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 de semana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79158"/>
              </p:ext>
            </p:extLst>
          </p:nvPr>
        </p:nvGraphicFramePr>
        <p:xfrm>
          <a:off x="540250" y="2722653"/>
          <a:ext cx="10813550" cy="2987040"/>
        </p:xfrm>
        <a:graphic>
          <a:graphicData uri="http://schemas.openxmlformats.org/drawingml/2006/table">
            <a:tbl>
              <a:tblPr/>
              <a:tblGrid>
                <a:gridCol w="1176807"/>
                <a:gridCol w="1226103"/>
                <a:gridCol w="1183083"/>
                <a:gridCol w="1161572"/>
                <a:gridCol w="1236859"/>
                <a:gridCol w="1043263"/>
                <a:gridCol w="989488"/>
                <a:gridCol w="1193837"/>
                <a:gridCol w="817402"/>
                <a:gridCol w="785136"/>
              </a:tblGrid>
              <a:tr h="3748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3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3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16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54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76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562,5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Balance de proyecto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3266" y="2065081"/>
            <a:ext cx="128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9163"/>
              </p:ext>
            </p:extLst>
          </p:nvPr>
        </p:nvGraphicFramePr>
        <p:xfrm>
          <a:off x="370703" y="2797626"/>
          <a:ext cx="7809470" cy="2113809"/>
        </p:xfrm>
        <a:graphic>
          <a:graphicData uri="http://schemas.openxmlformats.org/drawingml/2006/table">
            <a:tbl>
              <a:tblPr/>
              <a:tblGrid>
                <a:gridCol w="1948665"/>
                <a:gridCol w="1120691"/>
                <a:gridCol w="1070511"/>
                <a:gridCol w="1053452"/>
                <a:gridCol w="1192077"/>
                <a:gridCol w="865645"/>
                <a:gridCol w="558429"/>
              </a:tblGrid>
              <a:tr h="3752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planificados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planificado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utilizado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Beneficio real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33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6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8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555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562,5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245,5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8286108" y="2113779"/>
            <a:ext cx="413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Tiempo planificado del proyecto: 111.58 horas</a:t>
            </a:r>
            <a:endParaRPr lang="es-ES" sz="16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0103134" y="3532459"/>
            <a:ext cx="0" cy="69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352069" y="3831598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286108" y="2434413"/>
            <a:ext cx="390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Coste planificado del proyecto: 1673,75 €</a:t>
            </a:r>
            <a:endParaRPr lang="es-ES" sz="1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300235" y="2757774"/>
            <a:ext cx="38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Cobro del cliente: 4000 €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8286108" y="2113779"/>
            <a:ext cx="3905892" cy="14186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8286108" y="4231708"/>
            <a:ext cx="36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Ahorro de 6,13 horas 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300235" y="3092126"/>
            <a:ext cx="38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planificado del proyecto: 2326,25€ 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300235" y="4570262"/>
            <a:ext cx="2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Coste ahorrado de 91.95€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286108" y="4939594"/>
            <a:ext cx="38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Beneficio actual del proyecto: 2234.05€</a:t>
            </a:r>
            <a:endParaRPr lang="es-ES" sz="1600" dirty="0"/>
          </a:p>
        </p:txBody>
      </p:sp>
      <p:sp>
        <p:nvSpPr>
          <p:cNvPr id="23" name="Rectángulo 22"/>
          <p:cNvSpPr/>
          <p:nvPr/>
        </p:nvSpPr>
        <p:spPr>
          <a:xfrm>
            <a:off x="8286108" y="4231708"/>
            <a:ext cx="3905892" cy="1244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075037" y="5171001"/>
            <a:ext cx="4291913" cy="1392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523998" y="5293557"/>
            <a:ext cx="340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Tareas finalizadas en la Semana 1: 32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23998" y="5645317"/>
            <a:ext cx="340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Tareas planificadas del proyecto: 109</a:t>
            </a:r>
            <a:endParaRPr lang="es-ES" sz="1600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216875" y="5914166"/>
            <a:ext cx="4118" cy="20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523998" y="6200700"/>
            <a:ext cx="3505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Porcentaje de tareas realizadas: </a:t>
            </a:r>
            <a:r>
              <a:rPr lang="es-ES" sz="1600" dirty="0"/>
              <a:t>29,35%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29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4457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7690" y="1965724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tiempo</a:t>
            </a:r>
            <a:endParaRPr lang="es-ES" sz="22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68977"/>
              </p:ext>
            </p:extLst>
          </p:nvPr>
        </p:nvGraphicFramePr>
        <p:xfrm>
          <a:off x="1100753" y="2634222"/>
          <a:ext cx="2730089" cy="1989092"/>
        </p:xfrm>
        <a:graphic>
          <a:graphicData uri="http://schemas.openxmlformats.org/drawingml/2006/table">
            <a:tbl>
              <a:tblPr/>
              <a:tblGrid>
                <a:gridCol w="1535315"/>
                <a:gridCol w="1194774"/>
              </a:tblGrid>
              <a:tr h="47968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11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08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9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H="1">
            <a:off x="1392195" y="4475597"/>
            <a:ext cx="11476" cy="445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541660" y="4984182"/>
            <a:ext cx="367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Se le ha añadido a este recurso tiempo (4,5horas) de la semana 3 debido a que no va a  estar disponible por lo que adelantará horas. Las 2,5 horas las recuperará a la vuelta de la semana 4.</a:t>
            </a:r>
            <a:endParaRPr lang="es-ES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01859"/>
              </p:ext>
            </p:extLst>
          </p:nvPr>
        </p:nvGraphicFramePr>
        <p:xfrm>
          <a:off x="7963313" y="2708080"/>
          <a:ext cx="2748368" cy="1841375"/>
        </p:xfrm>
        <a:graphic>
          <a:graphicData uri="http://schemas.openxmlformats.org/drawingml/2006/table">
            <a:tbl>
              <a:tblPr/>
              <a:tblGrid>
                <a:gridCol w="1805589"/>
                <a:gridCol w="942779"/>
              </a:tblGrid>
              <a:tr h="43849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Coste por hora planificado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728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033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97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82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4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1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503,75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7909389" y="1965723"/>
            <a:ext cx="285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coste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560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05207" y="1840373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8200" y="2382341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Miguel Ferreiro Díaz</a:t>
            </a:r>
            <a:endParaRPr lang="es-ES" u="sng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43260"/>
              </p:ext>
            </p:extLst>
          </p:nvPr>
        </p:nvGraphicFramePr>
        <p:xfrm>
          <a:off x="838200" y="3010835"/>
          <a:ext cx="10515600" cy="2230751"/>
        </p:xfrm>
        <a:graphic>
          <a:graphicData uri="http://schemas.openxmlformats.org/drawingml/2006/table">
            <a:tbl>
              <a:tblPr/>
              <a:tblGrid>
                <a:gridCol w="8898924"/>
                <a:gridCol w="1616676"/>
              </a:tblGrid>
              <a:tr h="52387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423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Seguimiento en la organización y asignación de tareas de la Semana 2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(incluido la preparación de la presentación). Estar atento a cualquier cambio en la dirección del proyecto y localizar las tareas con más dificultad para poder </a:t>
                      </a:r>
                      <a:r>
                        <a:rPr lang="es-E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replanificar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 antes posible.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145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90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Organizar y asignar tareas: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un cambio en la planificación para adaptarlo a las necesidades el proyecto y ajustar mejor la asignación de tareas en tiempo y recursos. Realizar una planificación exhaustiva de la Semana 3.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3443" y="57830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39409" y="1383393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88532" y="1524986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Alejandro Vila Cid</a:t>
            </a:r>
            <a:endParaRPr lang="es-ES" u="sng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6186"/>
              </p:ext>
            </p:extLst>
          </p:nvPr>
        </p:nvGraphicFramePr>
        <p:xfrm>
          <a:off x="288532" y="1953532"/>
          <a:ext cx="11483338" cy="4516696"/>
        </p:xfrm>
        <a:graphic>
          <a:graphicData uri="http://schemas.openxmlformats.org/drawingml/2006/table">
            <a:tbl>
              <a:tblPr/>
              <a:tblGrid>
                <a:gridCol w="10541493"/>
                <a:gridCol w="941845"/>
              </a:tblGrid>
              <a:tr h="68433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184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Modificar vistas para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adaptarlo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 nuevo modelo de datos. 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41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 las posibles acciones sobre la tabla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USUARIO_GRUPO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98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grupos: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vistas para las posibles acciones sobre la tabla GRUPO.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68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permisos de usuario: 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vistas para las posibles acciones sobre la tabla PERMISOS.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1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Crear vistas para ACCIONES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61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funcionalidades: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vistas para las posibles acciones sobre las tablas FUNCIONALIDADES Y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FUNCIONALIDAD_ACCION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11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3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se probará la aplicación para observar el comportamiento de las vistas y se solucionarán problemas en las vistas.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08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historias: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vistas, controladores y  modelos de la tabla HISTORIA.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54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'Gestión de la asignación automática de </a:t>
                      </a:r>
                      <a:r>
                        <a:rPr lang="es-E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QAs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realizar las vistas, controladores y modelos de la tabla </a:t>
                      </a:r>
                      <a:r>
                        <a:rPr lang="es-E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ASIGNAC_QAcon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las acciones necesarias. Además de incluir una primera versión de los algoritmos que se necesitan.'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la entregas: realizar las vistas controlador y modelos de tabla ENTREGA con las acciones necesarias.'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05208" y="1720678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66558" y="2073550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Jonatan</a:t>
            </a:r>
            <a:r>
              <a:rPr lang="es-ES" u="sng" dirty="0" smtClean="0"/>
              <a:t> </a:t>
            </a:r>
            <a:r>
              <a:rPr lang="es-ES" u="sng" dirty="0" err="1" smtClean="0"/>
              <a:t>Couto</a:t>
            </a:r>
            <a:r>
              <a:rPr lang="es-ES" u="sng" dirty="0" smtClean="0"/>
              <a:t> </a:t>
            </a:r>
            <a:r>
              <a:rPr lang="es-ES" u="sng" dirty="0" err="1" smtClean="0"/>
              <a:t>Riádigos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79206"/>
              </p:ext>
            </p:extLst>
          </p:nvPr>
        </p:nvGraphicFramePr>
        <p:xfrm>
          <a:off x="727752" y="2795754"/>
          <a:ext cx="10736493" cy="3643696"/>
        </p:xfrm>
        <a:graphic>
          <a:graphicData uri="http://schemas.openxmlformats.org/drawingml/2006/table">
            <a:tbl>
              <a:tblPr/>
              <a:tblGrid>
                <a:gridCol w="9167728"/>
                <a:gridCol w="1568765"/>
              </a:tblGrid>
              <a:tr h="19891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'Gestión de acciones: Crear controlador de datos para ACCIONES con las acciones necesarias.' de la Semana 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acciones: Crear controlador de datos para ACCIONES con las acciones necesarias.' de la Semana 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76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Teniendo la BD: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adaptar los modelos y controladores a la nueva base de datos. (Las vistas deben adaptarse a través de las tareas paralizadas ya que implican un mayor esfuerzo al tener que controlar las validaciones)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se probará la aplicación para observar el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comportamiento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los controladores y se solucionarán sus problemas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un esquema de como sería  y como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interaccionaría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diferentes elementos de la interfaz tanto para el usuario.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la asignación automática de QAs: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realizar una primera versión con los archivos necesarios para su tratamiento (vistas, controladores, modelos).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05208" y="1842434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8200" y="2142477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Santos </a:t>
            </a:r>
            <a:r>
              <a:rPr lang="es-ES" u="sng" dirty="0" err="1" smtClean="0"/>
              <a:t>Negreira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56571"/>
              </p:ext>
            </p:extLst>
          </p:nvPr>
        </p:nvGraphicFramePr>
        <p:xfrm>
          <a:off x="838200" y="2750298"/>
          <a:ext cx="10579443" cy="3465151"/>
        </p:xfrm>
        <a:graphic>
          <a:graphicData uri="http://schemas.openxmlformats.org/drawingml/2006/table">
            <a:tbl>
              <a:tblPr/>
              <a:tblGrid>
                <a:gridCol w="9308192"/>
                <a:gridCol w="1271251"/>
              </a:tblGrid>
              <a:tr h="19891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 tratamiento del borrado de las tareas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17,18,19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20.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27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'Gestión de funcionalidades: Crear modelo de datos para FUNCIONALIDADES y FUNCIONALIDAD_ACCION con las acciones necesarias.' de la Semana 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955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funcionalidades: Crear vistas para las posibles acciones sobre las tablas FUNCIONALIDADES Y FUNCIONALIDAD_ACCION.' de la Semana 1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las tarea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'Gestión de trabajos: realizar las vistas, controladores y  modelos de la tabla TRABAJO'.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historias: realizar las vistas, controladores y  modelos de la tabla HISTORIA'.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evaluación: realizar las vistas, controladores y  modelos de la tabla EVALUACIÓN con las acciones necesarias'.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la entregas: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 controlador y modelos de tabla ENTREGA con las acciones necesarias.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79390" y="141753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46398" y="1467316"/>
            <a:ext cx="4181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Planificación en alcance y personas</a:t>
            </a:r>
            <a:endParaRPr lang="es-ES" sz="2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83069" y="1656498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Rodríguez Martínez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59681"/>
              </p:ext>
            </p:extLst>
          </p:nvPr>
        </p:nvGraphicFramePr>
        <p:xfrm>
          <a:off x="238966" y="2087385"/>
          <a:ext cx="11796445" cy="4722928"/>
        </p:xfrm>
        <a:graphic>
          <a:graphicData uri="http://schemas.openxmlformats.org/drawingml/2006/table">
            <a:tbl>
              <a:tblPr/>
              <a:tblGrid>
                <a:gridCol w="10725527"/>
                <a:gridCol w="1070918"/>
              </a:tblGrid>
              <a:tr h="57953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072" marR="2072" marT="20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2639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Creación de una guía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llamar a los diferentes archivos, atributos, clases, funciones,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crear una unicidad en la elaboración de las tareas.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el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cambio de nombre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archivos, atributos, </a:t>
                      </a:r>
                      <a:r>
                        <a:rPr lang="es-E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según lo establecido en la tarea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anterior.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Organizar en directorios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 el nombre indicado en la tarea 2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corrección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las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tareas de adaptación a la nueva BD: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Tarea 5,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6,7,8,9,10.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Reunión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tratar mejoras en la organización, unificar el tratamiento del borrado en las tablas y la confirmación del documento a seguir para nombrar a los diferentes elementos. Además se tratarán aspectos como el de mejorar el ACL y como abordar de manera correcta  la gestión de trabajos.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USUARIO, USUARIO_GRUPO y GRUPO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Realizar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cambios pertinentes en el código para conseguir una coherencia en el borrado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PERMISO y GRUPO. Realizar los cambios pertinentes en el código para conseguir una coherencia en el borrado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PERMISO y FUNCIONALIDAD_ACCION.Realizar los cambios pertinentes en el código para conseguir una coherencia en el borrado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del borrado entre las tablas: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FUNCIONALIDAD_ACCION, FUNCIONALIDAD y ACCION. Realizar los cambios pertinentes en el código para conseguir una coherencia en el borrado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pruebas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 se probará la aplicación para observar el compartamiento de los modelos y se solucionarán sus problemas.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Realización de un esquema de como sería  y como interacionaría los diferentes elementos de la interfaz tanto para el administrador.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8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trabajos: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vistas, controladores y  modelos de la tabla TRABAJO.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5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evaluación: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las vistas, controladores y  modelos de la tabla EVALUACIÓN.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72" marR="2072" marT="20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072" marR="2072" marT="20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5947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Visión global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orma en L 23"/>
          <p:cNvSpPr/>
          <p:nvPr/>
        </p:nvSpPr>
        <p:spPr>
          <a:xfrm>
            <a:off x="1849349" y="1777435"/>
            <a:ext cx="9246742" cy="4410925"/>
          </a:xfrm>
          <a:prstGeom prst="corner">
            <a:avLst>
              <a:gd name="adj1" fmla="val 1385"/>
              <a:gd name="adj2" fmla="val 1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702067" y="2062733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1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02067" y="2834695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2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02067" y="3605033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3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02067" y="4375371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4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02067" y="5145709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Semana 5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1388521" y="63962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(min)</a:t>
            </a:r>
            <a:endParaRPr lang="es-ES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11096090" y="1929780"/>
            <a:ext cx="1" cy="4319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1142287" y="1929780"/>
            <a:ext cx="78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719369" y="6397770"/>
            <a:ext cx="8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9600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380230" y="6426594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1350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1982912" y="1839865"/>
            <a:ext cx="1695125" cy="35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</a:t>
            </a:r>
            <a:r>
              <a:rPr lang="es-ES" sz="1400" dirty="0" smtClean="0"/>
              <a:t> </a:t>
            </a:r>
            <a:r>
              <a:rPr lang="es-ES" sz="1200" dirty="0" smtClean="0"/>
              <a:t>planificado</a:t>
            </a:r>
            <a:endParaRPr lang="es-ES" sz="1400" dirty="0"/>
          </a:p>
        </p:txBody>
      </p:sp>
      <p:cxnSp>
        <p:nvCxnSpPr>
          <p:cNvPr id="43" name="Conector recto 42"/>
          <p:cNvCxnSpPr/>
          <p:nvPr/>
        </p:nvCxnSpPr>
        <p:spPr>
          <a:xfrm>
            <a:off x="3667765" y="6030560"/>
            <a:ext cx="10271" cy="32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982912" y="2262983"/>
            <a:ext cx="996593" cy="359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Tiempo</a:t>
            </a:r>
            <a:r>
              <a:rPr lang="es-ES" sz="1400" dirty="0" smtClean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empleado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6" name="Conector recto 45"/>
          <p:cNvCxnSpPr/>
          <p:nvPr/>
        </p:nvCxnSpPr>
        <p:spPr>
          <a:xfrm>
            <a:off x="2979505" y="6037651"/>
            <a:ext cx="0" cy="31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2698036" y="6417769"/>
            <a:ext cx="5980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982</a:t>
            </a:r>
            <a:endParaRPr lang="es-ES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690816" y="6417769"/>
            <a:ext cx="67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3095</a:t>
            </a:r>
          </a:p>
          <a:p>
            <a:endParaRPr lang="es-ES" dirty="0"/>
          </a:p>
        </p:txBody>
      </p:sp>
      <p:cxnSp>
        <p:nvCxnSpPr>
          <p:cNvPr id="56" name="Conector recto 55"/>
          <p:cNvCxnSpPr/>
          <p:nvPr/>
        </p:nvCxnSpPr>
        <p:spPr>
          <a:xfrm flipH="1" flipV="1">
            <a:off x="5029862" y="6059715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4995196" y="3383721"/>
            <a:ext cx="1093570" cy="405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836208" y="6417769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4495</a:t>
            </a:r>
            <a:endParaRPr lang="es-ES" dirty="0"/>
          </a:p>
        </p:txBody>
      </p:sp>
      <p:cxnSp>
        <p:nvCxnSpPr>
          <p:cNvPr id="60" name="Conector recto 59"/>
          <p:cNvCxnSpPr/>
          <p:nvPr/>
        </p:nvCxnSpPr>
        <p:spPr>
          <a:xfrm flipH="1" flipV="1">
            <a:off x="6082969" y="6026263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6088766" y="4090293"/>
            <a:ext cx="1093570" cy="38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6847762" y="6423432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5665</a:t>
            </a:r>
            <a:endParaRPr lang="es-ES" dirty="0"/>
          </a:p>
        </p:txBody>
      </p:sp>
      <p:cxnSp>
        <p:nvCxnSpPr>
          <p:cNvPr id="64" name="Conector recto 63"/>
          <p:cNvCxnSpPr/>
          <p:nvPr/>
        </p:nvCxnSpPr>
        <p:spPr>
          <a:xfrm flipH="1" flipV="1">
            <a:off x="7182336" y="6037517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 flipV="1">
            <a:off x="8214088" y="6065116"/>
            <a:ext cx="1" cy="32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7859316" y="6419910"/>
            <a:ext cx="67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6695</a:t>
            </a:r>
            <a:endParaRPr lang="es-ES" dirty="0"/>
          </a:p>
        </p:txBody>
      </p:sp>
      <p:sp>
        <p:nvSpPr>
          <p:cNvPr id="68" name="Rectángulo 67"/>
          <p:cNvSpPr/>
          <p:nvPr/>
        </p:nvSpPr>
        <p:spPr>
          <a:xfrm>
            <a:off x="7182336" y="4975645"/>
            <a:ext cx="1037549" cy="358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 planificado</a:t>
            </a:r>
            <a:endParaRPr lang="es-ES" sz="1200" dirty="0"/>
          </a:p>
        </p:txBody>
      </p:sp>
      <p:sp>
        <p:nvSpPr>
          <p:cNvPr id="69" name="Rectángulo 68"/>
          <p:cNvSpPr/>
          <p:nvPr/>
        </p:nvSpPr>
        <p:spPr>
          <a:xfrm>
            <a:off x="3673786" y="2622578"/>
            <a:ext cx="1356076" cy="35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Tiempo</a:t>
            </a:r>
            <a:r>
              <a:rPr lang="es-ES" sz="1400" dirty="0" smtClean="0"/>
              <a:t> </a:t>
            </a:r>
            <a:r>
              <a:rPr lang="es-ES" sz="1200" dirty="0" smtClean="0"/>
              <a:t>planificado</a:t>
            </a:r>
            <a:endParaRPr lang="es-ES" sz="1400" dirty="0"/>
          </a:p>
        </p:txBody>
      </p:sp>
      <p:cxnSp>
        <p:nvCxnSpPr>
          <p:cNvPr id="71" name="Conector recto 70"/>
          <p:cNvCxnSpPr/>
          <p:nvPr/>
        </p:nvCxnSpPr>
        <p:spPr>
          <a:xfrm flipV="1">
            <a:off x="8219885" y="2062733"/>
            <a:ext cx="0" cy="412562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7525857" y="1693401"/>
            <a:ext cx="18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Fin planificado</a:t>
            </a:r>
            <a:endParaRPr lang="es-ES" dirty="0"/>
          </a:p>
        </p:txBody>
      </p:sp>
      <p:cxnSp>
        <p:nvCxnSpPr>
          <p:cNvPr id="77" name="Conector recto de flecha 76"/>
          <p:cNvCxnSpPr/>
          <p:nvPr/>
        </p:nvCxnSpPr>
        <p:spPr>
          <a:xfrm>
            <a:off x="3832261" y="2015669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4262454" y="1785613"/>
            <a:ext cx="33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Gestión de usuarios, de grupos, de permisos, de acciones y funcionalidades. Revisión de tareas.</a:t>
            </a:r>
            <a:endParaRPr lang="es-ES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268441" y="2194045"/>
            <a:ext cx="336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Tareas planificadas realizadas más la gestión de funcionalidades.</a:t>
            </a:r>
            <a:endParaRPr lang="es-ES" sz="1200" dirty="0"/>
          </a:p>
        </p:txBody>
      </p:sp>
      <p:cxnSp>
        <p:nvCxnSpPr>
          <p:cNvPr id="81" name="Conector recto 80"/>
          <p:cNvCxnSpPr/>
          <p:nvPr/>
        </p:nvCxnSpPr>
        <p:spPr>
          <a:xfrm>
            <a:off x="4191856" y="2240082"/>
            <a:ext cx="3334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3832261" y="2442956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>
            <a:off x="5106920" y="2821992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>
            <a:off x="6175255" y="3605033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>
            <a:off x="5368911" y="4318039"/>
            <a:ext cx="59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>
            <a:off x="8275870" y="5154836"/>
            <a:ext cx="3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5548394" y="2479648"/>
            <a:ext cx="212848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sz="1200" dirty="0" smtClean="0"/>
              <a:t>- Mejora en la estandarización</a:t>
            </a:r>
          </a:p>
          <a:p>
            <a:r>
              <a:rPr lang="es-ES" sz="1200" dirty="0" smtClean="0"/>
              <a:t>- Adaptarse a la base de datos.</a:t>
            </a:r>
          </a:p>
          <a:p>
            <a:r>
              <a:rPr lang="es-ES" sz="1200" dirty="0" smtClean="0"/>
              <a:t>- Reunión. </a:t>
            </a:r>
          </a:p>
        </p:txBody>
      </p:sp>
      <p:sp>
        <p:nvSpPr>
          <p:cNvPr id="90" name="Rectángulo 89"/>
          <p:cNvSpPr/>
          <p:nvPr/>
        </p:nvSpPr>
        <p:spPr>
          <a:xfrm>
            <a:off x="8195413" y="2470656"/>
            <a:ext cx="2854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- Solucionar problema de borrado.</a:t>
            </a:r>
          </a:p>
          <a:p>
            <a:r>
              <a:rPr lang="es-ES" sz="1200" dirty="0" smtClean="0"/>
              <a:t>- </a:t>
            </a:r>
            <a:r>
              <a:rPr lang="es-ES" sz="1200" dirty="0"/>
              <a:t>Gestión de trabajos, evaluación, asignación de </a:t>
            </a:r>
            <a:r>
              <a:rPr lang="es-ES" sz="1200" dirty="0" err="1"/>
              <a:t>QAs</a:t>
            </a:r>
            <a:r>
              <a:rPr lang="es-ES" sz="1200" dirty="0"/>
              <a:t> y gestión de entregas.</a:t>
            </a:r>
          </a:p>
        </p:txBody>
      </p:sp>
      <p:sp>
        <p:nvSpPr>
          <p:cNvPr id="91" name="Más 90"/>
          <p:cNvSpPr/>
          <p:nvPr/>
        </p:nvSpPr>
        <p:spPr>
          <a:xfrm>
            <a:off x="7753081" y="2680791"/>
            <a:ext cx="286731" cy="28240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/>
          <p:cNvSpPr txBox="1"/>
          <p:nvPr/>
        </p:nvSpPr>
        <p:spPr>
          <a:xfrm>
            <a:off x="6484695" y="3186747"/>
            <a:ext cx="2384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1200" dirty="0" smtClean="0"/>
              <a:t>Casos de uso Asignar/Desasignar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Realización de pruebas.</a:t>
            </a:r>
          </a:p>
          <a:p>
            <a:pPr marL="171450" indent="-171450">
              <a:buFontTx/>
              <a:buChar char="-"/>
            </a:pPr>
            <a:r>
              <a:rPr lang="es-ES" sz="1200" dirty="0" smtClean="0"/>
              <a:t>Implementar el ACL.</a:t>
            </a:r>
            <a:endParaRPr lang="es-ES" sz="1200" dirty="0"/>
          </a:p>
        </p:txBody>
      </p:sp>
      <p:sp>
        <p:nvSpPr>
          <p:cNvPr id="93" name="CuadroTexto 92"/>
          <p:cNvSpPr txBox="1"/>
          <p:nvPr/>
        </p:nvSpPr>
        <p:spPr>
          <a:xfrm>
            <a:off x="1917964" y="3879889"/>
            <a:ext cx="3617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- Comprobar el funcionamiento de la aplicación en la parte de gestión de trabajos, </a:t>
            </a:r>
            <a:r>
              <a:rPr lang="es-ES" sz="1200" dirty="0" err="1" smtClean="0"/>
              <a:t>QAs</a:t>
            </a:r>
            <a:r>
              <a:rPr lang="es-ES" sz="1200" dirty="0" smtClean="0"/>
              <a:t>, etc. por parte del usuario y el administrador.</a:t>
            </a:r>
          </a:p>
          <a:p>
            <a:r>
              <a:rPr lang="es-ES" sz="1200" dirty="0" smtClean="0"/>
              <a:t>- Reunión para tratar los aspectos de la aplicación más críticos en ese momento.</a:t>
            </a:r>
            <a:endParaRPr lang="es-ES" sz="12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8651365" y="4779570"/>
            <a:ext cx="226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- Realización de pruebas para asegurarse de que todos los componentes funcionan como se indica en la definición de la entrega</a:t>
            </a:r>
            <a:endParaRPr lang="es-ES" sz="1200" dirty="0"/>
          </a:p>
        </p:txBody>
      </p:sp>
      <p:sp>
        <p:nvSpPr>
          <p:cNvPr id="97" name="Abrir llave 96"/>
          <p:cNvSpPr/>
          <p:nvPr/>
        </p:nvSpPr>
        <p:spPr>
          <a:xfrm rot="5400000">
            <a:off x="3196882" y="5808888"/>
            <a:ext cx="263776" cy="698530"/>
          </a:xfrm>
          <a:prstGeom prst="leftBrace">
            <a:avLst>
              <a:gd name="adj1" fmla="val 8333"/>
              <a:gd name="adj2" fmla="val 4558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CuadroTexto 97"/>
          <p:cNvSpPr txBox="1"/>
          <p:nvPr/>
        </p:nvSpPr>
        <p:spPr>
          <a:xfrm>
            <a:off x="3092521" y="5609690"/>
            <a:ext cx="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368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7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86804" y="2073335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35851"/>
              </p:ext>
            </p:extLst>
          </p:nvPr>
        </p:nvGraphicFramePr>
        <p:xfrm>
          <a:off x="2328905" y="2886869"/>
          <a:ext cx="6516597" cy="2419350"/>
        </p:xfrm>
        <a:graphic>
          <a:graphicData uri="http://schemas.openxmlformats.org/drawingml/2006/table">
            <a:tbl>
              <a:tblPr/>
              <a:tblGrid>
                <a:gridCol w="2598062"/>
                <a:gridCol w="1930573"/>
                <a:gridCol w="1987962"/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Recursos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total (min)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Miguel Ferreiro Díaz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Alejandro Vila Cid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Jonatan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Couto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Riádigos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 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Negreira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Brais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Rodríguez Martínez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4535"/>
              </p:ext>
            </p:extLst>
          </p:nvPr>
        </p:nvGraphicFramePr>
        <p:xfrm>
          <a:off x="403653" y="2660569"/>
          <a:ext cx="11450595" cy="2327397"/>
        </p:xfrm>
        <a:graphic>
          <a:graphicData uri="http://schemas.openxmlformats.org/drawingml/2006/table">
            <a:tbl>
              <a:tblPr/>
              <a:tblGrid>
                <a:gridCol w="8328455"/>
                <a:gridCol w="1219200"/>
                <a:gridCol w="930876"/>
                <a:gridCol w="972064"/>
              </a:tblGrid>
              <a:tr h="66597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Tareas principales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Porcentaje de consecución de la tarea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Tiempo planificado (min)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Tiempo empleado (min)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Organizar y asignar tareas: </a:t>
                      </a:r>
                      <a:r>
                        <a:rPr lang="es-ES" sz="1400" b="0" u="none" strike="noStrike" dirty="0" smtClean="0">
                          <a:effectLst/>
                        </a:rPr>
                        <a:t>planificación inicial de las diferentes tareas a realizar para llevar a cabo el proyecto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565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>
                          <a:effectLst/>
                        </a:rPr>
                        <a:t>Gestión de grupos de usuario: </a:t>
                      </a:r>
                      <a:r>
                        <a:rPr lang="es-ES" sz="1400" u="none" strike="noStrike" dirty="0">
                          <a:effectLst/>
                        </a:rPr>
                        <a:t>Crear controlador para manejar las acciones asociadas a la gestión de los USUARIO_GRUPO.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90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35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462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Gestión </a:t>
                      </a:r>
                      <a:r>
                        <a:rPr lang="es-ES" sz="1400" b="1" u="none" strike="noStrike" dirty="0">
                          <a:effectLst/>
                        </a:rPr>
                        <a:t>de permisos de usuario:  </a:t>
                      </a:r>
                      <a:r>
                        <a:rPr lang="es-ES" sz="1400" u="none" strike="noStrike" dirty="0">
                          <a:effectLst/>
                        </a:rPr>
                        <a:t>Crear controlador de datos para la tabla PERMISOS.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120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>
                          <a:effectLst/>
                        </a:rPr>
                        <a:t>40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 smtClean="0">
                          <a:effectLst/>
                        </a:rPr>
                        <a:t>Organizar y asignar tareas: </a:t>
                      </a:r>
                      <a:r>
                        <a:rPr lang="es-ES" sz="1400" b="0" u="none" strike="noStrike" dirty="0" smtClean="0">
                          <a:effectLst/>
                        </a:rPr>
                        <a:t>Realizar un cambio en la planificación para adaptarlo a las necesidades el proyecto y ajustar mejor la asignación de tareas en tiempo y recursos. Realizar una planificación exhaustiva de la Semana 2.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30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120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737532" y="2249261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Miguel Ferreiro Díaz</a:t>
            </a:r>
            <a:endParaRPr lang="es-ES" u="sng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12165"/>
              </p:ext>
            </p:extLst>
          </p:nvPr>
        </p:nvGraphicFramePr>
        <p:xfrm>
          <a:off x="403653" y="5041962"/>
          <a:ext cx="11450595" cy="1371998"/>
        </p:xfrm>
        <a:graphic>
          <a:graphicData uri="http://schemas.openxmlformats.org/drawingml/2006/table">
            <a:tbl>
              <a:tblPr/>
              <a:tblGrid>
                <a:gridCol w="8279028"/>
                <a:gridCol w="1243914"/>
                <a:gridCol w="939113"/>
                <a:gridCol w="988540"/>
              </a:tblGrid>
              <a:tr h="7047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 en ejecución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26689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acciones: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controlador de datos para ACCIONES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03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funcionalidades: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controlador de datos para FUNCIONALIDADES y FUNCIONALIDAD_ACCION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ás 14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2256086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Alejandro Vila Cid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47842"/>
              </p:ext>
            </p:extLst>
          </p:nvPr>
        </p:nvGraphicFramePr>
        <p:xfrm>
          <a:off x="838201" y="2899719"/>
          <a:ext cx="10515600" cy="2773680"/>
        </p:xfrm>
        <a:graphic>
          <a:graphicData uri="http://schemas.openxmlformats.org/drawingml/2006/table">
            <a:tbl>
              <a:tblPr/>
              <a:tblGrid>
                <a:gridCol w="6781799"/>
                <a:gridCol w="1441622"/>
                <a:gridCol w="1009107"/>
                <a:gridCol w="1283072"/>
              </a:tblGrid>
              <a:tr h="57664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Modificar vistas de la ET2 para adaptarlo al nuevo modelo de datos.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19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Planteamiento incicial de modelos de secuencia para la gestión de grupos de usuario, permisos de usuario y gestión de acciones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las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vistas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posibles acciones sobre la tabla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9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grupos: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las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vistas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 las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posibles acciones sobre la tabla GRUPO.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33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permisos de usuario: Crear modelo de datos para la tabla PERMISOS con las acciones necesarias.'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vistas para ACCIONES con las acciones necesarias.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6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</a:t>
                      </a:r>
                      <a:r>
                        <a:rPr lang="es-E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corrección de la tarea: </a:t>
                      </a:r>
                      <a:r>
                        <a:rPr lang="es-E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'Gestión de funcionalidades: Crear controlador de datos para FUNCIONALIDADES y FUNCIONALIDAD_ACCION con las acciones necesarias.'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 flipV="1">
            <a:off x="1393838" y="5673399"/>
            <a:ext cx="467046" cy="481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03260" y="5852669"/>
            <a:ext cx="8698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Tarea extra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ás 16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2257137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Jonatan</a:t>
            </a:r>
            <a:r>
              <a:rPr lang="es-ES" u="sng" dirty="0" smtClean="0"/>
              <a:t> </a:t>
            </a:r>
            <a:r>
              <a:rPr lang="es-ES" u="sng" dirty="0" err="1" smtClean="0"/>
              <a:t>Couto</a:t>
            </a:r>
            <a:r>
              <a:rPr lang="es-ES" u="sng" dirty="0" smtClean="0"/>
              <a:t> </a:t>
            </a:r>
            <a:r>
              <a:rPr lang="es-ES" u="sng" dirty="0" err="1" smtClean="0"/>
              <a:t>Riádigos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62504"/>
              </p:ext>
            </p:extLst>
          </p:nvPr>
        </p:nvGraphicFramePr>
        <p:xfrm>
          <a:off x="838200" y="3089937"/>
          <a:ext cx="10515600" cy="2560320"/>
        </p:xfrm>
        <a:graphic>
          <a:graphicData uri="http://schemas.openxmlformats.org/drawingml/2006/table">
            <a:tbl>
              <a:tblPr/>
              <a:tblGrid>
                <a:gridCol w="7144265"/>
                <a:gridCol w="1408670"/>
                <a:gridCol w="1021492"/>
                <a:gridCol w="94117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5585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 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Modificar controladores de la ET2 para adaptarlo al nuevo modelo de datos.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63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controlador para manejar las acciones asociadas a la gestión de GRUPO.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grupos de usuario: Crear modelo de datos para  la tabla USUARIO_GRUPO para manejar las acciones asociadas a la gestión de los USUARIO_GRUPO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3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permisos de usuario: 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vistas para las posibles acciones sobre la tabla PERMISOS con las acciones necesarias.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permisos de usuario:  Crear controlador de datos para la tabla PERMISOS con las acciones necesarias.'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ás 11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3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2183923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Santos </a:t>
            </a:r>
            <a:r>
              <a:rPr lang="es-ES" u="sng" dirty="0" err="1" smtClean="0"/>
              <a:t>Negreira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51582"/>
              </p:ext>
            </p:extLst>
          </p:nvPr>
        </p:nvGraphicFramePr>
        <p:xfrm>
          <a:off x="453080" y="2648573"/>
          <a:ext cx="11228174" cy="2518683"/>
        </p:xfrm>
        <a:graphic>
          <a:graphicData uri="http://schemas.openxmlformats.org/drawingml/2006/table">
            <a:tbl>
              <a:tblPr/>
              <a:tblGrid>
                <a:gridCol w="7768282"/>
                <a:gridCol w="1458097"/>
                <a:gridCol w="1070919"/>
                <a:gridCol w="930876"/>
              </a:tblGrid>
              <a:tr h="13830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usuarios: 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Modificar modelos de la ET2 para adaptarlo al nuevo modelo de datos.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modelo de datos para  la tabla GRUPO  para manejar las acciones asociadas a la gestión de los grupos.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514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grupos de usuario: Crear controlador para manejar las acciones asociadas a la gestión de los USUARIO_GRUPO.'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58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grupos de usuario: Crear las vistas  con las posibles acciones sobre la tabla USU_GRUPO.'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19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acciones: 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modelo de datos para ACCIONES con las acciones necesarias.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43323"/>
              </p:ext>
            </p:extLst>
          </p:nvPr>
        </p:nvGraphicFramePr>
        <p:xfrm>
          <a:off x="453078" y="5124949"/>
          <a:ext cx="11228176" cy="1659443"/>
        </p:xfrm>
        <a:graphic>
          <a:graphicData uri="http://schemas.openxmlformats.org/drawingml/2006/table">
            <a:tbl>
              <a:tblPr/>
              <a:tblGrid>
                <a:gridCol w="7784912"/>
                <a:gridCol w="1442906"/>
                <a:gridCol w="1094197"/>
                <a:gridCol w="906161"/>
              </a:tblGrid>
              <a:tr h="186802"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80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 en ejecución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8680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acciones: Crear vistas para ACCIONES con las acciones necesarias'.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3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funcionalidades: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modelo de datos para FUNCIONALIDADES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s-E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UNCIONALIDAD_ACCION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Más 11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2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8200" y="2247901"/>
            <a:ext cx="33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Recurso: </a:t>
            </a:r>
            <a:r>
              <a:rPr lang="es-ES" u="sng" dirty="0" err="1" smtClean="0"/>
              <a:t>Brais</a:t>
            </a:r>
            <a:r>
              <a:rPr lang="es-ES" u="sng" dirty="0" smtClean="0"/>
              <a:t> Rodríguez Martínez</a:t>
            </a:r>
            <a:endParaRPr lang="es-ES" u="sng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15384"/>
              </p:ext>
            </p:extLst>
          </p:nvPr>
        </p:nvGraphicFramePr>
        <p:xfrm>
          <a:off x="469783" y="2788162"/>
          <a:ext cx="11249637" cy="2362920"/>
        </p:xfrm>
        <a:graphic>
          <a:graphicData uri="http://schemas.openxmlformats.org/drawingml/2006/table">
            <a:tbl>
              <a:tblPr/>
              <a:tblGrid>
                <a:gridCol w="8187656"/>
                <a:gridCol w="1140902"/>
                <a:gridCol w="1031846"/>
                <a:gridCol w="889233"/>
              </a:tblGrid>
              <a:tr h="17589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principales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2660" marR="2660" marT="2660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904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grupos de usuario: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Crear modelo de datos para  la tabla USUARIO_GRUPO para manejar las acciones asociadas a la gestión de los USUARIO_GRUPO.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grupos: Crear modelo de datos para  la tabla GRUPO.'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grupos: Crear controlador para manejar las acciones asociadas a la gestión de GRUPO. 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43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permisos de usuario: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modelo de datos para la tabla PERMISOS con las acciones necesarias.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0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permisos de usuario:  Crear vistas para las posibles acciones sobre la tabla PERMISOS con las acciones necesarias.'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2660" marR="2660" marT="26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69567"/>
              </p:ext>
            </p:extLst>
          </p:nvPr>
        </p:nvGraphicFramePr>
        <p:xfrm>
          <a:off x="469784" y="5246511"/>
          <a:ext cx="11249636" cy="1530826"/>
        </p:xfrm>
        <a:graphic>
          <a:graphicData uri="http://schemas.openxmlformats.org/drawingml/2006/table">
            <a:tbl>
              <a:tblPr/>
              <a:tblGrid>
                <a:gridCol w="8103765"/>
                <a:gridCol w="1174458"/>
                <a:gridCol w="1073791"/>
                <a:gridCol w="897622"/>
              </a:tblGrid>
              <a:tr h="29294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 en ejecución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Porcentaje de consecución de la tarea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planificado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empleado (min)</a:t>
                      </a:r>
                    </a:p>
                  </a:txBody>
                  <a:tcPr marL="6672" marR="6672" marT="6672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15022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Revisión  y corrección de la tarea: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'Gestión de acciones:  Crear modelo de datos para ACCIONES con las acciones necesarias'.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5068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funcionalidades: </a:t>
                      </a:r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vistas para las posibles acciones sobre las tablas FUNCIONALIDADES Y FUNCIONALIDAD_ACCION.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72" marR="6672" marT="6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672637" y="1783813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3256" y="1783813"/>
            <a:ext cx="5918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tiempos VS Ejecución de tiempos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ás 12"/>
          <p:cNvSpPr/>
          <p:nvPr/>
        </p:nvSpPr>
        <p:spPr>
          <a:xfrm>
            <a:off x="6180548" y="1783813"/>
            <a:ext cx="383567" cy="37918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2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Semana 1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36318" y="2037728"/>
            <a:ext cx="551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 de tareas VS Ejecución de tareas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38396"/>
              </p:ext>
            </p:extLst>
          </p:nvPr>
        </p:nvGraphicFramePr>
        <p:xfrm>
          <a:off x="1344021" y="4323108"/>
          <a:ext cx="9309100" cy="1572204"/>
        </p:xfrm>
        <a:graphic>
          <a:graphicData uri="http://schemas.openxmlformats.org/drawingml/2006/table">
            <a:tbl>
              <a:tblPr/>
              <a:tblGrid>
                <a:gridCol w="1107619"/>
                <a:gridCol w="1411906"/>
                <a:gridCol w="1710559"/>
                <a:gridCol w="961880"/>
                <a:gridCol w="889010"/>
                <a:gridCol w="1224735"/>
                <a:gridCol w="1136822"/>
                <a:gridCol w="866569"/>
              </a:tblGrid>
              <a:tr h="869730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paralizadas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Tareas Finalizadas /Corregidas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Tareas en proceso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sin empezar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Pendientes de 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 Aplazadas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 Tareas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672281" y="2636108"/>
            <a:ext cx="682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Nº de tareas planeadas: 25</a:t>
            </a:r>
          </a:p>
          <a:p>
            <a:r>
              <a:rPr lang="es-ES" dirty="0" smtClean="0"/>
              <a:t>Nº de tareas ejecutadas (tareas planeadas + tareas de ejecución): 32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983891" y="3478507"/>
            <a:ext cx="278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Vista general del estado de las tareas de la Semana 1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4409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3000</Words>
  <Application>Microsoft Office PowerPoint</Application>
  <PresentationFormat>Panorámica</PresentationFormat>
  <Paragraphs>556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ET3 – Semana 1</vt:lpstr>
      <vt:lpstr>Visión global</vt:lpstr>
      <vt:lpstr>Semana 1</vt:lpstr>
      <vt:lpstr>Semana 1</vt:lpstr>
      <vt:lpstr>Semana 1</vt:lpstr>
      <vt:lpstr>Semana 1</vt:lpstr>
      <vt:lpstr>Semana 1</vt:lpstr>
      <vt:lpstr>Semana 1</vt:lpstr>
      <vt:lpstr>Semana 1</vt:lpstr>
      <vt:lpstr>Semana 1</vt:lpstr>
      <vt:lpstr>Semana 1</vt:lpstr>
      <vt:lpstr>Balance de proyecto</vt:lpstr>
      <vt:lpstr>Semana 2</vt:lpstr>
      <vt:lpstr>Semana 2</vt:lpstr>
      <vt:lpstr>Semana 2</vt:lpstr>
      <vt:lpstr>Semana 2</vt:lpstr>
      <vt:lpstr>Semana 2</vt:lpstr>
      <vt:lpstr>Semana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ET3 – Semana 1</dc:title>
  <dc:creator>Miguel</dc:creator>
  <cp:lastModifiedBy>Maite</cp:lastModifiedBy>
  <cp:revision>58</cp:revision>
  <dcterms:created xsi:type="dcterms:W3CDTF">2017-11-26T22:11:07Z</dcterms:created>
  <dcterms:modified xsi:type="dcterms:W3CDTF">2017-12-21T23:24:31Z</dcterms:modified>
</cp:coreProperties>
</file>