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sldIdLst>
    <p:sldId id="256" r:id="rId2"/>
    <p:sldId id="257" r:id="rId3"/>
    <p:sldId id="259" r:id="rId4"/>
    <p:sldId id="264" r:id="rId5"/>
    <p:sldId id="269" r:id="rId6"/>
    <p:sldId id="270" r:id="rId7"/>
    <p:sldId id="271" r:id="rId8"/>
    <p:sldId id="272" r:id="rId9"/>
    <p:sldId id="273" r:id="rId10"/>
    <p:sldId id="261" r:id="rId11"/>
    <p:sldId id="274" r:id="rId12"/>
    <p:sldId id="262" r:id="rId13"/>
    <p:sldId id="281" r:id="rId14"/>
    <p:sldId id="282" r:id="rId15"/>
    <p:sldId id="263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51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91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60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536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43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54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26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88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26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96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72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54933-FE5B-4D46-B24A-E58AED8D9B14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94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8791" y="863030"/>
            <a:ext cx="9144000" cy="98252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ET3 – Semana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93178" y="3000053"/>
            <a:ext cx="4404188" cy="2476072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Ferreiro Diaz (líder)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Alejandro Vila Cid </a:t>
            </a:r>
          </a:p>
          <a:p>
            <a:pPr algn="l"/>
            <a:r>
              <a:rPr lang="pt-BR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Jonatan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Couto </a:t>
            </a:r>
            <a:r>
              <a:rPr lang="pt-BR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Riádigos</a:t>
            </a:r>
            <a:endParaRPr lang="pt-B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Brais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Santos Negreira </a:t>
            </a:r>
          </a:p>
          <a:p>
            <a:pPr algn="l"/>
            <a:r>
              <a:rPr lang="pt-BR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Brais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Rodríguez Martínez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513726" y="2130414"/>
            <a:ext cx="3534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Grupo LICORCA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181557" y="1845550"/>
            <a:ext cx="3414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(Del 27/11/2017 hasta 3/12/2017)</a:t>
            </a:r>
          </a:p>
        </p:txBody>
      </p:sp>
    </p:spTree>
    <p:extLst>
      <p:ext uri="{BB962C8B-B14F-4D97-AF65-F5344CB8AC3E}">
        <p14:creationId xmlns:p14="http://schemas.microsoft.com/office/powerpoint/2010/main" val="12007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508392" y="2052785"/>
            <a:ext cx="6784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costes VS Ejecución de costes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139005"/>
              </p:ext>
            </p:extLst>
          </p:nvPr>
        </p:nvGraphicFramePr>
        <p:xfrm>
          <a:off x="2266735" y="2845769"/>
          <a:ext cx="6827838" cy="2824433"/>
        </p:xfrm>
        <a:graphic>
          <a:graphicData uri="http://schemas.openxmlformats.org/drawingml/2006/table">
            <a:tbl>
              <a:tblPr/>
              <a:tblGrid>
                <a:gridCol w="3010486"/>
                <a:gridCol w="1913153"/>
                <a:gridCol w="1904199"/>
              </a:tblGrid>
              <a:tr h="72135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Recursos</a:t>
                      </a: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planificado</a:t>
                      </a: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</a:t>
                      </a:r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utilizado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30119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 Ferreiro Díaz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62,5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119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Alejandro Vila Cid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153,75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19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Jonatan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Couto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Riádigos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08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Santos </a:t>
                      </a:r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Negreira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894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Rodríguez Martínez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765">
                <a:tc>
                  <a:txBody>
                    <a:bodyPr/>
                    <a:lstStyle/>
                    <a:p>
                      <a:pPr algn="ctr" fontAlgn="ctr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548,75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597,5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76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16455" y="1818860"/>
            <a:ext cx="26805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Balance de semana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265896"/>
              </p:ext>
            </p:extLst>
          </p:nvPr>
        </p:nvGraphicFramePr>
        <p:xfrm>
          <a:off x="691979" y="2805032"/>
          <a:ext cx="11186983" cy="2332723"/>
        </p:xfrm>
        <a:graphic>
          <a:graphicData uri="http://schemas.openxmlformats.org/drawingml/2006/table">
            <a:tbl>
              <a:tblPr/>
              <a:tblGrid>
                <a:gridCol w="1820562"/>
                <a:gridCol w="1112108"/>
                <a:gridCol w="1145059"/>
                <a:gridCol w="972065"/>
                <a:gridCol w="1309816"/>
                <a:gridCol w="1062681"/>
                <a:gridCol w="1070919"/>
                <a:gridCol w="1062681"/>
                <a:gridCol w="1013254"/>
                <a:gridCol w="617838"/>
              </a:tblGrid>
              <a:tr h="37483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Recursos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total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total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utilizado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planificado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Ingresos planificados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Beneficio planificado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utilizado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Beneficio real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86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 Ferreiro Díaz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</a:rPr>
                        <a:t>260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250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</a:rPr>
                        <a:t>108,33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</a:rPr>
                        <a:t>43,33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</a:rPr>
                        <a:t>62,5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</a:rPr>
                        <a:t>45,83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717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Alejandro Vila Cid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</a:rPr>
                        <a:t>615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</a:rPr>
                        <a:t>580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153,75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256,25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102,5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145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</a:rPr>
                        <a:t>111,25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16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Jonatan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Couto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Riádigos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370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</a:rPr>
                        <a:t>390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</a:rPr>
                        <a:t>-20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</a:rPr>
                        <a:t>92,5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</a:rPr>
                        <a:t>154,16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</a:rPr>
                        <a:t>61,66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97,5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</a:rPr>
                        <a:t>56,66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33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Santos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Negreira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</a:rPr>
                        <a:t>330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390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-60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</a:rPr>
                        <a:t>82,5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</a:rPr>
                        <a:t>137,5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97,5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54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Rodríguez Martínez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</a:rPr>
                        <a:t>620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780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-160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155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</a:rPr>
                        <a:t>258,33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</a:rPr>
                        <a:t>103,33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</a:rPr>
                        <a:t>195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</a:rPr>
                        <a:t>63,33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376"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</a:rPr>
                        <a:t>2195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2390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-195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548,75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</a:rPr>
                        <a:t>914,58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</a:rPr>
                        <a:t>365,83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</a:rPr>
                        <a:t>597,5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</a:rPr>
                        <a:t>317,08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33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Balance de proyecto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53266" y="2065081"/>
            <a:ext cx="128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50869"/>
              </p:ext>
            </p:extLst>
          </p:nvPr>
        </p:nvGraphicFramePr>
        <p:xfrm>
          <a:off x="370703" y="2797626"/>
          <a:ext cx="7809470" cy="2113809"/>
        </p:xfrm>
        <a:graphic>
          <a:graphicData uri="http://schemas.openxmlformats.org/drawingml/2006/table">
            <a:tbl>
              <a:tblPr/>
              <a:tblGrid>
                <a:gridCol w="1948665"/>
                <a:gridCol w="1120691"/>
                <a:gridCol w="1070511"/>
                <a:gridCol w="1053452"/>
                <a:gridCol w="1192077"/>
                <a:gridCol w="865645"/>
                <a:gridCol w="558429"/>
              </a:tblGrid>
              <a:tr h="37527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Recursos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planificado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Ingresos planificados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Beneficio planificado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utilizado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Beneficio real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55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 Ferreiro Díaz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55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Alejandro Vila Cid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76,25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33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Jonatan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Couto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Riádigos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67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Santos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Negreira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89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Rodríguez Martínez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555"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245,5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8286108" y="2113779"/>
            <a:ext cx="4131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Tiempo planificado del proyecto: 111.58 horas</a:t>
            </a:r>
            <a:endParaRPr lang="es-ES" sz="16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0103134" y="3532459"/>
            <a:ext cx="0" cy="69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0352069" y="3831598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Semana 1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286108" y="2434413"/>
            <a:ext cx="3905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Coste planificado del proyecto: 1673,75 €</a:t>
            </a:r>
            <a:endParaRPr lang="es-ES" sz="16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300235" y="2757774"/>
            <a:ext cx="3877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Cobro del cliente: 4000 €</a:t>
            </a:r>
            <a:endParaRPr lang="es-ES" sz="1600" dirty="0"/>
          </a:p>
        </p:txBody>
      </p:sp>
      <p:sp>
        <p:nvSpPr>
          <p:cNvPr id="17" name="Rectángulo 16"/>
          <p:cNvSpPr/>
          <p:nvPr/>
        </p:nvSpPr>
        <p:spPr>
          <a:xfrm>
            <a:off x="8286108" y="2113779"/>
            <a:ext cx="3905892" cy="14186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8286108" y="4231708"/>
            <a:ext cx="36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Ahorro de 6,13 horas </a:t>
            </a:r>
            <a:endParaRPr lang="es-ES" sz="16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8300235" y="3092126"/>
            <a:ext cx="399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Beneficio planificado del proyecto: 2326,25€ </a:t>
            </a:r>
            <a:endParaRPr lang="es-ES" sz="16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8300235" y="4570262"/>
            <a:ext cx="248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Coste ahorrado de 91.95€</a:t>
            </a:r>
            <a:endParaRPr lang="es-ES" sz="16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286108" y="4939594"/>
            <a:ext cx="3891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Beneficio actual del proyecto: 2234.05€</a:t>
            </a:r>
            <a:endParaRPr lang="es-ES" sz="1600" dirty="0"/>
          </a:p>
        </p:txBody>
      </p:sp>
      <p:sp>
        <p:nvSpPr>
          <p:cNvPr id="23" name="Rectángulo 22"/>
          <p:cNvSpPr/>
          <p:nvPr/>
        </p:nvSpPr>
        <p:spPr>
          <a:xfrm>
            <a:off x="8286108" y="4231708"/>
            <a:ext cx="3905892" cy="1244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1075037" y="5171001"/>
            <a:ext cx="4291913" cy="1392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523998" y="5293557"/>
            <a:ext cx="340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Tareas finalizadas en la Semana 1: 32</a:t>
            </a:r>
            <a:endParaRPr lang="es-ES" sz="16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523998" y="5645317"/>
            <a:ext cx="340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Tareas planificadas del proyecto: 109</a:t>
            </a:r>
            <a:endParaRPr lang="es-ES" sz="1600" dirty="0"/>
          </a:p>
        </p:txBody>
      </p:sp>
      <p:cxnSp>
        <p:nvCxnSpPr>
          <p:cNvPr id="27" name="Conector recto de flecha 26"/>
          <p:cNvCxnSpPr/>
          <p:nvPr/>
        </p:nvCxnSpPr>
        <p:spPr>
          <a:xfrm flipH="1">
            <a:off x="3216872" y="5950219"/>
            <a:ext cx="4118" cy="20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523998" y="6198728"/>
            <a:ext cx="3505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Porcentaje de tareas realizadas: </a:t>
            </a:r>
            <a:r>
              <a:rPr lang="es-ES" sz="1600" dirty="0"/>
              <a:t>29,35%</a:t>
            </a:r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2299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Balance de proyecto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53266" y="2065081"/>
            <a:ext cx="128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48423"/>
              </p:ext>
            </p:extLst>
          </p:nvPr>
        </p:nvGraphicFramePr>
        <p:xfrm>
          <a:off x="370703" y="2795943"/>
          <a:ext cx="7809470" cy="2113809"/>
        </p:xfrm>
        <a:graphic>
          <a:graphicData uri="http://schemas.openxmlformats.org/drawingml/2006/table">
            <a:tbl>
              <a:tblPr/>
              <a:tblGrid>
                <a:gridCol w="1948665"/>
                <a:gridCol w="1120691"/>
                <a:gridCol w="1070511"/>
                <a:gridCol w="1053452"/>
                <a:gridCol w="1192077"/>
                <a:gridCol w="865645"/>
                <a:gridCol w="558429"/>
              </a:tblGrid>
              <a:tr h="37527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Recursos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planificado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Ingresos planificados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Beneficio planificado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utilizado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Beneficio real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55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 Ferreiro Díaz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</a:rPr>
                        <a:t>108,33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</a:rPr>
                        <a:t>43,33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62,5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</a:rPr>
                        <a:t>45,83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55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Alejandro Vila Cid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153,75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256,25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102,5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145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</a:rPr>
                        <a:t>111,25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33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Jonatan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Couto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Riádigos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92,5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</a:rPr>
                        <a:t>154,16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</a:rPr>
                        <a:t>61,66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97,5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</a:rPr>
                        <a:t>56,66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67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Santos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Negreira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82,5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137,5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97,5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89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Rodríguez Martínez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155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</a:rPr>
                        <a:t>258,33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</a:rPr>
                        <a:t>103,33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</a:rPr>
                        <a:t>195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</a:rPr>
                        <a:t>63,33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20"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</a:rPr>
                        <a:t>548,75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</a:rPr>
                        <a:t>914,58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</a:rPr>
                        <a:t>365,83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</a:rPr>
                        <a:t>597,5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 smtClean="0">
                          <a:solidFill>
                            <a:srgbClr val="000000"/>
                          </a:solidFill>
                          <a:effectLst/>
                        </a:rPr>
                        <a:t>317,08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8263164" y="1841883"/>
            <a:ext cx="4131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Tiempo planificado del proyecto: 130,5 horas</a:t>
            </a:r>
            <a:endParaRPr lang="es-ES" sz="1600" dirty="0"/>
          </a:p>
        </p:txBody>
      </p:sp>
      <p:cxnSp>
        <p:nvCxnSpPr>
          <p:cNvPr id="12" name="Conector recto de flecha 11"/>
          <p:cNvCxnSpPr/>
          <p:nvPr/>
        </p:nvCxnSpPr>
        <p:spPr>
          <a:xfrm flipH="1">
            <a:off x="10058400" y="3128418"/>
            <a:ext cx="3545" cy="29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0352069" y="3105281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Semana 2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263164" y="2111627"/>
            <a:ext cx="3905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Coste planificado del proyecto 1957,5€</a:t>
            </a:r>
            <a:endParaRPr lang="es-ES" sz="16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263164" y="2384030"/>
            <a:ext cx="3877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Cobro del cliente: 4000 €</a:t>
            </a:r>
            <a:endParaRPr lang="es-ES" sz="1600" dirty="0"/>
          </a:p>
        </p:txBody>
      </p:sp>
      <p:sp>
        <p:nvSpPr>
          <p:cNvPr id="17" name="Rectángulo 16"/>
          <p:cNvSpPr/>
          <p:nvPr/>
        </p:nvSpPr>
        <p:spPr>
          <a:xfrm>
            <a:off x="8307316" y="1809098"/>
            <a:ext cx="3905892" cy="12525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8294346" y="3579280"/>
            <a:ext cx="3831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/>
              <a:t>Ahorro de 6,13 horas en la Semana 1 y sobrepasado el tiempo planificado en la Semana 2 en 3,25 horas.</a:t>
            </a:r>
            <a:endParaRPr lang="es-ES" sz="16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8277291" y="2622545"/>
            <a:ext cx="3877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Beneficio planificado del proyecto: 2042,5€ </a:t>
            </a:r>
            <a:endParaRPr lang="es-ES" sz="16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8330275" y="4800635"/>
            <a:ext cx="3795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/>
              <a:t>Coste ahorrado de 91.95€ en la Semana 1 y sobrepasado el coste planificado en la Semana 2 en 48,75€</a:t>
            </a:r>
            <a:endParaRPr lang="es-ES" sz="16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330276" y="6075538"/>
            <a:ext cx="3795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Beneficio actual del proyecto: 2085,7€</a:t>
            </a:r>
            <a:endParaRPr lang="es-ES" sz="1600" dirty="0"/>
          </a:p>
        </p:txBody>
      </p:sp>
      <p:sp>
        <p:nvSpPr>
          <p:cNvPr id="23" name="Rectángulo 22"/>
          <p:cNvSpPr/>
          <p:nvPr/>
        </p:nvSpPr>
        <p:spPr>
          <a:xfrm>
            <a:off x="8286108" y="3571738"/>
            <a:ext cx="3905892" cy="3286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9907496" y="92721"/>
            <a:ext cx="2074739" cy="1355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9939252" y="106948"/>
            <a:ext cx="20429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El tiempo planificado del proyecto ha aumentado al localizar nuevas tareas a la hora de la ejecución. </a:t>
            </a:r>
            <a:r>
              <a:rPr lang="es-ES" sz="1400" dirty="0"/>
              <a:t> </a:t>
            </a:r>
            <a:r>
              <a:rPr lang="es-ES" sz="1400" dirty="0" smtClean="0"/>
              <a:t>Además de localizar más tareas para la Semana 3</a:t>
            </a:r>
            <a:endParaRPr lang="es-ES" sz="1400" dirty="0"/>
          </a:p>
        </p:txBody>
      </p:sp>
      <p:sp>
        <p:nvSpPr>
          <p:cNvPr id="6" name="Rectángulo 5"/>
          <p:cNvSpPr/>
          <p:nvPr/>
        </p:nvSpPr>
        <p:spPr>
          <a:xfrm>
            <a:off x="8785473" y="4428233"/>
            <a:ext cx="3101727" cy="357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Balance de tiempo : -6,13 + 3,25 = -2,88</a:t>
            </a:r>
            <a:endParaRPr lang="es-ES" sz="1400" dirty="0"/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11663949" y="1488772"/>
            <a:ext cx="1" cy="29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8755302" y="5647433"/>
            <a:ext cx="3131898" cy="357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Balance de coste: -91.95 + 48,75= -43,2</a:t>
            </a:r>
            <a:endParaRPr lang="es-ES" sz="1400" dirty="0"/>
          </a:p>
        </p:txBody>
      </p:sp>
      <p:sp>
        <p:nvSpPr>
          <p:cNvPr id="25" name="Rectángulo 24"/>
          <p:cNvSpPr/>
          <p:nvPr/>
        </p:nvSpPr>
        <p:spPr>
          <a:xfrm>
            <a:off x="1075037" y="5033319"/>
            <a:ext cx="4291913" cy="1529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1523998" y="5124609"/>
            <a:ext cx="37482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Tareas finalizadas en la Semana 2: 79</a:t>
            </a:r>
          </a:p>
          <a:p>
            <a:r>
              <a:rPr lang="es-ES" sz="1600" dirty="0"/>
              <a:t>Tareas sin finalizar en la Semana </a:t>
            </a:r>
            <a:r>
              <a:rPr lang="es-ES" sz="1600" dirty="0" smtClean="0"/>
              <a:t>2: </a:t>
            </a:r>
            <a:r>
              <a:rPr lang="es-ES" sz="1600" dirty="0"/>
              <a:t>1 </a:t>
            </a:r>
            <a:r>
              <a:rPr lang="es-ES" sz="1600" dirty="0" smtClean="0"/>
              <a:t>(90</a:t>
            </a:r>
            <a:r>
              <a:rPr lang="es-ES" sz="1600" dirty="0"/>
              <a:t>%)</a:t>
            </a:r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523998" y="5645317"/>
            <a:ext cx="340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Tareas planificadas del proyecto: 127</a:t>
            </a:r>
          </a:p>
        </p:txBody>
      </p:sp>
      <p:cxnSp>
        <p:nvCxnSpPr>
          <p:cNvPr id="28" name="Conector recto de flecha 27"/>
          <p:cNvCxnSpPr/>
          <p:nvPr/>
        </p:nvCxnSpPr>
        <p:spPr>
          <a:xfrm flipH="1">
            <a:off x="3216872" y="5950219"/>
            <a:ext cx="4118" cy="20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1523998" y="6198728"/>
            <a:ext cx="3505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Porcentaje de tareas realizadas: 62,91%</a:t>
            </a:r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6663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19215" y="0"/>
            <a:ext cx="10515600" cy="106002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Inicial de la Semana 3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84849"/>
              </p:ext>
            </p:extLst>
          </p:nvPr>
        </p:nvGraphicFramePr>
        <p:xfrm>
          <a:off x="0" y="1136822"/>
          <a:ext cx="12192000" cy="5716117"/>
        </p:xfrm>
        <a:graphic>
          <a:graphicData uri="http://schemas.openxmlformats.org/drawingml/2006/table">
            <a:tbl>
              <a:tblPr/>
              <a:tblGrid>
                <a:gridCol w="11188862"/>
                <a:gridCol w="1003138"/>
              </a:tblGrid>
              <a:tr h="560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373998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Seguimiento en la organización y asignación de tareas de la Semana 3 (incluido la preparación de la presentación). Estar atento a cualquier cambio en la dirección del proyecto y localizar las tareas con más dificultad para poder </a:t>
                      </a:r>
                      <a:r>
                        <a:rPr lang="es-ES" sz="11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replanificar</a:t>
                      </a:r>
                      <a:r>
                        <a:rPr lang="es-ES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sz="16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dirty="0" smtClean="0">
                          <a:solidFill>
                            <a:srgbClr val="000000"/>
                          </a:solidFill>
                          <a:effectLst/>
                        </a:rPr>
                        <a:t>150</a:t>
                      </a:r>
                      <a:endParaRPr lang="es-ES" sz="11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223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 de uso 9: </a:t>
                      </a:r>
                      <a:r>
                        <a:rPr lang="es-E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la asignación/</a:t>
                      </a:r>
                      <a:r>
                        <a:rPr lang="es-ES" sz="11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desasignación</a:t>
                      </a:r>
                      <a:r>
                        <a:rPr lang="es-E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usuarios a grupos. Realizar los cambios pertinentes para que se pueda añadir/eliminar a un usuario de un grupo desde la vista de </a:t>
                      </a:r>
                      <a:r>
                        <a:rPr lang="es-ES" sz="11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showall</a:t>
                      </a:r>
                      <a:r>
                        <a:rPr lang="es-E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gestión de usuarios.</a:t>
                      </a:r>
                      <a:endParaRPr lang="es-ES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dirty="0" smtClean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s-ES" sz="11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86">
                <a:tc>
                  <a:txBody>
                    <a:bodyPr/>
                    <a:lstStyle/>
                    <a:p>
                      <a:pPr rtl="0" fontAlgn="ctr"/>
                      <a:r>
                        <a:rPr lang="es-ES" sz="11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 de uso 16: </a:t>
                      </a:r>
                      <a:r>
                        <a:rPr lang="es-E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la asignación/</a:t>
                      </a:r>
                      <a:r>
                        <a:rPr lang="es-ES" sz="11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desasignación</a:t>
                      </a:r>
                      <a:r>
                        <a:rPr lang="es-E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funcionalidades a grupos. Realizar los cambios pertinentes para que se pueda añadir/eliminar permisos (par de funcionalidad-</a:t>
                      </a:r>
                      <a:r>
                        <a:rPr lang="es-ES" sz="11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accion</a:t>
                      </a:r>
                      <a:r>
                        <a:rPr lang="es-E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de un grupo desde la vista de </a:t>
                      </a:r>
                      <a:r>
                        <a:rPr lang="es-ES" sz="11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showall</a:t>
                      </a:r>
                      <a:r>
                        <a:rPr lang="es-E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gestión de grupos de usuario.</a:t>
                      </a:r>
                      <a:endParaRPr lang="es-ES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dirty="0" smtClean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s-ES" sz="11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844">
                <a:tc>
                  <a:txBody>
                    <a:bodyPr/>
                    <a:lstStyle/>
                    <a:p>
                      <a:pPr rtl="0" fontAlgn="ctr"/>
                      <a:r>
                        <a:rPr lang="es-ES" sz="11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 de uso 23: </a:t>
                      </a:r>
                      <a:r>
                        <a:rPr lang="es-E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la asignación/</a:t>
                      </a:r>
                      <a:r>
                        <a:rPr lang="es-ES" sz="11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desasignación</a:t>
                      </a:r>
                      <a:r>
                        <a:rPr lang="es-E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acciones a funcionalidades Realizar los cambios pertinentes para que se pueda añadir/eliminar acciones (par de funcionalidad-</a:t>
                      </a:r>
                      <a:r>
                        <a:rPr lang="es-ES" sz="11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accion</a:t>
                      </a:r>
                      <a:r>
                        <a:rPr lang="es-E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a una funcionalidad desde la vista de </a:t>
                      </a:r>
                      <a:r>
                        <a:rPr lang="es-ES" sz="11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showall</a:t>
                      </a:r>
                      <a:r>
                        <a:rPr lang="es-E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gestión de </a:t>
                      </a:r>
                      <a:r>
                        <a:rPr lang="es-ES" sz="11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funcionalidades</a:t>
                      </a:r>
                      <a:r>
                        <a:rPr lang="es-E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s-ES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dirty="0" smtClean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s-ES" sz="11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281">
                <a:tc>
                  <a:txBody>
                    <a:bodyPr/>
                    <a:lstStyle/>
                    <a:p>
                      <a:pPr rtl="0" fontAlgn="ctr"/>
                      <a:r>
                        <a:rPr lang="es-E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Tratamiento de dependencias: </a:t>
                      </a:r>
                      <a:r>
                        <a:rPr lang="es-E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revisar y corregir los elementos que no cumplan correctamente con las dependencias.</a:t>
                      </a:r>
                      <a:endParaRPr lang="es-ES" sz="16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dirty="0" smtClean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s-ES" sz="11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869">
                <a:tc>
                  <a:txBody>
                    <a:bodyPr/>
                    <a:lstStyle/>
                    <a:p>
                      <a:pPr rtl="0" fontAlgn="ctr"/>
                      <a:r>
                        <a:rPr lang="es-E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Implementación ACL:</a:t>
                      </a:r>
                      <a:r>
                        <a:rPr lang="es-E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realizar la implementación de que dependiendo a que grupo/s pertenezca un usuario tenga acceso a funcionalidades-acciones que tenga permitido.</a:t>
                      </a:r>
                      <a:endParaRPr lang="es-ES" sz="12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dirty="0" smtClean="0">
                          <a:solidFill>
                            <a:srgbClr val="000000"/>
                          </a:solidFill>
                          <a:effectLst/>
                        </a:rPr>
                        <a:t>240</a:t>
                      </a:r>
                      <a:endParaRPr lang="es-ES" sz="11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888">
                <a:tc>
                  <a:txBody>
                    <a:bodyPr/>
                    <a:lstStyle/>
                    <a:p>
                      <a:pPr rtl="0" fontAlgn="ctr"/>
                      <a:r>
                        <a:rPr lang="es-E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Gestión de entregas:</a:t>
                      </a:r>
                      <a:r>
                        <a:rPr lang="es-E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encontrar una manera de implementar que un alumno solo pueda editar su entrega y no pueda editar las del resto. Seguramente esta tarea se deba esperar a que el ACL esté funcionando. La revisión de esta tarea se realizará la semana 4 al no ser una tara crítica y que cuenta con el factor de tener que esperar por el ACL.</a:t>
                      </a:r>
                      <a:endParaRPr lang="es-ES" sz="12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dirty="0" smtClean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s-ES" sz="11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76">
                <a:tc>
                  <a:txBody>
                    <a:bodyPr/>
                    <a:lstStyle/>
                    <a:p>
                      <a:pPr rtl="0" fontAlgn="ctr"/>
                      <a:r>
                        <a:rPr lang="es-E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Gestión de entregas: </a:t>
                      </a:r>
                      <a:r>
                        <a:rPr lang="es-E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encontrar una manera de implementar que un alumno solo pueda sus entregas y no pueda ver las del resto. Seguramente esta tarea se deba esperar a que el ACL esté funcionando. La revisión de esta tarea se realizará la semana 4 al no ser una tara crítica y que cuenta con el facto de tener que esperar por el ACL.</a:t>
                      </a:r>
                      <a:endParaRPr lang="es-ES" sz="105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dirty="0" smtClean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s-ES" sz="11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112">
                <a:tc>
                  <a:txBody>
                    <a:bodyPr/>
                    <a:lstStyle/>
                    <a:p>
                      <a:pPr rtl="0" fontAlgn="ctr"/>
                      <a:r>
                        <a:rPr lang="es-E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Gestión de asignación de </a:t>
                      </a:r>
                      <a:r>
                        <a:rPr lang="es-ES" sz="11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Qas</a:t>
                      </a:r>
                      <a:r>
                        <a:rPr lang="es-E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E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crear las vistas, el controlador y el modelo para que se realicen las acciones de añadir, buscar, editar, borrar, mostrar en detalle y </a:t>
                      </a:r>
                      <a:r>
                        <a:rPr lang="es-E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showall</a:t>
                      </a:r>
                      <a:r>
                        <a:rPr lang="es-E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Además hay que incluir en el modelo comprobar las dependencias que pueden ocurrir al añadir y borrar.</a:t>
                      </a:r>
                      <a:endParaRPr lang="es-ES" sz="105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dirty="0" smtClean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s-ES" sz="11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941">
                <a:tc>
                  <a:txBody>
                    <a:bodyPr/>
                    <a:lstStyle/>
                    <a:p>
                      <a:pPr rtl="0" fontAlgn="ctr"/>
                      <a:r>
                        <a:rPr lang="es-E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Gestión de asignación de </a:t>
                      </a:r>
                      <a:r>
                        <a:rPr lang="es-ES" sz="11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Qas</a:t>
                      </a:r>
                      <a:r>
                        <a:rPr lang="es-E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s-E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plantear la generación automática de las historias a evaluar en EVALUACIÓN. Se tratará de implementar que al asignar los trabajos a corregir(</a:t>
                      </a:r>
                      <a:r>
                        <a:rPr lang="es-E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Qas</a:t>
                      </a:r>
                      <a:r>
                        <a:rPr lang="es-E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se asignen las historias asociadas al QA a </a:t>
                      </a:r>
                      <a:r>
                        <a:rPr lang="es-E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r>
                        <a:rPr lang="es-E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evaluador, para que pueda luego el usuario pueda realizar la evaluación</a:t>
                      </a:r>
                      <a:endParaRPr lang="es-ES" sz="105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dirty="0" smtClean="0">
                          <a:solidFill>
                            <a:srgbClr val="000000"/>
                          </a:solidFill>
                          <a:effectLst/>
                        </a:rPr>
                        <a:t>140</a:t>
                      </a:r>
                      <a:endParaRPr lang="es-ES" sz="11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941">
                <a:tc>
                  <a:txBody>
                    <a:bodyPr/>
                    <a:lstStyle/>
                    <a:p>
                      <a:pPr rtl="0" fontAlgn="ctr"/>
                      <a:r>
                        <a:rPr lang="es-E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Gestión de evaluación (Evaluación de historias sobre entregas):</a:t>
                      </a:r>
                      <a:r>
                        <a:rPr lang="es-E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realizar una primera implementación de la generación de notas de entregas y </a:t>
                      </a:r>
                      <a:r>
                        <a:rPr lang="es-E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Qas</a:t>
                      </a:r>
                      <a:r>
                        <a:rPr lang="es-E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Plantear la situación cómo el </a:t>
                      </a:r>
                      <a:r>
                        <a:rPr lang="es-E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es-E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 a proceder a la generación de estas notas.</a:t>
                      </a:r>
                      <a:endParaRPr lang="es-ES" sz="7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dirty="0" smtClean="0">
                          <a:solidFill>
                            <a:srgbClr val="000000"/>
                          </a:solidFill>
                          <a:effectLst/>
                        </a:rPr>
                        <a:t>145</a:t>
                      </a:r>
                      <a:endParaRPr lang="es-ES" sz="11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843">
                <a:tc>
                  <a:txBody>
                    <a:bodyPr/>
                    <a:lstStyle/>
                    <a:p>
                      <a:pPr rtl="0" fontAlgn="ctr"/>
                      <a:r>
                        <a:rPr lang="es-E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Revisión y corrección de la tarea: </a:t>
                      </a:r>
                      <a:r>
                        <a:rPr lang="es-E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'Gestión de asignación de </a:t>
                      </a:r>
                      <a:r>
                        <a:rPr lang="es-E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Qas</a:t>
                      </a:r>
                      <a:r>
                        <a:rPr lang="es-E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crear las vistas, el controlador y el modelo para que se realicen las acciones de añadir, buscar, editar, borrar, mostrar en detalle y </a:t>
                      </a:r>
                      <a:r>
                        <a:rPr lang="es-E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showall</a:t>
                      </a:r>
                      <a:r>
                        <a:rPr lang="es-E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Además hay que incluir en el modelo comprobar las dependencias que pueden ocurrir al añadir y borrar.'</a:t>
                      </a:r>
                      <a:endParaRPr lang="es-ES" sz="9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dirty="0" smtClean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s-ES" sz="11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51">
                <a:tc>
                  <a:txBody>
                    <a:bodyPr/>
                    <a:lstStyle/>
                    <a:p>
                      <a:pPr rtl="0" fontAlgn="ctr"/>
                      <a:r>
                        <a:rPr lang="es-E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Revisión y corrección de la tarea: </a:t>
                      </a:r>
                      <a:r>
                        <a:rPr lang="es-E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'Gestión de asignación de </a:t>
                      </a:r>
                      <a:r>
                        <a:rPr lang="es-E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Qas</a:t>
                      </a:r>
                      <a:r>
                        <a:rPr lang="es-E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plantear la generación automática de las historias a evaluar en EVALUACIÓN. Se tratará de implementar que al asignar los trabajos a corregir(</a:t>
                      </a:r>
                      <a:r>
                        <a:rPr lang="es-E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Qas</a:t>
                      </a:r>
                      <a:r>
                        <a:rPr lang="es-E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se asignen las historias asociadas al QA a </a:t>
                      </a:r>
                      <a:r>
                        <a:rPr lang="es-E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r>
                        <a:rPr lang="es-E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evaluador, para que pueda luego el usuario pueda realizar la evaluación'</a:t>
                      </a:r>
                      <a:endParaRPr lang="es-ES" sz="9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dirty="0" smtClean="0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es-ES" sz="11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45">
                <a:tc>
                  <a:txBody>
                    <a:bodyPr/>
                    <a:lstStyle/>
                    <a:p>
                      <a:pPr rtl="0" fontAlgn="ctr"/>
                      <a:r>
                        <a:rPr lang="es-E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Revisión y corrección de las tareas: </a:t>
                      </a:r>
                      <a:r>
                        <a:rPr lang="es-E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 de uso 9, caso de uso 16 y caso de uso 23</a:t>
                      </a:r>
                      <a:endParaRPr lang="es-ES" sz="12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dirty="0" smtClean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s-ES" sz="11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rtl="0" fontAlgn="ctr"/>
                      <a:r>
                        <a:rPr lang="es-E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Revisión y corrección de la tarea: </a:t>
                      </a:r>
                      <a:r>
                        <a:rPr lang="es-E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implementación del ACL.</a:t>
                      </a:r>
                      <a:endParaRPr lang="es-ES" sz="105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dirty="0" smtClean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s-ES" sz="11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575">
                <a:tc>
                  <a:txBody>
                    <a:bodyPr/>
                    <a:lstStyle/>
                    <a:p>
                      <a:pPr rtl="0" fontAlgn="ctr"/>
                      <a:r>
                        <a:rPr lang="es-E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Organizar y asignar tareas: </a:t>
                      </a:r>
                      <a:r>
                        <a:rPr lang="es-E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Realizar un cambio en la planificación para adaptarlo a las necesidades el proyecto y ajustar mejor la asignación</a:t>
                      </a:r>
                      <a:r>
                        <a:rPr lang="es-E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tareas en tiempo y recursos. Realizar una planificación exhaustiva de la Semana 4.</a:t>
                      </a:r>
                      <a:endParaRPr lang="es-ES" sz="105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dirty="0" smtClean="0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s-ES" sz="11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075" marR="250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ángulo 11"/>
          <p:cNvSpPr/>
          <p:nvPr/>
        </p:nvSpPr>
        <p:spPr>
          <a:xfrm>
            <a:off x="11112843" y="164757"/>
            <a:ext cx="1079157" cy="8952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Tiempo total planificado: 1400 min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19750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44577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3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65509" y="2418778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u="sng" dirty="0" smtClean="0"/>
              <a:t>Planificación en tiempo</a:t>
            </a:r>
            <a:endParaRPr lang="es-ES" sz="2200" u="sng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51479"/>
              </p:ext>
            </p:extLst>
          </p:nvPr>
        </p:nvGraphicFramePr>
        <p:xfrm>
          <a:off x="1265509" y="3103778"/>
          <a:ext cx="2730089" cy="1884284"/>
        </p:xfrm>
        <a:graphic>
          <a:graphicData uri="http://schemas.openxmlformats.org/drawingml/2006/table">
            <a:tbl>
              <a:tblPr/>
              <a:tblGrid>
                <a:gridCol w="1535315"/>
                <a:gridCol w="1194774"/>
              </a:tblGrid>
              <a:tr h="72681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Recursos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total (min)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 Ferreiro Díaz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477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Alejandro Vila Cid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84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Jonatan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Couto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Riádigos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Santos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Negreira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44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Rodríguez Martínez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91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92076"/>
              </p:ext>
            </p:extLst>
          </p:nvPr>
        </p:nvGraphicFramePr>
        <p:xfrm>
          <a:off x="7909389" y="3103778"/>
          <a:ext cx="2748368" cy="1884284"/>
        </p:xfrm>
        <a:graphic>
          <a:graphicData uri="http://schemas.openxmlformats.org/drawingml/2006/table">
            <a:tbl>
              <a:tblPr/>
              <a:tblGrid>
                <a:gridCol w="1805589"/>
                <a:gridCol w="942779"/>
              </a:tblGrid>
              <a:tr h="66703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Recursos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planificado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18172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 Ferreiro Díaz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284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Alejandro Vila Cid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6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Jonatan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Couto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Riádigos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32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Santos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Negreira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90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Rodríguez Martínez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41,25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993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521,25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7975292" y="2418777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u="sng" dirty="0" smtClean="0"/>
              <a:t>Planificación en coste</a:t>
            </a:r>
            <a:endParaRPr lang="es-ES" sz="2200" u="sng" dirty="0"/>
          </a:p>
        </p:txBody>
      </p:sp>
    </p:spTree>
    <p:extLst>
      <p:ext uri="{BB962C8B-B14F-4D97-AF65-F5344CB8AC3E}">
        <p14:creationId xmlns:p14="http://schemas.microsoft.com/office/powerpoint/2010/main" val="25601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3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005208" y="1734406"/>
            <a:ext cx="41815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Planificación en alcance y personas</a:t>
            </a:r>
            <a:endParaRPr lang="es-ES" sz="2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38200" y="2024345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Miguel Ferreiro Díaz</a:t>
            </a:r>
            <a:endParaRPr lang="es-ES" u="sng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809517"/>
              </p:ext>
            </p:extLst>
          </p:nvPr>
        </p:nvGraphicFramePr>
        <p:xfrm>
          <a:off x="433136" y="2432571"/>
          <a:ext cx="11643534" cy="4267200"/>
        </p:xfrm>
        <a:graphic>
          <a:graphicData uri="http://schemas.openxmlformats.org/drawingml/2006/table">
            <a:tbl>
              <a:tblPr/>
              <a:tblGrid>
                <a:gridCol w="10725317"/>
                <a:gridCol w="918217"/>
              </a:tblGrid>
              <a:tr h="63024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37076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Seguimiento en la organización y asignación de tareas de la Semana 3 (incluido la preparación de la presentación). Estar atento a cualquier cambio en la dirección del proyecto y localizar las tareas con más dificultad para poder </a:t>
                      </a:r>
                      <a:r>
                        <a:rPr lang="es-E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replanificar</a:t>
                      </a:r>
                      <a:r>
                        <a:rPr lang="es-E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 antes posible.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303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Organización de directorio: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agrupar las vistas relacionadas en las mismas carpetas para mejor organización. En consecuencia, se cambiaran las rutas en todos los lugares correspondientes.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682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Validaciones: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implementar correctamente todas las validaciones necesarias para cada vista, junto con las validaciones a los </a:t>
                      </a:r>
                      <a:r>
                        <a:rPr lang="es-E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Además se debe añadir al archivo validaciones.js la traducción pertinente de los atributos.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052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Gestión de trabajo(</a:t>
                      </a:r>
                      <a:r>
                        <a:rPr lang="es-ES" sz="14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</a:t>
                      </a:r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s-ES" sz="14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Qas</a:t>
                      </a:r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cambiar las fechas para que se muestren en formato europeo.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351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Revisión y corrección de las tareas: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 de uso 9, caso de uso 16 y caso de uso 23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Revisión y corrección de la tarea: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'Gestión de asignación de </a:t>
                      </a:r>
                      <a:r>
                        <a:rPr lang="es-E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Qas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crear las vistas, el controlador y el modelo para que se realicen las acciones de añadir, buscar, editar, borrar, mostrar en detalle y </a:t>
                      </a:r>
                      <a:r>
                        <a:rPr lang="es-E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showall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Además hay que incluir en el modelo comprobar las dependencias que pueden ocurrir al añadir y borrar.'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635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Revisión y corrección de la tarea: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'Gestión de evaluación (Evaluación de historias sobre entregas): encontrar una manera de implementar que un alumno pueda editar la evaluación de las historias que se le han asignado.'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682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Revisión y corrección de la tarea: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'Gestión de notas: crear las vistas, el controlador y el modelo para que se realicen las acciones de añadir, buscar, editar, borrar, mostrar en detalle y </a:t>
                      </a:r>
                      <a:r>
                        <a:rPr lang="es-E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showall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Además hay que incluir en el modelo comprobar las dependencias que pueden ocurrir al añadir y borrar.'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682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Organizar y asignar tareas: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Realizar un cambio en la planificación para adaptarlo a las necesidades el proyecto y ajustar mejor la asignación</a:t>
                      </a:r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tareas en tiempo y recursos. Realizar una planificación exhaustiva de la Semana 4.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37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73443" y="57830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3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042718" y="1432335"/>
            <a:ext cx="41815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Planificación en alcance y personas</a:t>
            </a:r>
            <a:endParaRPr lang="es-ES" sz="2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609807" y="1912164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Alejandro Vila Cid</a:t>
            </a:r>
            <a:endParaRPr lang="es-ES" u="sng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296103"/>
              </p:ext>
            </p:extLst>
          </p:nvPr>
        </p:nvGraphicFramePr>
        <p:xfrm>
          <a:off x="673442" y="2942073"/>
          <a:ext cx="10515601" cy="2496316"/>
        </p:xfrm>
        <a:graphic>
          <a:graphicData uri="http://schemas.openxmlformats.org/drawingml/2006/table">
            <a:tbl>
              <a:tblPr/>
              <a:tblGrid>
                <a:gridCol w="9352007"/>
                <a:gridCol w="1163594"/>
              </a:tblGrid>
              <a:tr h="68433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31846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Tratamiento de dependencias: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revisar y corregir los elementos que no cumplan correctamente con las dependencias.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416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Cambios en las operaciones de añadir, editar, búsqueda y borrados: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implementar en las vistas dónde hay dependencias, que solo se puedan escoger los atributos que ya existen (a través del nombre). Por ejemplo, cuando se quieren asignar permisos a un grupo, solo mostrar los pares de FUNCIONALIDAD-ACCION que existen para poder asignar.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98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Implementación ACL: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realizar la implementación de que dependiendo a que grupo/s pertenezca un usuario tenga acceso a funcionalidades-acciones que tenga permitido.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68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Revisión y corrección de la tarea: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'Gestión de notas: realizar la implementación de que el usuario pueda consultar la corrección de su entrega y de sus QA'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2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3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005208" y="1720678"/>
            <a:ext cx="41815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Planificación en alcance y personas</a:t>
            </a:r>
            <a:endParaRPr lang="es-ES" sz="2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66558" y="2073550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</a:t>
            </a:r>
            <a:r>
              <a:rPr lang="es-ES" u="sng" dirty="0" err="1" smtClean="0"/>
              <a:t>Jonatan</a:t>
            </a:r>
            <a:r>
              <a:rPr lang="es-ES" u="sng" dirty="0" smtClean="0"/>
              <a:t> </a:t>
            </a:r>
            <a:r>
              <a:rPr lang="es-ES" u="sng" dirty="0" err="1" smtClean="0"/>
              <a:t>Couto</a:t>
            </a:r>
            <a:r>
              <a:rPr lang="es-ES" u="sng" dirty="0" smtClean="0"/>
              <a:t> </a:t>
            </a:r>
            <a:r>
              <a:rPr lang="es-ES" u="sng" dirty="0" err="1" smtClean="0"/>
              <a:t>Riádigos</a:t>
            </a:r>
            <a:endParaRPr lang="es-ES" u="sng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27912"/>
              </p:ext>
            </p:extLst>
          </p:nvPr>
        </p:nvGraphicFramePr>
        <p:xfrm>
          <a:off x="838199" y="2795754"/>
          <a:ext cx="10515601" cy="3653649"/>
        </p:xfrm>
        <a:graphic>
          <a:graphicData uri="http://schemas.openxmlformats.org/drawingml/2006/table">
            <a:tbl>
              <a:tblPr/>
              <a:tblGrid>
                <a:gridCol w="9277866"/>
                <a:gridCol w="1237735"/>
              </a:tblGrid>
              <a:tr h="19891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2072" marR="2072" marT="20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2072" marR="2072" marT="20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 de uso 9: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realizar la asignación/</a:t>
                      </a:r>
                      <a:r>
                        <a:rPr lang="es-E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desasignación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usuarios a grupos. Realizar los cambios pertinentes para que se pueda añadir/eliminar a un usuario de un grupo desde la vista de </a:t>
                      </a:r>
                      <a:r>
                        <a:rPr lang="es-E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showall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gestión de usuarios.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1441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 de uso 16: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realizar la asignación/</a:t>
                      </a:r>
                      <a:r>
                        <a:rPr lang="es-E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desasignación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funcionalidades a grupos. Realizar los cambios pertinentes para que se pueda añadir/eliminar permisos (par de funcionalidad-</a:t>
                      </a:r>
                      <a:r>
                        <a:rPr lang="es-E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accion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de un grupo desde la vista de </a:t>
                      </a:r>
                      <a:r>
                        <a:rPr lang="es-E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showall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gestión de grupos de usuario.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 de uso 23: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realizar la asignación/</a:t>
                      </a:r>
                      <a:r>
                        <a:rPr lang="es-E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desasignación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acciones a funcionalidades Realizar los cambios pertinentes para que se pueda añadir/eliminar acciones (par de funcionalidad-</a:t>
                      </a:r>
                      <a:r>
                        <a:rPr lang="es-E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accion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 una funcionalidad desde la vista de </a:t>
                      </a:r>
                      <a:r>
                        <a:rPr lang="es-E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showall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gestión de funcionalidades.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76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Gestión de asignación de </a:t>
                      </a:r>
                      <a:r>
                        <a:rPr lang="es-ES" sz="14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Qas</a:t>
                      </a:r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crear las vistas, el controlador y el modelo para que se realicen las acciones de añadir, buscar, editar, borrar, mostrar en detalle y </a:t>
                      </a:r>
                      <a:r>
                        <a:rPr lang="es-E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showall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Además hay que incluir en el modelo comprobar las dependencias que pueden ocurrir al añadir y borrar.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62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Gestión de asignación de </a:t>
                      </a:r>
                      <a:r>
                        <a:rPr lang="es-ES" sz="14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Qas</a:t>
                      </a:r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plantear la generación automática de las historias a evaluar en EVALUACIÓN. Se tratará de implementar que al asignar los trabajos a corregir(</a:t>
                      </a:r>
                      <a:r>
                        <a:rPr lang="es-E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Qas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se asignen las historias asociadas al QA a </a:t>
                      </a:r>
                      <a:r>
                        <a:rPr lang="es-E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evaluador, para que pueda luego el usuario pueda realizar la evaluación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99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3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005208" y="1842434"/>
            <a:ext cx="41815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Planificación en alcance y personas</a:t>
            </a:r>
            <a:endParaRPr lang="es-ES" sz="2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38200" y="2142477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</a:t>
            </a:r>
            <a:r>
              <a:rPr lang="es-ES" u="sng" dirty="0" err="1" smtClean="0"/>
              <a:t>Brais</a:t>
            </a:r>
            <a:r>
              <a:rPr lang="es-ES" u="sng" dirty="0" smtClean="0"/>
              <a:t> Santos </a:t>
            </a:r>
            <a:r>
              <a:rPr lang="es-ES" u="sng" dirty="0" err="1" smtClean="0"/>
              <a:t>Negreira</a:t>
            </a:r>
            <a:endParaRPr lang="es-ES" u="sng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63901"/>
              </p:ext>
            </p:extLst>
          </p:nvPr>
        </p:nvGraphicFramePr>
        <p:xfrm>
          <a:off x="838200" y="2573364"/>
          <a:ext cx="10579443" cy="3944277"/>
        </p:xfrm>
        <a:graphic>
          <a:graphicData uri="http://schemas.openxmlformats.org/drawingml/2006/table">
            <a:tbl>
              <a:tblPr/>
              <a:tblGrid>
                <a:gridCol w="9665043"/>
                <a:gridCol w="914400"/>
              </a:tblGrid>
              <a:tr h="19891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Gestión de permisos: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modificar vista para que solo se puedan hacer las acciones indicadas en los casos de uso en la definición de la entrega, es decir, buscar permisos(caso de uso 30) y mostrar los permisos(caso de uso 31). Esta tarea no tendrá revisión al ser una tarea que no supone un gran esfuerzo.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8288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Gestión de entregas: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encontrar una manera de implementar que un alumno solo pueda editar su entrega y no pueda editar las del resto. Seguramente esta tarea se deba esperar a que el ACL esté funcionando. La revisión de esta tarea se realizará la semana 4 al no ser una tara crítica y que cuenta con el factor de tener que esperar por el ACL.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27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Gestión de entregas: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encontrar una manera de implementar que un alumno solo pueda sus entregas y no pueda ver las del resto. Seguramente esta tarea se deba esperar a que el ACL esté funcionando. La revisión de esta tarea se realizará la semana 4 al no ser una tara crítica y que cuenta con el facto de tener que esperar por el ACL.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55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Gestión de evaluación (Evaluación de historias sobre entregas):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encontrar una manera de implementar que un alumno pueda editar la evaluación de las historias que se le han asignado.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Gestión de notas: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crear las vistas, el controlador y el modelo para que se realicen las acciones de añadir, buscar, editar, borrar, mostrar en detalle y </a:t>
                      </a:r>
                      <a:r>
                        <a:rPr lang="es-E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showall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Además hay que incluir en el modelo comprobar las dependencias que pueden ocurrir al añadir y borrar.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Gestión de notas: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realizar la implementación de que el usuario pueda consultar la corrección de su entrega y de sus QA</a:t>
                      </a: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41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Revisión y corrección de la tarea: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implementación del ACL.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2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5947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Visión global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orma en L 23"/>
          <p:cNvSpPr/>
          <p:nvPr/>
        </p:nvSpPr>
        <p:spPr>
          <a:xfrm>
            <a:off x="1849349" y="1777435"/>
            <a:ext cx="9246742" cy="4410925"/>
          </a:xfrm>
          <a:prstGeom prst="corner">
            <a:avLst>
              <a:gd name="adj1" fmla="val 1385"/>
              <a:gd name="adj2" fmla="val 1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702067" y="2062733"/>
            <a:ext cx="16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Semana 1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02067" y="2834695"/>
            <a:ext cx="16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Semana 2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702067" y="3605033"/>
            <a:ext cx="16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Semana 3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702067" y="4375371"/>
            <a:ext cx="16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Semana 4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702067" y="5145709"/>
            <a:ext cx="16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Semana 5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1388521" y="639622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(min)</a:t>
            </a:r>
            <a:endParaRPr lang="es-ES" sz="1400" dirty="0"/>
          </a:p>
        </p:txBody>
      </p:sp>
      <p:cxnSp>
        <p:nvCxnSpPr>
          <p:cNvPr id="34" name="Conector recto 33"/>
          <p:cNvCxnSpPr/>
          <p:nvPr/>
        </p:nvCxnSpPr>
        <p:spPr>
          <a:xfrm flipV="1">
            <a:off x="11096090" y="1929780"/>
            <a:ext cx="1" cy="4319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11142287" y="1929780"/>
            <a:ext cx="78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Límite</a:t>
            </a:r>
            <a:endParaRPr lang="es-E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0825071" y="6383598"/>
            <a:ext cx="63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9600</a:t>
            </a:r>
            <a:endParaRPr lang="es-ES" sz="14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3380230" y="6426594"/>
            <a:ext cx="67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1350</a:t>
            </a:r>
            <a:endParaRPr lang="es-ES" sz="1400" dirty="0"/>
          </a:p>
        </p:txBody>
      </p:sp>
      <p:sp>
        <p:nvSpPr>
          <p:cNvPr id="41" name="Rectángulo 40"/>
          <p:cNvSpPr/>
          <p:nvPr/>
        </p:nvSpPr>
        <p:spPr>
          <a:xfrm>
            <a:off x="1982912" y="1839865"/>
            <a:ext cx="1695125" cy="351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Tiempo</a:t>
            </a:r>
            <a:r>
              <a:rPr lang="es-ES" sz="1400" dirty="0" smtClean="0"/>
              <a:t> </a:t>
            </a:r>
            <a:r>
              <a:rPr lang="es-ES" sz="1200" dirty="0" smtClean="0"/>
              <a:t>planificado</a:t>
            </a:r>
            <a:endParaRPr lang="es-ES" sz="1400" dirty="0"/>
          </a:p>
        </p:txBody>
      </p:sp>
      <p:cxnSp>
        <p:nvCxnSpPr>
          <p:cNvPr id="43" name="Conector recto 42"/>
          <p:cNvCxnSpPr/>
          <p:nvPr/>
        </p:nvCxnSpPr>
        <p:spPr>
          <a:xfrm>
            <a:off x="3667765" y="6030560"/>
            <a:ext cx="10271" cy="32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1982912" y="2262983"/>
            <a:ext cx="996593" cy="359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Tiempo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200" dirty="0" smtClean="0">
                <a:solidFill>
                  <a:schemeClr val="tx1"/>
                </a:solidFill>
              </a:rPr>
              <a:t>empleado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46" name="Conector recto 45"/>
          <p:cNvCxnSpPr/>
          <p:nvPr/>
        </p:nvCxnSpPr>
        <p:spPr>
          <a:xfrm>
            <a:off x="2979505" y="6037651"/>
            <a:ext cx="0" cy="317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2698036" y="6417769"/>
            <a:ext cx="59806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982</a:t>
            </a:r>
            <a:endParaRPr lang="es-ES" sz="14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4838598" y="6416966"/>
            <a:ext cx="591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3545</a:t>
            </a:r>
            <a:endParaRPr lang="es-ES" sz="1400" dirty="0"/>
          </a:p>
        </p:txBody>
      </p:sp>
      <p:cxnSp>
        <p:nvCxnSpPr>
          <p:cNvPr id="56" name="Conector recto 55"/>
          <p:cNvCxnSpPr/>
          <p:nvPr/>
        </p:nvCxnSpPr>
        <p:spPr>
          <a:xfrm flipH="1" flipV="1">
            <a:off x="5029862" y="6059715"/>
            <a:ext cx="1" cy="324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5002429" y="3408249"/>
            <a:ext cx="1551809" cy="405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Tiempo planificado</a:t>
            </a:r>
            <a:endParaRPr lang="es-ES" sz="12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6161481" y="6435316"/>
            <a:ext cx="67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5630</a:t>
            </a:r>
            <a:endParaRPr lang="es-ES" dirty="0"/>
          </a:p>
        </p:txBody>
      </p:sp>
      <p:cxnSp>
        <p:nvCxnSpPr>
          <p:cNvPr id="60" name="Conector recto 59"/>
          <p:cNvCxnSpPr/>
          <p:nvPr/>
        </p:nvCxnSpPr>
        <p:spPr>
          <a:xfrm flipH="1" flipV="1">
            <a:off x="6554239" y="6026265"/>
            <a:ext cx="1" cy="324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ángulo 61"/>
          <p:cNvSpPr/>
          <p:nvPr/>
        </p:nvSpPr>
        <p:spPr>
          <a:xfrm>
            <a:off x="6554237" y="4121312"/>
            <a:ext cx="1187861" cy="38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Tiempo planificado</a:t>
            </a:r>
            <a:endParaRPr lang="es-ES" sz="12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7446008" y="6423635"/>
            <a:ext cx="5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6800</a:t>
            </a:r>
            <a:endParaRPr lang="es-ES" dirty="0"/>
          </a:p>
        </p:txBody>
      </p:sp>
      <p:cxnSp>
        <p:nvCxnSpPr>
          <p:cNvPr id="64" name="Conector recto 63"/>
          <p:cNvCxnSpPr/>
          <p:nvPr/>
        </p:nvCxnSpPr>
        <p:spPr>
          <a:xfrm flipH="1" flipV="1">
            <a:off x="7743687" y="6039264"/>
            <a:ext cx="1" cy="324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 flipH="1" flipV="1">
            <a:off x="8933135" y="6043485"/>
            <a:ext cx="1" cy="324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8667094" y="6396219"/>
            <a:ext cx="67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7830</a:t>
            </a:r>
            <a:endParaRPr lang="es-ES" dirty="0"/>
          </a:p>
        </p:txBody>
      </p:sp>
      <p:sp>
        <p:nvSpPr>
          <p:cNvPr id="68" name="Rectángulo 67"/>
          <p:cNvSpPr/>
          <p:nvPr/>
        </p:nvSpPr>
        <p:spPr>
          <a:xfrm>
            <a:off x="7742100" y="5050813"/>
            <a:ext cx="1191036" cy="358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Tiempo planificado</a:t>
            </a:r>
            <a:endParaRPr lang="es-ES" sz="1200" dirty="0"/>
          </a:p>
        </p:txBody>
      </p:sp>
      <p:sp>
        <p:nvSpPr>
          <p:cNvPr id="69" name="Rectángulo 68"/>
          <p:cNvSpPr/>
          <p:nvPr/>
        </p:nvSpPr>
        <p:spPr>
          <a:xfrm>
            <a:off x="3673786" y="2622578"/>
            <a:ext cx="1356076" cy="351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Tiempo</a:t>
            </a:r>
            <a:r>
              <a:rPr lang="es-ES" sz="1400" dirty="0" smtClean="0"/>
              <a:t> </a:t>
            </a:r>
            <a:r>
              <a:rPr lang="es-ES" sz="1200" dirty="0" smtClean="0"/>
              <a:t>planificado</a:t>
            </a:r>
            <a:endParaRPr lang="es-ES" sz="1400" dirty="0"/>
          </a:p>
        </p:txBody>
      </p:sp>
      <p:cxnSp>
        <p:nvCxnSpPr>
          <p:cNvPr id="71" name="Conector recto 70"/>
          <p:cNvCxnSpPr/>
          <p:nvPr/>
        </p:nvCxnSpPr>
        <p:spPr>
          <a:xfrm flipV="1">
            <a:off x="8933135" y="2096184"/>
            <a:ext cx="0" cy="4125627"/>
          </a:xfrm>
          <a:prstGeom prst="line">
            <a:avLst/>
          </a:prstGeom>
          <a:ln w="19050">
            <a:solidFill>
              <a:schemeClr val="dk1">
                <a:alpha val="16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8954364" y="1730052"/>
            <a:ext cx="185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Fin planificado</a:t>
            </a:r>
            <a:endParaRPr lang="es-ES" dirty="0"/>
          </a:p>
        </p:txBody>
      </p:sp>
      <p:cxnSp>
        <p:nvCxnSpPr>
          <p:cNvPr id="77" name="Conector recto de flecha 76"/>
          <p:cNvCxnSpPr/>
          <p:nvPr/>
        </p:nvCxnSpPr>
        <p:spPr>
          <a:xfrm>
            <a:off x="3832261" y="2015669"/>
            <a:ext cx="35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4262454" y="1785613"/>
            <a:ext cx="336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Gestión de usuarios, de grupos, de permisos, de acciones y funcionalidades. Revisión de tareas.</a:t>
            </a:r>
            <a:endParaRPr lang="es-ES" sz="12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4268441" y="2194045"/>
            <a:ext cx="336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Tareas planificadas realizadas más la gestión de funcionalidades.</a:t>
            </a:r>
            <a:endParaRPr lang="es-ES" sz="1200" dirty="0"/>
          </a:p>
        </p:txBody>
      </p:sp>
      <p:cxnSp>
        <p:nvCxnSpPr>
          <p:cNvPr id="81" name="Conector recto 80"/>
          <p:cNvCxnSpPr/>
          <p:nvPr/>
        </p:nvCxnSpPr>
        <p:spPr>
          <a:xfrm>
            <a:off x="4191856" y="2240082"/>
            <a:ext cx="3334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/>
          <p:nvPr/>
        </p:nvCxnSpPr>
        <p:spPr>
          <a:xfrm>
            <a:off x="3832261" y="2442956"/>
            <a:ext cx="35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/>
          <p:nvPr/>
        </p:nvCxnSpPr>
        <p:spPr>
          <a:xfrm>
            <a:off x="5070513" y="2794796"/>
            <a:ext cx="35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/>
          <p:nvPr/>
        </p:nvCxnSpPr>
        <p:spPr>
          <a:xfrm>
            <a:off x="6699877" y="3605033"/>
            <a:ext cx="246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/>
          <p:nvPr/>
        </p:nvCxnSpPr>
        <p:spPr>
          <a:xfrm flipH="1">
            <a:off x="5368911" y="4316013"/>
            <a:ext cx="959153" cy="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/>
          <p:nvPr/>
        </p:nvCxnSpPr>
        <p:spPr>
          <a:xfrm flipH="1">
            <a:off x="7188406" y="5218368"/>
            <a:ext cx="349044" cy="1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5546793" y="2413593"/>
            <a:ext cx="2128487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sz="1200" dirty="0" smtClean="0"/>
              <a:t>- Mejora en la estandarización</a:t>
            </a:r>
          </a:p>
          <a:p>
            <a:r>
              <a:rPr lang="es-ES" sz="1200" dirty="0" smtClean="0"/>
              <a:t>- Adaptarse a la base de datos.</a:t>
            </a:r>
          </a:p>
          <a:p>
            <a:r>
              <a:rPr lang="es-ES" sz="1200" dirty="0" smtClean="0"/>
              <a:t>- Reunión. </a:t>
            </a:r>
          </a:p>
        </p:txBody>
      </p:sp>
      <p:sp>
        <p:nvSpPr>
          <p:cNvPr id="90" name="Rectángulo 89"/>
          <p:cNvSpPr/>
          <p:nvPr/>
        </p:nvSpPr>
        <p:spPr>
          <a:xfrm>
            <a:off x="8174790" y="2390664"/>
            <a:ext cx="2854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- Solucionar problema de borrado.</a:t>
            </a:r>
          </a:p>
          <a:p>
            <a:r>
              <a:rPr lang="es-ES" sz="1200" dirty="0" smtClean="0"/>
              <a:t>- </a:t>
            </a:r>
            <a:r>
              <a:rPr lang="es-ES" sz="1200" dirty="0"/>
              <a:t>Gestión de trabajos, evaluación, asignación de </a:t>
            </a:r>
            <a:r>
              <a:rPr lang="es-ES" sz="1200" dirty="0" err="1"/>
              <a:t>QAs</a:t>
            </a:r>
            <a:r>
              <a:rPr lang="es-ES" sz="1200" dirty="0"/>
              <a:t> y gestión de entregas.</a:t>
            </a:r>
          </a:p>
        </p:txBody>
      </p:sp>
      <p:sp>
        <p:nvSpPr>
          <p:cNvPr id="91" name="Más 90"/>
          <p:cNvSpPr/>
          <p:nvPr/>
        </p:nvSpPr>
        <p:spPr>
          <a:xfrm>
            <a:off x="7742099" y="2578649"/>
            <a:ext cx="286731" cy="28240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CuadroTexto 91"/>
          <p:cNvSpPr txBox="1"/>
          <p:nvPr/>
        </p:nvSpPr>
        <p:spPr>
          <a:xfrm>
            <a:off x="7052285" y="3276650"/>
            <a:ext cx="250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ES" sz="1200" dirty="0" smtClean="0"/>
              <a:t>Casos de uso Asignar/Desasignar</a:t>
            </a:r>
          </a:p>
          <a:p>
            <a:pPr marL="171450" indent="-171450">
              <a:buFontTx/>
              <a:buChar char="-"/>
            </a:pPr>
            <a:r>
              <a:rPr lang="es-ES" sz="1200" dirty="0" smtClean="0"/>
              <a:t>Realización de pruebas.</a:t>
            </a:r>
          </a:p>
          <a:p>
            <a:pPr marL="171450" indent="-171450">
              <a:buFontTx/>
              <a:buChar char="-"/>
            </a:pPr>
            <a:r>
              <a:rPr lang="es-ES" sz="1200" dirty="0" smtClean="0"/>
              <a:t>Implementar el ACL.</a:t>
            </a:r>
            <a:endParaRPr lang="es-ES" sz="1200" dirty="0"/>
          </a:p>
        </p:txBody>
      </p:sp>
      <p:sp>
        <p:nvSpPr>
          <p:cNvPr id="93" name="CuadroTexto 92"/>
          <p:cNvSpPr txBox="1"/>
          <p:nvPr/>
        </p:nvSpPr>
        <p:spPr>
          <a:xfrm>
            <a:off x="1917964" y="3879889"/>
            <a:ext cx="3617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- Comprobar el funcionamiento de la aplicación en la parte de gestión de trabajos, </a:t>
            </a:r>
            <a:r>
              <a:rPr lang="es-ES" sz="1200" dirty="0" err="1" smtClean="0"/>
              <a:t>QAs</a:t>
            </a:r>
            <a:r>
              <a:rPr lang="es-ES" sz="1200" dirty="0" smtClean="0"/>
              <a:t>, etc. por parte del usuario y el administrador.</a:t>
            </a:r>
          </a:p>
          <a:p>
            <a:r>
              <a:rPr lang="es-ES" sz="1200" dirty="0" smtClean="0"/>
              <a:t>- Reunión para tratar los aspectos de la aplicación más críticos en ese momento.</a:t>
            </a:r>
            <a:endParaRPr lang="es-ES" sz="1200" dirty="0"/>
          </a:p>
        </p:txBody>
      </p:sp>
      <p:sp>
        <p:nvSpPr>
          <p:cNvPr id="94" name="CuadroTexto 93"/>
          <p:cNvSpPr txBox="1"/>
          <p:nvPr/>
        </p:nvSpPr>
        <p:spPr>
          <a:xfrm>
            <a:off x="5013857" y="4780037"/>
            <a:ext cx="2262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- Realización de pruebas para asegurarse de que todos los componentes funcionan como se indica en la definición de la entrega</a:t>
            </a:r>
            <a:endParaRPr lang="es-ES" sz="1200" dirty="0"/>
          </a:p>
        </p:txBody>
      </p:sp>
      <p:sp>
        <p:nvSpPr>
          <p:cNvPr id="97" name="Abrir llave 96"/>
          <p:cNvSpPr/>
          <p:nvPr/>
        </p:nvSpPr>
        <p:spPr>
          <a:xfrm rot="5400000">
            <a:off x="3196882" y="5808888"/>
            <a:ext cx="263776" cy="698530"/>
          </a:xfrm>
          <a:prstGeom prst="leftBrace">
            <a:avLst>
              <a:gd name="adj1" fmla="val 8333"/>
              <a:gd name="adj2" fmla="val 45587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CuadroTexto 97"/>
          <p:cNvSpPr txBox="1"/>
          <p:nvPr/>
        </p:nvSpPr>
        <p:spPr>
          <a:xfrm>
            <a:off x="3092521" y="5609690"/>
            <a:ext cx="575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368</a:t>
            </a:r>
            <a:endParaRPr lang="es-ES" sz="1400" dirty="0"/>
          </a:p>
        </p:txBody>
      </p:sp>
      <p:sp>
        <p:nvSpPr>
          <p:cNvPr id="50" name="Rectángulo 49"/>
          <p:cNvSpPr/>
          <p:nvPr/>
        </p:nvSpPr>
        <p:spPr>
          <a:xfrm>
            <a:off x="2985688" y="3023798"/>
            <a:ext cx="1791712" cy="359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Tiempo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200" dirty="0" smtClean="0">
                <a:solidFill>
                  <a:schemeClr val="tx1"/>
                </a:solidFill>
              </a:rPr>
              <a:t>empleado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51" name="Conector recto 50"/>
          <p:cNvCxnSpPr/>
          <p:nvPr/>
        </p:nvCxnSpPr>
        <p:spPr>
          <a:xfrm flipH="1" flipV="1">
            <a:off x="4777401" y="6059715"/>
            <a:ext cx="1" cy="324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4441061" y="6409498"/>
            <a:ext cx="591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3372</a:t>
            </a:r>
            <a:endParaRPr lang="es-ES" sz="1400" dirty="0"/>
          </a:p>
        </p:txBody>
      </p:sp>
      <p:sp>
        <p:nvSpPr>
          <p:cNvPr id="55" name="Abrir llave 54"/>
          <p:cNvSpPr/>
          <p:nvPr/>
        </p:nvSpPr>
        <p:spPr>
          <a:xfrm rot="5400000">
            <a:off x="4771743" y="6019843"/>
            <a:ext cx="263776" cy="252461"/>
          </a:xfrm>
          <a:prstGeom prst="leftBrace">
            <a:avLst>
              <a:gd name="adj1" fmla="val 13003"/>
              <a:gd name="adj2" fmla="val 45587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/>
          <p:cNvSpPr txBox="1"/>
          <p:nvPr/>
        </p:nvSpPr>
        <p:spPr>
          <a:xfrm>
            <a:off x="4623315" y="5609690"/>
            <a:ext cx="575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170</a:t>
            </a:r>
            <a:endParaRPr lang="es-ES" sz="1400" dirty="0"/>
          </a:p>
        </p:txBody>
      </p:sp>
      <p:cxnSp>
        <p:nvCxnSpPr>
          <p:cNvPr id="61" name="Conector recto de flecha 60"/>
          <p:cNvCxnSpPr/>
          <p:nvPr/>
        </p:nvCxnSpPr>
        <p:spPr>
          <a:xfrm>
            <a:off x="4838598" y="3150103"/>
            <a:ext cx="35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5134353" y="3011604"/>
            <a:ext cx="378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Tareas planificadas realizadas más 3 tareas de ejecución.</a:t>
            </a:r>
            <a:endParaRPr lang="es-ES" sz="1200" dirty="0"/>
          </a:p>
        </p:txBody>
      </p:sp>
      <p:cxnSp>
        <p:nvCxnSpPr>
          <p:cNvPr id="70" name="Conector recto 69"/>
          <p:cNvCxnSpPr/>
          <p:nvPr/>
        </p:nvCxnSpPr>
        <p:spPr>
          <a:xfrm>
            <a:off x="4805719" y="3000814"/>
            <a:ext cx="3334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Más 71"/>
          <p:cNvSpPr/>
          <p:nvPr/>
        </p:nvSpPr>
        <p:spPr>
          <a:xfrm>
            <a:off x="9390929" y="3484069"/>
            <a:ext cx="286731" cy="28240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9756072" y="3212425"/>
            <a:ext cx="19053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- </a:t>
            </a:r>
            <a:r>
              <a:rPr lang="es-ES" sz="1200" dirty="0" smtClean="0"/>
              <a:t>Empezar a implementar los casos de usos referentes a los usuarios/alumnos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9627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79390" y="141753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3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046398" y="1467316"/>
            <a:ext cx="41815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Planificación en alcance y personas</a:t>
            </a:r>
            <a:endParaRPr lang="es-ES" sz="2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83069" y="1898203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</a:t>
            </a:r>
            <a:r>
              <a:rPr lang="es-ES" u="sng" dirty="0" err="1" smtClean="0"/>
              <a:t>Brais</a:t>
            </a:r>
            <a:r>
              <a:rPr lang="es-ES" u="sng" dirty="0" smtClean="0"/>
              <a:t> Rodríguez Martínez</a:t>
            </a:r>
            <a:endParaRPr lang="es-ES" u="sng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1362"/>
              </p:ext>
            </p:extLst>
          </p:nvPr>
        </p:nvGraphicFramePr>
        <p:xfrm>
          <a:off x="879390" y="2792879"/>
          <a:ext cx="10515600" cy="1926456"/>
        </p:xfrm>
        <a:graphic>
          <a:graphicData uri="http://schemas.openxmlformats.org/drawingml/2006/table">
            <a:tbl>
              <a:tblPr/>
              <a:tblGrid>
                <a:gridCol w="9506718"/>
                <a:gridCol w="1008882"/>
              </a:tblGrid>
              <a:tr h="57953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2072" marR="2072" marT="20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2072" marR="2072" marT="20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12639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Gestión de evaluación (Evaluación de historias sobre entregas):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realizar una primera implementación de la generación de notas de entregas y </a:t>
                      </a:r>
                      <a:r>
                        <a:rPr lang="es-E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Qas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Plantear la situación cómo el </a:t>
                      </a:r>
                      <a:r>
                        <a:rPr lang="es-E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 a proceder a la generación de estas notas. Esta tarea será revisada la Semana 4 debido que el recurso hasta el final de la semana 3 no puede realizarla.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Revisión y corrección de la tarea: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'Gestión de asignación de </a:t>
                      </a:r>
                      <a:r>
                        <a:rPr lang="es-E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Qas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plantear la generación automática de las historias a evaluar en EVALUACIÓN. Se tratará de implementar que al asignar los trabajos a corregir(</a:t>
                      </a:r>
                      <a:r>
                        <a:rPr lang="es-E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Qas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se asignen las historias asociadas al QA a </a:t>
                      </a:r>
                      <a:r>
                        <a:rPr lang="es-E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evaluador, para que pueda luego el usuario pueda realizar la evaluación'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86804" y="2073335"/>
            <a:ext cx="640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tiempos VS Ejecución de tiempos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47605"/>
              </p:ext>
            </p:extLst>
          </p:nvPr>
        </p:nvGraphicFramePr>
        <p:xfrm>
          <a:off x="2328905" y="2886869"/>
          <a:ext cx="6516597" cy="2555114"/>
        </p:xfrm>
        <a:graphic>
          <a:graphicData uri="http://schemas.openxmlformats.org/drawingml/2006/table">
            <a:tbl>
              <a:tblPr/>
              <a:tblGrid>
                <a:gridCol w="2598062"/>
                <a:gridCol w="1930573"/>
                <a:gridCol w="1987962"/>
              </a:tblGrid>
              <a:tr h="4953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Recursos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total (min)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total (min)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36977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 Ferreiro Díaz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271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Alejandro Vila Cid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Jonatan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Couto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Riádigos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Santos </a:t>
                      </a:r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Negreira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Rodríguez Martínez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>
          <a:xfrm flipV="1">
            <a:off x="8353168" y="3649362"/>
            <a:ext cx="1186248" cy="26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9662984" y="3286897"/>
            <a:ext cx="2191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Realizó 3 tareas que aparecieron a lo largo de ejecución de la semana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7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2500"/>
              </p:ext>
            </p:extLst>
          </p:nvPr>
        </p:nvGraphicFramePr>
        <p:xfrm>
          <a:off x="362464" y="3179553"/>
          <a:ext cx="11467071" cy="2540757"/>
        </p:xfrm>
        <a:graphic>
          <a:graphicData uri="http://schemas.openxmlformats.org/drawingml/2006/table">
            <a:tbl>
              <a:tblPr/>
              <a:tblGrid>
                <a:gridCol w="8344931"/>
                <a:gridCol w="1219200"/>
                <a:gridCol w="930876"/>
                <a:gridCol w="972064"/>
              </a:tblGrid>
              <a:tr h="66597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Tareas principales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Porcentaje de consecución de la tarea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Tiempo planificado (min)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Tiempo empleado (min)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19967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u="none" strike="noStrike" dirty="0" smtClean="0">
                          <a:effectLst/>
                        </a:rPr>
                        <a:t>Seguimiento en la organización y asignación de tareas de la Semana 2 (incluido la preparación de la presentación). </a:t>
                      </a:r>
                      <a:r>
                        <a:rPr lang="es-ES" sz="1400" b="0" u="none" strike="noStrike" dirty="0" smtClean="0">
                          <a:effectLst/>
                        </a:rPr>
                        <a:t>Estar atento a cualquier cambio en la dirección del proyecto y localizar las tareas con más dificultad para poder </a:t>
                      </a:r>
                      <a:r>
                        <a:rPr lang="es-ES" sz="1400" b="0" u="none" strike="noStrike" dirty="0" err="1" smtClean="0">
                          <a:effectLst/>
                        </a:rPr>
                        <a:t>replanificar</a:t>
                      </a:r>
                      <a:r>
                        <a:rPr lang="es-ES" sz="1400" b="0" u="none" strike="noStrike" dirty="0" smtClean="0">
                          <a:effectLst/>
                        </a:rPr>
                        <a:t> lo antes</a:t>
                      </a:r>
                      <a:r>
                        <a:rPr lang="es-ES" sz="1400" b="0" u="none" strike="noStrike" baseline="0" dirty="0" smtClean="0">
                          <a:effectLst/>
                        </a:rPr>
                        <a:t> posible</a:t>
                      </a:r>
                      <a:r>
                        <a:rPr lang="es-ES" sz="1400" b="0" u="none" strike="noStrike" dirty="0" smtClean="0">
                          <a:effectLst/>
                        </a:rPr>
                        <a:t>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>
                          <a:effectLst/>
                        </a:rPr>
                        <a:t>100%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 smtClean="0">
                          <a:effectLst/>
                        </a:rPr>
                        <a:t>140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565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u="none" strike="noStrike" dirty="0" smtClean="0">
                          <a:effectLst/>
                        </a:rPr>
                        <a:t>Reunión </a:t>
                      </a:r>
                      <a:r>
                        <a:rPr lang="es-ES" sz="1400" b="0" u="none" strike="noStrike" dirty="0" smtClean="0">
                          <a:effectLst/>
                        </a:rPr>
                        <a:t>para tratar mejoras en la organización, unificar el tratamiento del borrado en las tablas y la confirmación del documento a seguir para nombrar a los diferentes elementos. Además se tratarán aspectos como el de mejorar el ACL y como abordar de manera correcta  la gestión de trabajos.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100%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6</a:t>
                      </a:r>
                      <a:r>
                        <a:rPr lang="es-ES" sz="1400" u="none" strike="noStrike" dirty="0" smtClean="0">
                          <a:effectLst/>
                        </a:rPr>
                        <a:t>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 smtClean="0">
                          <a:effectLst/>
                        </a:rPr>
                        <a:t>60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462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u="none" strike="noStrike" dirty="0" smtClean="0">
                          <a:effectLst/>
                        </a:rPr>
                        <a:t>Organizar y asignar tareas: </a:t>
                      </a:r>
                      <a:r>
                        <a:rPr lang="es-ES" sz="1400" b="0" u="none" strike="noStrike" dirty="0" smtClean="0">
                          <a:effectLst/>
                        </a:rPr>
                        <a:t>Realizar un cambio en la planificación para adaptarlo a las necesidades el proyecto y ajustar mejor la asignación de tareas en tiempo y recursos. Realizar una planificación exhaustiva de la Semana 3</a:t>
                      </a:r>
                      <a:r>
                        <a:rPr lang="es-ES" sz="1400" b="1" u="none" strike="noStrike" dirty="0" smtClean="0">
                          <a:effectLst/>
                        </a:rPr>
                        <a:t>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100%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 smtClean="0">
                          <a:effectLst/>
                        </a:rPr>
                        <a:t>60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 smtClean="0">
                          <a:effectLst/>
                        </a:rPr>
                        <a:t>90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737532" y="2249261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Miguel Ferreiro Díaz</a:t>
            </a:r>
            <a:endParaRPr lang="es-ES" u="sng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672637" y="1783813"/>
            <a:ext cx="551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tareas VS Ejecución de tareas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Más 14"/>
          <p:cNvSpPr/>
          <p:nvPr/>
        </p:nvSpPr>
        <p:spPr>
          <a:xfrm>
            <a:off x="6180548" y="1783813"/>
            <a:ext cx="383567" cy="37918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153256" y="1783813"/>
            <a:ext cx="5918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tiempos VS Ejecución de tiempos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0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5502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38200" y="1330491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Alejandro Vila Cid</a:t>
            </a:r>
            <a:endParaRPr lang="es-ES" u="sng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40030"/>
              </p:ext>
            </p:extLst>
          </p:nvPr>
        </p:nvGraphicFramePr>
        <p:xfrm>
          <a:off x="65904" y="1730601"/>
          <a:ext cx="12126096" cy="4942049"/>
        </p:xfrm>
        <a:graphic>
          <a:graphicData uri="http://schemas.openxmlformats.org/drawingml/2006/table">
            <a:tbl>
              <a:tblPr/>
              <a:tblGrid>
                <a:gridCol w="9333469"/>
                <a:gridCol w="1120346"/>
                <a:gridCol w="864973"/>
                <a:gridCol w="807308"/>
              </a:tblGrid>
              <a:tr h="65237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Porcentaje de consecución de la tarea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Tiempo empleado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170859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Gestión </a:t>
                      </a:r>
                      <a:r>
                        <a:rPr lang="es-ES" sz="11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usuarios:</a:t>
                      </a:r>
                      <a:r>
                        <a:rPr lang="es-ES" sz="110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Modificar vistas para </a:t>
                      </a:r>
                      <a:r>
                        <a:rPr lang="es-ES" sz="110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adaptarlo </a:t>
                      </a:r>
                      <a:r>
                        <a:rPr lang="es-ES" sz="110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nuevo modelo de datos. 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0859">
                <a:tc>
                  <a:txBody>
                    <a:bodyPr/>
                    <a:lstStyle/>
                    <a:p>
                      <a:pPr rtl="0" fontAlgn="ctr"/>
                      <a:r>
                        <a:rPr lang="es-ES" sz="11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Gestión de grupos de usuario: </a:t>
                      </a:r>
                      <a:r>
                        <a:rPr lang="es-ES" sz="110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Crear vistas las posibles acciones sobre la tabla USUARIO_GRUPO. 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859">
                <a:tc>
                  <a:txBody>
                    <a:bodyPr/>
                    <a:lstStyle/>
                    <a:p>
                      <a:pPr rtl="0" fontAlgn="ctr"/>
                      <a:r>
                        <a:rPr lang="es-ES" sz="11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Gestión de grupos:</a:t>
                      </a:r>
                      <a:r>
                        <a:rPr lang="es-ES" sz="110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Crear vistas para las posibles acciones sobre la tabla GRUPO. 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859">
                <a:tc>
                  <a:txBody>
                    <a:bodyPr/>
                    <a:lstStyle/>
                    <a:p>
                      <a:pPr rtl="0" fontAlgn="ctr"/>
                      <a:r>
                        <a:rPr lang="es-ES" sz="1100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Gestión </a:t>
                      </a:r>
                      <a:r>
                        <a:rPr lang="es-ES" sz="11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permisos de usuario:</a:t>
                      </a:r>
                      <a:r>
                        <a:rPr lang="es-ES" sz="110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Crear vistas para las posibles acciones sobre la tabla PERMISOS. 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50">
                <a:tc>
                  <a:txBody>
                    <a:bodyPr/>
                    <a:lstStyle/>
                    <a:p>
                      <a:pPr rtl="0" fontAlgn="ctr"/>
                      <a:r>
                        <a:rPr lang="es-ES" sz="11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Gestión de acciones: </a:t>
                      </a:r>
                      <a:r>
                        <a:rPr lang="es-ES" sz="110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Crear vistas para </a:t>
                      </a:r>
                      <a:r>
                        <a:rPr lang="es-ES" sz="110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ACCIONES.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445">
                <a:tc>
                  <a:txBody>
                    <a:bodyPr/>
                    <a:lstStyle/>
                    <a:p>
                      <a:pPr rtl="0" fontAlgn="ctr"/>
                      <a:r>
                        <a:rPr lang="es-ES" sz="1100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Gestión </a:t>
                      </a:r>
                      <a:r>
                        <a:rPr lang="es-ES" sz="11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funcionalidades:</a:t>
                      </a:r>
                      <a:r>
                        <a:rPr lang="es-ES" sz="110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Crear vistas para las posibles acciones sobre las tablas FUNCIONALIDADES Y </a:t>
                      </a:r>
                      <a:r>
                        <a:rPr lang="es-ES" sz="110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FUNCIONALIDAD_ACCION.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25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Reunión</a:t>
                      </a:r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para tratar mejoras en la organización, unificar el tratamiento del borrado en las tablas y la confirmación del documento a seguir para nombrar a los diferentes elementos. Además se tratarán aspectos como el de mejorar el ACL y como abordar de manera correcta  la gestión de trabajos.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71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Revisión y corrección de la tarea: </a:t>
                      </a:r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'Gestión de funcionalidades: Crear controlador de datos para FUNCIONALIDADES y FUNCIONALIDAD_ACCION con las acciones necesarias'. de la Semana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253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Realización de pruebas: </a:t>
                      </a:r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probará la aplicación para observar el comportamiento de las vistas y se solucionarán problemas en las vistas.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03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Gestión de historias: </a:t>
                      </a:r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realizar las vistas, controladores y  modelos de la tabla HISTORIA con las acciones necesarias.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5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Revisión y corrección de la tarea: </a:t>
                      </a:r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'Gestión de la asignación automática de </a:t>
                      </a:r>
                      <a:r>
                        <a:rPr lang="es-E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QAs</a:t>
                      </a:r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realizar las vistas, controladores y  modelos de la tabla ASIGNAC_QA</a:t>
                      </a:r>
                      <a:r>
                        <a:rPr lang="es-E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 las acciones necesarias. Además de incluir una primera versión de los algoritmos que se necesitan.’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5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Revisión y corrección de la tarea: </a:t>
                      </a:r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'Gestión de la entregas: realizar las vistas controlador y modelos de tabla ENTREGA con las acciones necesarias.'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917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Transformación de las vistas, controlador y modelo de la parte de la aplicación referente del ACL para la adaptación a los nuevos requisitos de la entrega (1-12-2017). Principalmente son cambios en acciones que hacen desaparecer elementos creados en tareas anteriores como vistas para la gestión de FUNC_ACCION y USU_GRUPO.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25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Realizar la implementación de que un usuario al registrarse y al añadirse se le asigne a un grupo por defecto, en este caso el grupo ALUMNOS.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71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Construir un pequeño script </a:t>
                      </a:r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prueba que introduzca datos en las tablas para poder realizar las pruebas con un mayor número de datos y reducir el tiempo de tener que rellenar algunas tablas para poder probar otras funcionalidades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6672637" y="1055029"/>
            <a:ext cx="551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tareas VS Ejecución de tareas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24488" y="1035552"/>
            <a:ext cx="5918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tiempos VS Ejecución de tiempos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Más 16"/>
          <p:cNvSpPr/>
          <p:nvPr/>
        </p:nvSpPr>
        <p:spPr>
          <a:xfrm>
            <a:off x="6111034" y="1065490"/>
            <a:ext cx="383567" cy="37918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19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38200" y="2227370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</a:t>
            </a:r>
            <a:r>
              <a:rPr lang="es-ES" u="sng" dirty="0" err="1" smtClean="0"/>
              <a:t>Jonatan</a:t>
            </a:r>
            <a:r>
              <a:rPr lang="es-ES" u="sng" dirty="0" smtClean="0"/>
              <a:t> </a:t>
            </a:r>
            <a:r>
              <a:rPr lang="es-ES" u="sng" dirty="0" err="1" smtClean="0"/>
              <a:t>Couto</a:t>
            </a:r>
            <a:r>
              <a:rPr lang="es-ES" u="sng" dirty="0" smtClean="0"/>
              <a:t> </a:t>
            </a:r>
            <a:r>
              <a:rPr lang="es-ES" u="sng" dirty="0" err="1" smtClean="0"/>
              <a:t>Riádigos</a:t>
            </a:r>
            <a:endParaRPr lang="es-ES" u="sng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99407"/>
              </p:ext>
            </p:extLst>
          </p:nvPr>
        </p:nvGraphicFramePr>
        <p:xfrm>
          <a:off x="444843" y="2640149"/>
          <a:ext cx="11310551" cy="3670947"/>
        </p:xfrm>
        <a:graphic>
          <a:graphicData uri="http://schemas.openxmlformats.org/drawingml/2006/table">
            <a:tbl>
              <a:tblPr/>
              <a:tblGrid>
                <a:gridCol w="8452022"/>
                <a:gridCol w="1161535"/>
                <a:gridCol w="906162"/>
                <a:gridCol w="790832"/>
              </a:tblGrid>
              <a:tr h="79502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Porcentaje de consecución de la tarea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62119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Reunión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para tratar mejoras en la organización, unificar el tratamiento del borrado en las tablas y la confirmación del documento a seguir para nombrar a los diferentes elementos. Además se tratarán aspectos como el de mejorar el ACL y como abordar de manera correcta  la gestión de trabajos.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41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corrección de la tarea: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'Gestión de acciones: Crear controlador de datos para ACCIONES con las acciones necesarias.' de la Semana 1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407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Teniendo la BD: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adaptar los modelos y controladores a la nueva base de datos. (Las vistas deben adaptarse a través de las tareas paralizadas ya que implican un mayor esfuerzo al tener que controlar las validaciones)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986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Realización de pruebas: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probará la aplicación para observar el comportamiento de los controladores y se solucionarán sus problemas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75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Realización de un esquema de como sería y como interaccionaría los diferentes elementos de la interfaz tanto para el usuario.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58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Gestión de la asignación automática de </a:t>
                      </a:r>
                      <a:r>
                        <a:rPr lang="es-ES" sz="14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QAs</a:t>
                      </a:r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realizar las vistas, controladores y modelos de la tabla ASIGNAC_QA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 las acciones necesarias. Además de incluir una primera versión de los algoritmos que se necesitan.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6672637" y="1783813"/>
            <a:ext cx="551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tareas VS Ejecución de tareas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53256" y="1783813"/>
            <a:ext cx="5918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tiempos VS Ejecución de tiempos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ás 11"/>
          <p:cNvSpPr/>
          <p:nvPr/>
        </p:nvSpPr>
        <p:spPr>
          <a:xfrm>
            <a:off x="6180548" y="1783813"/>
            <a:ext cx="383567" cy="37918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33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38200" y="2092382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</a:t>
            </a:r>
            <a:r>
              <a:rPr lang="es-ES" u="sng" dirty="0" err="1" smtClean="0"/>
              <a:t>Brais</a:t>
            </a:r>
            <a:r>
              <a:rPr lang="es-ES" u="sng" dirty="0" smtClean="0"/>
              <a:t> Santos </a:t>
            </a:r>
            <a:r>
              <a:rPr lang="es-ES" u="sng" dirty="0" err="1" smtClean="0"/>
              <a:t>Negreira</a:t>
            </a:r>
            <a:endParaRPr lang="es-ES" u="sng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3724"/>
              </p:ext>
            </p:extLst>
          </p:nvPr>
        </p:nvGraphicFramePr>
        <p:xfrm>
          <a:off x="387177" y="2510416"/>
          <a:ext cx="11228174" cy="4103278"/>
        </p:xfrm>
        <a:graphic>
          <a:graphicData uri="http://schemas.openxmlformats.org/drawingml/2006/table">
            <a:tbl>
              <a:tblPr/>
              <a:tblGrid>
                <a:gridCol w="7768282"/>
                <a:gridCol w="1458097"/>
                <a:gridCol w="1070919"/>
                <a:gridCol w="930876"/>
              </a:tblGrid>
              <a:tr h="13830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Porcentaje de consecución de la tarea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(min)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5319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Reunión</a:t>
                      </a:r>
                      <a:r>
                        <a:rPr lang="es-E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tratar mejoras en la organización, unificar el tratamiento del borrado en las tablas y la confirmación del documento a seguir para nombrar a los diferentes elementos. Además se tratarán aspectos como el de mejorar el ACL y como abordar de manera correcta la gestión de trabajos.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543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corrección del tratamiento del borrado de las tareas 17,18,18 y 20.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487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Revisión y corrección de la tarea: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'Gestión de funcionalidades: Crear modelo de datos para FUNCIONALIDADES y FUNCIONALIDAD_ACCION con las acciones necesarias.' de la Semana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58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Revisión y corrección de la tarea: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'Gestión de funcionalidades: Crear vistas para las posibles acciones sobre las tablas FUNCIONALIDADES Y FUNCIONALIDAD_ACCION.' de la Semana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19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Revisión y corrección de las tarea: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'Gestión de trabajos: realizar las vistas, controladores y modelos de la tabla TRABAJO'.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19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Revisión y corrección de la tarea: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‘Gestión de historias: realizar las vistas, controladores y modelos de la tabla HISTORIA'.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19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Revisión y corrección de la tarea: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'Gestión evaluación: realizar las vistas, controladores y modelos de la tabla EVALUACIÓN con las acciones necesarias'.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19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Gestión de la entregas: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realizar las vistas controlador y modelos de tabla ENTREGA con las acciones necesarias.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6672637" y="1783813"/>
            <a:ext cx="551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tareas VS Ejecución de tareas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53256" y="1783813"/>
            <a:ext cx="5918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tiempos VS Ejecución de tiempos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ás 11"/>
          <p:cNvSpPr/>
          <p:nvPr/>
        </p:nvSpPr>
        <p:spPr>
          <a:xfrm>
            <a:off x="6096000" y="1783813"/>
            <a:ext cx="383567" cy="37918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2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14227" y="1"/>
            <a:ext cx="10515600" cy="81554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8311" y="1039654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</a:t>
            </a:r>
            <a:r>
              <a:rPr lang="es-ES" u="sng" dirty="0" err="1" smtClean="0"/>
              <a:t>Brais</a:t>
            </a:r>
            <a:r>
              <a:rPr lang="es-ES" u="sng" dirty="0" smtClean="0"/>
              <a:t> Rodríguez Martínez</a:t>
            </a:r>
            <a:endParaRPr lang="es-ES" u="sng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945100"/>
              </p:ext>
            </p:extLst>
          </p:nvPr>
        </p:nvGraphicFramePr>
        <p:xfrm>
          <a:off x="21332" y="1405438"/>
          <a:ext cx="12170668" cy="5444362"/>
        </p:xfrm>
        <a:graphic>
          <a:graphicData uri="http://schemas.openxmlformats.org/drawingml/2006/table">
            <a:tbl>
              <a:tblPr/>
              <a:tblGrid>
                <a:gridCol w="9328613"/>
                <a:gridCol w="1161535"/>
                <a:gridCol w="889687"/>
                <a:gridCol w="790833"/>
              </a:tblGrid>
              <a:tr h="17589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Porcentaje de consecución de la tarea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(min)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31196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Creación de una guía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llamar a los diferentes archivos, atributos, clases, funciones, </a:t>
                      </a:r>
                      <a:r>
                        <a:rPr lang="es-E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crear una unicidad en la elaboración de las tareas.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381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Realizar el cambio de nombre de archivos, atributos, </a:t>
                      </a:r>
                      <a:r>
                        <a:rPr lang="es-E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s-E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según lo establecido en la guía creada previamente.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43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Organizar en directorios con el nombre indicado en la tarea 2.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43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Revisión y corrección de las tareas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adaptación a la nueva BD</a:t>
                      </a:r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Tarea 5, 6,7,8,9,10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667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Reunión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tratar mejoras en la organización, unificar el tratamiento del borrado en las tablas y la confirmación del documento a seguir para nombrar a los diferentes elementos. Además se tratarán aspectos como el de mejorar el ACL y como abordar de manera correcta la gestión de trabajos.</a:t>
                      </a:r>
                      <a:endParaRPr lang="es-E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19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Tratamiento del borrado entre las tablas: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USUARIO, USUARIO_GRUPO y GRUPO. Realizar los cambios pertinentes en el código para conseguir una coherencia en el borrado.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30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Tratamiento del borrado entre las tablas: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PERMISO y GRUPO. Realizar los cambios pertinentes en el código para conseguir una coherencia en el borrado.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30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Tratamiento del borrado entre las tablas: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PERMISO y FUNCIONALIDAD_ACCION. Realizar los cambios pertinentes en el código para conseguir una coherencia en el borrado.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30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Tratamiento del borrado entre las tablas: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FUNCIONALIDAD_ACCION, FUNCIONALIDAD y ACCION. Realizar los cambios pertinentes en el código para conseguir una coherencia en el borrado.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30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Realización de pruebas: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 probará la aplicación para observar el comportamiento de los modelos y se solucionarán sus problemas.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30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Realización de un esquema de como sería  y como interaccionaría los diferentes elementos de la interfaz tanto para el administrador.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30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trabajos: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las vistas, controladores y  modelos de la tabla TRABAJO con las acciones necesarias.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30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Gestión evaluación:</a:t>
                      </a:r>
                      <a:r>
                        <a:rPr lang="es-E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realizar las vistas, controladores y modelos de la tabla EVALUACIÓN con las acciones necesarias.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6614972" y="765432"/>
            <a:ext cx="551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tareas VS Ejecución de tareas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87896" y="765432"/>
            <a:ext cx="5918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tiempos VS Ejecución de tiempos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Más 12"/>
          <p:cNvSpPr/>
          <p:nvPr/>
        </p:nvSpPr>
        <p:spPr>
          <a:xfrm>
            <a:off x="6106667" y="786354"/>
            <a:ext cx="383567" cy="37918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29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336318" y="2037728"/>
            <a:ext cx="551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tareas VS Ejecución de tareas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777625"/>
              </p:ext>
            </p:extLst>
          </p:nvPr>
        </p:nvGraphicFramePr>
        <p:xfrm>
          <a:off x="1344021" y="4323108"/>
          <a:ext cx="9309100" cy="1572204"/>
        </p:xfrm>
        <a:graphic>
          <a:graphicData uri="http://schemas.openxmlformats.org/drawingml/2006/table">
            <a:tbl>
              <a:tblPr/>
              <a:tblGrid>
                <a:gridCol w="1107619"/>
                <a:gridCol w="1411906"/>
                <a:gridCol w="1710559"/>
                <a:gridCol w="961880"/>
                <a:gridCol w="889010"/>
                <a:gridCol w="1224735"/>
                <a:gridCol w="1136822"/>
                <a:gridCol w="866569"/>
              </a:tblGrid>
              <a:tr h="869730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paralizadas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Tareas Finalizadas /Corregidas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Tareas en proceso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sin empezar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Pendientes de </a:t>
                      </a:r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corrección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Aplazadas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nº Tareas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35123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123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97.87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1672281" y="2636108"/>
            <a:ext cx="682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Nº de tareas planeadas: 44</a:t>
            </a:r>
          </a:p>
          <a:p>
            <a:r>
              <a:rPr lang="es-ES" dirty="0" smtClean="0"/>
              <a:t>Nº de tareas ejecutadas (tareas planeadas + tareas de ejecución): 47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983891" y="3478507"/>
            <a:ext cx="278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Vista general del estado de las tareas de la Semana 2</a:t>
            </a:r>
            <a:endParaRPr lang="es-ES" u="sng" dirty="0"/>
          </a:p>
        </p:txBody>
      </p:sp>
      <p:sp>
        <p:nvSpPr>
          <p:cNvPr id="8" name="CuadroTexto 7"/>
          <p:cNvSpPr txBox="1"/>
          <p:nvPr/>
        </p:nvSpPr>
        <p:spPr>
          <a:xfrm>
            <a:off x="9620245" y="1939181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Observaciones: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9620245" y="2362025"/>
            <a:ext cx="2248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- El porcentaje de realización de las tareas de la Semana 2 es del 99,78%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4409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</TotalTime>
  <Words>4554</Words>
  <Application>Microsoft Office PowerPoint</Application>
  <PresentationFormat>Panorámica</PresentationFormat>
  <Paragraphs>668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ET3 – Semana 2</vt:lpstr>
      <vt:lpstr>Visión global</vt:lpstr>
      <vt:lpstr>Semana 2</vt:lpstr>
      <vt:lpstr>Semana 2</vt:lpstr>
      <vt:lpstr>Semana 2</vt:lpstr>
      <vt:lpstr>Semana 2</vt:lpstr>
      <vt:lpstr>Semana 2</vt:lpstr>
      <vt:lpstr>Semana 2</vt:lpstr>
      <vt:lpstr>Semana 2</vt:lpstr>
      <vt:lpstr>Semana 2</vt:lpstr>
      <vt:lpstr>Semana 2</vt:lpstr>
      <vt:lpstr>Balance de proyecto</vt:lpstr>
      <vt:lpstr>Balance de proyecto</vt:lpstr>
      <vt:lpstr>Planificación Inicial de la Semana 3</vt:lpstr>
      <vt:lpstr>Semana 3</vt:lpstr>
      <vt:lpstr>Semana 3</vt:lpstr>
      <vt:lpstr>Semana 3</vt:lpstr>
      <vt:lpstr>Semana 3</vt:lpstr>
      <vt:lpstr>Semana 3</vt:lpstr>
      <vt:lpstr>Semana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ET3 – Semana 1</dc:title>
  <dc:creator>Miguel</dc:creator>
  <cp:lastModifiedBy>Maite</cp:lastModifiedBy>
  <cp:revision>92</cp:revision>
  <dcterms:created xsi:type="dcterms:W3CDTF">2017-11-26T22:11:07Z</dcterms:created>
  <dcterms:modified xsi:type="dcterms:W3CDTF">2017-12-21T23:25:40Z</dcterms:modified>
</cp:coreProperties>
</file>