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9" r:id="rId4"/>
    <p:sldId id="264" r:id="rId5"/>
    <p:sldId id="269" r:id="rId6"/>
    <p:sldId id="270" r:id="rId7"/>
    <p:sldId id="271" r:id="rId8"/>
    <p:sldId id="272" r:id="rId9"/>
    <p:sldId id="273" r:id="rId10"/>
    <p:sldId id="261" r:id="rId11"/>
    <p:sldId id="274" r:id="rId12"/>
    <p:sldId id="262" r:id="rId13"/>
    <p:sldId id="284" r:id="rId14"/>
    <p:sldId id="282" r:id="rId15"/>
    <p:sldId id="283" r:id="rId16"/>
    <p:sldId id="263" r:id="rId17"/>
    <p:sldId id="275" r:id="rId18"/>
    <p:sldId id="276" r:id="rId19"/>
    <p:sldId id="277" r:id="rId20"/>
    <p:sldId id="278" r:id="rId21"/>
    <p:sldId id="279"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4660"/>
  </p:normalViewPr>
  <p:slideViewPr>
    <p:cSldViewPr snapToGrid="0">
      <p:cViewPr varScale="1">
        <p:scale>
          <a:sx n="116" d="100"/>
          <a:sy n="116" d="100"/>
        </p:scale>
        <p:origin x="8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610512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153791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315560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8554933-FE5B-4D46-B24A-E58AED8D9B14}" type="datetimeFigureOut">
              <a:rPr lang="es-ES" smtClean="0"/>
              <a:t>22/12/2017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2325367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8554933-FE5B-4D46-B24A-E58AED8D9B14}" type="datetimeFigureOut">
              <a:rPr lang="es-ES" smtClean="0"/>
              <a:t>22/12/2017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197343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38554933-FE5B-4D46-B24A-E58AED8D9B14}" type="datetimeFigureOut">
              <a:rPr lang="es-ES" smtClean="0"/>
              <a:t>22/12/2017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338554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38554933-FE5B-4D46-B24A-E58AED8D9B14}" type="datetimeFigureOut">
              <a:rPr lang="es-ES" smtClean="0"/>
              <a:t>22/12/2017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329726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38554933-FE5B-4D46-B24A-E58AED8D9B14}" type="datetimeFigureOut">
              <a:rPr lang="es-ES" smtClean="0"/>
              <a:t>22/12/2017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8988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8554933-FE5B-4D46-B24A-E58AED8D9B14}" type="datetimeFigureOut">
              <a:rPr lang="es-ES" smtClean="0"/>
              <a:t>22/12/2017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223526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8554933-FE5B-4D46-B24A-E58AED8D9B14}" type="datetimeFigureOut">
              <a:rPr lang="es-ES" smtClean="0"/>
              <a:t>22/12/2017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112596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8554933-FE5B-4D46-B24A-E58AED8D9B14}" type="datetimeFigureOut">
              <a:rPr lang="es-ES" smtClean="0"/>
              <a:t>22/12/2017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5FF17E9-622C-4167-85C3-D9405AD1E964}" type="slidenum">
              <a:rPr lang="es-ES" smtClean="0"/>
              <a:t>‹Nº›</a:t>
            </a:fld>
            <a:endParaRPr lang="es-ES"/>
          </a:p>
        </p:txBody>
      </p:sp>
    </p:spTree>
    <p:extLst>
      <p:ext uri="{BB962C8B-B14F-4D97-AF65-F5344CB8AC3E}">
        <p14:creationId xmlns:p14="http://schemas.microsoft.com/office/powerpoint/2010/main" val="227372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54933-FE5B-4D46-B24A-E58AED8D9B14}" type="datetimeFigureOut">
              <a:rPr lang="es-ES" smtClean="0"/>
              <a:t>22/12/2017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F17E9-622C-4167-85C3-D9405AD1E964}" type="slidenum">
              <a:rPr lang="es-ES" smtClean="0"/>
              <a:t>‹Nº›</a:t>
            </a:fld>
            <a:endParaRPr lang="es-ES"/>
          </a:p>
        </p:txBody>
      </p:sp>
    </p:spTree>
    <p:extLst>
      <p:ext uri="{BB962C8B-B14F-4D97-AF65-F5344CB8AC3E}">
        <p14:creationId xmlns:p14="http://schemas.microsoft.com/office/powerpoint/2010/main" val="115294758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28791" y="863030"/>
            <a:ext cx="9144000" cy="982520"/>
          </a:xfrm>
        </p:spPr>
        <p:style>
          <a:lnRef idx="1">
            <a:schemeClr val="accent1"/>
          </a:lnRef>
          <a:fillRef idx="3">
            <a:schemeClr val="accent1"/>
          </a:fillRef>
          <a:effectRef idx="2">
            <a:schemeClr val="accent1"/>
          </a:effectRef>
          <a:fontRef idx="minor">
            <a:schemeClr val="lt1"/>
          </a:fontRef>
        </p:style>
        <p:txBody>
          <a:bodyPr>
            <a:normAutofit/>
          </a:bodyPr>
          <a:lstStyle/>
          <a:p>
            <a:r>
              <a:rPr lang="es-ES" dirty="0" smtClean="0">
                <a:latin typeface="Arial" panose="020B0604020202020204" pitchFamily="34" charset="0"/>
                <a:cs typeface="Arial" panose="020B0604020202020204" pitchFamily="34" charset="0"/>
              </a:rPr>
              <a:t>ET3 – Semana 3</a:t>
            </a:r>
            <a:endParaRPr lang="es-ES"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493178" y="3000053"/>
            <a:ext cx="4404188" cy="2476072"/>
          </a:xfrm>
        </p:spPr>
        <p:txBody>
          <a:bodyPr>
            <a:normAutofit/>
          </a:bodyPr>
          <a:lstStyle/>
          <a:p>
            <a:pPr algn="l"/>
            <a:r>
              <a:rPr lang="pt-BR" dirty="0" smtClean="0">
                <a:solidFill>
                  <a:schemeClr val="tx1"/>
                </a:solidFill>
                <a:latin typeface="Arial" panose="020B0604020202020204" pitchFamily="34" charset="0"/>
                <a:cs typeface="Arial" panose="020B0604020202020204" pitchFamily="34" charset="0"/>
              </a:rPr>
              <a:t>Miguel Ferreiro Diaz (líder)</a:t>
            </a:r>
          </a:p>
          <a:p>
            <a:pPr algn="l"/>
            <a:r>
              <a:rPr lang="pt-BR" dirty="0" smtClean="0">
                <a:solidFill>
                  <a:schemeClr val="tx1"/>
                </a:solidFill>
                <a:latin typeface="Arial" panose="020B0604020202020204" pitchFamily="34" charset="0"/>
                <a:cs typeface="Arial" panose="020B0604020202020204" pitchFamily="34" charset="0"/>
              </a:rPr>
              <a:t>Alejandro Vila Cid </a:t>
            </a:r>
          </a:p>
          <a:p>
            <a:pPr algn="l"/>
            <a:r>
              <a:rPr lang="pt-BR" dirty="0" err="1" smtClean="0">
                <a:solidFill>
                  <a:schemeClr val="tx1"/>
                </a:solidFill>
                <a:latin typeface="Arial" panose="020B0604020202020204" pitchFamily="34" charset="0"/>
                <a:cs typeface="Arial" panose="020B0604020202020204" pitchFamily="34" charset="0"/>
              </a:rPr>
              <a:t>Jonatan</a:t>
            </a:r>
            <a:r>
              <a:rPr lang="pt-BR" dirty="0" smtClean="0">
                <a:solidFill>
                  <a:schemeClr val="tx1"/>
                </a:solidFill>
                <a:latin typeface="Arial" panose="020B0604020202020204" pitchFamily="34" charset="0"/>
                <a:cs typeface="Arial" panose="020B0604020202020204" pitchFamily="34" charset="0"/>
              </a:rPr>
              <a:t> Couto </a:t>
            </a:r>
            <a:r>
              <a:rPr lang="pt-BR" dirty="0" err="1" smtClean="0">
                <a:solidFill>
                  <a:schemeClr val="tx1"/>
                </a:solidFill>
                <a:latin typeface="Arial" panose="020B0604020202020204" pitchFamily="34" charset="0"/>
                <a:cs typeface="Arial" panose="020B0604020202020204" pitchFamily="34" charset="0"/>
              </a:rPr>
              <a:t>Riádigos</a:t>
            </a:r>
            <a:endParaRPr lang="pt-BR" dirty="0" smtClean="0">
              <a:solidFill>
                <a:schemeClr val="tx1"/>
              </a:solidFill>
              <a:latin typeface="Arial" panose="020B0604020202020204" pitchFamily="34" charset="0"/>
              <a:cs typeface="Arial" panose="020B0604020202020204" pitchFamily="34" charset="0"/>
            </a:endParaRPr>
          </a:p>
          <a:p>
            <a:pPr algn="l"/>
            <a:r>
              <a:rPr lang="pt-BR" dirty="0" err="1" smtClean="0">
                <a:solidFill>
                  <a:schemeClr val="tx1"/>
                </a:solidFill>
                <a:latin typeface="Arial" panose="020B0604020202020204" pitchFamily="34" charset="0"/>
                <a:cs typeface="Arial" panose="020B0604020202020204" pitchFamily="34" charset="0"/>
              </a:rPr>
              <a:t>Brais</a:t>
            </a:r>
            <a:r>
              <a:rPr lang="pt-BR" dirty="0" smtClean="0">
                <a:solidFill>
                  <a:schemeClr val="tx1"/>
                </a:solidFill>
                <a:latin typeface="Arial" panose="020B0604020202020204" pitchFamily="34" charset="0"/>
                <a:cs typeface="Arial" panose="020B0604020202020204" pitchFamily="34" charset="0"/>
              </a:rPr>
              <a:t> Santos Negreira </a:t>
            </a:r>
          </a:p>
          <a:p>
            <a:pPr algn="l"/>
            <a:r>
              <a:rPr lang="pt-BR" dirty="0" err="1" smtClean="0">
                <a:solidFill>
                  <a:schemeClr val="tx1"/>
                </a:solidFill>
                <a:latin typeface="Arial" panose="020B0604020202020204" pitchFamily="34" charset="0"/>
                <a:cs typeface="Arial" panose="020B0604020202020204" pitchFamily="34" charset="0"/>
              </a:rPr>
              <a:t>Brais</a:t>
            </a:r>
            <a:r>
              <a:rPr lang="pt-BR" dirty="0" smtClean="0">
                <a:solidFill>
                  <a:schemeClr val="tx1"/>
                </a:solidFill>
                <a:latin typeface="Arial" panose="020B0604020202020204" pitchFamily="34" charset="0"/>
                <a:cs typeface="Arial" panose="020B0604020202020204" pitchFamily="34" charset="0"/>
              </a:rPr>
              <a:t> Rodríguez Martínez</a:t>
            </a:r>
            <a:endParaRPr lang="es-ES" dirty="0">
              <a:solidFill>
                <a:schemeClr val="tx1"/>
              </a:solidFill>
              <a:latin typeface="Arial" panose="020B0604020202020204" pitchFamily="34" charset="0"/>
              <a:cs typeface="Arial" panose="020B0604020202020204" pitchFamily="34" charset="0"/>
            </a:endParaRPr>
          </a:p>
        </p:txBody>
      </p:sp>
      <p:sp>
        <p:nvSpPr>
          <p:cNvPr id="4" name="CuadroTexto 3"/>
          <p:cNvSpPr txBox="1"/>
          <p:nvPr/>
        </p:nvSpPr>
        <p:spPr>
          <a:xfrm>
            <a:off x="1513726" y="2130414"/>
            <a:ext cx="3534311" cy="584775"/>
          </a:xfrm>
          <a:prstGeom prst="rect">
            <a:avLst/>
          </a:prstGeom>
          <a:noFill/>
        </p:spPr>
        <p:txBody>
          <a:bodyPr wrap="square" rtlCol="0">
            <a:spAutoFit/>
          </a:bodyPr>
          <a:lstStyle/>
          <a:p>
            <a:r>
              <a:rPr lang="es-ES" sz="3200" b="1" dirty="0" smtClean="0">
                <a:latin typeface="Arial" panose="020B0604020202020204" pitchFamily="34" charset="0"/>
                <a:cs typeface="Arial" panose="020B0604020202020204" pitchFamily="34" charset="0"/>
              </a:rPr>
              <a:t>Grupo LICORCA</a:t>
            </a:r>
            <a:endParaRPr lang="es-ES" sz="3200" b="1" dirty="0">
              <a:latin typeface="Arial" panose="020B0604020202020204" pitchFamily="34" charset="0"/>
              <a:cs typeface="Arial" panose="020B0604020202020204" pitchFamily="34" charset="0"/>
            </a:endParaRPr>
          </a:p>
        </p:txBody>
      </p:sp>
      <p:sp>
        <p:nvSpPr>
          <p:cNvPr id="5" name="Rectángulo 4"/>
          <p:cNvSpPr/>
          <p:nvPr/>
        </p:nvSpPr>
        <p:spPr>
          <a:xfrm>
            <a:off x="7189795" y="1803316"/>
            <a:ext cx="3414140" cy="369332"/>
          </a:xfrm>
          <a:prstGeom prst="rect">
            <a:avLst/>
          </a:prstGeom>
        </p:spPr>
        <p:txBody>
          <a:bodyPr wrap="none">
            <a:spAutoFit/>
          </a:bodyPr>
          <a:lstStyle/>
          <a:p>
            <a:r>
              <a:rPr lang="es-ES" dirty="0"/>
              <a:t>(Del 4/11/2017 hasta 10/12/2017)</a:t>
            </a:r>
          </a:p>
        </p:txBody>
      </p:sp>
    </p:spTree>
    <p:extLst>
      <p:ext uri="{BB962C8B-B14F-4D97-AF65-F5344CB8AC3E}">
        <p14:creationId xmlns:p14="http://schemas.microsoft.com/office/powerpoint/2010/main" val="1200791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2508392" y="2052785"/>
            <a:ext cx="6784368" cy="430887"/>
          </a:xfrm>
          <a:prstGeom prst="rect">
            <a:avLst/>
          </a:prstGeom>
          <a:noFill/>
        </p:spPr>
        <p:txBody>
          <a:bodyPr wrap="square" rtlCol="0">
            <a:spAutoFit/>
          </a:bodyPr>
          <a:lstStyle/>
          <a:p>
            <a:r>
              <a:rPr lang="es-ES" sz="2200" dirty="0" smtClean="0">
                <a:latin typeface="Arial" panose="020B0604020202020204" pitchFamily="34" charset="0"/>
                <a:cs typeface="Arial" panose="020B0604020202020204" pitchFamily="34" charset="0"/>
              </a:rPr>
              <a:t>Planificación de costes VS Ejecución de costes</a:t>
            </a:r>
            <a:endParaRPr lang="es-ES" sz="2200" dirty="0">
              <a:latin typeface="Arial" panose="020B0604020202020204" pitchFamily="34" charset="0"/>
              <a:cs typeface="Arial" panose="020B0604020202020204" pitchFamily="34" charset="0"/>
            </a:endParaRPr>
          </a:p>
        </p:txBody>
      </p:sp>
      <p:graphicFrame>
        <p:nvGraphicFramePr>
          <p:cNvPr id="10" name="Tabla 9"/>
          <p:cNvGraphicFramePr>
            <a:graphicFrameLocks noGrp="1"/>
          </p:cNvGraphicFramePr>
          <p:nvPr>
            <p:extLst>
              <p:ext uri="{D42A27DB-BD31-4B8C-83A1-F6EECF244321}">
                <p14:modId xmlns:p14="http://schemas.microsoft.com/office/powerpoint/2010/main" val="2981868249"/>
              </p:ext>
            </p:extLst>
          </p:nvPr>
        </p:nvGraphicFramePr>
        <p:xfrm>
          <a:off x="2266735" y="2845769"/>
          <a:ext cx="6827838" cy="2824433"/>
        </p:xfrm>
        <a:graphic>
          <a:graphicData uri="http://schemas.openxmlformats.org/drawingml/2006/table">
            <a:tbl>
              <a:tblPr/>
              <a:tblGrid>
                <a:gridCol w="3010486"/>
                <a:gridCol w="1913153"/>
                <a:gridCol w="1904199"/>
              </a:tblGrid>
              <a:tr h="721359">
                <a:tc>
                  <a:txBody>
                    <a:bodyPr/>
                    <a:lstStyle/>
                    <a:p>
                      <a:pPr algn="ctr" fontAlgn="ctr"/>
                      <a:r>
                        <a:rPr lang="es-ES" sz="1600" b="0" i="0" u="none" strike="noStrike" dirty="0">
                          <a:solidFill>
                            <a:srgbClr val="000000"/>
                          </a:solidFill>
                          <a:effectLst/>
                          <a:latin typeface="Arial" panose="020B0604020202020204" pitchFamily="34" charset="0"/>
                        </a:rPr>
                        <a:t>Recursos</a:t>
                      </a:r>
                    </a:p>
                  </a:txBody>
                  <a:tcPr marL="7934" marR="7934" marT="793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dirty="0">
                          <a:solidFill>
                            <a:srgbClr val="000000"/>
                          </a:solidFill>
                          <a:effectLst/>
                          <a:latin typeface="Arial" panose="020B0604020202020204" pitchFamily="34" charset="0"/>
                        </a:rPr>
                        <a:t>Coste por hora planificado</a:t>
                      </a:r>
                    </a:p>
                  </a:txBody>
                  <a:tcPr marL="7934" marR="7934" marT="793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dirty="0">
                          <a:solidFill>
                            <a:srgbClr val="000000"/>
                          </a:solidFill>
                          <a:effectLst/>
                          <a:latin typeface="Arial" panose="020B0604020202020204" pitchFamily="34" charset="0"/>
                        </a:rPr>
                        <a:t>Coste por hora </a:t>
                      </a:r>
                      <a:r>
                        <a:rPr lang="es-ES" sz="1600" b="0" i="0" u="none" strike="noStrike" dirty="0" smtClean="0">
                          <a:solidFill>
                            <a:srgbClr val="000000"/>
                          </a:solidFill>
                          <a:effectLst/>
                          <a:latin typeface="Arial" panose="020B0604020202020204" pitchFamily="34" charset="0"/>
                        </a:rPr>
                        <a:t>utilizado</a:t>
                      </a:r>
                      <a:endParaRPr lang="es-ES" sz="1600" b="0" i="0" u="none" strike="noStrike" dirty="0">
                        <a:solidFill>
                          <a:srgbClr val="000000"/>
                        </a:solidFill>
                        <a:effectLst/>
                        <a:latin typeface="Arial" panose="020B0604020202020204" pitchFamily="34" charset="0"/>
                      </a:endParaRPr>
                    </a:p>
                  </a:txBody>
                  <a:tcPr marL="7934" marR="7934" marT="793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01198">
                <a:tc>
                  <a:txBody>
                    <a:bodyPr/>
                    <a:lstStyle/>
                    <a:p>
                      <a:pPr algn="ctr" fontAlgn="ctr"/>
                      <a:r>
                        <a:rPr lang="es-ES" sz="1600" b="0" i="0" u="none" strike="noStrike" dirty="0">
                          <a:solidFill>
                            <a:srgbClr val="000000"/>
                          </a:solidFill>
                          <a:effectLst/>
                          <a:latin typeface="Calibri" panose="020F0502020204030204" pitchFamily="34" charset="0"/>
                        </a:rPr>
                        <a:t>Miguel Ferreiro Díaz</a:t>
                      </a:r>
                    </a:p>
                  </a:txBody>
                  <a:tcPr marL="7934" marR="7934" marT="793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400" dirty="0">
                          <a:solidFill>
                            <a:srgbClr val="000000"/>
                          </a:solidFill>
                          <a:effectLst/>
                        </a:rPr>
                        <a:t>120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a:solidFill>
                            <a:srgbClr val="000000"/>
                          </a:solidFill>
                          <a:effectLst/>
                        </a:rPr>
                        <a:t>121,25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r>
              <a:tr h="301198">
                <a:tc>
                  <a:txBody>
                    <a:bodyPr/>
                    <a:lstStyle/>
                    <a:p>
                      <a:pPr algn="ctr" fontAlgn="ctr"/>
                      <a:r>
                        <a:rPr lang="es-ES" sz="1600" b="0" i="0" u="none" strike="noStrike" dirty="0">
                          <a:solidFill>
                            <a:srgbClr val="000000"/>
                          </a:solidFill>
                          <a:effectLst/>
                          <a:latin typeface="Calibri" panose="020F0502020204030204" pitchFamily="34" charset="0"/>
                        </a:rPr>
                        <a:t>Alejandro Vila Cid</a:t>
                      </a:r>
                    </a:p>
                  </a:txBody>
                  <a:tcPr marL="7934" marR="7934" marT="793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102,5</a:t>
                      </a:r>
                    </a:p>
                  </a:txBody>
                  <a:tcPr marL="28575" marR="28575" marT="0" marB="0" anchor="ctr">
                    <a:lnL>
                      <a:noFill/>
                    </a:lnL>
                    <a:lnR>
                      <a:noFill/>
                    </a:lnR>
                    <a:lnT>
                      <a:noFill/>
                    </a:lnT>
                    <a:lnB>
                      <a:noFill/>
                    </a:lnB>
                  </a:tcPr>
                </a:tc>
              </a:tr>
              <a:tr h="301198">
                <a:tc>
                  <a:txBody>
                    <a:bodyPr/>
                    <a:lstStyle/>
                    <a:p>
                      <a:pPr algn="ctr" fontAlgn="ctr"/>
                      <a:r>
                        <a:rPr lang="es-ES" sz="1600" b="0" i="0" u="none" strike="noStrike" dirty="0" err="1">
                          <a:solidFill>
                            <a:srgbClr val="000000"/>
                          </a:solidFill>
                          <a:effectLst/>
                          <a:latin typeface="Calibri" panose="020F0502020204030204" pitchFamily="34" charset="0"/>
                        </a:rPr>
                        <a:t>Jonatan</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Couto</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Riádigos</a:t>
                      </a:r>
                      <a:endParaRPr lang="es-ES" sz="1600" b="0" i="0" u="none" strike="noStrike" dirty="0">
                        <a:solidFill>
                          <a:srgbClr val="000000"/>
                        </a:solidFill>
                        <a:effectLst/>
                        <a:latin typeface="Calibri" panose="020F0502020204030204" pitchFamily="34" charset="0"/>
                      </a:endParaRPr>
                    </a:p>
                  </a:txBody>
                  <a:tcPr marL="7934" marR="7934" marT="793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120</a:t>
                      </a:r>
                    </a:p>
                  </a:txBody>
                  <a:tcPr marL="28575" marR="28575" marT="0" marB="0" anchor="ctr">
                    <a:lnL>
                      <a:noFill/>
                    </a:lnL>
                    <a:lnR>
                      <a:noFill/>
                    </a:lnR>
                    <a:lnT>
                      <a:noFill/>
                    </a:lnT>
                    <a:lnB>
                      <a:noFill/>
                    </a:lnB>
                  </a:tcPr>
                </a:tc>
              </a:tr>
              <a:tr h="233083">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Santos </a:t>
                      </a:r>
                      <a:r>
                        <a:rPr lang="es-ES" sz="1600" b="0" i="0" u="none" strike="noStrike" dirty="0" err="1">
                          <a:solidFill>
                            <a:srgbClr val="000000"/>
                          </a:solidFill>
                          <a:effectLst/>
                          <a:latin typeface="Calibri" panose="020F0502020204030204" pitchFamily="34" charset="0"/>
                        </a:rPr>
                        <a:t>Negreira</a:t>
                      </a:r>
                      <a:endParaRPr lang="es-ES" sz="1600" b="0" i="0" u="none" strike="noStrike" dirty="0">
                        <a:solidFill>
                          <a:srgbClr val="000000"/>
                        </a:solidFill>
                        <a:effectLst/>
                        <a:latin typeface="Calibri" panose="020F0502020204030204" pitchFamily="34" charset="0"/>
                      </a:endParaRPr>
                    </a:p>
                  </a:txBody>
                  <a:tcPr marL="7934" marR="7934" marT="793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119,5</a:t>
                      </a:r>
                    </a:p>
                  </a:txBody>
                  <a:tcPr marL="28575" marR="28575" marT="0" marB="0" anchor="ctr">
                    <a:lnL>
                      <a:noFill/>
                    </a:lnL>
                    <a:lnR>
                      <a:noFill/>
                    </a:lnR>
                    <a:lnT>
                      <a:noFill/>
                    </a:lnT>
                    <a:lnB>
                      <a:noFill/>
                    </a:lnB>
                  </a:tcPr>
                </a:tc>
              </a:tr>
              <a:tr h="378941">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Rodríguez Martínez</a:t>
                      </a:r>
                    </a:p>
                  </a:txBody>
                  <a:tcPr marL="7934" marR="7934" marT="793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41,25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a:solidFill>
                            <a:srgbClr val="000000"/>
                          </a:solidFill>
                          <a:effectLst/>
                        </a:rPr>
                        <a:t>0</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r>
              <a:tr h="568765">
                <a:tc>
                  <a:txBody>
                    <a:bodyPr/>
                    <a:lstStyle/>
                    <a:p>
                      <a:pPr algn="ctr" fontAlgn="ctr"/>
                      <a:endParaRPr lang="es-ES" sz="1600" b="0" i="0" u="none" strike="noStrike" dirty="0">
                        <a:solidFill>
                          <a:srgbClr val="000000"/>
                        </a:solidFill>
                        <a:effectLst/>
                        <a:latin typeface="Calibri" panose="020F0502020204030204" pitchFamily="34" charset="0"/>
                      </a:endParaRPr>
                    </a:p>
                  </a:txBody>
                  <a:tcPr marL="7934" marR="7934" marT="7934" marB="0" anchor="ctr">
                    <a:lnL>
                      <a:noFill/>
                    </a:lnL>
                    <a:lnR>
                      <a:noFill/>
                    </a:lnR>
                    <a:lnT>
                      <a:noFill/>
                    </a:lnT>
                    <a:lnB>
                      <a:noFill/>
                    </a:lnB>
                  </a:tcPr>
                </a:tc>
                <a:tc>
                  <a:txBody>
                    <a:bodyPr/>
                    <a:lstStyle/>
                    <a:p>
                      <a:pPr algn="ctr" rtl="0" fontAlgn="ctr"/>
                      <a:r>
                        <a:rPr lang="es-ES" sz="1400" dirty="0">
                          <a:solidFill>
                            <a:srgbClr val="000000"/>
                          </a:solidFill>
                          <a:effectLst/>
                        </a:rPr>
                        <a:t>521,25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463,25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652768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sp>
        <p:nvSpPr>
          <p:cNvPr id="6" name="Rectángulo 5"/>
          <p:cNvSpPr/>
          <p:nvPr/>
        </p:nvSpPr>
        <p:spPr>
          <a:xfrm>
            <a:off x="4716455" y="1818860"/>
            <a:ext cx="2680542" cy="430887"/>
          </a:xfrm>
          <a:prstGeom prst="rect">
            <a:avLst/>
          </a:prstGeom>
        </p:spPr>
        <p:txBody>
          <a:bodyPr wrap="none">
            <a:spAutoFit/>
          </a:bodyPr>
          <a:lstStyle/>
          <a:p>
            <a:r>
              <a:rPr lang="es-ES" sz="2200" dirty="0" smtClean="0">
                <a:latin typeface="Arial" panose="020B0604020202020204" pitchFamily="34" charset="0"/>
                <a:cs typeface="Arial" panose="020B0604020202020204" pitchFamily="34" charset="0"/>
              </a:rPr>
              <a:t>Balance de semana</a:t>
            </a:r>
            <a:endParaRPr lang="es-ES" sz="2200" dirty="0">
              <a:latin typeface="Arial" panose="020B0604020202020204" pitchFamily="34" charset="0"/>
              <a:cs typeface="Arial" panose="020B0604020202020204" pitchFamily="34" charset="0"/>
            </a:endParaRPr>
          </a:p>
        </p:txBody>
      </p:sp>
      <p:graphicFrame>
        <p:nvGraphicFramePr>
          <p:cNvPr id="9" name="Tabla 8"/>
          <p:cNvGraphicFramePr>
            <a:graphicFrameLocks noGrp="1"/>
          </p:cNvGraphicFramePr>
          <p:nvPr>
            <p:extLst>
              <p:ext uri="{D42A27DB-BD31-4B8C-83A1-F6EECF244321}">
                <p14:modId xmlns:p14="http://schemas.microsoft.com/office/powerpoint/2010/main" val="2266310923"/>
              </p:ext>
            </p:extLst>
          </p:nvPr>
        </p:nvGraphicFramePr>
        <p:xfrm>
          <a:off x="691979" y="2805032"/>
          <a:ext cx="11186983" cy="2266771"/>
        </p:xfrm>
        <a:graphic>
          <a:graphicData uri="http://schemas.openxmlformats.org/drawingml/2006/table">
            <a:tbl>
              <a:tblPr/>
              <a:tblGrid>
                <a:gridCol w="1820562"/>
                <a:gridCol w="1112108"/>
                <a:gridCol w="1145059"/>
                <a:gridCol w="972065"/>
                <a:gridCol w="1309816"/>
                <a:gridCol w="1062681"/>
                <a:gridCol w="1070919"/>
                <a:gridCol w="1062681"/>
                <a:gridCol w="1013254"/>
                <a:gridCol w="617838"/>
              </a:tblGrid>
              <a:tr h="374835">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total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Tiempo empleado total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a:t>
                      </a:r>
                      <a:r>
                        <a:rPr lang="es-ES" sz="1400" b="0" i="0" u="none" strike="noStrike" dirty="0" smtClean="0">
                          <a:solidFill>
                            <a:srgbClr val="000000"/>
                          </a:solidFill>
                          <a:effectLst/>
                          <a:latin typeface="Arial" panose="020B0604020202020204" pitchFamily="34" charset="0"/>
                        </a:rPr>
                        <a:t>no utilizado</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Coste por hora planificado</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Ingresos planificados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real</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2F5597"/>
                      </a:solidFill>
                      <a:prstDash val="solid"/>
                      <a:round/>
                      <a:headEnd type="none" w="med" len="med"/>
                      <a:tailEnd type="none" w="med" len="med"/>
                    </a:lnL>
                    <a:lnR>
                      <a:noFill/>
                    </a:lnR>
                    <a:lnT>
                      <a:noFill/>
                    </a:lnT>
                    <a:lnB>
                      <a:noFill/>
                    </a:lnB>
                  </a:tcPr>
                </a:tc>
              </a:tr>
              <a:tr h="294866">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400">
                          <a:solidFill>
                            <a:srgbClr val="000000"/>
                          </a:solidFill>
                          <a:effectLst/>
                        </a:rPr>
                        <a:t>480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a:solidFill>
                            <a:srgbClr val="000000"/>
                          </a:solidFill>
                          <a:effectLst/>
                        </a:rPr>
                        <a:t>485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a:solidFill>
                            <a:srgbClr val="000000"/>
                          </a:solidFill>
                          <a:effectLst/>
                        </a:rPr>
                        <a:t>-5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120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121,25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78,75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21227">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0" marR="0" marT="0"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480</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410</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70</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102,5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97,5</a:t>
                      </a:r>
                    </a:p>
                  </a:txBody>
                  <a:tcPr marL="28575" marR="28575"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4167">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480</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480</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288335">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480</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478</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2</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119,5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80,5</a:t>
                      </a:r>
                    </a:p>
                  </a:txBody>
                  <a:tcPr marL="28575" marR="28575"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29554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0" marR="0" marT="0"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165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a:solidFill>
                            <a:srgbClr val="000000"/>
                          </a:solidFill>
                          <a:effectLst/>
                        </a:rPr>
                        <a:t>0</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a:solidFill>
                            <a:srgbClr val="000000"/>
                          </a:solidFill>
                          <a:effectLst/>
                        </a:rPr>
                        <a:t>165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41,25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68,75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27,5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0</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68,75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rgbClr val="2F5597"/>
                      </a:solidFill>
                      <a:prstDash val="solid"/>
                      <a:round/>
                      <a:headEnd type="none" w="med" len="med"/>
                      <a:tailEnd type="none" w="med" len="med"/>
                    </a:lnB>
                  </a:tcPr>
                </a:tc>
              </a:tr>
              <a:tr h="151376">
                <a:tc>
                  <a:txBody>
                    <a:bodyPr/>
                    <a:lstStyle/>
                    <a:p>
                      <a:pPr algn="ctr" fontAlgn="ctr"/>
                      <a:endParaRPr lang="es-ES" sz="14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rtl="0" fontAlgn="ctr"/>
                      <a:r>
                        <a:rPr lang="es-ES" sz="1400">
                          <a:solidFill>
                            <a:srgbClr val="000000"/>
                          </a:solidFill>
                          <a:effectLst/>
                        </a:rPr>
                        <a:t>2085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a:solidFill>
                            <a:srgbClr val="000000"/>
                          </a:solidFill>
                          <a:effectLst/>
                        </a:rPr>
                        <a:t>1853</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a:solidFill>
                            <a:srgbClr val="000000"/>
                          </a:solidFill>
                          <a:effectLst/>
                        </a:rPr>
                        <a:t>232</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521,25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868,75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347,5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463,25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405,5</a:t>
                      </a:r>
                    </a:p>
                  </a:txBody>
                  <a:tcPr marL="28575" marR="28575" marT="0"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Tree>
    <p:extLst>
      <p:ext uri="{BB962C8B-B14F-4D97-AF65-F5344CB8AC3E}">
        <p14:creationId xmlns:p14="http://schemas.microsoft.com/office/powerpoint/2010/main" val="2902335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1</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3799878747"/>
              </p:ext>
            </p:extLst>
          </p:nvPr>
        </p:nvGraphicFramePr>
        <p:xfrm>
          <a:off x="370703" y="2797626"/>
          <a:ext cx="7809470" cy="2113809"/>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400" b="0" i="0" u="none" strike="noStrike" dirty="0">
                          <a:solidFill>
                            <a:srgbClr val="000000"/>
                          </a:solidFill>
                          <a:effectLst/>
                          <a:latin typeface="Calibri" panose="020F0502020204030204" pitchFamily="34" charset="0"/>
                        </a:rPr>
                        <a:t>67,5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80</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36,25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76,25</a:t>
                      </a:r>
                    </a:p>
                  </a:txBody>
                  <a:tcPr marL="7144" marR="7144" marT="7144"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80</a:t>
                      </a:r>
                    </a:p>
                  </a:txBody>
                  <a:tcPr marL="7144" marR="7144" marT="7144"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53</a:t>
                      </a: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59,5</a:t>
                      </a:r>
                    </a:p>
                  </a:txBody>
                  <a:tcPr marL="7144" marR="7144" marT="7144"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fontAlgn="ctr"/>
                      <a:r>
                        <a:rPr lang="es-ES" sz="1400" b="0" i="0" u="none" strike="noStrike">
                          <a:solidFill>
                            <a:srgbClr val="000000"/>
                          </a:solidFill>
                          <a:effectLst/>
                          <a:latin typeface="Calibri" panose="020F0502020204030204" pitchFamily="34" charset="0"/>
                        </a:rPr>
                        <a:t>67,5</a:t>
                      </a: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112,5</a:t>
                      </a: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a:solidFill>
                            <a:srgbClr val="000000"/>
                          </a:solidFill>
                          <a:effectLst/>
                          <a:latin typeface="Calibri" panose="020F0502020204030204" pitchFamily="34" charset="0"/>
                        </a:rPr>
                        <a:t>45</a:t>
                      </a: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4</a:t>
                      </a:r>
                      <a:r>
                        <a:rPr lang="es-ES" sz="1400" b="0" i="0" u="none" strike="noStrike" dirty="0" smtClean="0">
                          <a:solidFill>
                            <a:srgbClr val="000000"/>
                          </a:solidFill>
                          <a:effectLst/>
                          <a:latin typeface="Calibri" panose="020F0502020204030204" pitchFamily="34" charset="0"/>
                        </a:rPr>
                        <a:t>3,75</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400" b="0" i="0" u="none" strike="noStrike" dirty="0">
                          <a:solidFill>
                            <a:srgbClr val="000000"/>
                          </a:solidFill>
                          <a:effectLst/>
                          <a:latin typeface="Calibri" panose="020F0502020204030204" pitchFamily="34" charset="0"/>
                        </a:rPr>
                        <a:t>6</a:t>
                      </a:r>
                      <a:r>
                        <a:rPr lang="es-ES" sz="1400" b="0" i="0" u="none" strike="noStrike" dirty="0" smtClean="0">
                          <a:solidFill>
                            <a:srgbClr val="000000"/>
                          </a:solidFill>
                          <a:effectLst/>
                          <a:latin typeface="Calibri" panose="020F0502020204030204" pitchFamily="34" charset="0"/>
                        </a:rPr>
                        <a:t>8,75</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51555">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337,5</a:t>
                      </a: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562,5</a:t>
                      </a: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225</a:t>
                      </a: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245,5</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317</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86108" y="2113779"/>
            <a:ext cx="4131923" cy="338554"/>
          </a:xfrm>
          <a:prstGeom prst="rect">
            <a:avLst/>
          </a:prstGeom>
          <a:noFill/>
        </p:spPr>
        <p:txBody>
          <a:bodyPr wrap="square" rtlCol="0">
            <a:spAutoFit/>
          </a:bodyPr>
          <a:lstStyle/>
          <a:p>
            <a:r>
              <a:rPr lang="es-ES" sz="1600" dirty="0" smtClean="0"/>
              <a:t>Tiempo planificado del proyecto: 111.58 horas</a:t>
            </a:r>
            <a:endParaRPr lang="es-ES" sz="1600" dirty="0"/>
          </a:p>
        </p:txBody>
      </p:sp>
      <p:cxnSp>
        <p:nvCxnSpPr>
          <p:cNvPr id="12" name="Conector recto de flecha 11"/>
          <p:cNvCxnSpPr/>
          <p:nvPr/>
        </p:nvCxnSpPr>
        <p:spPr>
          <a:xfrm>
            <a:off x="10103134" y="3532459"/>
            <a:ext cx="0" cy="699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831598"/>
            <a:ext cx="1630166" cy="369332"/>
          </a:xfrm>
          <a:prstGeom prst="rect">
            <a:avLst/>
          </a:prstGeom>
          <a:noFill/>
        </p:spPr>
        <p:txBody>
          <a:bodyPr wrap="square" rtlCol="0">
            <a:spAutoFit/>
          </a:bodyPr>
          <a:lstStyle/>
          <a:p>
            <a:r>
              <a:rPr lang="es-ES" dirty="0" smtClean="0"/>
              <a:t>Semana 1</a:t>
            </a:r>
            <a:endParaRPr lang="es-ES" dirty="0"/>
          </a:p>
        </p:txBody>
      </p:sp>
      <p:sp>
        <p:nvSpPr>
          <p:cNvPr id="15" name="CuadroTexto 14"/>
          <p:cNvSpPr txBox="1"/>
          <p:nvPr/>
        </p:nvSpPr>
        <p:spPr>
          <a:xfrm>
            <a:off x="8286108" y="2434413"/>
            <a:ext cx="3905892" cy="338554"/>
          </a:xfrm>
          <a:prstGeom prst="rect">
            <a:avLst/>
          </a:prstGeom>
          <a:noFill/>
        </p:spPr>
        <p:txBody>
          <a:bodyPr wrap="square" rtlCol="0">
            <a:spAutoFit/>
          </a:bodyPr>
          <a:lstStyle/>
          <a:p>
            <a:r>
              <a:rPr lang="es-ES" sz="1600" dirty="0" smtClean="0"/>
              <a:t>Coste planificado del proyecto: 1673,75 €</a:t>
            </a:r>
            <a:endParaRPr lang="es-ES" sz="1600" dirty="0"/>
          </a:p>
        </p:txBody>
      </p:sp>
      <p:sp>
        <p:nvSpPr>
          <p:cNvPr id="16" name="CuadroTexto 15"/>
          <p:cNvSpPr txBox="1"/>
          <p:nvPr/>
        </p:nvSpPr>
        <p:spPr>
          <a:xfrm>
            <a:off x="8300235" y="2757774"/>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286108" y="2113779"/>
            <a:ext cx="3905892" cy="141868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86108" y="4231708"/>
            <a:ext cx="3682000" cy="338554"/>
          </a:xfrm>
          <a:prstGeom prst="rect">
            <a:avLst/>
          </a:prstGeom>
          <a:noFill/>
        </p:spPr>
        <p:txBody>
          <a:bodyPr wrap="square" rtlCol="0">
            <a:spAutoFit/>
          </a:bodyPr>
          <a:lstStyle/>
          <a:p>
            <a:r>
              <a:rPr lang="es-ES" sz="1600" dirty="0" smtClean="0"/>
              <a:t>Ahorro de 6,13 horas </a:t>
            </a:r>
            <a:endParaRPr lang="es-ES" sz="1600" dirty="0"/>
          </a:p>
        </p:txBody>
      </p:sp>
      <p:sp>
        <p:nvSpPr>
          <p:cNvPr id="19" name="CuadroTexto 18"/>
          <p:cNvSpPr txBox="1"/>
          <p:nvPr/>
        </p:nvSpPr>
        <p:spPr>
          <a:xfrm>
            <a:off x="8300235" y="3092126"/>
            <a:ext cx="3997700" cy="338554"/>
          </a:xfrm>
          <a:prstGeom prst="rect">
            <a:avLst/>
          </a:prstGeom>
          <a:noFill/>
        </p:spPr>
        <p:txBody>
          <a:bodyPr wrap="square" rtlCol="0">
            <a:spAutoFit/>
          </a:bodyPr>
          <a:lstStyle/>
          <a:p>
            <a:r>
              <a:rPr lang="es-ES" sz="1600" dirty="0" smtClean="0"/>
              <a:t>Beneficio planificado del proyecto: 2326,25€ </a:t>
            </a:r>
            <a:endParaRPr lang="es-ES" sz="1600" dirty="0"/>
          </a:p>
        </p:txBody>
      </p:sp>
      <p:sp>
        <p:nvSpPr>
          <p:cNvPr id="21" name="CuadroTexto 20"/>
          <p:cNvSpPr txBox="1"/>
          <p:nvPr/>
        </p:nvSpPr>
        <p:spPr>
          <a:xfrm>
            <a:off x="8300235" y="4570262"/>
            <a:ext cx="2487630" cy="338554"/>
          </a:xfrm>
          <a:prstGeom prst="rect">
            <a:avLst/>
          </a:prstGeom>
          <a:noFill/>
        </p:spPr>
        <p:txBody>
          <a:bodyPr wrap="square" rtlCol="0">
            <a:spAutoFit/>
          </a:bodyPr>
          <a:lstStyle/>
          <a:p>
            <a:r>
              <a:rPr lang="es-ES" sz="1600" dirty="0" smtClean="0"/>
              <a:t>Coste ahorrado de 91.95€</a:t>
            </a:r>
            <a:endParaRPr lang="es-ES" sz="1600" dirty="0"/>
          </a:p>
        </p:txBody>
      </p:sp>
      <p:sp>
        <p:nvSpPr>
          <p:cNvPr id="22" name="CuadroTexto 21"/>
          <p:cNvSpPr txBox="1"/>
          <p:nvPr/>
        </p:nvSpPr>
        <p:spPr>
          <a:xfrm>
            <a:off x="8286108" y="4939594"/>
            <a:ext cx="3891765" cy="338554"/>
          </a:xfrm>
          <a:prstGeom prst="rect">
            <a:avLst/>
          </a:prstGeom>
          <a:noFill/>
        </p:spPr>
        <p:txBody>
          <a:bodyPr wrap="square" rtlCol="0">
            <a:spAutoFit/>
          </a:bodyPr>
          <a:lstStyle/>
          <a:p>
            <a:r>
              <a:rPr lang="es-ES" sz="1600" dirty="0" smtClean="0"/>
              <a:t>Beneficio actual del proyecto: 2234.05€</a:t>
            </a:r>
            <a:endParaRPr lang="es-ES" sz="1600" dirty="0"/>
          </a:p>
        </p:txBody>
      </p:sp>
      <p:sp>
        <p:nvSpPr>
          <p:cNvPr id="23" name="Rectángulo 22"/>
          <p:cNvSpPr/>
          <p:nvPr/>
        </p:nvSpPr>
        <p:spPr>
          <a:xfrm>
            <a:off x="8286108" y="4231708"/>
            <a:ext cx="3905892" cy="1244418"/>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0" name="Rectángulo 19"/>
          <p:cNvSpPr/>
          <p:nvPr/>
        </p:nvSpPr>
        <p:spPr>
          <a:xfrm>
            <a:off x="1322172" y="5154525"/>
            <a:ext cx="4291913" cy="1392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4" name="CuadroTexto 23"/>
          <p:cNvSpPr txBox="1"/>
          <p:nvPr/>
        </p:nvSpPr>
        <p:spPr>
          <a:xfrm>
            <a:off x="1771133" y="5277081"/>
            <a:ext cx="3402227" cy="338554"/>
          </a:xfrm>
          <a:prstGeom prst="rect">
            <a:avLst/>
          </a:prstGeom>
          <a:noFill/>
        </p:spPr>
        <p:txBody>
          <a:bodyPr wrap="square" rtlCol="0">
            <a:spAutoFit/>
          </a:bodyPr>
          <a:lstStyle/>
          <a:p>
            <a:r>
              <a:rPr lang="es-ES" sz="1600" dirty="0" smtClean="0"/>
              <a:t>Tareas finalizadas en la Semana 1: 32</a:t>
            </a:r>
            <a:endParaRPr lang="es-ES" sz="1600" dirty="0"/>
          </a:p>
        </p:txBody>
      </p:sp>
      <p:sp>
        <p:nvSpPr>
          <p:cNvPr id="25" name="CuadroTexto 24"/>
          <p:cNvSpPr txBox="1"/>
          <p:nvPr/>
        </p:nvSpPr>
        <p:spPr>
          <a:xfrm>
            <a:off x="1771133" y="5628841"/>
            <a:ext cx="3402227" cy="338554"/>
          </a:xfrm>
          <a:prstGeom prst="rect">
            <a:avLst/>
          </a:prstGeom>
          <a:noFill/>
        </p:spPr>
        <p:txBody>
          <a:bodyPr wrap="square" rtlCol="0">
            <a:spAutoFit/>
          </a:bodyPr>
          <a:lstStyle/>
          <a:p>
            <a:r>
              <a:rPr lang="es-ES" sz="1600" dirty="0" smtClean="0"/>
              <a:t>Tareas planificadas del proyecto: 109</a:t>
            </a:r>
            <a:endParaRPr lang="es-ES" sz="1600" dirty="0"/>
          </a:p>
        </p:txBody>
      </p:sp>
      <p:cxnSp>
        <p:nvCxnSpPr>
          <p:cNvPr id="26" name="Conector recto de flecha 25"/>
          <p:cNvCxnSpPr/>
          <p:nvPr/>
        </p:nvCxnSpPr>
        <p:spPr>
          <a:xfrm flipH="1">
            <a:off x="3464007" y="5933743"/>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CuadroTexto 26"/>
          <p:cNvSpPr txBox="1"/>
          <p:nvPr/>
        </p:nvSpPr>
        <p:spPr>
          <a:xfrm>
            <a:off x="1771133" y="6182252"/>
            <a:ext cx="3505202" cy="584775"/>
          </a:xfrm>
          <a:prstGeom prst="rect">
            <a:avLst/>
          </a:prstGeom>
          <a:noFill/>
        </p:spPr>
        <p:txBody>
          <a:bodyPr wrap="square" rtlCol="0">
            <a:spAutoFit/>
          </a:bodyPr>
          <a:lstStyle/>
          <a:p>
            <a:r>
              <a:rPr lang="es-ES" sz="1600" dirty="0" smtClean="0"/>
              <a:t>Porcentaje de tareas realizadas: </a:t>
            </a:r>
            <a:r>
              <a:rPr lang="es-ES" sz="1600" dirty="0"/>
              <a:t>29,35%</a:t>
            </a:r>
          </a:p>
          <a:p>
            <a:endParaRPr lang="es-ES" sz="1600" dirty="0"/>
          </a:p>
        </p:txBody>
      </p:sp>
    </p:spTree>
    <p:extLst>
      <p:ext uri="{BB962C8B-B14F-4D97-AF65-F5344CB8AC3E}">
        <p14:creationId xmlns:p14="http://schemas.microsoft.com/office/powerpoint/2010/main" val="2229981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2</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nvPr>
        </p:nvGraphicFramePr>
        <p:xfrm>
          <a:off x="370703" y="2797626"/>
          <a:ext cx="7809470" cy="2113809"/>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400" dirty="0">
                          <a:solidFill>
                            <a:srgbClr val="000000"/>
                          </a:solidFill>
                          <a:effectLst/>
                        </a:rPr>
                        <a:t>65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108,33</a:t>
                      </a:r>
                      <a:endParaRPr lang="es-ES" sz="1400" dirty="0">
                        <a:solidFill>
                          <a:srgbClr val="000000"/>
                        </a:solidFill>
                        <a:effectLst/>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43,33</a:t>
                      </a:r>
                      <a:endParaRPr lang="es-ES" sz="1400" dirty="0">
                        <a:solidFill>
                          <a:srgbClr val="000000"/>
                        </a:solidFill>
                        <a:effectLst/>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a:solidFill>
                            <a:srgbClr val="000000"/>
                          </a:solidFill>
                          <a:effectLst/>
                        </a:rPr>
                        <a:t>62,5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45,83</a:t>
                      </a:r>
                      <a:endParaRPr lang="es-ES" sz="1400" dirty="0">
                        <a:solidFill>
                          <a:srgbClr val="000000"/>
                        </a:solidFill>
                        <a:effectLst/>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153,75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256,25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102,5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145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111,25</a:t>
                      </a: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92,5</a:t>
                      </a:r>
                    </a:p>
                  </a:txBody>
                  <a:tcPr marL="28575" marR="28575" marT="0" marB="0" anchor="ctr">
                    <a:lnL>
                      <a:noFill/>
                    </a:lnL>
                    <a:lnR>
                      <a:noFill/>
                    </a:lnR>
                    <a:lnT>
                      <a:noFill/>
                    </a:lnT>
                    <a:lnB>
                      <a:noFill/>
                    </a:lnB>
                  </a:tcPr>
                </a:tc>
                <a:tc>
                  <a:txBody>
                    <a:bodyPr/>
                    <a:lstStyle/>
                    <a:p>
                      <a:pPr algn="ctr" rtl="0" fontAlgn="ctr"/>
                      <a:r>
                        <a:rPr lang="es-ES" sz="1400" dirty="0" smtClean="0">
                          <a:solidFill>
                            <a:srgbClr val="000000"/>
                          </a:solidFill>
                          <a:effectLst/>
                        </a:rPr>
                        <a:t>154,16</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ctr" rtl="0" fontAlgn="ctr"/>
                      <a:r>
                        <a:rPr lang="es-ES" sz="1400" dirty="0" smtClean="0">
                          <a:solidFill>
                            <a:srgbClr val="000000"/>
                          </a:solidFill>
                          <a:effectLst/>
                        </a:rPr>
                        <a:t>61,66</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97,5</a:t>
                      </a:r>
                    </a:p>
                  </a:txBody>
                  <a:tcPr marL="28575" marR="28575" marT="0" marB="0" anchor="ctr">
                    <a:lnL>
                      <a:noFill/>
                    </a:lnL>
                    <a:lnR>
                      <a:noFill/>
                    </a:lnR>
                    <a:lnT>
                      <a:noFill/>
                    </a:lnT>
                    <a:lnB>
                      <a:noFill/>
                    </a:lnB>
                  </a:tcPr>
                </a:tc>
                <a:tc>
                  <a:txBody>
                    <a:bodyPr/>
                    <a:lstStyle/>
                    <a:p>
                      <a:pPr algn="ctr" rtl="0" fontAlgn="ctr"/>
                      <a:r>
                        <a:rPr lang="es-ES" sz="1400" dirty="0" smtClean="0">
                          <a:solidFill>
                            <a:srgbClr val="000000"/>
                          </a:solidFill>
                          <a:effectLst/>
                        </a:rPr>
                        <a:t>56,66</a:t>
                      </a:r>
                      <a:endParaRPr lang="es-ES" sz="1400" dirty="0">
                        <a:solidFill>
                          <a:srgbClr val="000000"/>
                        </a:solidFill>
                        <a:effectLst/>
                      </a:endParaRPr>
                    </a:p>
                  </a:txBody>
                  <a:tcPr marL="28575" marR="28575"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82,5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137,5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55</a:t>
                      </a:r>
                    </a:p>
                  </a:txBody>
                  <a:tcPr marL="28575" marR="28575" marT="0" marB="0" anchor="ctr">
                    <a:lnL>
                      <a:noFill/>
                    </a:lnL>
                    <a:lnR>
                      <a:noFill/>
                    </a:lnR>
                    <a:lnT>
                      <a:noFill/>
                    </a:lnT>
                    <a:lnB>
                      <a:noFill/>
                    </a:lnB>
                  </a:tcPr>
                </a:tc>
                <a:tc>
                  <a:txBody>
                    <a:bodyPr/>
                    <a:lstStyle/>
                    <a:p>
                      <a:pPr algn="ctr" rtl="0" fontAlgn="ctr"/>
                      <a:r>
                        <a:rPr lang="es-ES" sz="1400">
                          <a:solidFill>
                            <a:srgbClr val="000000"/>
                          </a:solidFill>
                          <a:effectLst/>
                        </a:rPr>
                        <a:t>97,5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40</a:t>
                      </a: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155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smtClean="0">
                          <a:solidFill>
                            <a:srgbClr val="000000"/>
                          </a:solidFill>
                          <a:effectLst/>
                        </a:rPr>
                        <a:t>258,33</a:t>
                      </a:r>
                      <a:endParaRPr lang="es-ES" sz="1400" dirty="0">
                        <a:solidFill>
                          <a:srgbClr val="000000"/>
                        </a:solidFill>
                        <a:effectLst/>
                      </a:endParaRP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smtClean="0">
                          <a:solidFill>
                            <a:srgbClr val="000000"/>
                          </a:solidFill>
                          <a:effectLst/>
                        </a:rPr>
                        <a:t>103,33</a:t>
                      </a:r>
                      <a:endParaRPr lang="es-ES" sz="1400" dirty="0">
                        <a:solidFill>
                          <a:srgbClr val="000000"/>
                        </a:solidFill>
                        <a:effectLst/>
                      </a:endParaRP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a:solidFill>
                            <a:srgbClr val="000000"/>
                          </a:solidFill>
                          <a:effectLst/>
                        </a:rPr>
                        <a:t>195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smtClean="0">
                          <a:solidFill>
                            <a:srgbClr val="000000"/>
                          </a:solidFill>
                          <a:effectLst/>
                        </a:rPr>
                        <a:t>63,33</a:t>
                      </a:r>
                      <a:endParaRPr lang="es-ES" sz="1400" dirty="0">
                        <a:solidFill>
                          <a:srgbClr val="000000"/>
                        </a:solidFill>
                        <a:effectLst/>
                      </a:endParaRP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51555">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rtl="0" fontAlgn="ctr"/>
                      <a:r>
                        <a:rPr lang="es-ES" sz="1400" dirty="0">
                          <a:solidFill>
                            <a:srgbClr val="000000"/>
                          </a:solidFill>
                          <a:effectLst/>
                        </a:rPr>
                        <a:t>548,75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914,58</a:t>
                      </a:r>
                      <a:endParaRPr lang="es-ES" sz="1400" dirty="0">
                        <a:solidFill>
                          <a:srgbClr val="000000"/>
                        </a:solidFill>
                        <a:effectLst/>
                      </a:endParaRP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365,83</a:t>
                      </a:r>
                      <a:endParaRPr lang="es-ES" sz="1400" dirty="0">
                        <a:solidFill>
                          <a:srgbClr val="000000"/>
                        </a:solidFill>
                        <a:effectLst/>
                      </a:endParaRP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597,5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smtClean="0">
                          <a:solidFill>
                            <a:srgbClr val="000000"/>
                          </a:solidFill>
                          <a:effectLst/>
                        </a:rPr>
                        <a:t>317,08</a:t>
                      </a:r>
                      <a:endParaRPr lang="es-ES" sz="1400" dirty="0">
                        <a:solidFill>
                          <a:srgbClr val="000000"/>
                        </a:solidFill>
                        <a:effectLst/>
                      </a:endParaRPr>
                    </a:p>
                  </a:txBody>
                  <a:tcPr marL="28575" marR="28575" marT="0"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63164" y="1841883"/>
            <a:ext cx="4131923" cy="338554"/>
          </a:xfrm>
          <a:prstGeom prst="rect">
            <a:avLst/>
          </a:prstGeom>
          <a:noFill/>
        </p:spPr>
        <p:txBody>
          <a:bodyPr wrap="square" rtlCol="0">
            <a:spAutoFit/>
          </a:bodyPr>
          <a:lstStyle/>
          <a:p>
            <a:r>
              <a:rPr lang="es-ES" sz="1600" dirty="0" smtClean="0"/>
              <a:t>Tiempo planificado del proyecto: 130,5 horas</a:t>
            </a:r>
            <a:endParaRPr lang="es-ES" sz="1600" dirty="0"/>
          </a:p>
        </p:txBody>
      </p:sp>
      <p:cxnSp>
        <p:nvCxnSpPr>
          <p:cNvPr id="12" name="Conector recto de flecha 11"/>
          <p:cNvCxnSpPr/>
          <p:nvPr/>
        </p:nvCxnSpPr>
        <p:spPr>
          <a:xfrm flipH="1">
            <a:off x="10058400" y="3128418"/>
            <a:ext cx="3545" cy="299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105281"/>
            <a:ext cx="1630166" cy="369332"/>
          </a:xfrm>
          <a:prstGeom prst="rect">
            <a:avLst/>
          </a:prstGeom>
          <a:noFill/>
        </p:spPr>
        <p:txBody>
          <a:bodyPr wrap="square" rtlCol="0">
            <a:spAutoFit/>
          </a:bodyPr>
          <a:lstStyle/>
          <a:p>
            <a:r>
              <a:rPr lang="es-ES" dirty="0" smtClean="0"/>
              <a:t>Semana 2</a:t>
            </a:r>
            <a:endParaRPr lang="es-ES" dirty="0"/>
          </a:p>
        </p:txBody>
      </p:sp>
      <p:sp>
        <p:nvSpPr>
          <p:cNvPr id="15" name="CuadroTexto 14"/>
          <p:cNvSpPr txBox="1"/>
          <p:nvPr/>
        </p:nvSpPr>
        <p:spPr>
          <a:xfrm>
            <a:off x="8263164" y="2111627"/>
            <a:ext cx="3905892" cy="338554"/>
          </a:xfrm>
          <a:prstGeom prst="rect">
            <a:avLst/>
          </a:prstGeom>
          <a:noFill/>
        </p:spPr>
        <p:txBody>
          <a:bodyPr wrap="square" rtlCol="0">
            <a:spAutoFit/>
          </a:bodyPr>
          <a:lstStyle/>
          <a:p>
            <a:r>
              <a:rPr lang="es-ES" sz="1600" dirty="0" smtClean="0"/>
              <a:t>Coste planificado del proyecto 1957,5€</a:t>
            </a:r>
            <a:endParaRPr lang="es-ES" sz="1600" dirty="0"/>
          </a:p>
        </p:txBody>
      </p:sp>
      <p:sp>
        <p:nvSpPr>
          <p:cNvPr id="16" name="CuadroTexto 15"/>
          <p:cNvSpPr txBox="1"/>
          <p:nvPr/>
        </p:nvSpPr>
        <p:spPr>
          <a:xfrm>
            <a:off x="8263164" y="2384030"/>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307316" y="1809098"/>
            <a:ext cx="3905892" cy="12525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94346" y="3579280"/>
            <a:ext cx="3831751" cy="830997"/>
          </a:xfrm>
          <a:prstGeom prst="rect">
            <a:avLst/>
          </a:prstGeom>
          <a:noFill/>
        </p:spPr>
        <p:txBody>
          <a:bodyPr wrap="square" rtlCol="0">
            <a:spAutoFit/>
          </a:bodyPr>
          <a:lstStyle/>
          <a:p>
            <a:pPr algn="just"/>
            <a:r>
              <a:rPr lang="es-ES" sz="1600" dirty="0" smtClean="0"/>
              <a:t>Ahorro de 6,13 horas en la Semana 1 y sobrepasado el tiempo planificado en la Semana 2 en 3,25 horas.</a:t>
            </a:r>
            <a:endParaRPr lang="es-ES" sz="1600" dirty="0"/>
          </a:p>
        </p:txBody>
      </p:sp>
      <p:sp>
        <p:nvSpPr>
          <p:cNvPr id="19" name="CuadroTexto 18"/>
          <p:cNvSpPr txBox="1"/>
          <p:nvPr/>
        </p:nvSpPr>
        <p:spPr>
          <a:xfrm>
            <a:off x="8277291" y="2622545"/>
            <a:ext cx="3877638" cy="338554"/>
          </a:xfrm>
          <a:prstGeom prst="rect">
            <a:avLst/>
          </a:prstGeom>
          <a:noFill/>
        </p:spPr>
        <p:txBody>
          <a:bodyPr wrap="square" rtlCol="0">
            <a:spAutoFit/>
          </a:bodyPr>
          <a:lstStyle/>
          <a:p>
            <a:r>
              <a:rPr lang="es-ES" sz="1600" dirty="0" smtClean="0"/>
              <a:t>Beneficio planificado del proyecto: 2042,5€ </a:t>
            </a:r>
            <a:endParaRPr lang="es-ES" sz="1600" dirty="0"/>
          </a:p>
        </p:txBody>
      </p:sp>
      <p:sp>
        <p:nvSpPr>
          <p:cNvPr id="21" name="CuadroTexto 20"/>
          <p:cNvSpPr txBox="1"/>
          <p:nvPr/>
        </p:nvSpPr>
        <p:spPr>
          <a:xfrm>
            <a:off x="8330275" y="4800635"/>
            <a:ext cx="3795822" cy="830997"/>
          </a:xfrm>
          <a:prstGeom prst="rect">
            <a:avLst/>
          </a:prstGeom>
          <a:noFill/>
        </p:spPr>
        <p:txBody>
          <a:bodyPr wrap="square" rtlCol="0">
            <a:spAutoFit/>
          </a:bodyPr>
          <a:lstStyle/>
          <a:p>
            <a:pPr algn="just"/>
            <a:r>
              <a:rPr lang="es-ES" sz="1600" dirty="0" smtClean="0"/>
              <a:t>Coste ahorrado de 91.95€ en la Semana 1 y sobrepasado el coste planificado en la Semana 2 en 48,75€</a:t>
            </a:r>
            <a:endParaRPr lang="es-ES" sz="1600" dirty="0"/>
          </a:p>
        </p:txBody>
      </p:sp>
      <p:sp>
        <p:nvSpPr>
          <p:cNvPr id="22" name="CuadroTexto 21"/>
          <p:cNvSpPr txBox="1"/>
          <p:nvPr/>
        </p:nvSpPr>
        <p:spPr>
          <a:xfrm>
            <a:off x="8330276" y="6075538"/>
            <a:ext cx="3795821" cy="338554"/>
          </a:xfrm>
          <a:prstGeom prst="rect">
            <a:avLst/>
          </a:prstGeom>
          <a:noFill/>
        </p:spPr>
        <p:txBody>
          <a:bodyPr wrap="square" rtlCol="0">
            <a:spAutoFit/>
          </a:bodyPr>
          <a:lstStyle/>
          <a:p>
            <a:r>
              <a:rPr lang="es-ES" sz="1600" dirty="0" smtClean="0"/>
              <a:t>Beneficio actual del proyecto: 2085,7€</a:t>
            </a:r>
            <a:endParaRPr lang="es-ES" sz="1600" dirty="0"/>
          </a:p>
        </p:txBody>
      </p:sp>
      <p:sp>
        <p:nvSpPr>
          <p:cNvPr id="23" name="Rectángulo 22"/>
          <p:cNvSpPr/>
          <p:nvPr/>
        </p:nvSpPr>
        <p:spPr>
          <a:xfrm>
            <a:off x="8286108" y="3571738"/>
            <a:ext cx="3905892" cy="328626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 name="Rectángulo 2"/>
          <p:cNvSpPr/>
          <p:nvPr/>
        </p:nvSpPr>
        <p:spPr>
          <a:xfrm>
            <a:off x="9907496" y="92721"/>
            <a:ext cx="2074739" cy="1355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9939252" y="106948"/>
            <a:ext cx="2042983" cy="1384995"/>
          </a:xfrm>
          <a:prstGeom prst="rect">
            <a:avLst/>
          </a:prstGeom>
          <a:noFill/>
        </p:spPr>
        <p:txBody>
          <a:bodyPr wrap="square" rtlCol="0">
            <a:spAutoFit/>
          </a:bodyPr>
          <a:lstStyle/>
          <a:p>
            <a:r>
              <a:rPr lang="es-ES" sz="1400" dirty="0" smtClean="0"/>
              <a:t>El tiempo planificado del proyecto ha aumentado al localizar nuevas tareas a la hora de la ejecución. </a:t>
            </a:r>
            <a:r>
              <a:rPr lang="es-ES" sz="1400" dirty="0"/>
              <a:t> </a:t>
            </a:r>
            <a:r>
              <a:rPr lang="es-ES" sz="1400" dirty="0" smtClean="0"/>
              <a:t>Además de localizar más tareas para la Semana 3</a:t>
            </a:r>
            <a:endParaRPr lang="es-ES" sz="1400" dirty="0"/>
          </a:p>
        </p:txBody>
      </p:sp>
      <p:sp>
        <p:nvSpPr>
          <p:cNvPr id="6" name="Rectángulo 5"/>
          <p:cNvSpPr/>
          <p:nvPr/>
        </p:nvSpPr>
        <p:spPr>
          <a:xfrm>
            <a:off x="8785473" y="4428233"/>
            <a:ext cx="3101727"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tiempo : -6,13 + 3,25 = -2,88</a:t>
            </a:r>
            <a:endParaRPr lang="es-ES" sz="1400" dirty="0"/>
          </a:p>
        </p:txBody>
      </p:sp>
      <p:cxnSp>
        <p:nvCxnSpPr>
          <p:cNvPr id="11" name="Conector recto de flecha 10"/>
          <p:cNvCxnSpPr/>
          <p:nvPr/>
        </p:nvCxnSpPr>
        <p:spPr>
          <a:xfrm flipH="1">
            <a:off x="11663949" y="1488772"/>
            <a:ext cx="1" cy="294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ángulo 23"/>
          <p:cNvSpPr/>
          <p:nvPr/>
        </p:nvSpPr>
        <p:spPr>
          <a:xfrm>
            <a:off x="8755302" y="5647433"/>
            <a:ext cx="3131898"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coste: -91.95 + 48,75= -43,2</a:t>
            </a:r>
            <a:endParaRPr lang="es-ES" sz="1400" dirty="0"/>
          </a:p>
        </p:txBody>
      </p:sp>
      <p:sp>
        <p:nvSpPr>
          <p:cNvPr id="30" name="Rectángulo 29"/>
          <p:cNvSpPr/>
          <p:nvPr/>
        </p:nvSpPr>
        <p:spPr>
          <a:xfrm>
            <a:off x="1075037" y="5033319"/>
            <a:ext cx="4291913" cy="15298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1" name="CuadroTexto 30"/>
          <p:cNvSpPr txBox="1"/>
          <p:nvPr/>
        </p:nvSpPr>
        <p:spPr>
          <a:xfrm>
            <a:off x="1523998" y="5124609"/>
            <a:ext cx="3748218" cy="1323439"/>
          </a:xfrm>
          <a:prstGeom prst="rect">
            <a:avLst/>
          </a:prstGeom>
          <a:noFill/>
        </p:spPr>
        <p:txBody>
          <a:bodyPr wrap="square" rtlCol="0">
            <a:spAutoFit/>
          </a:bodyPr>
          <a:lstStyle/>
          <a:p>
            <a:r>
              <a:rPr lang="es-ES" sz="1600" dirty="0" smtClean="0"/>
              <a:t>Tareas finalizadas en la Semana 2: 79</a:t>
            </a:r>
          </a:p>
          <a:p>
            <a:r>
              <a:rPr lang="es-ES" sz="1600" dirty="0"/>
              <a:t>Tareas sin finalizar en la Semana </a:t>
            </a:r>
            <a:r>
              <a:rPr lang="es-ES" sz="1600" dirty="0" smtClean="0"/>
              <a:t>2: </a:t>
            </a:r>
            <a:r>
              <a:rPr lang="es-ES" sz="1600" dirty="0"/>
              <a:t>1 </a:t>
            </a:r>
            <a:r>
              <a:rPr lang="es-ES" sz="1600" dirty="0" smtClean="0"/>
              <a:t>(90</a:t>
            </a:r>
            <a:r>
              <a:rPr lang="es-ES" sz="1600" dirty="0"/>
              <a:t>%)</a:t>
            </a:r>
          </a:p>
          <a:p>
            <a:endParaRPr lang="es-ES" sz="1600" dirty="0" smtClean="0"/>
          </a:p>
          <a:p>
            <a:endParaRPr lang="es-ES" sz="1600" dirty="0"/>
          </a:p>
          <a:p>
            <a:endParaRPr lang="es-ES" sz="1600" dirty="0"/>
          </a:p>
        </p:txBody>
      </p:sp>
      <p:sp>
        <p:nvSpPr>
          <p:cNvPr id="32" name="CuadroTexto 31"/>
          <p:cNvSpPr txBox="1"/>
          <p:nvPr/>
        </p:nvSpPr>
        <p:spPr>
          <a:xfrm>
            <a:off x="1523998" y="5645317"/>
            <a:ext cx="3402227" cy="338554"/>
          </a:xfrm>
          <a:prstGeom prst="rect">
            <a:avLst/>
          </a:prstGeom>
          <a:noFill/>
        </p:spPr>
        <p:txBody>
          <a:bodyPr wrap="square" rtlCol="0">
            <a:spAutoFit/>
          </a:bodyPr>
          <a:lstStyle/>
          <a:p>
            <a:r>
              <a:rPr lang="es-ES" sz="1600" dirty="0" smtClean="0"/>
              <a:t>Tareas planificadas del proyecto: 127</a:t>
            </a:r>
          </a:p>
        </p:txBody>
      </p:sp>
      <p:cxnSp>
        <p:nvCxnSpPr>
          <p:cNvPr id="33" name="Conector recto de flecha 32"/>
          <p:cNvCxnSpPr/>
          <p:nvPr/>
        </p:nvCxnSpPr>
        <p:spPr>
          <a:xfrm flipH="1">
            <a:off x="3216872" y="5950219"/>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CuadroTexto 33"/>
          <p:cNvSpPr txBox="1"/>
          <p:nvPr/>
        </p:nvSpPr>
        <p:spPr>
          <a:xfrm>
            <a:off x="1523998" y="6198728"/>
            <a:ext cx="3505202" cy="584775"/>
          </a:xfrm>
          <a:prstGeom prst="rect">
            <a:avLst/>
          </a:prstGeom>
          <a:noFill/>
        </p:spPr>
        <p:txBody>
          <a:bodyPr wrap="square" rtlCol="0">
            <a:spAutoFit/>
          </a:bodyPr>
          <a:lstStyle/>
          <a:p>
            <a:r>
              <a:rPr lang="es-ES" sz="1600" dirty="0" smtClean="0"/>
              <a:t>Porcentaje de tareas realizadas: 62,91%</a:t>
            </a:r>
            <a:endParaRPr lang="es-ES" sz="1600" dirty="0"/>
          </a:p>
          <a:p>
            <a:endParaRPr lang="es-ES" sz="1600" dirty="0"/>
          </a:p>
        </p:txBody>
      </p:sp>
    </p:spTree>
    <p:extLst>
      <p:ext uri="{BB962C8B-B14F-4D97-AF65-F5344CB8AC3E}">
        <p14:creationId xmlns:p14="http://schemas.microsoft.com/office/powerpoint/2010/main" val="3988411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a:latin typeface="Arial" panose="020B0604020202020204" pitchFamily="34" charset="0"/>
                <a:cs typeface="Arial" panose="020B0604020202020204" pitchFamily="34" charset="0"/>
              </a:rPr>
              <a:t>Balance de proyecto</a:t>
            </a:r>
          </a:p>
        </p:txBody>
      </p:sp>
      <p:sp>
        <p:nvSpPr>
          <p:cNvPr id="2" name="CuadroTexto 1"/>
          <p:cNvSpPr txBox="1"/>
          <p:nvPr/>
        </p:nvSpPr>
        <p:spPr>
          <a:xfrm>
            <a:off x="653266" y="2065081"/>
            <a:ext cx="1288550" cy="369332"/>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2843203699"/>
              </p:ext>
            </p:extLst>
          </p:nvPr>
        </p:nvGraphicFramePr>
        <p:xfrm>
          <a:off x="370703" y="2797626"/>
          <a:ext cx="7809470" cy="2113809"/>
        </p:xfrm>
        <a:graphic>
          <a:graphicData uri="http://schemas.openxmlformats.org/drawingml/2006/table">
            <a:tbl>
              <a:tblPr/>
              <a:tblGrid>
                <a:gridCol w="1948665"/>
                <a:gridCol w="1120691"/>
                <a:gridCol w="1070511"/>
                <a:gridCol w="1053452"/>
                <a:gridCol w="1192077"/>
                <a:gridCol w="865645"/>
                <a:gridCol w="558429"/>
              </a:tblGrid>
              <a:tr h="375279">
                <a:tc>
                  <a:txBody>
                    <a:bodyPr/>
                    <a:lstStyle/>
                    <a:p>
                      <a:pPr algn="ctr" fontAlgn="ctr"/>
                      <a:r>
                        <a:rPr lang="es-ES" sz="1400" b="0" i="0" u="none" strike="noStrike" dirty="0">
                          <a:solidFill>
                            <a:srgbClr val="000000"/>
                          </a:solidFill>
                          <a:effectLst/>
                          <a:latin typeface="Arial" panose="020B0604020202020204" pitchFamily="34" charset="0"/>
                        </a:rPr>
                        <a:t>Recursos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Ingresos planificados</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planificado</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Coste por hora </a:t>
                      </a:r>
                      <a:r>
                        <a:rPr lang="es-ES" sz="1400" b="0" i="0" u="none" strike="noStrike" dirty="0" smtClean="0">
                          <a:solidFill>
                            <a:srgbClr val="000000"/>
                          </a:solidFill>
                          <a:effectLst/>
                          <a:latin typeface="Arial" panose="020B0604020202020204" pitchFamily="34" charset="0"/>
                        </a:rPr>
                        <a:t>utilizado</a:t>
                      </a:r>
                      <a:endParaRPr lang="es-ES" sz="1400" b="0" i="0" u="none" strike="noStrike" dirty="0">
                        <a:solidFill>
                          <a:srgbClr val="000000"/>
                        </a:solidFill>
                        <a:effectLst/>
                        <a:latin typeface="Arial" panose="020B0604020202020204" pitchFamily="34" charset="0"/>
                      </a:endParaRP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Beneficio real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2F5597"/>
                      </a:solidFill>
                      <a:prstDash val="solid"/>
                      <a:round/>
                      <a:headEnd type="none" w="med" len="med"/>
                      <a:tailEnd type="none" w="med" len="med"/>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Miguel Ferreiro Díaz</a:t>
                      </a:r>
                    </a:p>
                  </a:txBody>
                  <a:tcPr marL="7144" marR="7144" marT="7144"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400" dirty="0">
                          <a:solidFill>
                            <a:srgbClr val="000000"/>
                          </a:solidFill>
                          <a:effectLst/>
                        </a:rPr>
                        <a:t>120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121,25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78,75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51555">
                <a:tc>
                  <a:txBody>
                    <a:bodyPr/>
                    <a:lstStyle/>
                    <a:p>
                      <a:pPr algn="ctr" fontAlgn="ctr"/>
                      <a:r>
                        <a:rPr lang="es-ES" sz="1400" b="0" i="0" u="none" strike="noStrike" dirty="0">
                          <a:solidFill>
                            <a:srgbClr val="000000"/>
                          </a:solidFill>
                          <a:effectLst/>
                          <a:latin typeface="Calibri" panose="020F0502020204030204" pitchFamily="34" charset="0"/>
                        </a:rPr>
                        <a:t>Alejandro Vila Cid</a:t>
                      </a:r>
                    </a:p>
                  </a:txBody>
                  <a:tcPr marL="7144" marR="7144" marT="7144" marB="0" anchor="ctr">
                    <a:lnL>
                      <a:noFill/>
                    </a:lnL>
                    <a:lnR>
                      <a:noFill/>
                    </a:lnR>
                    <a:lnT>
                      <a:noFill/>
                    </a:lnT>
                    <a:lnB>
                      <a:noFill/>
                    </a:lnB>
                    <a:solidFill>
                      <a:schemeClr val="bg1"/>
                    </a:solidFill>
                  </a:tcPr>
                </a:tc>
                <a:tc>
                  <a:txBody>
                    <a:bodyPr/>
                    <a:lstStyle/>
                    <a:p>
                      <a:pPr algn="ctr" rtl="0" fontAlgn="ctr"/>
                      <a:r>
                        <a:rPr lang="es-ES" sz="140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102,5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97,5</a:t>
                      </a: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144338">
                <a:tc>
                  <a:txBody>
                    <a:bodyPr/>
                    <a:lstStyle/>
                    <a:p>
                      <a:pPr algn="ctr" fontAlgn="ctr"/>
                      <a:r>
                        <a:rPr lang="es-ES" sz="1400" b="0" i="0" u="none" strike="noStrike" dirty="0" err="1">
                          <a:solidFill>
                            <a:srgbClr val="000000"/>
                          </a:solidFill>
                          <a:effectLst/>
                          <a:latin typeface="Calibri" panose="020F0502020204030204" pitchFamily="34" charset="0"/>
                        </a:rPr>
                        <a:t>Jonatan</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Couto</a:t>
                      </a:r>
                      <a:r>
                        <a:rPr lang="es-ES" sz="1400" b="0" i="0" u="none" strike="noStrike" dirty="0">
                          <a:solidFill>
                            <a:srgbClr val="000000"/>
                          </a:solidFill>
                          <a:effectLst/>
                          <a:latin typeface="Calibri" panose="020F0502020204030204" pitchFamily="34" charset="0"/>
                        </a:rPr>
                        <a:t> </a:t>
                      </a:r>
                      <a:r>
                        <a:rPr lang="es-ES" sz="1400" b="0" i="0" u="none" strike="noStrike" dirty="0" err="1">
                          <a:solidFill>
                            <a:srgbClr val="000000"/>
                          </a:solidFill>
                          <a:effectLst/>
                          <a:latin typeface="Calibri" panose="020F0502020204030204" pitchFamily="34" charset="0"/>
                        </a:rPr>
                        <a:t>Riádigos</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88676">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Santos </a:t>
                      </a:r>
                      <a:r>
                        <a:rPr lang="es-ES" sz="1400" b="0" i="0" u="none" strike="noStrike" dirty="0" err="1">
                          <a:solidFill>
                            <a:srgbClr val="000000"/>
                          </a:solidFill>
                          <a:effectLst/>
                          <a:latin typeface="Calibri" panose="020F0502020204030204" pitchFamily="34" charset="0"/>
                        </a:rPr>
                        <a:t>Negreira</a:t>
                      </a: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120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200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119,5</a:t>
                      </a:r>
                    </a:p>
                  </a:txBody>
                  <a:tcPr marL="28575" marR="28575" marT="0" marB="0" anchor="ctr">
                    <a:lnL>
                      <a:noFill/>
                    </a:lnL>
                    <a:lnR>
                      <a:noFill/>
                    </a:lnR>
                    <a:lnT>
                      <a:noFill/>
                    </a:lnT>
                    <a:lnB>
                      <a:noFill/>
                    </a:lnB>
                  </a:tcPr>
                </a:tc>
                <a:tc>
                  <a:txBody>
                    <a:bodyPr/>
                    <a:lstStyle/>
                    <a:p>
                      <a:pPr algn="ctr" rtl="0" fontAlgn="ctr"/>
                      <a:r>
                        <a:rPr lang="es-ES" sz="1400" dirty="0">
                          <a:solidFill>
                            <a:srgbClr val="000000"/>
                          </a:solidFill>
                          <a:effectLst/>
                        </a:rPr>
                        <a:t>80,5</a:t>
                      </a:r>
                    </a:p>
                  </a:txBody>
                  <a:tcPr marL="28575" marR="28575" marT="0" marB="0" anchor="ctr">
                    <a:lnL>
                      <a:noFill/>
                    </a:lnL>
                    <a:lnR>
                      <a:noFill/>
                    </a:lnR>
                    <a:lnT>
                      <a:noFill/>
                    </a:lnT>
                    <a:lnB>
                      <a:noFill/>
                    </a:lnB>
                  </a:tcPr>
                </a:tc>
                <a:tc>
                  <a:txBody>
                    <a:bodyPr/>
                    <a:lstStyle/>
                    <a:p>
                      <a:pPr algn="l" fontAlgn="b"/>
                      <a:endParaRPr lang="es-ES" sz="1400" b="0" i="0" u="none" strike="noStrike" dirty="0">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r>
              <a:tr h="295893">
                <a:tc>
                  <a:txBody>
                    <a:bodyPr/>
                    <a:lstStyle/>
                    <a:p>
                      <a:pPr algn="ctr" fontAlgn="ctr"/>
                      <a:r>
                        <a:rPr lang="es-ES" sz="1400" b="0" i="0" u="none" strike="noStrike" dirty="0" err="1">
                          <a:solidFill>
                            <a:srgbClr val="000000"/>
                          </a:solidFill>
                          <a:effectLst/>
                          <a:latin typeface="Calibri" panose="020F0502020204030204" pitchFamily="34" charset="0"/>
                        </a:rPr>
                        <a:t>Brais</a:t>
                      </a:r>
                      <a:r>
                        <a:rPr lang="es-ES" sz="1400" b="0" i="0" u="none" strike="noStrike" dirty="0">
                          <a:solidFill>
                            <a:srgbClr val="000000"/>
                          </a:solidFill>
                          <a:effectLst/>
                          <a:latin typeface="Calibri" panose="020F0502020204030204" pitchFamily="34" charset="0"/>
                        </a:rPr>
                        <a:t> Rodríguez Martínez</a:t>
                      </a:r>
                    </a:p>
                  </a:txBody>
                  <a:tcPr marL="7144" marR="7144" marT="7144" marB="0" anchor="ctr">
                    <a:lnL>
                      <a:noFill/>
                    </a:lnL>
                    <a:lnR>
                      <a:noFill/>
                    </a:lnR>
                    <a:lnT>
                      <a:noFill/>
                    </a:lnT>
                    <a:lnB>
                      <a:noFill/>
                    </a:lnB>
                    <a:solidFill>
                      <a:schemeClr val="bg1"/>
                    </a:solidFill>
                  </a:tcPr>
                </a:tc>
                <a:tc>
                  <a:txBody>
                    <a:bodyPr/>
                    <a:lstStyle/>
                    <a:p>
                      <a:pPr algn="ctr" rtl="0" fontAlgn="ctr"/>
                      <a:r>
                        <a:rPr lang="es-ES" sz="1400" dirty="0">
                          <a:solidFill>
                            <a:srgbClr val="000000"/>
                          </a:solidFill>
                          <a:effectLst/>
                        </a:rPr>
                        <a:t>41,25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68,75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27,5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0</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s-ES" sz="1400" dirty="0">
                          <a:solidFill>
                            <a:srgbClr val="000000"/>
                          </a:solidFill>
                          <a:effectLst/>
                        </a:rPr>
                        <a:t>68,75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4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w="12700" cap="flat" cmpd="sng" algn="ctr">
                      <a:solidFill>
                        <a:srgbClr val="2F5597"/>
                      </a:solidFill>
                      <a:prstDash val="solid"/>
                      <a:round/>
                      <a:headEnd type="none" w="med" len="med"/>
                      <a:tailEnd type="none" w="med" len="med"/>
                    </a:lnB>
                  </a:tcPr>
                </a:tc>
              </a:tr>
              <a:tr h="151555">
                <a:tc>
                  <a:txBody>
                    <a:bodyPr/>
                    <a:lstStyle/>
                    <a:p>
                      <a:pPr algn="ctr" fontAlgn="ctr"/>
                      <a:endParaRPr lang="es-ES" sz="1400" b="0" i="0" u="none" strike="noStrike" dirty="0">
                        <a:solidFill>
                          <a:srgbClr val="000000"/>
                        </a:solidFill>
                        <a:effectLst/>
                        <a:latin typeface="Calibri" panose="020F0502020204030204" pitchFamily="34" charset="0"/>
                      </a:endParaRPr>
                    </a:p>
                  </a:txBody>
                  <a:tcPr marL="7144" marR="7144" marT="7144" marB="0" anchor="ctr">
                    <a:lnL>
                      <a:noFill/>
                    </a:lnL>
                    <a:lnR>
                      <a:noFill/>
                    </a:lnR>
                    <a:lnT>
                      <a:noFill/>
                    </a:lnT>
                    <a:lnB>
                      <a:noFill/>
                    </a:lnB>
                  </a:tcPr>
                </a:tc>
                <a:tc>
                  <a:txBody>
                    <a:bodyPr/>
                    <a:lstStyle/>
                    <a:p>
                      <a:pPr algn="ctr" rtl="0" fontAlgn="ctr"/>
                      <a:r>
                        <a:rPr lang="es-ES" sz="1400" dirty="0">
                          <a:solidFill>
                            <a:srgbClr val="000000"/>
                          </a:solidFill>
                          <a:effectLst/>
                        </a:rPr>
                        <a:t>521,25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868,75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347,5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463,25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s-ES" sz="1400" dirty="0">
                          <a:solidFill>
                            <a:srgbClr val="000000"/>
                          </a:solidFill>
                          <a:effectLst/>
                        </a:rPr>
                        <a:t>405,5</a:t>
                      </a:r>
                    </a:p>
                  </a:txBody>
                  <a:tcPr marL="28575" marR="28575" marT="0" marB="0" anchor="ctr">
                    <a:lnL>
                      <a:noFill/>
                    </a:lnL>
                    <a:lnR w="12700" cap="flat" cmpd="sng" algn="ctr">
                      <a:solidFill>
                        <a:srgbClr val="2F5597"/>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Arial" panose="020B0604020202020204" pitchFamily="34" charset="0"/>
                        </a:rPr>
                        <a:t>Total</a:t>
                      </a:r>
                    </a:p>
                  </a:txBody>
                  <a:tcPr marL="7144" marR="7144" marT="7144"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bl>
          </a:graphicData>
        </a:graphic>
      </p:graphicFrame>
      <p:sp>
        <p:nvSpPr>
          <p:cNvPr id="10" name="CuadroTexto 9"/>
          <p:cNvSpPr txBox="1"/>
          <p:nvPr/>
        </p:nvSpPr>
        <p:spPr>
          <a:xfrm>
            <a:off x="8263164" y="1841883"/>
            <a:ext cx="4131923" cy="338554"/>
          </a:xfrm>
          <a:prstGeom prst="rect">
            <a:avLst/>
          </a:prstGeom>
          <a:noFill/>
        </p:spPr>
        <p:txBody>
          <a:bodyPr wrap="square" rtlCol="0">
            <a:spAutoFit/>
          </a:bodyPr>
          <a:lstStyle/>
          <a:p>
            <a:r>
              <a:rPr lang="es-ES" sz="1600" dirty="0" smtClean="0"/>
              <a:t>Tiempo planificado del proyecto: 143,5 horas</a:t>
            </a:r>
            <a:endParaRPr lang="es-ES" sz="1600" dirty="0"/>
          </a:p>
        </p:txBody>
      </p:sp>
      <p:cxnSp>
        <p:nvCxnSpPr>
          <p:cNvPr id="12" name="Conector recto de flecha 11"/>
          <p:cNvCxnSpPr/>
          <p:nvPr/>
        </p:nvCxnSpPr>
        <p:spPr>
          <a:xfrm flipH="1">
            <a:off x="10058400" y="3128418"/>
            <a:ext cx="3545" cy="299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10352069" y="3105281"/>
            <a:ext cx="1630166" cy="369332"/>
          </a:xfrm>
          <a:prstGeom prst="rect">
            <a:avLst/>
          </a:prstGeom>
          <a:noFill/>
        </p:spPr>
        <p:txBody>
          <a:bodyPr wrap="square" rtlCol="0">
            <a:spAutoFit/>
          </a:bodyPr>
          <a:lstStyle/>
          <a:p>
            <a:r>
              <a:rPr lang="es-ES" dirty="0" smtClean="0"/>
              <a:t>Semana 3</a:t>
            </a:r>
            <a:endParaRPr lang="es-ES" dirty="0"/>
          </a:p>
        </p:txBody>
      </p:sp>
      <p:sp>
        <p:nvSpPr>
          <p:cNvPr id="15" name="CuadroTexto 14"/>
          <p:cNvSpPr txBox="1"/>
          <p:nvPr/>
        </p:nvSpPr>
        <p:spPr>
          <a:xfrm>
            <a:off x="8263164" y="2111627"/>
            <a:ext cx="3905892" cy="338554"/>
          </a:xfrm>
          <a:prstGeom prst="rect">
            <a:avLst/>
          </a:prstGeom>
          <a:noFill/>
        </p:spPr>
        <p:txBody>
          <a:bodyPr wrap="square" rtlCol="0">
            <a:spAutoFit/>
          </a:bodyPr>
          <a:lstStyle/>
          <a:p>
            <a:r>
              <a:rPr lang="es-ES" sz="1600" dirty="0" smtClean="0"/>
              <a:t>Coste planificado del proyecto 2152,5€</a:t>
            </a:r>
            <a:endParaRPr lang="es-ES" sz="1600" dirty="0"/>
          </a:p>
        </p:txBody>
      </p:sp>
      <p:sp>
        <p:nvSpPr>
          <p:cNvPr id="16" name="CuadroTexto 15"/>
          <p:cNvSpPr txBox="1"/>
          <p:nvPr/>
        </p:nvSpPr>
        <p:spPr>
          <a:xfrm>
            <a:off x="8263164" y="2384030"/>
            <a:ext cx="3877638" cy="338554"/>
          </a:xfrm>
          <a:prstGeom prst="rect">
            <a:avLst/>
          </a:prstGeom>
          <a:noFill/>
        </p:spPr>
        <p:txBody>
          <a:bodyPr wrap="square" rtlCol="0">
            <a:spAutoFit/>
          </a:bodyPr>
          <a:lstStyle/>
          <a:p>
            <a:r>
              <a:rPr lang="es-ES" sz="1600" dirty="0" smtClean="0"/>
              <a:t>Cobro del cliente: 4000 €</a:t>
            </a:r>
            <a:endParaRPr lang="es-ES" sz="1600" dirty="0"/>
          </a:p>
        </p:txBody>
      </p:sp>
      <p:sp>
        <p:nvSpPr>
          <p:cNvPr id="17" name="Rectángulo 16"/>
          <p:cNvSpPr/>
          <p:nvPr/>
        </p:nvSpPr>
        <p:spPr>
          <a:xfrm>
            <a:off x="8307316" y="1809098"/>
            <a:ext cx="3905892" cy="12525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8" name="CuadroTexto 17"/>
          <p:cNvSpPr txBox="1"/>
          <p:nvPr/>
        </p:nvSpPr>
        <p:spPr>
          <a:xfrm>
            <a:off x="8294346" y="3579280"/>
            <a:ext cx="3831751" cy="830997"/>
          </a:xfrm>
          <a:prstGeom prst="rect">
            <a:avLst/>
          </a:prstGeom>
          <a:noFill/>
        </p:spPr>
        <p:txBody>
          <a:bodyPr wrap="square" rtlCol="0">
            <a:spAutoFit/>
          </a:bodyPr>
          <a:lstStyle/>
          <a:p>
            <a:pPr algn="just"/>
            <a:r>
              <a:rPr lang="es-ES" sz="1600" dirty="0" smtClean="0"/>
              <a:t>Ahorro de 2,88 horas en la Semana 2 y en la Semana 3 no se han utilizado 3,86 horas del tiempo planificado.</a:t>
            </a:r>
            <a:endParaRPr lang="es-ES" sz="1600" dirty="0"/>
          </a:p>
        </p:txBody>
      </p:sp>
      <p:sp>
        <p:nvSpPr>
          <p:cNvPr id="19" name="CuadroTexto 18"/>
          <p:cNvSpPr txBox="1"/>
          <p:nvPr/>
        </p:nvSpPr>
        <p:spPr>
          <a:xfrm>
            <a:off x="8277291" y="2622545"/>
            <a:ext cx="3877638" cy="338554"/>
          </a:xfrm>
          <a:prstGeom prst="rect">
            <a:avLst/>
          </a:prstGeom>
          <a:noFill/>
        </p:spPr>
        <p:txBody>
          <a:bodyPr wrap="square" rtlCol="0">
            <a:spAutoFit/>
          </a:bodyPr>
          <a:lstStyle/>
          <a:p>
            <a:r>
              <a:rPr lang="es-ES" sz="1600" dirty="0" smtClean="0"/>
              <a:t>Beneficio planificado del proyecto: 1847,5€ </a:t>
            </a:r>
            <a:endParaRPr lang="es-ES" sz="1600" dirty="0"/>
          </a:p>
        </p:txBody>
      </p:sp>
      <p:sp>
        <p:nvSpPr>
          <p:cNvPr id="21" name="CuadroTexto 20"/>
          <p:cNvSpPr txBox="1"/>
          <p:nvPr/>
        </p:nvSpPr>
        <p:spPr>
          <a:xfrm>
            <a:off x="8330275" y="4800635"/>
            <a:ext cx="3795822" cy="830997"/>
          </a:xfrm>
          <a:prstGeom prst="rect">
            <a:avLst/>
          </a:prstGeom>
          <a:noFill/>
        </p:spPr>
        <p:txBody>
          <a:bodyPr wrap="square" rtlCol="0">
            <a:spAutoFit/>
          </a:bodyPr>
          <a:lstStyle/>
          <a:p>
            <a:pPr algn="just"/>
            <a:r>
              <a:rPr lang="es-ES" sz="1600" dirty="0" smtClean="0"/>
              <a:t>En el balance de coste de la Semana 2 se han ahorrado 43,2€ y en la Semana 3 se han obtenido 58€ de beneficio.</a:t>
            </a:r>
            <a:endParaRPr lang="es-ES" sz="1600" dirty="0"/>
          </a:p>
        </p:txBody>
      </p:sp>
      <p:sp>
        <p:nvSpPr>
          <p:cNvPr id="22" name="CuadroTexto 21"/>
          <p:cNvSpPr txBox="1"/>
          <p:nvPr/>
        </p:nvSpPr>
        <p:spPr>
          <a:xfrm>
            <a:off x="8330276" y="6075538"/>
            <a:ext cx="3795821" cy="338554"/>
          </a:xfrm>
          <a:prstGeom prst="rect">
            <a:avLst/>
          </a:prstGeom>
          <a:noFill/>
        </p:spPr>
        <p:txBody>
          <a:bodyPr wrap="square" rtlCol="0">
            <a:spAutoFit/>
          </a:bodyPr>
          <a:lstStyle/>
          <a:p>
            <a:r>
              <a:rPr lang="es-ES" sz="1600" dirty="0" smtClean="0"/>
              <a:t>Beneficio actual del proyecto: 1948,7€</a:t>
            </a:r>
            <a:endParaRPr lang="es-ES" sz="1600" dirty="0"/>
          </a:p>
        </p:txBody>
      </p:sp>
      <p:sp>
        <p:nvSpPr>
          <p:cNvPr id="23" name="Rectángulo 22"/>
          <p:cNvSpPr/>
          <p:nvPr/>
        </p:nvSpPr>
        <p:spPr>
          <a:xfrm>
            <a:off x="8286108" y="3571738"/>
            <a:ext cx="3905892" cy="328626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 name="Rectángulo 2"/>
          <p:cNvSpPr/>
          <p:nvPr/>
        </p:nvSpPr>
        <p:spPr>
          <a:xfrm>
            <a:off x="9907496" y="92721"/>
            <a:ext cx="2074739" cy="1355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9939252" y="106948"/>
            <a:ext cx="2042983" cy="1277273"/>
          </a:xfrm>
          <a:prstGeom prst="rect">
            <a:avLst/>
          </a:prstGeom>
          <a:noFill/>
        </p:spPr>
        <p:txBody>
          <a:bodyPr wrap="square" rtlCol="0">
            <a:spAutoFit/>
          </a:bodyPr>
          <a:lstStyle/>
          <a:p>
            <a:r>
              <a:rPr lang="es-ES" sz="1100" dirty="0" smtClean="0"/>
              <a:t>El tiempo planificado ha aumentado debido a que en la Semana 4  se han asignado las tareas no completadas de la Semana 3 y se han localizado nuevas tareas no planificadas para la semana 4.</a:t>
            </a:r>
            <a:endParaRPr lang="es-ES" sz="1100" dirty="0"/>
          </a:p>
        </p:txBody>
      </p:sp>
      <p:sp>
        <p:nvSpPr>
          <p:cNvPr id="6" name="Rectángulo 5"/>
          <p:cNvSpPr/>
          <p:nvPr/>
        </p:nvSpPr>
        <p:spPr>
          <a:xfrm>
            <a:off x="8785473" y="4428233"/>
            <a:ext cx="3101727"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tiempo : -2,88 - 3,86 = -6,74</a:t>
            </a:r>
            <a:endParaRPr lang="es-ES" sz="1400" dirty="0"/>
          </a:p>
        </p:txBody>
      </p:sp>
      <p:cxnSp>
        <p:nvCxnSpPr>
          <p:cNvPr id="11" name="Conector recto de flecha 10"/>
          <p:cNvCxnSpPr/>
          <p:nvPr/>
        </p:nvCxnSpPr>
        <p:spPr>
          <a:xfrm flipH="1">
            <a:off x="11663949" y="1488772"/>
            <a:ext cx="1" cy="294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ángulo 23"/>
          <p:cNvSpPr/>
          <p:nvPr/>
        </p:nvSpPr>
        <p:spPr>
          <a:xfrm>
            <a:off x="8694313" y="5669184"/>
            <a:ext cx="3131898" cy="35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400" dirty="0" smtClean="0"/>
              <a:t>Balance de coste: -43,2 -58 = -101,2</a:t>
            </a:r>
            <a:endParaRPr lang="es-ES" sz="1400" dirty="0"/>
          </a:p>
        </p:txBody>
      </p:sp>
      <p:sp>
        <p:nvSpPr>
          <p:cNvPr id="25" name="Rectángulo 24"/>
          <p:cNvSpPr/>
          <p:nvPr/>
        </p:nvSpPr>
        <p:spPr>
          <a:xfrm>
            <a:off x="1297541" y="5126292"/>
            <a:ext cx="4291913" cy="1540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6" name="CuadroTexto 25"/>
          <p:cNvSpPr txBox="1"/>
          <p:nvPr/>
        </p:nvSpPr>
        <p:spPr>
          <a:xfrm>
            <a:off x="1614614" y="5220980"/>
            <a:ext cx="3904737" cy="1569660"/>
          </a:xfrm>
          <a:prstGeom prst="rect">
            <a:avLst/>
          </a:prstGeom>
          <a:noFill/>
        </p:spPr>
        <p:txBody>
          <a:bodyPr wrap="square" rtlCol="0">
            <a:spAutoFit/>
          </a:bodyPr>
          <a:lstStyle/>
          <a:p>
            <a:r>
              <a:rPr lang="es-ES" sz="1600" dirty="0" smtClean="0"/>
              <a:t>Tareas finalizadas en la Semana 3: 100</a:t>
            </a:r>
          </a:p>
          <a:p>
            <a:r>
              <a:rPr lang="es-ES" sz="1600" dirty="0" smtClean="0"/>
              <a:t>Tareas </a:t>
            </a:r>
            <a:r>
              <a:rPr lang="es-ES" sz="1600" dirty="0"/>
              <a:t>sin finalizar en la Semana </a:t>
            </a:r>
            <a:r>
              <a:rPr lang="es-ES" sz="1600" dirty="0" smtClean="0"/>
              <a:t>3: 6 (25%)</a:t>
            </a:r>
            <a:endParaRPr lang="es-ES" sz="1600" dirty="0"/>
          </a:p>
          <a:p>
            <a:endParaRPr lang="es-ES" sz="1600" dirty="0" smtClean="0"/>
          </a:p>
          <a:p>
            <a:endParaRPr lang="es-ES" sz="1600" dirty="0" smtClean="0"/>
          </a:p>
          <a:p>
            <a:endParaRPr lang="es-ES" sz="1600" dirty="0"/>
          </a:p>
          <a:p>
            <a:endParaRPr lang="es-ES" sz="1600" dirty="0"/>
          </a:p>
        </p:txBody>
      </p:sp>
      <p:sp>
        <p:nvSpPr>
          <p:cNvPr id="27" name="CuadroTexto 26"/>
          <p:cNvSpPr txBox="1"/>
          <p:nvPr/>
        </p:nvSpPr>
        <p:spPr>
          <a:xfrm>
            <a:off x="1614614" y="5719813"/>
            <a:ext cx="3402227" cy="338554"/>
          </a:xfrm>
          <a:prstGeom prst="rect">
            <a:avLst/>
          </a:prstGeom>
          <a:noFill/>
        </p:spPr>
        <p:txBody>
          <a:bodyPr wrap="square" rtlCol="0">
            <a:spAutoFit/>
          </a:bodyPr>
          <a:lstStyle/>
          <a:p>
            <a:r>
              <a:rPr lang="es-ES" sz="1600" dirty="0" smtClean="0"/>
              <a:t>Tareas planificadas del proyecto: 142</a:t>
            </a:r>
            <a:endParaRPr lang="es-ES" sz="1600" dirty="0"/>
          </a:p>
        </p:txBody>
      </p:sp>
      <p:cxnSp>
        <p:nvCxnSpPr>
          <p:cNvPr id="28" name="Conector recto de flecha 27"/>
          <p:cNvCxnSpPr/>
          <p:nvPr/>
        </p:nvCxnSpPr>
        <p:spPr>
          <a:xfrm flipH="1">
            <a:off x="3307488" y="6024715"/>
            <a:ext cx="4118" cy="20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uadroTexto 28"/>
          <p:cNvSpPr txBox="1"/>
          <p:nvPr/>
        </p:nvSpPr>
        <p:spPr>
          <a:xfrm>
            <a:off x="1614614" y="6273224"/>
            <a:ext cx="3505202" cy="584775"/>
          </a:xfrm>
          <a:prstGeom prst="rect">
            <a:avLst/>
          </a:prstGeom>
          <a:noFill/>
        </p:spPr>
        <p:txBody>
          <a:bodyPr wrap="square" rtlCol="0">
            <a:spAutoFit/>
          </a:bodyPr>
          <a:lstStyle/>
          <a:p>
            <a:r>
              <a:rPr lang="es-ES" sz="1600" dirty="0" smtClean="0"/>
              <a:t>Porcentaje de tareas realizadas: 70,5%</a:t>
            </a:r>
            <a:endParaRPr lang="es-ES" sz="1600" dirty="0"/>
          </a:p>
          <a:p>
            <a:endParaRPr lang="es-ES" sz="1600" dirty="0"/>
          </a:p>
        </p:txBody>
      </p:sp>
    </p:spTree>
    <p:extLst>
      <p:ext uri="{BB962C8B-B14F-4D97-AF65-F5344CB8AC3E}">
        <p14:creationId xmlns:p14="http://schemas.microsoft.com/office/powerpoint/2010/main" val="2815345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557082" y="296562"/>
            <a:ext cx="10515600" cy="1060021"/>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Planificación Inicial de la Semana 4</a:t>
            </a:r>
            <a:endParaRPr lang="es-ES" dirty="0">
              <a:latin typeface="Arial" panose="020B0604020202020204" pitchFamily="34" charset="0"/>
              <a:cs typeface="Arial" panose="020B0604020202020204" pitchFamily="34" charset="0"/>
            </a:endParaRPr>
          </a:p>
        </p:txBody>
      </p:sp>
      <p:graphicFrame>
        <p:nvGraphicFramePr>
          <p:cNvPr id="11" name="Tabla 10"/>
          <p:cNvGraphicFramePr>
            <a:graphicFrameLocks noGrp="1"/>
          </p:cNvGraphicFramePr>
          <p:nvPr>
            <p:extLst>
              <p:ext uri="{D42A27DB-BD31-4B8C-83A1-F6EECF244321}">
                <p14:modId xmlns:p14="http://schemas.microsoft.com/office/powerpoint/2010/main" val="2290446106"/>
              </p:ext>
            </p:extLst>
          </p:nvPr>
        </p:nvGraphicFramePr>
        <p:xfrm>
          <a:off x="557082" y="2421924"/>
          <a:ext cx="10515600" cy="3523322"/>
        </p:xfrm>
        <a:graphic>
          <a:graphicData uri="http://schemas.openxmlformats.org/drawingml/2006/table">
            <a:tbl>
              <a:tblPr/>
              <a:tblGrid>
                <a:gridCol w="9528762"/>
                <a:gridCol w="986838"/>
              </a:tblGrid>
              <a:tr h="560997">
                <a:tc>
                  <a:txBody>
                    <a:bodyPr/>
                    <a:lstStyle/>
                    <a:p>
                      <a:pPr algn="ctr" rtl="0" fontAlgn="ctr"/>
                      <a:r>
                        <a:rPr lang="es-ES" sz="1400" b="0" dirty="0">
                          <a:solidFill>
                            <a:srgbClr val="000000"/>
                          </a:solidFill>
                          <a:effectLst/>
                          <a:latin typeface="Arial" panose="020B0604020202020204" pitchFamily="34" charset="0"/>
                        </a:rPr>
                        <a:t>Tareas Principales</a:t>
                      </a:r>
                    </a:p>
                  </a:txBody>
                  <a:tcPr marL="28575" marR="28575" marT="0" marB="0" anchor="ctr">
                    <a:lnL w="19050" cap="flat" cmpd="sng" algn="ctr">
                      <a:solidFill>
                        <a:srgbClr val="2F5597"/>
                      </a:solidFill>
                      <a:prstDash val="solid"/>
                      <a:round/>
                      <a:headEnd type="none" w="med" len="med"/>
                      <a:tailEnd type="none" w="med" len="med"/>
                    </a:lnL>
                    <a:lnR w="19050" cap="flat" cmpd="sng" algn="ctr">
                      <a:solidFill>
                        <a:srgbClr val="2F5597"/>
                      </a:solidFill>
                      <a:prstDash val="solid"/>
                      <a:round/>
                      <a:headEnd type="none" w="med" len="med"/>
                      <a:tailEnd type="none" w="med" len="med"/>
                    </a:lnR>
                    <a:lnT w="19050" cap="flat" cmpd="sng" algn="ctr">
                      <a:solidFill>
                        <a:srgbClr val="2F5597"/>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AE3F3"/>
                    </a:solidFill>
                  </a:tcPr>
                </a:tc>
                <a:tc>
                  <a:txBody>
                    <a:bodyPr/>
                    <a:lstStyle/>
                    <a:p>
                      <a:pPr algn="ctr" fontAlgn="ctr"/>
                      <a:r>
                        <a:rPr lang="es-ES" sz="1400" b="0" i="0" u="none" strike="noStrike" dirty="0" smtClean="0">
                          <a:solidFill>
                            <a:srgbClr val="000000"/>
                          </a:solidFill>
                          <a:effectLst/>
                          <a:latin typeface="Arial" panose="020B0604020202020204" pitchFamily="34" charset="0"/>
                        </a:rPr>
                        <a:t>Tiempo planificado (min)</a:t>
                      </a:r>
                      <a:endParaRPr lang="es-ES" sz="1400" b="0" i="0" u="none" strike="noStrike" dirty="0">
                        <a:solidFill>
                          <a:srgbClr val="000000"/>
                        </a:solidFill>
                        <a:effectLst/>
                        <a:latin typeface="Arial" panose="020B0604020202020204" pitchFamily="34" charset="0"/>
                      </a:endParaRPr>
                    </a:p>
                  </a:txBody>
                  <a:tcPr marL="28575" marR="28575" marT="0" marB="0" anchor="ctr">
                    <a:lnL w="19050" cap="flat" cmpd="sng" algn="ctr">
                      <a:solidFill>
                        <a:srgbClr val="2F5597"/>
                      </a:solidFill>
                      <a:prstDash val="solid"/>
                      <a:round/>
                      <a:headEnd type="none" w="med" len="med"/>
                      <a:tailEnd type="none" w="med" len="med"/>
                    </a:lnL>
                    <a:lnR w="19050" cap="flat" cmpd="sng" algn="ctr">
                      <a:solidFill>
                        <a:srgbClr val="2F5597"/>
                      </a:solidFill>
                      <a:prstDash val="solid"/>
                      <a:round/>
                      <a:headEnd type="none" w="med" len="med"/>
                      <a:tailEnd type="none" w="med" len="med"/>
                    </a:lnR>
                    <a:lnT w="19050" cap="flat" cmpd="sng" algn="ctr">
                      <a:solidFill>
                        <a:srgbClr val="2F5597"/>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AE3F3"/>
                    </a:solidFill>
                  </a:tcPr>
                </a:tc>
              </a:tr>
              <a:tr h="373998">
                <a:tc>
                  <a:txBody>
                    <a:bodyPr/>
                    <a:lstStyle/>
                    <a:p>
                      <a:pPr algn="l" rtl="0" fontAlgn="ctr"/>
                      <a:r>
                        <a:rPr lang="es-ES" sz="1100" b="1" i="0" kern="1200" dirty="0" smtClean="0">
                          <a:solidFill>
                            <a:schemeClr val="tx1"/>
                          </a:solidFill>
                          <a:effectLst/>
                          <a:latin typeface="+mn-lt"/>
                          <a:ea typeface="+mn-ea"/>
                          <a:cs typeface="+mn-cs"/>
                        </a:rPr>
                        <a:t>Seguimiento en la organización y asignación de tareas de la Semana 4 (incluido la preparación de la presentación). Estar atento a cualquier cambio en la dirección del proyecto y localizar las tareas con más dificultad para poder </a:t>
                      </a:r>
                      <a:r>
                        <a:rPr lang="es-ES" sz="1100" b="1" i="0" kern="1200" dirty="0" err="1" smtClean="0">
                          <a:solidFill>
                            <a:schemeClr val="tx1"/>
                          </a:solidFill>
                          <a:effectLst/>
                          <a:latin typeface="+mn-lt"/>
                          <a:ea typeface="+mn-ea"/>
                          <a:cs typeface="+mn-cs"/>
                        </a:rPr>
                        <a:t>replanificar</a:t>
                      </a:r>
                      <a:r>
                        <a:rPr lang="es-ES" sz="1100" b="1" i="0" kern="1200" dirty="0" smtClean="0">
                          <a:solidFill>
                            <a:schemeClr val="tx1"/>
                          </a:solidFill>
                          <a:effectLst/>
                          <a:latin typeface="+mn-lt"/>
                          <a:ea typeface="+mn-ea"/>
                          <a:cs typeface="+mn-cs"/>
                        </a:rPr>
                        <a:t>.</a:t>
                      </a:r>
                      <a:endParaRPr lang="es-ES" sz="16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100" b="0" dirty="0" smtClean="0">
                          <a:solidFill>
                            <a:srgbClr val="000000"/>
                          </a:solidFill>
                          <a:effectLst/>
                        </a:rPr>
                        <a:t>150</a:t>
                      </a:r>
                      <a:endParaRPr lang="es-ES" sz="11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57223">
                <a:tc>
                  <a:txBody>
                    <a:bodyPr/>
                    <a:lstStyle/>
                    <a:p>
                      <a:pPr algn="l" rtl="0" fontAlgn="ctr"/>
                      <a:r>
                        <a:rPr lang="es-ES" sz="1100" b="1" i="0" u="none" strike="noStrike" kern="1200" dirty="0" smtClean="0">
                          <a:solidFill>
                            <a:schemeClr val="tx1"/>
                          </a:solidFill>
                          <a:effectLst/>
                          <a:latin typeface="+mn-lt"/>
                          <a:ea typeface="+mn-ea"/>
                          <a:cs typeface="+mn-cs"/>
                        </a:rPr>
                        <a:t>Implementación ACL: </a:t>
                      </a:r>
                      <a:r>
                        <a:rPr lang="es-ES" sz="1100" b="0" i="0" u="none" strike="noStrike" kern="1200" dirty="0" smtClean="0">
                          <a:solidFill>
                            <a:schemeClr val="tx1"/>
                          </a:solidFill>
                          <a:effectLst/>
                          <a:latin typeface="+mn-lt"/>
                          <a:ea typeface="+mn-ea"/>
                          <a:cs typeface="+mn-cs"/>
                        </a:rPr>
                        <a:t>seguir</a:t>
                      </a:r>
                      <a:r>
                        <a:rPr lang="es-ES" sz="1100" b="0" i="0" u="none" strike="noStrike" kern="1200" baseline="0" dirty="0" smtClean="0">
                          <a:solidFill>
                            <a:schemeClr val="tx1"/>
                          </a:solidFill>
                          <a:effectLst/>
                          <a:latin typeface="+mn-lt"/>
                          <a:ea typeface="+mn-ea"/>
                          <a:cs typeface="+mn-cs"/>
                        </a:rPr>
                        <a:t> </a:t>
                      </a:r>
                      <a:r>
                        <a:rPr lang="es-ES" sz="1100" b="0" i="0" u="none" strike="noStrike" kern="1200" dirty="0" smtClean="0">
                          <a:solidFill>
                            <a:schemeClr val="tx1"/>
                          </a:solidFill>
                          <a:effectLst/>
                          <a:latin typeface="+mn-lt"/>
                          <a:ea typeface="+mn-ea"/>
                          <a:cs typeface="+mn-cs"/>
                        </a:rPr>
                        <a:t>implementando</a:t>
                      </a:r>
                      <a:r>
                        <a:rPr lang="es-ES" sz="1100" b="0" i="0" u="none" strike="noStrike" kern="1200" baseline="0" dirty="0" smtClean="0">
                          <a:solidFill>
                            <a:schemeClr val="tx1"/>
                          </a:solidFill>
                          <a:effectLst/>
                          <a:latin typeface="+mn-lt"/>
                          <a:ea typeface="+mn-ea"/>
                          <a:cs typeface="+mn-cs"/>
                        </a:rPr>
                        <a:t> </a:t>
                      </a:r>
                      <a:r>
                        <a:rPr lang="es-ES" sz="1100" b="0" i="0" u="none" strike="noStrike" kern="1200" dirty="0" smtClean="0">
                          <a:solidFill>
                            <a:schemeClr val="tx1"/>
                          </a:solidFill>
                          <a:effectLst/>
                          <a:latin typeface="+mn-lt"/>
                          <a:ea typeface="+mn-ea"/>
                          <a:cs typeface="+mn-cs"/>
                        </a:rPr>
                        <a:t> que dependiendo a que grupo/s pertenezca un usuario tenga acceso a funcionalidades-acciones que tenga permitido. Es</a:t>
                      </a:r>
                      <a:r>
                        <a:rPr lang="es-ES" sz="1100" b="0" i="0" u="none" strike="noStrike" kern="1200" baseline="0" dirty="0" smtClean="0">
                          <a:solidFill>
                            <a:schemeClr val="tx1"/>
                          </a:solidFill>
                          <a:effectLst/>
                          <a:latin typeface="+mn-lt"/>
                          <a:ea typeface="+mn-ea"/>
                          <a:cs typeface="+mn-cs"/>
                        </a:rPr>
                        <a:t> una tarea que se continua ya que hay que modificar elementos debido al la inclusión de nuevos elementos.</a:t>
                      </a:r>
                      <a:endParaRPr lang="es-ES" sz="12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100" b="0" dirty="0" smtClean="0">
                          <a:solidFill>
                            <a:srgbClr val="000000"/>
                          </a:solidFill>
                          <a:effectLst/>
                        </a:rPr>
                        <a:t>210</a:t>
                      </a:r>
                      <a:endParaRPr lang="es-ES" sz="11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80086">
                <a:tc>
                  <a:txBody>
                    <a:bodyPr/>
                    <a:lstStyle/>
                    <a:p>
                      <a:pPr rtl="0" fontAlgn="ctr"/>
                      <a:r>
                        <a:rPr lang="es-ES" sz="1100" b="1" i="0" kern="1200" dirty="0" smtClean="0">
                          <a:solidFill>
                            <a:schemeClr val="tx1"/>
                          </a:solidFill>
                          <a:effectLst/>
                          <a:latin typeface="+mn-lt"/>
                          <a:ea typeface="+mn-ea"/>
                          <a:cs typeface="+mn-cs"/>
                        </a:rPr>
                        <a:t>Reunión para tratar la situación del proyecto. Asegurarse de que estemos realizando todos los puntos de la entrega. Se pondrá en común la forma de tratar ciertos temas como los borrados, el tratamiento del </a:t>
                      </a:r>
                      <a:r>
                        <a:rPr lang="es-ES" sz="1100" b="1" i="0" kern="1200" dirty="0" err="1" smtClean="0">
                          <a:solidFill>
                            <a:schemeClr val="tx1"/>
                          </a:solidFill>
                          <a:effectLst/>
                          <a:latin typeface="+mn-lt"/>
                          <a:ea typeface="+mn-ea"/>
                          <a:cs typeface="+mn-cs"/>
                        </a:rPr>
                        <a:t>acl</a:t>
                      </a:r>
                      <a:r>
                        <a:rPr lang="es-ES" sz="1100" b="1" i="0" kern="1200" dirty="0" smtClean="0">
                          <a:solidFill>
                            <a:schemeClr val="tx1"/>
                          </a:solidFill>
                          <a:effectLst/>
                          <a:latin typeface="+mn-lt"/>
                          <a:ea typeface="+mn-ea"/>
                          <a:cs typeface="+mn-cs"/>
                        </a:rPr>
                        <a:t> y la parte de gestionar trabajos/entregas por parte del usuario y el administrador. </a:t>
                      </a:r>
                      <a:endParaRPr lang="es-ES" sz="12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100" b="0" dirty="0" smtClean="0">
                          <a:solidFill>
                            <a:srgbClr val="000000"/>
                          </a:solidFill>
                          <a:effectLst/>
                        </a:rPr>
                        <a:t>300</a:t>
                      </a:r>
                      <a:endParaRPr lang="es-ES" sz="11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57844">
                <a:tc>
                  <a:txBody>
                    <a:bodyPr/>
                    <a:lstStyle/>
                    <a:p>
                      <a:pPr rtl="0" fontAlgn="ctr"/>
                      <a:r>
                        <a:rPr lang="es-ES" sz="1100" b="1" i="0" u="none" strike="noStrike" kern="1200" dirty="0" smtClean="0">
                          <a:solidFill>
                            <a:schemeClr val="tx1"/>
                          </a:solidFill>
                          <a:effectLst/>
                          <a:latin typeface="+mn-lt"/>
                          <a:ea typeface="+mn-ea"/>
                          <a:cs typeface="+mn-cs"/>
                        </a:rPr>
                        <a:t>Gestión de Evaluación (Evaluación de historias sobre entregas): </a:t>
                      </a:r>
                      <a:r>
                        <a:rPr lang="es-ES" sz="1100" b="0" i="0" u="none" strike="noStrike" kern="1200" dirty="0" smtClean="0">
                          <a:solidFill>
                            <a:schemeClr val="tx1"/>
                          </a:solidFill>
                          <a:effectLst/>
                          <a:latin typeface="+mn-lt"/>
                          <a:ea typeface="+mn-ea"/>
                          <a:cs typeface="+mn-cs"/>
                        </a:rPr>
                        <a:t>implementar que el administrador edite la evaluación de las historias (Caso de uso 65).</a:t>
                      </a:r>
                      <a:endParaRPr lang="es-ES" sz="12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100" b="0" dirty="0" smtClean="0">
                          <a:solidFill>
                            <a:srgbClr val="000000"/>
                          </a:solidFill>
                          <a:effectLst/>
                        </a:rPr>
                        <a:t>120</a:t>
                      </a:r>
                      <a:endParaRPr lang="es-ES" sz="11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48281">
                <a:tc>
                  <a:txBody>
                    <a:bodyPr/>
                    <a:lstStyle/>
                    <a:p>
                      <a:pPr rtl="0" fontAlgn="ctr"/>
                      <a:r>
                        <a:rPr lang="es-ES" sz="1100" b="1" i="0" u="none" strike="noStrike" kern="1200" dirty="0" smtClean="0">
                          <a:solidFill>
                            <a:schemeClr val="tx1"/>
                          </a:solidFill>
                          <a:effectLst/>
                          <a:latin typeface="+mn-lt"/>
                          <a:ea typeface="+mn-ea"/>
                          <a:cs typeface="+mn-cs"/>
                        </a:rPr>
                        <a:t>Revisión y corrección de las tareas: </a:t>
                      </a:r>
                      <a:r>
                        <a:rPr lang="es-ES" sz="1100" b="0" i="0" u="none" strike="noStrike" kern="1200" dirty="0" smtClean="0">
                          <a:solidFill>
                            <a:schemeClr val="tx1"/>
                          </a:solidFill>
                          <a:effectLst/>
                          <a:latin typeface="+mn-lt"/>
                          <a:ea typeface="+mn-ea"/>
                          <a:cs typeface="+mn-cs"/>
                        </a:rPr>
                        <a:t>asociadas a los casos de uso 65.</a:t>
                      </a:r>
                      <a:endParaRPr lang="es-ES" sz="105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100" b="0" dirty="0" smtClean="0">
                          <a:solidFill>
                            <a:srgbClr val="000000"/>
                          </a:solidFill>
                          <a:effectLst/>
                        </a:rPr>
                        <a:t>60</a:t>
                      </a:r>
                      <a:endParaRPr lang="es-ES" sz="11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47869">
                <a:tc>
                  <a:txBody>
                    <a:bodyPr/>
                    <a:lstStyle/>
                    <a:p>
                      <a:pPr rtl="0" fontAlgn="ctr"/>
                      <a:r>
                        <a:rPr lang="es-ES" sz="1100" b="1" i="0" kern="1200" dirty="0" smtClean="0">
                          <a:solidFill>
                            <a:schemeClr val="tx1"/>
                          </a:solidFill>
                          <a:effectLst/>
                          <a:latin typeface="+mn-lt"/>
                          <a:ea typeface="+mn-ea"/>
                          <a:cs typeface="+mn-cs"/>
                        </a:rPr>
                        <a:t>Revisar y incluir lo comentarios necesarios en los códigos. Además se revisará que se cumplen todas las historias de usuario de la entrega que se refieren al código.</a:t>
                      </a:r>
                      <a:endParaRPr lang="es-ES" sz="9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es-ES" sz="1100" dirty="0" smtClean="0"/>
                        <a:t>30</a:t>
                      </a:r>
                      <a:endParaRPr lang="es-ES" dirty="0"/>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0888">
                <a:tc>
                  <a:txBody>
                    <a:bodyPr/>
                    <a:lstStyle/>
                    <a:p>
                      <a:pPr rtl="0" fontAlgn="ctr"/>
                      <a:r>
                        <a:rPr lang="es-ES" sz="1100" b="1" i="0" kern="1200" dirty="0" smtClean="0">
                          <a:solidFill>
                            <a:schemeClr val="tx1"/>
                          </a:solidFill>
                          <a:effectLst/>
                          <a:latin typeface="+mn-lt"/>
                          <a:ea typeface="+mn-ea"/>
                          <a:cs typeface="+mn-cs"/>
                        </a:rPr>
                        <a:t>Realizar cambios en el diseño para cumplir con las historias de evaluación.</a:t>
                      </a:r>
                      <a:endParaRPr lang="es-ES" sz="9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es-ES" sz="1100" dirty="0" smtClean="0"/>
                        <a:t>30</a:t>
                      </a:r>
                      <a:endParaRPr lang="es-ES" dirty="0"/>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03976">
                <a:tc>
                  <a:txBody>
                    <a:bodyPr/>
                    <a:lstStyle/>
                    <a:p>
                      <a:pPr rtl="0" fontAlgn="ctr"/>
                      <a:r>
                        <a:rPr lang="es-ES" sz="1100" b="1" dirty="0" smtClean="0">
                          <a:solidFill>
                            <a:srgbClr val="000000"/>
                          </a:solidFill>
                          <a:effectLst/>
                        </a:rPr>
                        <a:t>Revisión</a:t>
                      </a:r>
                      <a:r>
                        <a:rPr lang="es-ES" sz="1100" b="1" baseline="0" dirty="0" smtClean="0">
                          <a:solidFill>
                            <a:srgbClr val="000000"/>
                          </a:solidFill>
                          <a:effectLst/>
                        </a:rPr>
                        <a:t> y corrección: </a:t>
                      </a:r>
                      <a:r>
                        <a:rPr lang="es-ES" sz="1100" b="0" baseline="0" dirty="0" smtClean="0">
                          <a:solidFill>
                            <a:srgbClr val="000000"/>
                          </a:solidFill>
                          <a:effectLst/>
                        </a:rPr>
                        <a:t>asegurarse de que se la gestión de usuario, grupos, permisos, funcionalidades y acciones funciona correctamente con todos los elementos que se recogen en la entrega.</a:t>
                      </a:r>
                      <a:endParaRPr lang="es-ES" sz="1100" b="1"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es-ES" sz="1100" dirty="0" smtClean="0"/>
                        <a:t>90</a:t>
                      </a:r>
                      <a:endParaRPr lang="es-ES" sz="1100" dirty="0"/>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6411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ES" sz="1100" b="1" dirty="0" smtClean="0">
                          <a:solidFill>
                            <a:srgbClr val="000000"/>
                          </a:solidFill>
                          <a:effectLst/>
                        </a:rPr>
                        <a:t>Revisión</a:t>
                      </a:r>
                      <a:r>
                        <a:rPr lang="es-ES" sz="1100" b="1" baseline="0" dirty="0" smtClean="0">
                          <a:solidFill>
                            <a:srgbClr val="000000"/>
                          </a:solidFill>
                          <a:effectLst/>
                        </a:rPr>
                        <a:t> y corrección: </a:t>
                      </a:r>
                      <a:r>
                        <a:rPr lang="es-ES" sz="1100" b="0" baseline="0" dirty="0" smtClean="0">
                          <a:solidFill>
                            <a:srgbClr val="000000"/>
                          </a:solidFill>
                          <a:effectLst/>
                        </a:rPr>
                        <a:t>comprobar que las acciones básicas de </a:t>
                      </a:r>
                      <a:r>
                        <a:rPr lang="es-ES" sz="1100" b="0" baseline="0" dirty="0" err="1" smtClean="0">
                          <a:solidFill>
                            <a:srgbClr val="000000"/>
                          </a:solidFill>
                          <a:effectLst/>
                        </a:rPr>
                        <a:t>add,delete,seach,showcurrent,showall,edit</a:t>
                      </a:r>
                      <a:r>
                        <a:rPr lang="es-ES" sz="1100" b="0" baseline="0" dirty="0" smtClean="0">
                          <a:solidFill>
                            <a:srgbClr val="000000"/>
                          </a:solidFill>
                          <a:effectLst/>
                        </a:rPr>
                        <a:t> se realicen correctamente en toda la aplicación.</a:t>
                      </a:r>
                      <a:endParaRPr lang="es-ES" sz="105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es-ES" sz="1100" dirty="0" smtClean="0"/>
                        <a:t>90</a:t>
                      </a:r>
                      <a:endParaRPr lang="es-ES" dirty="0"/>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34575">
                <a:tc>
                  <a:txBody>
                    <a:bodyPr/>
                    <a:lstStyle/>
                    <a:p>
                      <a:pPr rtl="0" fontAlgn="ctr"/>
                      <a:r>
                        <a:rPr lang="es-ES" sz="1100" b="1" i="0" u="none" strike="noStrike" kern="1200" dirty="0" smtClean="0">
                          <a:solidFill>
                            <a:schemeClr val="tx1"/>
                          </a:solidFill>
                          <a:effectLst/>
                          <a:latin typeface="+mn-lt"/>
                          <a:ea typeface="+mn-ea"/>
                          <a:cs typeface="+mn-cs"/>
                        </a:rPr>
                        <a:t>Organizar y asignar tareas: </a:t>
                      </a:r>
                      <a:r>
                        <a:rPr lang="es-ES" sz="1100" b="0" i="0" u="none" strike="noStrike" kern="1200" dirty="0" smtClean="0">
                          <a:solidFill>
                            <a:schemeClr val="tx1"/>
                          </a:solidFill>
                          <a:effectLst/>
                          <a:latin typeface="+mn-lt"/>
                          <a:ea typeface="+mn-ea"/>
                          <a:cs typeface="+mn-cs"/>
                        </a:rPr>
                        <a:t>Realizar un cambio en la planificación para adaptarlo a las necesidades el proyecto y ajustar mejor la asignación</a:t>
                      </a:r>
                      <a:r>
                        <a:rPr lang="es-ES" sz="1100" b="1" i="0" u="none" strike="noStrike" kern="1200" dirty="0" smtClean="0">
                          <a:solidFill>
                            <a:schemeClr val="tx1"/>
                          </a:solidFill>
                          <a:effectLst/>
                          <a:latin typeface="+mn-lt"/>
                          <a:ea typeface="+mn-ea"/>
                          <a:cs typeface="+mn-cs"/>
                        </a:rPr>
                        <a:t> </a:t>
                      </a:r>
                      <a:r>
                        <a:rPr lang="es-ES" sz="1100" b="0" i="0" u="none" strike="noStrike" kern="1200" dirty="0" smtClean="0">
                          <a:solidFill>
                            <a:schemeClr val="tx1"/>
                          </a:solidFill>
                          <a:effectLst/>
                          <a:latin typeface="+mn-lt"/>
                          <a:ea typeface="+mn-ea"/>
                          <a:cs typeface="+mn-cs"/>
                        </a:rPr>
                        <a:t>de tareas en tiempo y recursos. Realizar una planificación exhaustiva de la Semana 5.</a:t>
                      </a:r>
                      <a:endParaRPr lang="es-ES" sz="105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s-ES" sz="1100" b="0" dirty="0" smtClean="0">
                          <a:solidFill>
                            <a:srgbClr val="000000"/>
                          </a:solidFill>
                          <a:effectLst/>
                        </a:rPr>
                        <a:t>90</a:t>
                      </a:r>
                      <a:endParaRPr lang="es-ES" sz="1100" b="0" dirty="0">
                        <a:solidFill>
                          <a:srgbClr val="000000"/>
                        </a:solidFill>
                        <a:effectLst/>
                      </a:endParaRPr>
                    </a:p>
                  </a:txBody>
                  <a:tcPr marL="25075" marR="25075"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12" name="Rectángulo 11"/>
          <p:cNvSpPr/>
          <p:nvPr/>
        </p:nvSpPr>
        <p:spPr>
          <a:xfrm>
            <a:off x="11013990" y="1441621"/>
            <a:ext cx="1079157" cy="8952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sz="1200" dirty="0" smtClean="0"/>
              <a:t>Tiempo total planificado: 1170 min</a:t>
            </a:r>
            <a:endParaRPr lang="es-ES" sz="1200" dirty="0"/>
          </a:p>
        </p:txBody>
      </p:sp>
    </p:spTree>
    <p:extLst>
      <p:ext uri="{BB962C8B-B14F-4D97-AF65-F5344CB8AC3E}">
        <p14:creationId xmlns:p14="http://schemas.microsoft.com/office/powerpoint/2010/main" val="1898681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44577"/>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2" name="CuadroTexto 1"/>
          <p:cNvSpPr txBox="1"/>
          <p:nvPr/>
        </p:nvSpPr>
        <p:spPr>
          <a:xfrm>
            <a:off x="1265509" y="2418778"/>
            <a:ext cx="2856216" cy="430887"/>
          </a:xfrm>
          <a:prstGeom prst="rect">
            <a:avLst/>
          </a:prstGeom>
          <a:noFill/>
        </p:spPr>
        <p:txBody>
          <a:bodyPr wrap="square" rtlCol="0">
            <a:spAutoFit/>
          </a:bodyPr>
          <a:lstStyle/>
          <a:p>
            <a:r>
              <a:rPr lang="es-ES" sz="2200" u="sng" dirty="0" smtClean="0"/>
              <a:t>Planificación en tiempo</a:t>
            </a:r>
            <a:endParaRPr lang="es-ES" sz="2200" u="sng" dirty="0"/>
          </a:p>
        </p:txBody>
      </p:sp>
      <p:graphicFrame>
        <p:nvGraphicFramePr>
          <p:cNvPr id="6" name="Tabla 5"/>
          <p:cNvGraphicFramePr>
            <a:graphicFrameLocks noGrp="1"/>
          </p:cNvGraphicFramePr>
          <p:nvPr>
            <p:extLst>
              <p:ext uri="{D42A27DB-BD31-4B8C-83A1-F6EECF244321}">
                <p14:modId xmlns:p14="http://schemas.microsoft.com/office/powerpoint/2010/main" val="4028674807"/>
              </p:ext>
            </p:extLst>
          </p:nvPr>
        </p:nvGraphicFramePr>
        <p:xfrm>
          <a:off x="1265509" y="3103778"/>
          <a:ext cx="2730089" cy="1884284"/>
        </p:xfrm>
        <a:graphic>
          <a:graphicData uri="http://schemas.openxmlformats.org/drawingml/2006/table">
            <a:tbl>
              <a:tblPr/>
              <a:tblGrid>
                <a:gridCol w="1535315"/>
                <a:gridCol w="1194774"/>
              </a:tblGrid>
              <a:tr h="726816">
                <a:tc>
                  <a:txBody>
                    <a:bodyPr/>
                    <a:lstStyle/>
                    <a:p>
                      <a:pPr algn="ctr" fontAlgn="ctr"/>
                      <a:r>
                        <a:rPr lang="es-ES" sz="1100" b="0" i="0" u="none" strike="noStrike" dirty="0">
                          <a:solidFill>
                            <a:srgbClr val="000000"/>
                          </a:solidFill>
                          <a:effectLst/>
                          <a:latin typeface="Arial" panose="020B0604020202020204" pitchFamily="34" charset="0"/>
                        </a:rPr>
                        <a:t>Recursos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Tiempo planificado total (min)</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200025">
                <a:tc>
                  <a:txBody>
                    <a:bodyPr/>
                    <a:lstStyle/>
                    <a:p>
                      <a:pPr algn="ctr" fontAlgn="ctr"/>
                      <a:r>
                        <a:rPr lang="es-ES" sz="1100" b="0" i="0" u="none" strike="noStrike" dirty="0">
                          <a:solidFill>
                            <a:srgbClr val="000000"/>
                          </a:solidFill>
                          <a:effectLst/>
                          <a:latin typeface="Calibri" panose="020F0502020204030204" pitchFamily="34" charset="0"/>
                        </a:rPr>
                        <a:t>Miguel Ferreiro Díaz</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100">
                          <a:solidFill>
                            <a:srgbClr val="000000"/>
                          </a:solidFill>
                          <a:effectLst/>
                        </a:rPr>
                        <a:t>390</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r>
              <a:tr h="104775">
                <a:tc>
                  <a:txBody>
                    <a:bodyPr/>
                    <a:lstStyle/>
                    <a:p>
                      <a:pPr algn="ctr" fontAlgn="ctr"/>
                      <a:r>
                        <a:rPr lang="es-ES" sz="1100" b="0" i="0" u="none" strike="noStrike" dirty="0">
                          <a:solidFill>
                            <a:srgbClr val="000000"/>
                          </a:solidFill>
                          <a:effectLst/>
                          <a:latin typeface="Calibri" panose="020F0502020204030204" pitchFamily="34" charset="0"/>
                        </a:rPr>
                        <a:t>Alejandro Vila Cid</a:t>
                      </a:r>
                    </a:p>
                  </a:txBody>
                  <a:tcPr marL="9525" marR="9525" marT="9525" marB="0" anchor="ctr">
                    <a:lnL>
                      <a:noFill/>
                    </a:lnL>
                    <a:lnR>
                      <a:noFill/>
                    </a:lnR>
                    <a:lnT>
                      <a:noFill/>
                    </a:lnT>
                    <a:lnB>
                      <a:noFill/>
                    </a:lnB>
                    <a:solidFill>
                      <a:schemeClr val="bg1"/>
                    </a:solidFill>
                  </a:tcPr>
                </a:tc>
                <a:tc>
                  <a:txBody>
                    <a:bodyPr/>
                    <a:lstStyle/>
                    <a:p>
                      <a:pPr algn="ctr" rtl="0" fontAlgn="ctr"/>
                      <a:r>
                        <a:rPr lang="es-ES" sz="1100" dirty="0">
                          <a:solidFill>
                            <a:srgbClr val="000000"/>
                          </a:solidFill>
                          <a:effectLst/>
                        </a:rPr>
                        <a:t>390</a:t>
                      </a:r>
                    </a:p>
                  </a:txBody>
                  <a:tcPr marL="28575" marR="28575" marT="0" marB="0" anchor="ctr">
                    <a:lnL>
                      <a:noFill/>
                    </a:lnL>
                    <a:lnR>
                      <a:noFill/>
                    </a:lnR>
                    <a:lnT>
                      <a:noFill/>
                    </a:lnT>
                    <a:lnB>
                      <a:noFill/>
                    </a:lnB>
                  </a:tcPr>
                </a:tc>
              </a:tr>
              <a:tr h="108842">
                <a:tc>
                  <a:txBody>
                    <a:bodyPr/>
                    <a:lstStyle/>
                    <a:p>
                      <a:pPr algn="ctr" fontAlgn="ctr"/>
                      <a:r>
                        <a:rPr lang="es-ES" sz="1100" b="0" i="0" u="none" strike="noStrike" dirty="0" err="1">
                          <a:solidFill>
                            <a:srgbClr val="000000"/>
                          </a:solidFill>
                          <a:effectLst/>
                          <a:latin typeface="Calibri" panose="020F0502020204030204" pitchFamily="34" charset="0"/>
                        </a:rPr>
                        <a:t>Jonatan</a:t>
                      </a:r>
                      <a:r>
                        <a:rPr lang="es-ES" sz="1100" b="0" i="0" u="none" strike="noStrike" dirty="0">
                          <a:solidFill>
                            <a:srgbClr val="000000"/>
                          </a:solidFill>
                          <a:effectLst/>
                          <a:latin typeface="Calibri" panose="020F0502020204030204" pitchFamily="34" charset="0"/>
                        </a:rPr>
                        <a:t> </a:t>
                      </a:r>
                      <a:r>
                        <a:rPr lang="es-ES" sz="1100" b="0" i="0" u="none" strike="noStrike" dirty="0" err="1">
                          <a:solidFill>
                            <a:srgbClr val="000000"/>
                          </a:solidFill>
                          <a:effectLst/>
                          <a:latin typeface="Calibri" panose="020F0502020204030204" pitchFamily="34" charset="0"/>
                        </a:rPr>
                        <a:t>Couto</a:t>
                      </a:r>
                      <a:r>
                        <a:rPr lang="es-ES" sz="1100" b="0" i="0" u="none" strike="noStrike" dirty="0">
                          <a:solidFill>
                            <a:srgbClr val="000000"/>
                          </a:solidFill>
                          <a:effectLst/>
                          <a:latin typeface="Calibri" panose="020F0502020204030204" pitchFamily="34" charset="0"/>
                        </a:rPr>
                        <a:t> </a:t>
                      </a:r>
                      <a:r>
                        <a:rPr lang="es-ES" sz="1100" b="0" i="0" u="none" strike="noStrike" dirty="0" err="1">
                          <a:solidFill>
                            <a:srgbClr val="000000"/>
                          </a:solidFill>
                          <a:effectLst/>
                          <a:latin typeface="Calibri" panose="020F0502020204030204" pitchFamily="34" charset="0"/>
                        </a:rPr>
                        <a:t>Riádigos</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rtl="0" fontAlgn="ctr"/>
                      <a:r>
                        <a:rPr lang="es-ES" sz="1100" dirty="0">
                          <a:solidFill>
                            <a:srgbClr val="000000"/>
                          </a:solidFill>
                          <a:effectLst/>
                        </a:rPr>
                        <a:t>390</a:t>
                      </a:r>
                    </a:p>
                  </a:txBody>
                  <a:tcPr marL="28575" marR="28575" marT="0" marB="0" anchor="ctr">
                    <a:lnL>
                      <a:noFill/>
                    </a:lnL>
                    <a:lnR>
                      <a:noFill/>
                    </a:lnR>
                    <a:lnT>
                      <a:noFill/>
                    </a:lnT>
                    <a:lnB>
                      <a:noFill/>
                    </a:lnB>
                  </a:tcPr>
                </a:tc>
              </a:tr>
              <a:tr h="190500">
                <a:tc>
                  <a:txBody>
                    <a:bodyPr/>
                    <a:lstStyle/>
                    <a:p>
                      <a:pPr algn="ctr" fontAlgn="ctr"/>
                      <a:r>
                        <a:rPr lang="es-ES" sz="1100" b="0" i="0" u="none" strike="noStrike" dirty="0" err="1">
                          <a:solidFill>
                            <a:srgbClr val="000000"/>
                          </a:solidFill>
                          <a:effectLst/>
                          <a:latin typeface="Calibri" panose="020F0502020204030204" pitchFamily="34" charset="0"/>
                        </a:rPr>
                        <a:t>Brais</a:t>
                      </a:r>
                      <a:r>
                        <a:rPr lang="es-ES" sz="1100" b="0" i="0" u="none" strike="noStrike" dirty="0">
                          <a:solidFill>
                            <a:srgbClr val="000000"/>
                          </a:solidFill>
                          <a:effectLst/>
                          <a:latin typeface="Calibri" panose="020F0502020204030204" pitchFamily="34" charset="0"/>
                        </a:rPr>
                        <a:t> Santos </a:t>
                      </a:r>
                      <a:r>
                        <a:rPr lang="es-ES" sz="1100" b="0" i="0" u="none" strike="noStrike" dirty="0" err="1">
                          <a:solidFill>
                            <a:srgbClr val="000000"/>
                          </a:solidFill>
                          <a:effectLst/>
                          <a:latin typeface="Calibri" panose="020F0502020204030204" pitchFamily="34" charset="0"/>
                        </a:rPr>
                        <a:t>Negreira</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rtl="0" fontAlgn="ctr"/>
                      <a:r>
                        <a:rPr lang="es-ES" sz="1100" dirty="0">
                          <a:solidFill>
                            <a:srgbClr val="000000"/>
                          </a:solidFill>
                          <a:effectLst/>
                        </a:rPr>
                        <a:t>390</a:t>
                      </a:r>
                    </a:p>
                  </a:txBody>
                  <a:tcPr marL="28575" marR="28575" marT="0" marB="0" anchor="ctr">
                    <a:lnL>
                      <a:noFill/>
                    </a:lnL>
                    <a:lnR>
                      <a:noFill/>
                    </a:lnR>
                    <a:lnT>
                      <a:noFill/>
                    </a:lnT>
                    <a:lnB>
                      <a:noFill/>
                    </a:lnB>
                  </a:tcPr>
                </a:tc>
              </a:tr>
              <a:tr h="235448">
                <a:tc>
                  <a:txBody>
                    <a:bodyPr/>
                    <a:lstStyle/>
                    <a:p>
                      <a:pPr algn="ctr" fontAlgn="ctr"/>
                      <a:r>
                        <a:rPr lang="es-ES" sz="1100" b="0" i="0" u="none" strike="noStrike" dirty="0" err="1">
                          <a:solidFill>
                            <a:srgbClr val="000000"/>
                          </a:solidFill>
                          <a:effectLst/>
                          <a:latin typeface="Calibri" panose="020F0502020204030204" pitchFamily="34" charset="0"/>
                        </a:rPr>
                        <a:t>Brais</a:t>
                      </a:r>
                      <a:r>
                        <a:rPr lang="es-ES" sz="1100" b="0" i="0" u="none" strike="noStrike" dirty="0">
                          <a:solidFill>
                            <a:srgbClr val="000000"/>
                          </a:solidFill>
                          <a:effectLst/>
                          <a:latin typeface="Calibri" panose="020F0502020204030204" pitchFamily="34" charset="0"/>
                        </a:rPr>
                        <a:t> Rodríguez Martínez</a:t>
                      </a:r>
                    </a:p>
                  </a:txBody>
                  <a:tcPr marL="9525" marR="9525" marT="9525" marB="0" anchor="ctr">
                    <a:lnL>
                      <a:noFill/>
                    </a:lnL>
                    <a:lnR>
                      <a:noFill/>
                    </a:lnR>
                    <a:lnT>
                      <a:noFill/>
                    </a:lnT>
                    <a:lnB>
                      <a:noFill/>
                    </a:lnB>
                    <a:solidFill>
                      <a:schemeClr val="bg1"/>
                    </a:solidFill>
                  </a:tcPr>
                </a:tc>
                <a:tc>
                  <a:txBody>
                    <a:bodyPr/>
                    <a:lstStyle/>
                    <a:p>
                      <a:pPr algn="ctr" rtl="0" fontAlgn="ctr"/>
                      <a:r>
                        <a:rPr lang="es-ES" sz="1100">
                          <a:solidFill>
                            <a:srgbClr val="000000"/>
                          </a:solidFill>
                          <a:effectLst/>
                        </a:rPr>
                        <a:t>390</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r>
              <a:tr h="119191">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ctr"/>
                      <a:r>
                        <a:rPr lang="es-ES" sz="1100" dirty="0">
                          <a:solidFill>
                            <a:srgbClr val="000000"/>
                          </a:solidFill>
                          <a:effectLst/>
                        </a:rPr>
                        <a:t>1950</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r>
            </a:tbl>
          </a:graphicData>
        </a:graphic>
      </p:graphicFrame>
      <p:graphicFrame>
        <p:nvGraphicFramePr>
          <p:cNvPr id="12" name="Tabla 11"/>
          <p:cNvGraphicFramePr>
            <a:graphicFrameLocks noGrp="1"/>
          </p:cNvGraphicFramePr>
          <p:nvPr>
            <p:extLst>
              <p:ext uri="{D42A27DB-BD31-4B8C-83A1-F6EECF244321}">
                <p14:modId xmlns:p14="http://schemas.microsoft.com/office/powerpoint/2010/main" val="3143400848"/>
              </p:ext>
            </p:extLst>
          </p:nvPr>
        </p:nvGraphicFramePr>
        <p:xfrm>
          <a:off x="7909389" y="3103778"/>
          <a:ext cx="2748368" cy="1884284"/>
        </p:xfrm>
        <a:graphic>
          <a:graphicData uri="http://schemas.openxmlformats.org/drawingml/2006/table">
            <a:tbl>
              <a:tblPr/>
              <a:tblGrid>
                <a:gridCol w="1805589"/>
                <a:gridCol w="942779"/>
              </a:tblGrid>
              <a:tr h="667034">
                <a:tc>
                  <a:txBody>
                    <a:bodyPr/>
                    <a:lstStyle/>
                    <a:p>
                      <a:pPr algn="ctr" fontAlgn="ctr"/>
                      <a:r>
                        <a:rPr lang="es-ES" sz="1100" b="0" i="0" u="none" strike="noStrike" dirty="0">
                          <a:solidFill>
                            <a:srgbClr val="000000"/>
                          </a:solidFill>
                          <a:effectLst/>
                          <a:latin typeface="Arial" panose="020B0604020202020204" pitchFamily="34" charset="0"/>
                        </a:rPr>
                        <a:t>Recursos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Coste por hora planificado</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181726">
                <a:tc>
                  <a:txBody>
                    <a:bodyPr/>
                    <a:lstStyle/>
                    <a:p>
                      <a:pPr algn="ctr" fontAlgn="ctr"/>
                      <a:r>
                        <a:rPr lang="es-ES" sz="1100" b="0" i="0" u="none" strike="noStrike" dirty="0">
                          <a:solidFill>
                            <a:srgbClr val="000000"/>
                          </a:solidFill>
                          <a:effectLst/>
                          <a:latin typeface="Calibri" panose="020F0502020204030204" pitchFamily="34" charset="0"/>
                        </a:rPr>
                        <a:t>Miguel Ferreiro Díaz</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rtl="0" fontAlgn="ctr"/>
                      <a:r>
                        <a:rPr lang="es-ES" sz="1100" dirty="0">
                          <a:solidFill>
                            <a:srgbClr val="000000"/>
                          </a:solidFill>
                          <a:effectLst/>
                        </a:rPr>
                        <a:t>97,5</a:t>
                      </a: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r>
              <a:tr h="192844">
                <a:tc>
                  <a:txBody>
                    <a:bodyPr/>
                    <a:lstStyle/>
                    <a:p>
                      <a:pPr algn="ctr" fontAlgn="ctr"/>
                      <a:r>
                        <a:rPr lang="es-ES" sz="1100" b="0" i="0" u="none" strike="noStrike" dirty="0">
                          <a:solidFill>
                            <a:srgbClr val="000000"/>
                          </a:solidFill>
                          <a:effectLst/>
                          <a:latin typeface="Calibri" panose="020F0502020204030204" pitchFamily="34" charset="0"/>
                        </a:rPr>
                        <a:t>Alejandro Vila Cid</a:t>
                      </a:r>
                    </a:p>
                  </a:txBody>
                  <a:tcPr marL="9525" marR="9525" marT="9525" marB="0" anchor="ctr">
                    <a:lnL>
                      <a:noFill/>
                    </a:lnL>
                    <a:lnR>
                      <a:noFill/>
                    </a:lnR>
                    <a:lnT>
                      <a:noFill/>
                    </a:lnT>
                    <a:lnB>
                      <a:noFill/>
                    </a:lnB>
                    <a:solidFill>
                      <a:schemeClr val="bg1"/>
                    </a:solidFill>
                  </a:tcPr>
                </a:tc>
                <a:tc>
                  <a:txBody>
                    <a:bodyPr/>
                    <a:lstStyle/>
                    <a:p>
                      <a:pPr algn="ctr" rtl="0" fontAlgn="ctr"/>
                      <a:r>
                        <a:rPr lang="es-ES" sz="1100" dirty="0">
                          <a:solidFill>
                            <a:srgbClr val="000000"/>
                          </a:solidFill>
                          <a:effectLst/>
                        </a:rPr>
                        <a:t>97,5</a:t>
                      </a:r>
                    </a:p>
                  </a:txBody>
                  <a:tcPr marL="28575" marR="28575" marT="0" marB="0" anchor="ctr">
                    <a:lnL>
                      <a:noFill/>
                    </a:lnL>
                    <a:lnR>
                      <a:noFill/>
                    </a:lnR>
                    <a:lnT>
                      <a:noFill/>
                    </a:lnT>
                    <a:lnB>
                      <a:noFill/>
                    </a:lnB>
                  </a:tcPr>
                </a:tc>
              </a:tr>
              <a:tr h="184460">
                <a:tc>
                  <a:txBody>
                    <a:bodyPr/>
                    <a:lstStyle/>
                    <a:p>
                      <a:pPr algn="ctr" fontAlgn="ctr"/>
                      <a:r>
                        <a:rPr lang="es-ES" sz="1100" b="0" i="0" u="none" strike="noStrike" dirty="0" err="1">
                          <a:solidFill>
                            <a:srgbClr val="000000"/>
                          </a:solidFill>
                          <a:effectLst/>
                          <a:latin typeface="Calibri" panose="020F0502020204030204" pitchFamily="34" charset="0"/>
                        </a:rPr>
                        <a:t>Jonatan</a:t>
                      </a:r>
                      <a:r>
                        <a:rPr lang="es-ES" sz="1100" b="0" i="0" u="none" strike="noStrike" dirty="0">
                          <a:solidFill>
                            <a:srgbClr val="000000"/>
                          </a:solidFill>
                          <a:effectLst/>
                          <a:latin typeface="Calibri" panose="020F0502020204030204" pitchFamily="34" charset="0"/>
                        </a:rPr>
                        <a:t> </a:t>
                      </a:r>
                      <a:r>
                        <a:rPr lang="es-ES" sz="1100" b="0" i="0" u="none" strike="noStrike" dirty="0" err="1">
                          <a:solidFill>
                            <a:srgbClr val="000000"/>
                          </a:solidFill>
                          <a:effectLst/>
                          <a:latin typeface="Calibri" panose="020F0502020204030204" pitchFamily="34" charset="0"/>
                        </a:rPr>
                        <a:t>Couto</a:t>
                      </a:r>
                      <a:r>
                        <a:rPr lang="es-ES" sz="1100" b="0" i="0" u="none" strike="noStrike" dirty="0">
                          <a:solidFill>
                            <a:srgbClr val="000000"/>
                          </a:solidFill>
                          <a:effectLst/>
                          <a:latin typeface="Calibri" panose="020F0502020204030204" pitchFamily="34" charset="0"/>
                        </a:rPr>
                        <a:t> </a:t>
                      </a:r>
                      <a:r>
                        <a:rPr lang="es-ES" sz="1100" b="0" i="0" u="none" strike="noStrike" dirty="0" err="1">
                          <a:solidFill>
                            <a:srgbClr val="000000"/>
                          </a:solidFill>
                          <a:effectLst/>
                          <a:latin typeface="Calibri" panose="020F0502020204030204" pitchFamily="34" charset="0"/>
                        </a:rPr>
                        <a:t>Riádigos</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rtl="0" fontAlgn="ctr"/>
                      <a:r>
                        <a:rPr lang="es-ES" sz="1100" dirty="0">
                          <a:solidFill>
                            <a:srgbClr val="000000"/>
                          </a:solidFill>
                          <a:effectLst/>
                        </a:rPr>
                        <a:t>97,5</a:t>
                      </a:r>
                    </a:p>
                  </a:txBody>
                  <a:tcPr marL="28575" marR="28575" marT="0" marB="0" anchor="ctr">
                    <a:lnL>
                      <a:noFill/>
                    </a:lnL>
                    <a:lnR>
                      <a:noFill/>
                    </a:lnR>
                    <a:lnT>
                      <a:noFill/>
                    </a:lnT>
                    <a:lnB>
                      <a:noFill/>
                    </a:lnB>
                  </a:tcPr>
                </a:tc>
              </a:tr>
              <a:tr h="180320">
                <a:tc>
                  <a:txBody>
                    <a:bodyPr/>
                    <a:lstStyle/>
                    <a:p>
                      <a:pPr algn="ctr" fontAlgn="ctr"/>
                      <a:r>
                        <a:rPr lang="es-ES" sz="1100" b="0" i="0" u="none" strike="noStrike" dirty="0" err="1">
                          <a:solidFill>
                            <a:srgbClr val="000000"/>
                          </a:solidFill>
                          <a:effectLst/>
                          <a:latin typeface="Calibri" panose="020F0502020204030204" pitchFamily="34" charset="0"/>
                        </a:rPr>
                        <a:t>Brais</a:t>
                      </a:r>
                      <a:r>
                        <a:rPr lang="es-ES" sz="1100" b="0" i="0" u="none" strike="noStrike" dirty="0">
                          <a:solidFill>
                            <a:srgbClr val="000000"/>
                          </a:solidFill>
                          <a:effectLst/>
                          <a:latin typeface="Calibri" panose="020F0502020204030204" pitchFamily="34" charset="0"/>
                        </a:rPr>
                        <a:t> Santos </a:t>
                      </a:r>
                      <a:r>
                        <a:rPr lang="es-ES" sz="1100" b="0" i="0" u="none" strike="noStrike" dirty="0" err="1">
                          <a:solidFill>
                            <a:srgbClr val="000000"/>
                          </a:solidFill>
                          <a:effectLst/>
                          <a:latin typeface="Calibri" panose="020F0502020204030204" pitchFamily="34" charset="0"/>
                        </a:rPr>
                        <a:t>Negreira</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rtl="0" fontAlgn="ctr"/>
                      <a:r>
                        <a:rPr lang="es-ES" sz="1100" dirty="0">
                          <a:solidFill>
                            <a:srgbClr val="000000"/>
                          </a:solidFill>
                          <a:effectLst/>
                        </a:rPr>
                        <a:t>97,5</a:t>
                      </a:r>
                    </a:p>
                  </a:txBody>
                  <a:tcPr marL="28575" marR="28575" marT="0" marB="0" anchor="ctr">
                    <a:lnL>
                      <a:noFill/>
                    </a:lnL>
                    <a:lnR>
                      <a:noFill/>
                    </a:lnR>
                    <a:lnT>
                      <a:noFill/>
                    </a:lnT>
                    <a:lnB>
                      <a:noFill/>
                    </a:lnB>
                  </a:tcPr>
                </a:tc>
              </a:tr>
              <a:tr h="238907">
                <a:tc>
                  <a:txBody>
                    <a:bodyPr/>
                    <a:lstStyle/>
                    <a:p>
                      <a:pPr algn="ctr" fontAlgn="ctr"/>
                      <a:r>
                        <a:rPr lang="es-ES" sz="1100" b="0" i="0" u="none" strike="noStrike" dirty="0" err="1">
                          <a:solidFill>
                            <a:srgbClr val="000000"/>
                          </a:solidFill>
                          <a:effectLst/>
                          <a:latin typeface="Calibri" panose="020F0502020204030204" pitchFamily="34" charset="0"/>
                        </a:rPr>
                        <a:t>Brais</a:t>
                      </a:r>
                      <a:r>
                        <a:rPr lang="es-ES" sz="1100" b="0" i="0" u="none" strike="noStrike" dirty="0">
                          <a:solidFill>
                            <a:srgbClr val="000000"/>
                          </a:solidFill>
                          <a:effectLst/>
                          <a:latin typeface="Calibri" panose="020F0502020204030204" pitchFamily="34" charset="0"/>
                        </a:rPr>
                        <a:t> Rodríguez Martínez</a:t>
                      </a:r>
                    </a:p>
                  </a:txBody>
                  <a:tcPr marL="9525" marR="9525" marT="9525" marB="0" anchor="ctr">
                    <a:lnL>
                      <a:noFill/>
                    </a:lnL>
                    <a:lnR>
                      <a:noFill/>
                    </a:lnR>
                    <a:lnT>
                      <a:noFill/>
                    </a:lnT>
                    <a:lnB>
                      <a:noFill/>
                    </a:lnB>
                    <a:solidFill>
                      <a:schemeClr val="bg1"/>
                    </a:solidFill>
                  </a:tcPr>
                </a:tc>
                <a:tc>
                  <a:txBody>
                    <a:bodyPr/>
                    <a:lstStyle/>
                    <a:p>
                      <a:pPr algn="ctr" rtl="0" fontAlgn="ctr"/>
                      <a:r>
                        <a:rPr lang="es-ES" sz="1100" dirty="0">
                          <a:solidFill>
                            <a:srgbClr val="000000"/>
                          </a:solidFill>
                          <a:effectLst/>
                        </a:rPr>
                        <a:t>97,5</a:t>
                      </a:r>
                    </a:p>
                  </a:txBody>
                  <a:tcPr marL="28575" marR="28575" marT="0" marB="0" anchor="ctr">
                    <a:lnL>
                      <a:noFill/>
                    </a:lnL>
                    <a:lnR>
                      <a:noFill/>
                    </a:lnR>
                    <a:lnT>
                      <a:noFill/>
                    </a:lnT>
                    <a:lnB w="6350" cap="flat" cmpd="sng" algn="ctr">
                      <a:solidFill>
                        <a:srgbClr val="000000"/>
                      </a:solidFill>
                      <a:prstDash val="solid"/>
                      <a:round/>
                      <a:headEnd type="none" w="med" len="med"/>
                      <a:tailEnd type="none" w="med" len="med"/>
                    </a:lnB>
                  </a:tcPr>
                </a:tc>
              </a:tr>
              <a:tr h="238993">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ctr"/>
                      <a:r>
                        <a:rPr lang="es-ES" sz="1100" dirty="0">
                          <a:solidFill>
                            <a:srgbClr val="000000"/>
                          </a:solidFill>
                          <a:effectLst/>
                        </a:rPr>
                        <a:t>487,5</a:t>
                      </a:r>
                    </a:p>
                  </a:txBody>
                  <a:tcPr marL="28575" marR="28575" marT="0" marB="0" anchor="ctr">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13" name="CuadroTexto 12"/>
          <p:cNvSpPr txBox="1"/>
          <p:nvPr/>
        </p:nvSpPr>
        <p:spPr>
          <a:xfrm>
            <a:off x="7975292" y="2418777"/>
            <a:ext cx="2856216" cy="430887"/>
          </a:xfrm>
          <a:prstGeom prst="rect">
            <a:avLst/>
          </a:prstGeom>
          <a:noFill/>
        </p:spPr>
        <p:txBody>
          <a:bodyPr wrap="square" rtlCol="0">
            <a:spAutoFit/>
          </a:bodyPr>
          <a:lstStyle/>
          <a:p>
            <a:r>
              <a:rPr lang="es-ES" sz="2200" u="sng" dirty="0" smtClean="0"/>
              <a:t>Planificación en coste</a:t>
            </a:r>
            <a:endParaRPr lang="es-ES" sz="2200" u="sng" dirty="0"/>
          </a:p>
        </p:txBody>
      </p:sp>
    </p:spTree>
    <p:extLst>
      <p:ext uri="{BB962C8B-B14F-4D97-AF65-F5344CB8AC3E}">
        <p14:creationId xmlns:p14="http://schemas.microsoft.com/office/powerpoint/2010/main" val="256014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4005208" y="1734406"/>
            <a:ext cx="4181583" cy="430887"/>
          </a:xfrm>
          <a:prstGeom prst="rect">
            <a:avLst/>
          </a:prstGeom>
          <a:noFill/>
        </p:spPr>
        <p:txBody>
          <a:bodyPr wrap="square" rtlCol="0">
            <a:spAutoFit/>
          </a:bodyPr>
          <a:lstStyle/>
          <a:p>
            <a:r>
              <a:rPr lang="es-ES" sz="2200" dirty="0" smtClean="0"/>
              <a:t>Planificación en alcance y personas</a:t>
            </a:r>
            <a:endParaRPr lang="es-ES" sz="2200" dirty="0"/>
          </a:p>
        </p:txBody>
      </p:sp>
      <p:sp>
        <p:nvSpPr>
          <p:cNvPr id="6" name="CuadroTexto 5"/>
          <p:cNvSpPr txBox="1"/>
          <p:nvPr/>
        </p:nvSpPr>
        <p:spPr>
          <a:xfrm>
            <a:off x="838200" y="2024345"/>
            <a:ext cx="3359650" cy="369332"/>
          </a:xfrm>
          <a:prstGeom prst="rect">
            <a:avLst/>
          </a:prstGeom>
          <a:noFill/>
        </p:spPr>
        <p:txBody>
          <a:bodyPr wrap="square" rtlCol="0">
            <a:spAutoFit/>
          </a:bodyPr>
          <a:lstStyle/>
          <a:p>
            <a:r>
              <a:rPr lang="es-ES" u="sng" dirty="0" smtClean="0"/>
              <a:t>Recurso: Miguel Ferreiro Díaz</a:t>
            </a:r>
            <a:endParaRPr lang="es-ES" u="sng" dirty="0"/>
          </a:p>
        </p:txBody>
      </p:sp>
      <p:graphicFrame>
        <p:nvGraphicFramePr>
          <p:cNvPr id="8" name="Tabla 7"/>
          <p:cNvGraphicFramePr>
            <a:graphicFrameLocks noGrp="1"/>
          </p:cNvGraphicFramePr>
          <p:nvPr>
            <p:extLst>
              <p:ext uri="{D42A27DB-BD31-4B8C-83A1-F6EECF244321}">
                <p14:modId xmlns:p14="http://schemas.microsoft.com/office/powerpoint/2010/main" val="483005037"/>
              </p:ext>
            </p:extLst>
          </p:nvPr>
        </p:nvGraphicFramePr>
        <p:xfrm>
          <a:off x="276225" y="2432571"/>
          <a:ext cx="11800445" cy="4389120"/>
        </p:xfrm>
        <a:graphic>
          <a:graphicData uri="http://schemas.openxmlformats.org/drawingml/2006/table">
            <a:tbl>
              <a:tblPr/>
              <a:tblGrid>
                <a:gridCol w="10858500"/>
                <a:gridCol w="941945"/>
              </a:tblGrid>
              <a:tr h="630241">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70765">
                <a:tc>
                  <a:txBody>
                    <a:bodyPr/>
                    <a:lstStyle/>
                    <a:p>
                      <a:pPr algn="l" fontAlgn="ctr"/>
                      <a:r>
                        <a:rPr lang="es-ES" sz="1400" b="1" i="0" kern="1200" dirty="0" smtClean="0">
                          <a:solidFill>
                            <a:schemeClr val="tx1"/>
                          </a:solidFill>
                          <a:effectLst/>
                          <a:latin typeface="+mn-lt"/>
                          <a:ea typeface="+mn-ea"/>
                          <a:cs typeface="+mn-cs"/>
                        </a:rPr>
                        <a:t>Seguimiento en la organización y asignación de tareas de la Semana 4 (incluido la preparación de la presentación). Estar atento a cualquier cambio en la dirección del proyecto y localizar las tareas con más dificultad para poder </a:t>
                      </a:r>
                      <a:r>
                        <a:rPr lang="es-ES" sz="1400" b="1" i="0" kern="1200" dirty="0" err="1" smtClean="0">
                          <a:solidFill>
                            <a:schemeClr val="tx1"/>
                          </a:solidFill>
                          <a:effectLst/>
                          <a:latin typeface="+mn-lt"/>
                          <a:ea typeface="+mn-ea"/>
                          <a:cs typeface="+mn-cs"/>
                        </a:rPr>
                        <a:t>replanificar</a:t>
                      </a:r>
                      <a:r>
                        <a:rPr lang="es-ES" sz="1400" b="1" i="0" kern="1200" dirty="0" smtClean="0">
                          <a:solidFill>
                            <a:schemeClr val="tx1"/>
                          </a:solidFill>
                          <a:effectLst/>
                          <a:latin typeface="+mn-lt"/>
                          <a:ea typeface="+mn-ea"/>
                          <a:cs typeface="+mn-cs"/>
                        </a:rPr>
                        <a:t>.</a:t>
                      </a:r>
                      <a:endParaRPr lang="es-ES" sz="10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313038">
                <a:tc>
                  <a:txBody>
                    <a:bodyPr/>
                    <a:lstStyle/>
                    <a:p>
                      <a:pPr algn="l" fontAlgn="ctr"/>
                      <a:r>
                        <a:rPr lang="es-ES" sz="1400" b="1" i="0" u="none" strike="noStrike" kern="1200" dirty="0" smtClean="0">
                          <a:solidFill>
                            <a:schemeClr val="tx1"/>
                          </a:solidFill>
                          <a:effectLst/>
                          <a:latin typeface="+mn-lt"/>
                          <a:ea typeface="+mn-ea"/>
                          <a:cs typeface="+mn-cs"/>
                        </a:rPr>
                        <a:t>Revisión y corrección de la tarea:</a:t>
                      </a:r>
                      <a:r>
                        <a:rPr lang="es-ES" sz="1400" b="0" i="0" u="none" strike="noStrike" kern="1200" dirty="0" smtClean="0">
                          <a:solidFill>
                            <a:schemeClr val="tx1"/>
                          </a:solidFill>
                          <a:effectLst/>
                          <a:latin typeface="+mn-lt"/>
                          <a:ea typeface="+mn-ea"/>
                          <a:cs typeface="+mn-cs"/>
                        </a:rPr>
                        <a:t> 'Gestión de evaluación (Evaluación de historias sobre entregas): realizar la implementación de la generación de notas de entregas y </a:t>
                      </a:r>
                      <a:r>
                        <a:rPr lang="es-ES" sz="1400" b="0" i="0" u="none" strike="noStrike" kern="1200" dirty="0" err="1" smtClean="0">
                          <a:solidFill>
                            <a:schemeClr val="tx1"/>
                          </a:solidFill>
                          <a:effectLst/>
                          <a:latin typeface="+mn-lt"/>
                          <a:ea typeface="+mn-ea"/>
                          <a:cs typeface="+mn-cs"/>
                        </a:rPr>
                        <a:t>Qas</a:t>
                      </a:r>
                      <a:r>
                        <a:rPr lang="es-ES" sz="1400" b="0" i="0" u="none" strike="noStrike" kern="1200" dirty="0" smtClean="0">
                          <a:solidFill>
                            <a:schemeClr val="tx1"/>
                          </a:solidFill>
                          <a:effectLst/>
                          <a:latin typeface="+mn-lt"/>
                          <a:ea typeface="+mn-ea"/>
                          <a:cs typeface="+mn-cs"/>
                        </a:rPr>
                        <a:t>. Plantear la situación cómo el </a:t>
                      </a:r>
                      <a:r>
                        <a:rPr lang="es-ES" sz="1400" b="0" i="0" u="none" strike="noStrike" kern="1200" dirty="0" err="1" smtClean="0">
                          <a:solidFill>
                            <a:schemeClr val="tx1"/>
                          </a:solidFill>
                          <a:effectLst/>
                          <a:latin typeface="+mn-lt"/>
                          <a:ea typeface="+mn-ea"/>
                          <a:cs typeface="+mn-cs"/>
                        </a:rPr>
                        <a:t>admin</a:t>
                      </a:r>
                      <a:r>
                        <a:rPr lang="es-ES" sz="1400" b="0" i="0" u="none" strike="noStrike" kern="1200" dirty="0" smtClean="0">
                          <a:solidFill>
                            <a:schemeClr val="tx1"/>
                          </a:solidFill>
                          <a:effectLst/>
                          <a:latin typeface="+mn-lt"/>
                          <a:ea typeface="+mn-ea"/>
                          <a:cs typeface="+mn-cs"/>
                        </a:rPr>
                        <a:t> va a proceder a la generación de estas notas.'</a:t>
                      </a:r>
                      <a:endParaRPr lang="es-ES" sz="10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56682">
                <a:tc>
                  <a:txBody>
                    <a:bodyPr/>
                    <a:lstStyle/>
                    <a:p>
                      <a:pPr algn="l" fontAlgn="b"/>
                      <a:r>
                        <a:rPr lang="es-ES" sz="1400" b="1" i="0" u="none" strike="noStrike" kern="1200" dirty="0" smtClean="0">
                          <a:solidFill>
                            <a:schemeClr val="tx1"/>
                          </a:solidFill>
                          <a:effectLst/>
                          <a:latin typeface="+mn-lt"/>
                          <a:ea typeface="+mn-ea"/>
                          <a:cs typeface="+mn-cs"/>
                        </a:rPr>
                        <a:t>Revisión y corrección de la tarea: </a:t>
                      </a:r>
                      <a:r>
                        <a:rPr lang="es-ES" sz="1400" b="0" i="0" u="none" strike="noStrike" kern="1200" dirty="0" smtClean="0">
                          <a:solidFill>
                            <a:schemeClr val="tx1"/>
                          </a:solidFill>
                          <a:effectLst/>
                          <a:latin typeface="+mn-lt"/>
                          <a:ea typeface="+mn-ea"/>
                          <a:cs typeface="+mn-cs"/>
                        </a:rPr>
                        <a:t>'</a:t>
                      </a:r>
                      <a:r>
                        <a:rPr lang="es-ES" sz="1400" b="1" i="0" u="none" strike="noStrike" kern="1200" dirty="0" smtClean="0">
                          <a:solidFill>
                            <a:schemeClr val="tx1"/>
                          </a:solidFill>
                          <a:effectLst/>
                          <a:latin typeface="+mn-lt"/>
                          <a:ea typeface="+mn-ea"/>
                          <a:cs typeface="+mn-cs"/>
                        </a:rPr>
                        <a:t>Cambios en las operaciones de añadir, editar, búsqueda y borrados:</a:t>
                      </a:r>
                      <a:r>
                        <a:rPr lang="es-ES" sz="1400" b="0" i="0" u="none" strike="noStrike" kern="1200" dirty="0" smtClean="0">
                          <a:solidFill>
                            <a:schemeClr val="tx1"/>
                          </a:solidFill>
                          <a:effectLst/>
                          <a:latin typeface="+mn-lt"/>
                          <a:ea typeface="+mn-ea"/>
                          <a:cs typeface="+mn-cs"/>
                        </a:rPr>
                        <a:t> implementar en las vistas dónde hay dependencias, que solo se puedan escoger los atributos que ya existen (a través del nombre). Por ejemplo, cuando se quieren asignar permisos a un grupo, solo mostrar los pares de FUNCIONALIDAD-ACCION que existen para poder asignar.'</a:t>
                      </a:r>
                      <a:endParaRPr lang="es-ES"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a:t>
                      </a:r>
                      <a:r>
                        <a:rPr lang="es-ES" sz="1400" b="0" i="0" u="none" strike="noStrike" dirty="0" smtClean="0">
                          <a:solidFill>
                            <a:srgbClr val="000000"/>
                          </a:solidFill>
                          <a:effectLst/>
                          <a:latin typeface="Calibri" panose="020F0502020204030204" pitchFamily="34" charset="0"/>
                        </a:rPr>
                        <a:t>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168052">
                <a:tc>
                  <a:txBody>
                    <a:bodyPr/>
                    <a:lstStyle/>
                    <a:p>
                      <a:pPr algn="l" fontAlgn="b"/>
                      <a:r>
                        <a:rPr lang="es-ES" sz="1400" b="1" i="0" u="none" strike="noStrike" kern="1200" dirty="0" smtClean="0">
                          <a:solidFill>
                            <a:schemeClr val="tx1"/>
                          </a:solidFill>
                          <a:effectLst/>
                          <a:latin typeface="+mn-lt"/>
                          <a:ea typeface="+mn-ea"/>
                          <a:cs typeface="+mn-cs"/>
                        </a:rPr>
                        <a:t>Revisión y corrección de la tarea: </a:t>
                      </a:r>
                      <a:r>
                        <a:rPr lang="es-ES" sz="1400" b="0" i="0" u="none" strike="noStrike" kern="1200" dirty="0" smtClean="0">
                          <a:solidFill>
                            <a:schemeClr val="tx1"/>
                          </a:solidFill>
                          <a:effectLst/>
                          <a:latin typeface="+mn-lt"/>
                          <a:ea typeface="+mn-ea"/>
                          <a:cs typeface="+mn-cs"/>
                        </a:rPr>
                        <a:t>'Gestión de entregas: solucionar que al añadir solo permite introducir una entrega aunque sea de diferentes trabajos. Además en los casos de uso 50 y 51, se realizará el cambio de formato de fecha y modificar para que solo sean los usuarios que estén en el grupo usuario, no solo los que no son </a:t>
                      </a:r>
                      <a:r>
                        <a:rPr lang="es-ES" sz="1400" b="0" i="0" u="none" strike="noStrike" kern="1200" dirty="0" err="1" smtClean="0">
                          <a:solidFill>
                            <a:schemeClr val="tx1"/>
                          </a:solidFill>
                          <a:effectLst/>
                          <a:latin typeface="+mn-lt"/>
                          <a:ea typeface="+mn-ea"/>
                          <a:cs typeface="+mn-cs"/>
                        </a:rPr>
                        <a:t>admin</a:t>
                      </a:r>
                      <a:r>
                        <a:rPr lang="es-ES" sz="1400" b="0" i="0" u="none" strike="noStrike" kern="1200" dirty="0" smtClean="0">
                          <a:solidFill>
                            <a:schemeClr val="tx1"/>
                          </a:solidFill>
                          <a:effectLst/>
                          <a:latin typeface="+mn-lt"/>
                          <a:ea typeface="+mn-ea"/>
                          <a:cs typeface="+mn-cs"/>
                        </a:rPr>
                        <a:t>. Se comprobará que la gestión de entregas se realiza correctamente, tanto para el administrador como para el usuario.'</a:t>
                      </a:r>
                      <a:endParaRPr lang="es-ES" sz="8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185351">
                <a:tc>
                  <a:txBody>
                    <a:bodyPr/>
                    <a:lstStyle/>
                    <a:p>
                      <a:pPr rtl="0" fontAlgn="ctr"/>
                      <a:r>
                        <a:rPr lang="es-ES" sz="1400" b="1" i="0" dirty="0">
                          <a:solidFill>
                            <a:srgbClr val="000000"/>
                          </a:solidFill>
                          <a:effectLst/>
                          <a:latin typeface="Calibri" panose="020F0502020204030204" pitchFamily="34" charset="0"/>
                        </a:rPr>
                        <a:t>Revisión y </a:t>
                      </a:r>
                      <a:r>
                        <a:rPr lang="es-ES" sz="1400" b="1" i="0" dirty="0" smtClean="0">
                          <a:solidFill>
                            <a:srgbClr val="000000"/>
                          </a:solidFill>
                          <a:effectLst/>
                          <a:latin typeface="Calibri" panose="020F0502020204030204" pitchFamily="34" charset="0"/>
                        </a:rPr>
                        <a:t>corrección </a:t>
                      </a:r>
                      <a:r>
                        <a:rPr lang="es-ES" sz="1400" b="1" i="0" dirty="0">
                          <a:solidFill>
                            <a:srgbClr val="000000"/>
                          </a:solidFill>
                          <a:effectLst/>
                          <a:latin typeface="Calibri" panose="020F0502020204030204" pitchFamily="34" charset="0"/>
                        </a:rPr>
                        <a:t>de la tarea: </a:t>
                      </a:r>
                      <a:r>
                        <a:rPr lang="es-ES" sz="1400" i="0" dirty="0">
                          <a:solidFill>
                            <a:srgbClr val="000000"/>
                          </a:solidFill>
                          <a:effectLst/>
                          <a:latin typeface="Calibri" panose="020F0502020204030204" pitchFamily="34" charset="0"/>
                        </a:rPr>
                        <a:t>Realizar mejoras para que el usuario pueda consultar la </a:t>
                      </a:r>
                      <a:r>
                        <a:rPr lang="es-ES" sz="1400" i="0" dirty="0" smtClean="0">
                          <a:solidFill>
                            <a:srgbClr val="000000"/>
                          </a:solidFill>
                          <a:effectLst/>
                          <a:latin typeface="Calibri" panose="020F0502020204030204" pitchFamily="34" charset="0"/>
                        </a:rPr>
                        <a:t>corrección </a:t>
                      </a:r>
                      <a:r>
                        <a:rPr lang="es-ES" sz="1400" i="0" dirty="0">
                          <a:solidFill>
                            <a:srgbClr val="000000"/>
                          </a:solidFill>
                          <a:effectLst/>
                          <a:latin typeface="Calibri" panose="020F0502020204030204" pitchFamily="34" charset="0"/>
                        </a:rPr>
                        <a:t>de su entrega y de sus QA. Esta tarea ya se realizó la semana 4 pero al ser una tarea importante, es necesario, asignar más esfuerzo a esta tarea.</a:t>
                      </a:r>
                      <a:endParaRPr lang="es-ES" sz="2400" dirty="0">
                        <a:solidFill>
                          <a:srgbClr val="000000"/>
                        </a:solidFill>
                        <a:effectLst/>
                      </a:endParaRPr>
                    </a:p>
                  </a:txBody>
                  <a:tcPr marL="28575" marR="28575"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548640">
                <a:tc>
                  <a:txBody>
                    <a:bodyPr/>
                    <a:lstStyle/>
                    <a:p>
                      <a:pPr rtl="0" fontAlgn="ctr"/>
                      <a:r>
                        <a:rPr lang="es-ES" sz="1400" b="1" dirty="0">
                          <a:solidFill>
                            <a:srgbClr val="000000"/>
                          </a:solidFill>
                          <a:effectLst/>
                        </a:rPr>
                        <a:t>Reunión </a:t>
                      </a:r>
                      <a:r>
                        <a:rPr lang="es-ES" sz="1400" b="0" dirty="0">
                          <a:solidFill>
                            <a:srgbClr val="000000"/>
                          </a:solidFill>
                          <a:effectLst/>
                        </a:rPr>
                        <a:t>para tratar la situación del proyecto. Asegurarse de que estemos realizando todos los puntos de la entrega. Se pondrá en común la forma de tratar ciertos temas como los borrados, el tratamiento del </a:t>
                      </a:r>
                      <a:r>
                        <a:rPr lang="es-ES" sz="1400" b="0" dirty="0" err="1">
                          <a:solidFill>
                            <a:srgbClr val="000000"/>
                          </a:solidFill>
                          <a:effectLst/>
                        </a:rPr>
                        <a:t>acl</a:t>
                      </a:r>
                      <a:r>
                        <a:rPr lang="es-ES" sz="1400" b="0" dirty="0">
                          <a:solidFill>
                            <a:srgbClr val="000000"/>
                          </a:solidFill>
                          <a:effectLst/>
                        </a:rPr>
                        <a:t> y la parte de gestionar trabajos/entregas por parte del usuario y el </a:t>
                      </a:r>
                      <a:r>
                        <a:rPr lang="es-ES" sz="1400" b="0" dirty="0" smtClean="0">
                          <a:solidFill>
                            <a:srgbClr val="000000"/>
                          </a:solidFill>
                          <a:effectLst/>
                        </a:rPr>
                        <a:t>administrador</a:t>
                      </a:r>
                      <a:r>
                        <a:rPr lang="es-ES" sz="1400" b="0" dirty="0">
                          <a:solidFill>
                            <a:srgbClr val="000000"/>
                          </a:solidFill>
                          <a:effectLst/>
                        </a:rPr>
                        <a:t>. </a:t>
                      </a:r>
                    </a:p>
                  </a:txBody>
                  <a:tcPr marL="28575" marR="28575"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386355">
                <a:tc>
                  <a:txBody>
                    <a:bodyPr/>
                    <a:lstStyle/>
                    <a:p>
                      <a:pPr algn="l" fontAlgn="b"/>
                      <a:r>
                        <a:rPr lang="es-ES" sz="1400" b="1" i="0" u="none" strike="noStrike" kern="1200" dirty="0" smtClean="0">
                          <a:solidFill>
                            <a:schemeClr val="tx1"/>
                          </a:solidFill>
                          <a:effectLst/>
                          <a:latin typeface="+mn-lt"/>
                          <a:ea typeface="+mn-ea"/>
                          <a:cs typeface="+mn-cs"/>
                        </a:rPr>
                        <a:t>Organizar y asignar tareas:</a:t>
                      </a:r>
                      <a:r>
                        <a:rPr lang="es-ES" sz="1400" b="0" i="0" u="none" strike="noStrike" kern="1200" dirty="0" smtClean="0">
                          <a:solidFill>
                            <a:schemeClr val="tx1"/>
                          </a:solidFill>
                          <a:effectLst/>
                          <a:latin typeface="+mn-lt"/>
                          <a:ea typeface="+mn-ea"/>
                          <a:cs typeface="+mn-cs"/>
                        </a:rPr>
                        <a:t> Realizar un cambio en la planificación para adaptarlo a las necesidades el proyecto y ajustar mejor la asignación de tareas en tiempo y recursos. Realizar una planificación exhaustiva de la Semana 4.</a:t>
                      </a:r>
                      <a:endParaRPr lang="es-ES" sz="8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577378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673443" y="347822"/>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4185593" y="1719233"/>
            <a:ext cx="4181583" cy="430887"/>
          </a:xfrm>
          <a:prstGeom prst="rect">
            <a:avLst/>
          </a:prstGeom>
          <a:noFill/>
        </p:spPr>
        <p:txBody>
          <a:bodyPr wrap="square" rtlCol="0">
            <a:spAutoFit/>
          </a:bodyPr>
          <a:lstStyle/>
          <a:p>
            <a:r>
              <a:rPr lang="es-ES" sz="2200" dirty="0" smtClean="0"/>
              <a:t>Planificación en alcance y personas</a:t>
            </a:r>
            <a:endParaRPr lang="es-ES" sz="2200" dirty="0"/>
          </a:p>
        </p:txBody>
      </p:sp>
      <p:sp>
        <p:nvSpPr>
          <p:cNvPr id="6" name="CuadroTexto 5"/>
          <p:cNvSpPr txBox="1"/>
          <p:nvPr/>
        </p:nvSpPr>
        <p:spPr>
          <a:xfrm>
            <a:off x="590757" y="2150120"/>
            <a:ext cx="3359650" cy="369332"/>
          </a:xfrm>
          <a:prstGeom prst="rect">
            <a:avLst/>
          </a:prstGeom>
          <a:noFill/>
        </p:spPr>
        <p:txBody>
          <a:bodyPr wrap="square" rtlCol="0">
            <a:spAutoFit/>
          </a:bodyPr>
          <a:lstStyle/>
          <a:p>
            <a:r>
              <a:rPr lang="es-ES" u="sng" dirty="0" smtClean="0"/>
              <a:t>Recurso: Alejandro Vila Cid</a:t>
            </a:r>
            <a:endParaRPr lang="es-ES" u="sng" dirty="0"/>
          </a:p>
        </p:txBody>
      </p:sp>
      <p:graphicFrame>
        <p:nvGraphicFramePr>
          <p:cNvPr id="9" name="Tabla 8"/>
          <p:cNvGraphicFramePr>
            <a:graphicFrameLocks noGrp="1"/>
          </p:cNvGraphicFramePr>
          <p:nvPr>
            <p:extLst>
              <p:ext uri="{D42A27DB-BD31-4B8C-83A1-F6EECF244321}">
                <p14:modId xmlns:p14="http://schemas.microsoft.com/office/powerpoint/2010/main" val="1142872599"/>
              </p:ext>
            </p:extLst>
          </p:nvPr>
        </p:nvGraphicFramePr>
        <p:xfrm>
          <a:off x="673442" y="2942073"/>
          <a:ext cx="10515601" cy="2704201"/>
        </p:xfrm>
        <a:graphic>
          <a:graphicData uri="http://schemas.openxmlformats.org/drawingml/2006/table">
            <a:tbl>
              <a:tblPr/>
              <a:tblGrid>
                <a:gridCol w="9352007"/>
                <a:gridCol w="1163594"/>
              </a:tblGrid>
              <a:tr h="684334">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18462">
                <a:tc>
                  <a:txBody>
                    <a:bodyPr/>
                    <a:lstStyle/>
                    <a:p>
                      <a:pPr algn="l" fontAlgn="ctr"/>
                      <a:r>
                        <a:rPr lang="es-ES" sz="1400" b="1" i="0" u="none" strike="noStrike" kern="1200" dirty="0" smtClean="0">
                          <a:solidFill>
                            <a:schemeClr val="tx1"/>
                          </a:solidFill>
                          <a:effectLst/>
                          <a:latin typeface="+mn-lt"/>
                          <a:ea typeface="+mn-ea"/>
                          <a:cs typeface="+mn-cs"/>
                        </a:rPr>
                        <a:t>Cambios en las operaciones de añadir, editar, búsqueda y borrados: </a:t>
                      </a:r>
                      <a:r>
                        <a:rPr lang="es-ES" sz="1400" b="0" i="0" u="none" strike="noStrike" kern="1200" dirty="0" smtClean="0">
                          <a:solidFill>
                            <a:schemeClr val="tx1"/>
                          </a:solidFill>
                          <a:effectLst/>
                          <a:latin typeface="+mn-lt"/>
                          <a:ea typeface="+mn-ea"/>
                          <a:cs typeface="+mn-cs"/>
                        </a:rPr>
                        <a:t>implementar en las vistas dónde hay dependencias, que solo se puedan escoger los atributos que ya existen (a través del nombre). Por ejemplo, cuando se quieren asignar permisos a un grupo, solo mostrar los pares de FUNCIONALIDAD-ACCION que existen para poder asignar.</a:t>
                      </a:r>
                      <a:endParaRPr lang="es-ES" sz="1000" b="1"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9</a:t>
                      </a:r>
                      <a:r>
                        <a:rPr lang="es-ES" sz="1400" b="0" i="0" u="none" strike="noStrike" dirty="0" smtClean="0">
                          <a:solidFill>
                            <a:srgbClr val="000000"/>
                          </a:solidFill>
                          <a:effectLst/>
                          <a:latin typeface="Calibri" panose="020F0502020204030204" pitchFamily="34" charset="0"/>
                        </a:rPr>
                        <a:t>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364165">
                <a:tc>
                  <a:txBody>
                    <a:bodyPr/>
                    <a:lstStyle/>
                    <a:p>
                      <a:pPr algn="l" fontAlgn="ctr"/>
                      <a:r>
                        <a:rPr lang="es-ES" sz="1400" b="1" i="0" u="none" strike="noStrike" kern="1200" dirty="0" smtClean="0">
                          <a:solidFill>
                            <a:schemeClr val="tx1"/>
                          </a:solidFill>
                          <a:effectLst/>
                          <a:latin typeface="+mn-lt"/>
                          <a:ea typeface="+mn-ea"/>
                          <a:cs typeface="+mn-cs"/>
                        </a:rPr>
                        <a:t>Implementación ACL: </a:t>
                      </a:r>
                      <a:r>
                        <a:rPr lang="es-ES" sz="1400" b="0" i="0" u="none" strike="noStrike" kern="1200" dirty="0" smtClean="0">
                          <a:solidFill>
                            <a:schemeClr val="tx1"/>
                          </a:solidFill>
                          <a:effectLst/>
                          <a:latin typeface="+mn-lt"/>
                          <a:ea typeface="+mn-ea"/>
                          <a:cs typeface="+mn-cs"/>
                        </a:rPr>
                        <a:t>realizar la implementación de que dependiendo a que grupo/s pertenezca un usuario tenga acceso a funcionalidades-acciones que tenga permitido.</a:t>
                      </a:r>
                      <a:endParaRPr lang="es-ES" sz="10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210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312987">
                <a:tc>
                  <a:txBody>
                    <a:bodyPr/>
                    <a:lstStyle/>
                    <a:p>
                      <a:pPr algn="l" fontAlgn="ctr"/>
                      <a:r>
                        <a:rPr lang="es-ES" sz="1400" b="1" i="0" u="none" strike="noStrike" kern="1200" dirty="0" smtClean="0">
                          <a:solidFill>
                            <a:schemeClr val="tx1"/>
                          </a:solidFill>
                          <a:effectLst/>
                          <a:latin typeface="+mn-lt"/>
                          <a:ea typeface="+mn-ea"/>
                          <a:cs typeface="+mn-cs"/>
                        </a:rPr>
                        <a:t>Revisión y corrección de las tareas:</a:t>
                      </a:r>
                      <a:r>
                        <a:rPr lang="es-ES" sz="1400" b="0" i="0" u="none" strike="noStrike" kern="1200" dirty="0" smtClean="0">
                          <a:solidFill>
                            <a:schemeClr val="tx1"/>
                          </a:solidFill>
                          <a:effectLst/>
                          <a:latin typeface="+mn-lt"/>
                          <a:ea typeface="+mn-ea"/>
                          <a:cs typeface="+mn-cs"/>
                        </a:rPr>
                        <a:t> asociadas a los casos de uso 68 y 69</a:t>
                      </a:r>
                      <a:endParaRPr lang="es-ES" sz="10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334681">
                <a:tc>
                  <a:txBody>
                    <a:bodyPr/>
                    <a:lstStyle/>
                    <a:p>
                      <a:pPr algn="l" fontAlgn="ctr"/>
                      <a:r>
                        <a:rPr lang="es-ES" sz="1400" b="1" i="0" kern="1200" dirty="0" smtClean="0">
                          <a:solidFill>
                            <a:schemeClr val="tx1"/>
                          </a:solidFill>
                          <a:effectLst/>
                          <a:latin typeface="+mn-lt"/>
                          <a:ea typeface="+mn-ea"/>
                          <a:cs typeface="+mn-cs"/>
                        </a:rPr>
                        <a:t>Reunión </a:t>
                      </a:r>
                      <a:r>
                        <a:rPr lang="es-ES" sz="1400" b="0" i="0" kern="1200" dirty="0" smtClean="0">
                          <a:solidFill>
                            <a:schemeClr val="tx1"/>
                          </a:solidFill>
                          <a:effectLst/>
                          <a:latin typeface="+mn-lt"/>
                          <a:ea typeface="+mn-ea"/>
                          <a:cs typeface="+mn-cs"/>
                        </a:rPr>
                        <a:t>para tratar la situación del proyecto. Asegurarse de que estemos realizando todos los puntos de la entrega. Se pondrá en común la forma de tratar ciertos temas como los borrados, el tratamiento del </a:t>
                      </a:r>
                      <a:r>
                        <a:rPr lang="es-ES" sz="1400" b="0" i="0" kern="1200" dirty="0" err="1" smtClean="0">
                          <a:solidFill>
                            <a:schemeClr val="tx1"/>
                          </a:solidFill>
                          <a:effectLst/>
                          <a:latin typeface="+mn-lt"/>
                          <a:ea typeface="+mn-ea"/>
                          <a:cs typeface="+mn-cs"/>
                        </a:rPr>
                        <a:t>acl</a:t>
                      </a:r>
                      <a:r>
                        <a:rPr lang="es-ES" sz="1400" b="0" i="0" kern="1200" dirty="0" smtClean="0">
                          <a:solidFill>
                            <a:schemeClr val="tx1"/>
                          </a:solidFill>
                          <a:effectLst/>
                          <a:latin typeface="+mn-lt"/>
                          <a:ea typeface="+mn-ea"/>
                          <a:cs typeface="+mn-cs"/>
                        </a:rPr>
                        <a:t> y la parte de gestionar trabajos/entregas por parte del usuario y el administrador. </a:t>
                      </a:r>
                      <a:endParaRPr lang="es-ES" sz="10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530268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4005208" y="1720678"/>
            <a:ext cx="4181583" cy="430887"/>
          </a:xfrm>
          <a:prstGeom prst="rect">
            <a:avLst/>
          </a:prstGeom>
          <a:noFill/>
        </p:spPr>
        <p:txBody>
          <a:bodyPr wrap="square" rtlCol="0">
            <a:spAutoFit/>
          </a:bodyPr>
          <a:lstStyle/>
          <a:p>
            <a:r>
              <a:rPr lang="es-ES" sz="2200" dirty="0" smtClean="0"/>
              <a:t>Planificación en alcance y personas</a:t>
            </a:r>
            <a:endParaRPr lang="es-ES" sz="2200" dirty="0"/>
          </a:p>
        </p:txBody>
      </p:sp>
      <p:sp>
        <p:nvSpPr>
          <p:cNvPr id="6" name="CuadroTexto 5"/>
          <p:cNvSpPr txBox="1"/>
          <p:nvPr/>
        </p:nvSpPr>
        <p:spPr>
          <a:xfrm>
            <a:off x="766558" y="2073550"/>
            <a:ext cx="3359650" cy="369332"/>
          </a:xfrm>
          <a:prstGeom prst="rect">
            <a:avLst/>
          </a:prstGeom>
          <a:noFill/>
        </p:spPr>
        <p:txBody>
          <a:bodyPr wrap="square" rtlCol="0">
            <a:spAutoFit/>
          </a:bodyPr>
          <a:lstStyle/>
          <a:p>
            <a:r>
              <a:rPr lang="es-ES" u="sng" dirty="0" smtClean="0"/>
              <a:t>Recurso: </a:t>
            </a:r>
            <a:r>
              <a:rPr lang="es-ES" u="sng" dirty="0" err="1" smtClean="0"/>
              <a:t>Jonatan</a:t>
            </a:r>
            <a:r>
              <a:rPr lang="es-ES" u="sng" dirty="0" smtClean="0"/>
              <a:t> </a:t>
            </a:r>
            <a:r>
              <a:rPr lang="es-ES" u="sng" dirty="0" err="1" smtClean="0"/>
              <a:t>Couto</a:t>
            </a:r>
            <a:r>
              <a:rPr lang="es-ES" u="sng" dirty="0" smtClean="0"/>
              <a:t> </a:t>
            </a:r>
            <a:r>
              <a:rPr lang="es-ES" u="sng" dirty="0" err="1" smtClean="0"/>
              <a:t>Riádigos</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496082757"/>
              </p:ext>
            </p:extLst>
          </p:nvPr>
        </p:nvGraphicFramePr>
        <p:xfrm>
          <a:off x="838199" y="2614779"/>
          <a:ext cx="10515601" cy="3440289"/>
        </p:xfrm>
        <a:graphic>
          <a:graphicData uri="http://schemas.openxmlformats.org/drawingml/2006/table">
            <a:tbl>
              <a:tblPr/>
              <a:tblGrid>
                <a:gridCol w="9277866"/>
                <a:gridCol w="1237735"/>
              </a:tblGrid>
              <a:tr h="198918">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207207">
                <a:tc>
                  <a:txBody>
                    <a:bodyPr/>
                    <a:lstStyle/>
                    <a:p>
                      <a:pPr algn="l" fontAlgn="ctr"/>
                      <a:r>
                        <a:rPr lang="es-ES" sz="1400" b="1" i="0" u="none" strike="noStrike" kern="1200" dirty="0" smtClean="0">
                          <a:solidFill>
                            <a:schemeClr val="tx1"/>
                          </a:solidFill>
                          <a:effectLst/>
                          <a:latin typeface="+mn-lt"/>
                          <a:ea typeface="+mn-ea"/>
                          <a:cs typeface="+mn-cs"/>
                        </a:rPr>
                        <a:t>Gestión de Asignación de QAS: </a:t>
                      </a:r>
                      <a:r>
                        <a:rPr lang="es-ES" sz="1400" b="0" i="0" u="none" strike="noStrike" kern="1200" dirty="0" smtClean="0">
                          <a:solidFill>
                            <a:schemeClr val="tx1"/>
                          </a:solidFill>
                          <a:effectLst/>
                          <a:latin typeface="+mn-lt"/>
                          <a:ea typeface="+mn-ea"/>
                          <a:cs typeface="+mn-cs"/>
                        </a:rPr>
                        <a:t>resolver los pequeños problemas de comprobación que se encuentran en generación automática de </a:t>
                      </a:r>
                      <a:r>
                        <a:rPr lang="es-ES" sz="1400" b="0" i="0" u="none" strike="noStrike" kern="1200" dirty="0" err="1" smtClean="0">
                          <a:solidFill>
                            <a:schemeClr val="tx1"/>
                          </a:solidFill>
                          <a:effectLst/>
                          <a:latin typeface="+mn-lt"/>
                          <a:ea typeface="+mn-ea"/>
                          <a:cs typeface="+mn-cs"/>
                        </a:rPr>
                        <a:t>Qas</a:t>
                      </a:r>
                      <a:r>
                        <a:rPr lang="es-ES" sz="1400" b="0" i="0" u="none" strike="noStrike" kern="1200" dirty="0" smtClean="0">
                          <a:solidFill>
                            <a:schemeClr val="tx1"/>
                          </a:solidFill>
                          <a:effectLst/>
                          <a:latin typeface="+mn-lt"/>
                          <a:ea typeface="+mn-ea"/>
                          <a:cs typeface="+mn-cs"/>
                        </a:rPr>
                        <a:t> a usuarios y la generación automática de las historias a evaluar en EVALUACION (Casos de uso 58 y 59).</a:t>
                      </a:r>
                      <a:endParaRPr lang="es-ES" sz="10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r>
              <a:tr h="41441">
                <a:tc>
                  <a:txBody>
                    <a:bodyPr/>
                    <a:lstStyle/>
                    <a:p>
                      <a:pPr algn="l" fontAlgn="b"/>
                      <a:r>
                        <a:rPr lang="es-ES" sz="1400" b="1" i="0" u="none" strike="noStrike" kern="1200" dirty="0" smtClean="0">
                          <a:solidFill>
                            <a:schemeClr val="tx1"/>
                          </a:solidFill>
                          <a:effectLst/>
                          <a:latin typeface="+mn-lt"/>
                          <a:ea typeface="+mn-ea"/>
                          <a:cs typeface="+mn-cs"/>
                        </a:rPr>
                        <a:t>Gestión de Evaluación (Evaluación de historias sobre entregas): </a:t>
                      </a:r>
                      <a:r>
                        <a:rPr lang="es-ES" sz="1400" b="0" i="0" u="none" strike="noStrike" kern="1200" dirty="0" smtClean="0">
                          <a:solidFill>
                            <a:schemeClr val="tx1"/>
                          </a:solidFill>
                          <a:effectLst/>
                          <a:latin typeface="+mn-lt"/>
                          <a:ea typeface="+mn-ea"/>
                          <a:cs typeface="+mn-cs"/>
                        </a:rPr>
                        <a:t>implementar que el administrador edite la evaluación de las historias (Caso de uso 65).</a:t>
                      </a:r>
                      <a:endParaRPr lang="es-ES" sz="1000" b="0" i="0" u="none" strike="noStrike" dirty="0">
                        <a:solidFill>
                          <a:srgbClr val="000000"/>
                        </a:solidFill>
                        <a:effectLst/>
                        <a:latin typeface="Calibri" panose="020F0502020204030204" pitchFamily="34" charset="0"/>
                      </a:endParaRPr>
                    </a:p>
                  </a:txBody>
                  <a:tcPr marL="2072" marR="2072" marT="2072" marB="0" anchor="b">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r h="41441">
                <a:tc>
                  <a:txBody>
                    <a:bodyPr/>
                    <a:lstStyle/>
                    <a:p>
                      <a:pPr algn="l" fontAlgn="ctr"/>
                      <a:r>
                        <a:rPr lang="es-ES" sz="1400" b="1" i="0" u="none" strike="noStrike" kern="1200" dirty="0" smtClean="0">
                          <a:solidFill>
                            <a:schemeClr val="tx1"/>
                          </a:solidFill>
                          <a:effectLst/>
                          <a:latin typeface="+mn-lt"/>
                          <a:ea typeface="+mn-ea"/>
                          <a:cs typeface="+mn-cs"/>
                        </a:rPr>
                        <a:t>Gestión de Evaluación (Evaluación de historias sobre entregas): </a:t>
                      </a:r>
                      <a:r>
                        <a:rPr lang="es-ES" sz="1400" b="0" i="0" u="none" strike="noStrike" kern="1200" dirty="0" smtClean="0">
                          <a:solidFill>
                            <a:schemeClr val="tx1"/>
                          </a:solidFill>
                          <a:effectLst/>
                          <a:latin typeface="+mn-lt"/>
                          <a:ea typeface="+mn-ea"/>
                          <a:cs typeface="+mn-cs"/>
                        </a:rPr>
                        <a:t>mejorar que el alumno edite la evaluación de las historias asignadas (Caso de uso 66). Esta tarea se ha empezado en la Semana 3 pero se han detectado un par de detalles que se deberían mejorar/corregir.</a:t>
                      </a:r>
                      <a:endParaRPr lang="es-ES" sz="10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r h="165765">
                <a:tc>
                  <a:txBody>
                    <a:bodyPr/>
                    <a:lstStyle/>
                    <a:p>
                      <a:pPr algn="l" fontAlgn="ctr"/>
                      <a:r>
                        <a:rPr lang="es-ES" sz="1400" b="1" i="0" u="none" strike="noStrike" kern="1200" dirty="0" smtClean="0">
                          <a:solidFill>
                            <a:schemeClr val="tx1"/>
                          </a:solidFill>
                          <a:effectLst/>
                          <a:latin typeface="+mn-lt"/>
                          <a:ea typeface="+mn-ea"/>
                          <a:cs typeface="+mn-cs"/>
                        </a:rPr>
                        <a:t>Gestión de Evaluación (Evaluación de historias sobre entregas): </a:t>
                      </a:r>
                      <a:r>
                        <a:rPr lang="es-ES" sz="1400" b="0" i="0" u="none" strike="noStrike" kern="1200" dirty="0" smtClean="0">
                          <a:solidFill>
                            <a:schemeClr val="tx1"/>
                          </a:solidFill>
                          <a:effectLst/>
                          <a:latin typeface="+mn-lt"/>
                          <a:ea typeface="+mn-ea"/>
                          <a:cs typeface="+mn-cs"/>
                        </a:rPr>
                        <a:t>mejorar que el alumno vea todas las historias asignadas para evaluar (Caso de uso 67). Esta tarea se ha empezado en la Semana 3 pero se han detectado un par de detalles que se deberían mejorar/corregir.</a:t>
                      </a:r>
                      <a:endParaRPr lang="es-ES" sz="1000" b="1"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r h="656249">
                <a:tc>
                  <a:txBody>
                    <a:bodyPr/>
                    <a:lstStyle/>
                    <a:p>
                      <a:pPr algn="l" fontAlgn="ctr"/>
                      <a:r>
                        <a:rPr lang="es-ES" sz="1400" b="1" i="0" kern="1200" dirty="0" smtClean="0">
                          <a:solidFill>
                            <a:schemeClr val="tx1"/>
                          </a:solidFill>
                          <a:effectLst/>
                          <a:latin typeface="+mn-lt"/>
                          <a:ea typeface="+mn-ea"/>
                          <a:cs typeface="+mn-cs"/>
                        </a:rPr>
                        <a:t>Reunión</a:t>
                      </a:r>
                      <a:r>
                        <a:rPr lang="es-ES" sz="1400" b="0" i="0" kern="1200" dirty="0" smtClean="0">
                          <a:solidFill>
                            <a:schemeClr val="tx1"/>
                          </a:solidFill>
                          <a:effectLst/>
                          <a:latin typeface="+mn-lt"/>
                          <a:ea typeface="+mn-ea"/>
                          <a:cs typeface="+mn-cs"/>
                        </a:rPr>
                        <a:t> para tratar la situación del proyecto. Asegurarse de que estemos realizando todos los puntos de la entrega. Se pondrá en común la forma de tratar ciertos temas como los borrados, el tratamiento del </a:t>
                      </a:r>
                      <a:r>
                        <a:rPr lang="es-ES" sz="1400" b="0" i="0" kern="1200" dirty="0" err="1" smtClean="0">
                          <a:solidFill>
                            <a:schemeClr val="tx1"/>
                          </a:solidFill>
                          <a:effectLst/>
                          <a:latin typeface="+mn-lt"/>
                          <a:ea typeface="+mn-ea"/>
                          <a:cs typeface="+mn-cs"/>
                        </a:rPr>
                        <a:t>acl</a:t>
                      </a:r>
                      <a:r>
                        <a:rPr lang="es-ES" sz="1400" b="0" i="0" kern="1200" dirty="0" smtClean="0">
                          <a:solidFill>
                            <a:schemeClr val="tx1"/>
                          </a:solidFill>
                          <a:effectLst/>
                          <a:latin typeface="+mn-lt"/>
                          <a:ea typeface="+mn-ea"/>
                          <a:cs typeface="+mn-cs"/>
                        </a:rPr>
                        <a:t> y la parte de gestionar trabajos/entregas por parte del usuario y el administrador. </a:t>
                      </a:r>
                      <a:endParaRPr lang="es-ES" sz="10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bl>
          </a:graphicData>
        </a:graphic>
      </p:graphicFrame>
    </p:spTree>
    <p:extLst>
      <p:ext uri="{BB962C8B-B14F-4D97-AF65-F5344CB8AC3E}">
        <p14:creationId xmlns:p14="http://schemas.microsoft.com/office/powerpoint/2010/main" val="3402995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5947"/>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Visión global</a:t>
            </a:r>
            <a:endParaRPr lang="es-ES" dirty="0">
              <a:latin typeface="Arial" panose="020B0604020202020204" pitchFamily="34" charset="0"/>
              <a:cs typeface="Arial" panose="020B0604020202020204" pitchFamily="34" charset="0"/>
            </a:endParaRPr>
          </a:p>
        </p:txBody>
      </p:sp>
      <p:sp>
        <p:nvSpPr>
          <p:cNvPr id="24" name="Forma en L 23"/>
          <p:cNvSpPr/>
          <p:nvPr/>
        </p:nvSpPr>
        <p:spPr>
          <a:xfrm>
            <a:off x="1872447" y="1781688"/>
            <a:ext cx="9246742" cy="4410925"/>
          </a:xfrm>
          <a:prstGeom prst="corner">
            <a:avLst>
              <a:gd name="adj1" fmla="val 1385"/>
              <a:gd name="adj2" fmla="val 1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p:cNvSpPr txBox="1"/>
          <p:nvPr/>
        </p:nvSpPr>
        <p:spPr>
          <a:xfrm>
            <a:off x="702067" y="2062733"/>
            <a:ext cx="1695236" cy="369332"/>
          </a:xfrm>
          <a:prstGeom prst="rect">
            <a:avLst/>
          </a:prstGeom>
          <a:noFill/>
        </p:spPr>
        <p:txBody>
          <a:bodyPr wrap="square" rtlCol="0">
            <a:spAutoFit/>
          </a:bodyPr>
          <a:lstStyle/>
          <a:p>
            <a:r>
              <a:rPr lang="es-ES" dirty="0" smtClean="0"/>
              <a:t>Semana 1</a:t>
            </a:r>
            <a:endParaRPr lang="es-ES" dirty="0"/>
          </a:p>
        </p:txBody>
      </p:sp>
      <p:sp>
        <p:nvSpPr>
          <p:cNvPr id="26" name="CuadroTexto 25"/>
          <p:cNvSpPr txBox="1"/>
          <p:nvPr/>
        </p:nvSpPr>
        <p:spPr>
          <a:xfrm>
            <a:off x="702067" y="2834695"/>
            <a:ext cx="1695236" cy="369332"/>
          </a:xfrm>
          <a:prstGeom prst="rect">
            <a:avLst/>
          </a:prstGeom>
          <a:noFill/>
        </p:spPr>
        <p:txBody>
          <a:bodyPr wrap="square" rtlCol="0">
            <a:spAutoFit/>
          </a:bodyPr>
          <a:lstStyle/>
          <a:p>
            <a:r>
              <a:rPr lang="es-ES" dirty="0" smtClean="0"/>
              <a:t>Semana 2</a:t>
            </a:r>
            <a:endParaRPr lang="es-ES" dirty="0"/>
          </a:p>
        </p:txBody>
      </p:sp>
      <p:sp>
        <p:nvSpPr>
          <p:cNvPr id="27" name="CuadroTexto 26"/>
          <p:cNvSpPr txBox="1"/>
          <p:nvPr/>
        </p:nvSpPr>
        <p:spPr>
          <a:xfrm>
            <a:off x="702067" y="3605033"/>
            <a:ext cx="1695236" cy="369332"/>
          </a:xfrm>
          <a:prstGeom prst="rect">
            <a:avLst/>
          </a:prstGeom>
          <a:noFill/>
        </p:spPr>
        <p:txBody>
          <a:bodyPr wrap="square" rtlCol="0">
            <a:spAutoFit/>
          </a:bodyPr>
          <a:lstStyle/>
          <a:p>
            <a:r>
              <a:rPr lang="es-ES" dirty="0" smtClean="0"/>
              <a:t>Semana 3</a:t>
            </a:r>
            <a:endParaRPr lang="es-ES" dirty="0"/>
          </a:p>
        </p:txBody>
      </p:sp>
      <p:sp>
        <p:nvSpPr>
          <p:cNvPr id="28" name="CuadroTexto 27"/>
          <p:cNvSpPr txBox="1"/>
          <p:nvPr/>
        </p:nvSpPr>
        <p:spPr>
          <a:xfrm>
            <a:off x="702067" y="4375371"/>
            <a:ext cx="1695236" cy="369332"/>
          </a:xfrm>
          <a:prstGeom prst="rect">
            <a:avLst/>
          </a:prstGeom>
          <a:noFill/>
        </p:spPr>
        <p:txBody>
          <a:bodyPr wrap="square" rtlCol="0">
            <a:spAutoFit/>
          </a:bodyPr>
          <a:lstStyle/>
          <a:p>
            <a:r>
              <a:rPr lang="es-ES" dirty="0" smtClean="0"/>
              <a:t>Semana 4</a:t>
            </a:r>
            <a:endParaRPr lang="es-ES" dirty="0"/>
          </a:p>
        </p:txBody>
      </p:sp>
      <p:sp>
        <p:nvSpPr>
          <p:cNvPr id="29" name="CuadroTexto 28"/>
          <p:cNvSpPr txBox="1"/>
          <p:nvPr/>
        </p:nvSpPr>
        <p:spPr>
          <a:xfrm>
            <a:off x="702067" y="5145709"/>
            <a:ext cx="1695236" cy="369332"/>
          </a:xfrm>
          <a:prstGeom prst="rect">
            <a:avLst/>
          </a:prstGeom>
          <a:noFill/>
        </p:spPr>
        <p:txBody>
          <a:bodyPr wrap="square" rtlCol="0">
            <a:spAutoFit/>
          </a:bodyPr>
          <a:lstStyle/>
          <a:p>
            <a:r>
              <a:rPr lang="es-ES" dirty="0" smtClean="0"/>
              <a:t>Semana 5</a:t>
            </a:r>
            <a:endParaRPr lang="es-ES" dirty="0"/>
          </a:p>
        </p:txBody>
      </p:sp>
      <p:sp>
        <p:nvSpPr>
          <p:cNvPr id="32" name="CuadroTexto 31"/>
          <p:cNvSpPr txBox="1"/>
          <p:nvPr/>
        </p:nvSpPr>
        <p:spPr>
          <a:xfrm>
            <a:off x="11388521" y="6396220"/>
            <a:ext cx="572593" cy="307777"/>
          </a:xfrm>
          <a:prstGeom prst="rect">
            <a:avLst/>
          </a:prstGeom>
          <a:noFill/>
        </p:spPr>
        <p:txBody>
          <a:bodyPr wrap="none" rtlCol="0">
            <a:spAutoFit/>
          </a:bodyPr>
          <a:lstStyle/>
          <a:p>
            <a:r>
              <a:rPr lang="es-ES" sz="1400" dirty="0" smtClean="0"/>
              <a:t>(min)</a:t>
            </a:r>
            <a:endParaRPr lang="es-ES" sz="1400" dirty="0"/>
          </a:p>
        </p:txBody>
      </p:sp>
      <p:cxnSp>
        <p:nvCxnSpPr>
          <p:cNvPr id="34" name="Conector recto 33"/>
          <p:cNvCxnSpPr/>
          <p:nvPr/>
        </p:nvCxnSpPr>
        <p:spPr>
          <a:xfrm flipV="1">
            <a:off x="11096090" y="1929780"/>
            <a:ext cx="1" cy="4319958"/>
          </a:xfrm>
          <a:prstGeom prst="line">
            <a:avLst/>
          </a:prstGeom>
        </p:spPr>
        <p:style>
          <a:lnRef idx="1">
            <a:schemeClr val="dk1"/>
          </a:lnRef>
          <a:fillRef idx="0">
            <a:schemeClr val="dk1"/>
          </a:fillRef>
          <a:effectRef idx="0">
            <a:schemeClr val="dk1"/>
          </a:effectRef>
          <a:fontRef idx="minor">
            <a:schemeClr val="tx1"/>
          </a:fontRef>
        </p:style>
      </p:cxnSp>
      <p:sp>
        <p:nvSpPr>
          <p:cNvPr id="36" name="CuadroTexto 35"/>
          <p:cNvSpPr txBox="1"/>
          <p:nvPr/>
        </p:nvSpPr>
        <p:spPr>
          <a:xfrm>
            <a:off x="11142287" y="1929780"/>
            <a:ext cx="786010" cy="369332"/>
          </a:xfrm>
          <a:prstGeom prst="rect">
            <a:avLst/>
          </a:prstGeom>
          <a:noFill/>
        </p:spPr>
        <p:txBody>
          <a:bodyPr wrap="square" rtlCol="0">
            <a:spAutoFit/>
          </a:bodyPr>
          <a:lstStyle/>
          <a:p>
            <a:r>
              <a:rPr lang="es-ES" dirty="0" smtClean="0"/>
              <a:t>Límite</a:t>
            </a:r>
            <a:endParaRPr lang="es-ES" dirty="0"/>
          </a:p>
        </p:txBody>
      </p:sp>
      <p:sp>
        <p:nvSpPr>
          <p:cNvPr id="39" name="CuadroTexto 38"/>
          <p:cNvSpPr txBox="1"/>
          <p:nvPr/>
        </p:nvSpPr>
        <p:spPr>
          <a:xfrm>
            <a:off x="10825071" y="6383598"/>
            <a:ext cx="634431" cy="307777"/>
          </a:xfrm>
          <a:prstGeom prst="rect">
            <a:avLst/>
          </a:prstGeom>
          <a:noFill/>
        </p:spPr>
        <p:txBody>
          <a:bodyPr wrap="square" rtlCol="0">
            <a:spAutoFit/>
          </a:bodyPr>
          <a:lstStyle/>
          <a:p>
            <a:pPr algn="ctr"/>
            <a:r>
              <a:rPr lang="es-ES" sz="1400" dirty="0" smtClean="0"/>
              <a:t>9600</a:t>
            </a:r>
            <a:endParaRPr lang="es-ES" sz="1400" dirty="0"/>
          </a:p>
        </p:txBody>
      </p:sp>
      <p:sp>
        <p:nvSpPr>
          <p:cNvPr id="40" name="CuadroTexto 39"/>
          <p:cNvSpPr txBox="1"/>
          <p:nvPr/>
        </p:nvSpPr>
        <p:spPr>
          <a:xfrm>
            <a:off x="3380230" y="6426594"/>
            <a:ext cx="678095" cy="307777"/>
          </a:xfrm>
          <a:prstGeom prst="rect">
            <a:avLst/>
          </a:prstGeom>
          <a:noFill/>
        </p:spPr>
        <p:txBody>
          <a:bodyPr wrap="square" rtlCol="0">
            <a:spAutoFit/>
          </a:bodyPr>
          <a:lstStyle/>
          <a:p>
            <a:pPr algn="ctr"/>
            <a:r>
              <a:rPr lang="es-ES" sz="1400" dirty="0" smtClean="0"/>
              <a:t>1350</a:t>
            </a:r>
            <a:endParaRPr lang="es-ES" sz="1400" dirty="0"/>
          </a:p>
        </p:txBody>
      </p:sp>
      <p:sp>
        <p:nvSpPr>
          <p:cNvPr id="41" name="Rectángulo 40"/>
          <p:cNvSpPr/>
          <p:nvPr/>
        </p:nvSpPr>
        <p:spPr>
          <a:xfrm>
            <a:off x="1982912" y="1839865"/>
            <a:ext cx="1695125" cy="351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a:t>
            </a:r>
            <a:r>
              <a:rPr lang="es-ES" sz="1400" dirty="0" smtClean="0"/>
              <a:t> </a:t>
            </a:r>
            <a:r>
              <a:rPr lang="es-ES" sz="1200" dirty="0" smtClean="0"/>
              <a:t>planificado</a:t>
            </a:r>
            <a:endParaRPr lang="es-ES" sz="1400" dirty="0"/>
          </a:p>
        </p:txBody>
      </p:sp>
      <p:cxnSp>
        <p:nvCxnSpPr>
          <p:cNvPr id="43" name="Conector recto 42"/>
          <p:cNvCxnSpPr/>
          <p:nvPr/>
        </p:nvCxnSpPr>
        <p:spPr>
          <a:xfrm>
            <a:off x="3667765" y="6030560"/>
            <a:ext cx="10271" cy="324445"/>
          </a:xfrm>
          <a:prstGeom prst="line">
            <a:avLst/>
          </a:prstGeom>
        </p:spPr>
        <p:style>
          <a:lnRef idx="1">
            <a:schemeClr val="dk1"/>
          </a:lnRef>
          <a:fillRef idx="0">
            <a:schemeClr val="dk1"/>
          </a:fillRef>
          <a:effectRef idx="0">
            <a:schemeClr val="dk1"/>
          </a:effectRef>
          <a:fontRef idx="minor">
            <a:schemeClr val="tx1"/>
          </a:fontRef>
        </p:style>
      </p:cxnSp>
      <p:sp>
        <p:nvSpPr>
          <p:cNvPr id="44" name="Rectángulo 43"/>
          <p:cNvSpPr/>
          <p:nvPr/>
        </p:nvSpPr>
        <p:spPr>
          <a:xfrm>
            <a:off x="1982912" y="2262983"/>
            <a:ext cx="996593" cy="35959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cxnSp>
        <p:nvCxnSpPr>
          <p:cNvPr id="46" name="Conector recto 45"/>
          <p:cNvCxnSpPr/>
          <p:nvPr/>
        </p:nvCxnSpPr>
        <p:spPr>
          <a:xfrm>
            <a:off x="2979505" y="6037651"/>
            <a:ext cx="0" cy="317354"/>
          </a:xfrm>
          <a:prstGeom prst="line">
            <a:avLst/>
          </a:prstGeom>
        </p:spPr>
        <p:style>
          <a:lnRef idx="1">
            <a:schemeClr val="dk1"/>
          </a:lnRef>
          <a:fillRef idx="0">
            <a:schemeClr val="dk1"/>
          </a:fillRef>
          <a:effectRef idx="0">
            <a:schemeClr val="dk1"/>
          </a:effectRef>
          <a:fontRef idx="minor">
            <a:schemeClr val="tx1"/>
          </a:fontRef>
        </p:style>
      </p:cxnSp>
      <p:sp>
        <p:nvSpPr>
          <p:cNvPr id="47" name="CuadroTexto 46"/>
          <p:cNvSpPr txBox="1"/>
          <p:nvPr/>
        </p:nvSpPr>
        <p:spPr>
          <a:xfrm>
            <a:off x="2698036" y="6417769"/>
            <a:ext cx="598062" cy="307777"/>
          </a:xfrm>
          <a:prstGeom prst="rect">
            <a:avLst/>
          </a:prstGeom>
          <a:solidFill>
            <a:schemeClr val="bg1"/>
          </a:solidFill>
        </p:spPr>
        <p:txBody>
          <a:bodyPr wrap="square" rtlCol="0">
            <a:spAutoFit/>
          </a:bodyPr>
          <a:lstStyle/>
          <a:p>
            <a:pPr algn="ctr"/>
            <a:r>
              <a:rPr lang="es-ES" sz="1400" dirty="0" smtClean="0"/>
              <a:t>982</a:t>
            </a:r>
            <a:endParaRPr lang="es-ES" sz="1400" dirty="0"/>
          </a:p>
        </p:txBody>
      </p:sp>
      <p:sp>
        <p:nvSpPr>
          <p:cNvPr id="54" name="CuadroTexto 53"/>
          <p:cNvSpPr txBox="1"/>
          <p:nvPr/>
        </p:nvSpPr>
        <p:spPr>
          <a:xfrm>
            <a:off x="4838598" y="6416966"/>
            <a:ext cx="591510" cy="307777"/>
          </a:xfrm>
          <a:prstGeom prst="rect">
            <a:avLst/>
          </a:prstGeom>
          <a:noFill/>
        </p:spPr>
        <p:txBody>
          <a:bodyPr wrap="square" rtlCol="0">
            <a:spAutoFit/>
          </a:bodyPr>
          <a:lstStyle/>
          <a:p>
            <a:pPr algn="ctr"/>
            <a:r>
              <a:rPr lang="es-ES" sz="1400" dirty="0" smtClean="0"/>
              <a:t>3545</a:t>
            </a:r>
            <a:endParaRPr lang="es-ES" sz="1400" dirty="0"/>
          </a:p>
        </p:txBody>
      </p:sp>
      <p:cxnSp>
        <p:nvCxnSpPr>
          <p:cNvPr id="56" name="Conector recto 55"/>
          <p:cNvCxnSpPr/>
          <p:nvPr/>
        </p:nvCxnSpPr>
        <p:spPr>
          <a:xfrm flipH="1" flipV="1">
            <a:off x="5029862" y="6059715"/>
            <a:ext cx="1" cy="324193"/>
          </a:xfrm>
          <a:prstGeom prst="line">
            <a:avLst/>
          </a:prstGeom>
        </p:spPr>
        <p:style>
          <a:lnRef idx="1">
            <a:schemeClr val="dk1"/>
          </a:lnRef>
          <a:fillRef idx="0">
            <a:schemeClr val="dk1"/>
          </a:fillRef>
          <a:effectRef idx="0">
            <a:schemeClr val="dk1"/>
          </a:effectRef>
          <a:fontRef idx="minor">
            <a:schemeClr val="tx1"/>
          </a:fontRef>
        </p:style>
      </p:cxnSp>
      <p:sp>
        <p:nvSpPr>
          <p:cNvPr id="58" name="Rectángulo 57"/>
          <p:cNvSpPr/>
          <p:nvPr/>
        </p:nvSpPr>
        <p:spPr>
          <a:xfrm>
            <a:off x="5002429" y="3408249"/>
            <a:ext cx="1551809" cy="405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 planificado</a:t>
            </a:r>
            <a:endParaRPr lang="es-ES" sz="1200" dirty="0"/>
          </a:p>
        </p:txBody>
      </p:sp>
      <p:sp>
        <p:nvSpPr>
          <p:cNvPr id="59" name="CuadroTexto 58"/>
          <p:cNvSpPr txBox="1"/>
          <p:nvPr/>
        </p:nvSpPr>
        <p:spPr>
          <a:xfrm>
            <a:off x="6375170" y="6436144"/>
            <a:ext cx="678095" cy="307777"/>
          </a:xfrm>
          <a:prstGeom prst="rect">
            <a:avLst/>
          </a:prstGeom>
          <a:noFill/>
        </p:spPr>
        <p:txBody>
          <a:bodyPr wrap="square" rtlCol="0">
            <a:spAutoFit/>
          </a:bodyPr>
          <a:lstStyle/>
          <a:p>
            <a:pPr algn="ctr"/>
            <a:r>
              <a:rPr lang="es-ES" sz="1400" dirty="0" smtClean="0"/>
              <a:t>5630</a:t>
            </a:r>
            <a:endParaRPr lang="es-ES" dirty="0"/>
          </a:p>
        </p:txBody>
      </p:sp>
      <p:cxnSp>
        <p:nvCxnSpPr>
          <p:cNvPr id="60" name="Conector recto 59"/>
          <p:cNvCxnSpPr/>
          <p:nvPr/>
        </p:nvCxnSpPr>
        <p:spPr>
          <a:xfrm flipH="1" flipV="1">
            <a:off x="6554237" y="6037651"/>
            <a:ext cx="1" cy="324193"/>
          </a:xfrm>
          <a:prstGeom prst="line">
            <a:avLst/>
          </a:prstGeom>
        </p:spPr>
        <p:style>
          <a:lnRef idx="1">
            <a:schemeClr val="dk1"/>
          </a:lnRef>
          <a:fillRef idx="0">
            <a:schemeClr val="dk1"/>
          </a:fillRef>
          <a:effectRef idx="0">
            <a:schemeClr val="dk1"/>
          </a:effectRef>
          <a:fontRef idx="minor">
            <a:schemeClr val="tx1"/>
          </a:fontRef>
        </p:style>
      </p:cxnSp>
      <p:sp>
        <p:nvSpPr>
          <p:cNvPr id="62" name="Rectángulo 61"/>
          <p:cNvSpPr/>
          <p:nvPr/>
        </p:nvSpPr>
        <p:spPr>
          <a:xfrm>
            <a:off x="6545300" y="4304714"/>
            <a:ext cx="1934963" cy="3894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 planificado</a:t>
            </a:r>
            <a:endParaRPr lang="es-ES" sz="1200" dirty="0"/>
          </a:p>
        </p:txBody>
      </p:sp>
      <p:sp>
        <p:nvSpPr>
          <p:cNvPr id="63" name="CuadroTexto 62"/>
          <p:cNvSpPr txBox="1"/>
          <p:nvPr/>
        </p:nvSpPr>
        <p:spPr>
          <a:xfrm>
            <a:off x="8215801" y="6442903"/>
            <a:ext cx="579220" cy="307777"/>
          </a:xfrm>
          <a:prstGeom prst="rect">
            <a:avLst/>
          </a:prstGeom>
          <a:noFill/>
        </p:spPr>
        <p:txBody>
          <a:bodyPr wrap="square" rtlCol="0">
            <a:spAutoFit/>
          </a:bodyPr>
          <a:lstStyle/>
          <a:p>
            <a:r>
              <a:rPr lang="es-ES" sz="1400" dirty="0" smtClean="0"/>
              <a:t>7580</a:t>
            </a:r>
            <a:endParaRPr lang="es-ES" dirty="0"/>
          </a:p>
        </p:txBody>
      </p:sp>
      <p:cxnSp>
        <p:nvCxnSpPr>
          <p:cNvPr id="64" name="Conector recto 63"/>
          <p:cNvCxnSpPr/>
          <p:nvPr/>
        </p:nvCxnSpPr>
        <p:spPr>
          <a:xfrm flipH="1" flipV="1">
            <a:off x="8480263" y="6032789"/>
            <a:ext cx="1" cy="324193"/>
          </a:xfrm>
          <a:prstGeom prst="line">
            <a:avLst/>
          </a:prstGeom>
        </p:spPr>
        <p:style>
          <a:lnRef idx="1">
            <a:schemeClr val="dk1"/>
          </a:lnRef>
          <a:fillRef idx="0">
            <a:schemeClr val="dk1"/>
          </a:fillRef>
          <a:effectRef idx="0">
            <a:schemeClr val="dk1"/>
          </a:effectRef>
          <a:fontRef idx="minor">
            <a:schemeClr val="tx1"/>
          </a:fontRef>
        </p:style>
      </p:cxnSp>
      <p:cxnSp>
        <p:nvCxnSpPr>
          <p:cNvPr id="65" name="Conector recto 64"/>
          <p:cNvCxnSpPr/>
          <p:nvPr/>
        </p:nvCxnSpPr>
        <p:spPr>
          <a:xfrm flipH="1" flipV="1">
            <a:off x="9677659" y="6032789"/>
            <a:ext cx="1" cy="324193"/>
          </a:xfrm>
          <a:prstGeom prst="line">
            <a:avLst/>
          </a:prstGeom>
        </p:spPr>
        <p:style>
          <a:lnRef idx="1">
            <a:schemeClr val="dk1"/>
          </a:lnRef>
          <a:fillRef idx="0">
            <a:schemeClr val="dk1"/>
          </a:fillRef>
          <a:effectRef idx="0">
            <a:schemeClr val="dk1"/>
          </a:effectRef>
          <a:fontRef idx="minor">
            <a:schemeClr val="tx1"/>
          </a:fontRef>
        </p:style>
      </p:cxnSp>
      <p:sp>
        <p:nvSpPr>
          <p:cNvPr id="68" name="Rectángulo 67"/>
          <p:cNvSpPr/>
          <p:nvPr/>
        </p:nvSpPr>
        <p:spPr>
          <a:xfrm>
            <a:off x="8489200" y="5108677"/>
            <a:ext cx="1191036" cy="3583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 planificado</a:t>
            </a:r>
            <a:endParaRPr lang="es-ES" sz="1200" dirty="0"/>
          </a:p>
        </p:txBody>
      </p:sp>
      <p:sp>
        <p:nvSpPr>
          <p:cNvPr id="69" name="Rectángulo 68"/>
          <p:cNvSpPr/>
          <p:nvPr/>
        </p:nvSpPr>
        <p:spPr>
          <a:xfrm>
            <a:off x="3673786" y="2622578"/>
            <a:ext cx="1356076" cy="351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t>Tiempo</a:t>
            </a:r>
            <a:r>
              <a:rPr lang="es-ES" sz="1400" dirty="0" smtClean="0"/>
              <a:t> </a:t>
            </a:r>
            <a:r>
              <a:rPr lang="es-ES" sz="1200" dirty="0" smtClean="0"/>
              <a:t>planificado</a:t>
            </a:r>
            <a:endParaRPr lang="es-ES" sz="1400" dirty="0"/>
          </a:p>
        </p:txBody>
      </p:sp>
      <p:cxnSp>
        <p:nvCxnSpPr>
          <p:cNvPr id="71" name="Conector recto 70"/>
          <p:cNvCxnSpPr/>
          <p:nvPr/>
        </p:nvCxnSpPr>
        <p:spPr>
          <a:xfrm flipV="1">
            <a:off x="9683907" y="2074120"/>
            <a:ext cx="0" cy="4125627"/>
          </a:xfrm>
          <a:prstGeom prst="line">
            <a:avLst/>
          </a:prstGeom>
          <a:ln w="19050">
            <a:solidFill>
              <a:schemeClr val="dk1">
                <a:alpha val="16000"/>
              </a:schemeClr>
            </a:solidFill>
            <a:prstDash val="sysDot"/>
          </a:ln>
        </p:spPr>
        <p:style>
          <a:lnRef idx="1">
            <a:schemeClr val="dk1"/>
          </a:lnRef>
          <a:fillRef idx="0">
            <a:schemeClr val="dk1"/>
          </a:fillRef>
          <a:effectRef idx="0">
            <a:schemeClr val="dk1"/>
          </a:effectRef>
          <a:fontRef idx="minor">
            <a:schemeClr val="tx1"/>
          </a:fontRef>
        </p:style>
      </p:cxnSp>
      <p:sp>
        <p:nvSpPr>
          <p:cNvPr id="74" name="CuadroTexto 73"/>
          <p:cNvSpPr txBox="1"/>
          <p:nvPr/>
        </p:nvSpPr>
        <p:spPr>
          <a:xfrm>
            <a:off x="8954364" y="1730052"/>
            <a:ext cx="1859622" cy="369332"/>
          </a:xfrm>
          <a:prstGeom prst="rect">
            <a:avLst/>
          </a:prstGeom>
          <a:noFill/>
        </p:spPr>
        <p:txBody>
          <a:bodyPr wrap="square" rtlCol="0">
            <a:spAutoFit/>
          </a:bodyPr>
          <a:lstStyle/>
          <a:p>
            <a:r>
              <a:rPr lang="es-ES" dirty="0" smtClean="0"/>
              <a:t>Fin planificado</a:t>
            </a:r>
            <a:endParaRPr lang="es-ES" dirty="0"/>
          </a:p>
        </p:txBody>
      </p:sp>
      <p:cxnSp>
        <p:nvCxnSpPr>
          <p:cNvPr id="77" name="Conector recto de flecha 76"/>
          <p:cNvCxnSpPr/>
          <p:nvPr/>
        </p:nvCxnSpPr>
        <p:spPr>
          <a:xfrm>
            <a:off x="3832261" y="2015669"/>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CuadroTexto 77"/>
          <p:cNvSpPr txBox="1"/>
          <p:nvPr/>
        </p:nvSpPr>
        <p:spPr>
          <a:xfrm>
            <a:off x="4262454" y="1785613"/>
            <a:ext cx="3364068" cy="461665"/>
          </a:xfrm>
          <a:prstGeom prst="rect">
            <a:avLst/>
          </a:prstGeom>
          <a:noFill/>
        </p:spPr>
        <p:txBody>
          <a:bodyPr wrap="square" rtlCol="0">
            <a:spAutoFit/>
          </a:bodyPr>
          <a:lstStyle/>
          <a:p>
            <a:r>
              <a:rPr lang="es-ES" sz="1200" dirty="0" smtClean="0"/>
              <a:t>Gestión de usuarios, de grupos, de permisos, de acciones y funcionalidades. Revisión de tareas.</a:t>
            </a:r>
            <a:endParaRPr lang="es-ES" sz="1200" dirty="0"/>
          </a:p>
        </p:txBody>
      </p:sp>
      <p:sp>
        <p:nvSpPr>
          <p:cNvPr id="79" name="CuadroTexto 78"/>
          <p:cNvSpPr txBox="1"/>
          <p:nvPr/>
        </p:nvSpPr>
        <p:spPr>
          <a:xfrm>
            <a:off x="4268441" y="2194045"/>
            <a:ext cx="3364068" cy="461665"/>
          </a:xfrm>
          <a:prstGeom prst="rect">
            <a:avLst/>
          </a:prstGeom>
          <a:noFill/>
        </p:spPr>
        <p:txBody>
          <a:bodyPr wrap="square" rtlCol="0">
            <a:spAutoFit/>
          </a:bodyPr>
          <a:lstStyle/>
          <a:p>
            <a:r>
              <a:rPr lang="es-ES" sz="1200" dirty="0" smtClean="0"/>
              <a:t>Tareas planificadas realizadas más la gestión de funcionalidades.</a:t>
            </a:r>
            <a:endParaRPr lang="es-ES" sz="1200" dirty="0"/>
          </a:p>
        </p:txBody>
      </p:sp>
      <p:cxnSp>
        <p:nvCxnSpPr>
          <p:cNvPr id="81" name="Conector recto 80"/>
          <p:cNvCxnSpPr/>
          <p:nvPr/>
        </p:nvCxnSpPr>
        <p:spPr>
          <a:xfrm>
            <a:off x="4191856" y="2240082"/>
            <a:ext cx="3334001" cy="0"/>
          </a:xfrm>
          <a:prstGeom prst="line">
            <a:avLst/>
          </a:prstGeom>
        </p:spPr>
        <p:style>
          <a:lnRef idx="1">
            <a:schemeClr val="dk1"/>
          </a:lnRef>
          <a:fillRef idx="0">
            <a:schemeClr val="dk1"/>
          </a:fillRef>
          <a:effectRef idx="0">
            <a:schemeClr val="dk1"/>
          </a:effectRef>
          <a:fontRef idx="minor">
            <a:schemeClr val="tx1"/>
          </a:fontRef>
        </p:style>
      </p:cxnSp>
      <p:cxnSp>
        <p:nvCxnSpPr>
          <p:cNvPr id="82" name="Conector recto de flecha 81"/>
          <p:cNvCxnSpPr/>
          <p:nvPr/>
        </p:nvCxnSpPr>
        <p:spPr>
          <a:xfrm>
            <a:off x="3832261" y="2442956"/>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ector recto de flecha 82"/>
          <p:cNvCxnSpPr/>
          <p:nvPr/>
        </p:nvCxnSpPr>
        <p:spPr>
          <a:xfrm>
            <a:off x="5070513" y="2794796"/>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Conector recto de flecha 83"/>
          <p:cNvCxnSpPr/>
          <p:nvPr/>
        </p:nvCxnSpPr>
        <p:spPr>
          <a:xfrm>
            <a:off x="6699877" y="3605033"/>
            <a:ext cx="246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Conector recto de flecha 84"/>
          <p:cNvCxnSpPr/>
          <p:nvPr/>
        </p:nvCxnSpPr>
        <p:spPr>
          <a:xfrm flipH="1">
            <a:off x="4548379" y="4485423"/>
            <a:ext cx="1802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ector recto de flecha 85"/>
          <p:cNvCxnSpPr/>
          <p:nvPr/>
        </p:nvCxnSpPr>
        <p:spPr>
          <a:xfrm flipH="1">
            <a:off x="7188406" y="5218368"/>
            <a:ext cx="349044" cy="11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CuadroTexto 88"/>
          <p:cNvSpPr txBox="1"/>
          <p:nvPr/>
        </p:nvSpPr>
        <p:spPr>
          <a:xfrm>
            <a:off x="5546793" y="2413593"/>
            <a:ext cx="2128487" cy="646331"/>
          </a:xfrm>
          <a:prstGeom prst="rect">
            <a:avLst/>
          </a:prstGeom>
          <a:noFill/>
        </p:spPr>
        <p:txBody>
          <a:bodyPr wrap="square" numCol="1" rtlCol="0">
            <a:spAutoFit/>
          </a:bodyPr>
          <a:lstStyle/>
          <a:p>
            <a:r>
              <a:rPr lang="es-ES" sz="1200" dirty="0" smtClean="0"/>
              <a:t>- Mejora en la estandarización</a:t>
            </a:r>
          </a:p>
          <a:p>
            <a:r>
              <a:rPr lang="es-ES" sz="1200" dirty="0" smtClean="0"/>
              <a:t>- Adaptarse a la base de datos.</a:t>
            </a:r>
          </a:p>
          <a:p>
            <a:r>
              <a:rPr lang="es-ES" sz="1200" dirty="0" smtClean="0"/>
              <a:t>- Reunión. </a:t>
            </a:r>
          </a:p>
        </p:txBody>
      </p:sp>
      <p:sp>
        <p:nvSpPr>
          <p:cNvPr id="90" name="Rectángulo 89"/>
          <p:cNvSpPr/>
          <p:nvPr/>
        </p:nvSpPr>
        <p:spPr>
          <a:xfrm>
            <a:off x="8174790" y="2390664"/>
            <a:ext cx="2854481" cy="646331"/>
          </a:xfrm>
          <a:prstGeom prst="rect">
            <a:avLst/>
          </a:prstGeom>
        </p:spPr>
        <p:txBody>
          <a:bodyPr wrap="square">
            <a:spAutoFit/>
          </a:bodyPr>
          <a:lstStyle/>
          <a:p>
            <a:r>
              <a:rPr lang="es-ES" sz="1200" dirty="0"/>
              <a:t>- Solucionar problema de borrado.</a:t>
            </a:r>
          </a:p>
          <a:p>
            <a:r>
              <a:rPr lang="es-ES" sz="1200" dirty="0" smtClean="0"/>
              <a:t>- </a:t>
            </a:r>
            <a:r>
              <a:rPr lang="es-ES" sz="1200" dirty="0"/>
              <a:t>Gestión de trabajos, evaluación, asignación de </a:t>
            </a:r>
            <a:r>
              <a:rPr lang="es-ES" sz="1200" dirty="0" err="1"/>
              <a:t>QAs</a:t>
            </a:r>
            <a:r>
              <a:rPr lang="es-ES" sz="1200" dirty="0"/>
              <a:t> y gestión de entregas.</a:t>
            </a:r>
          </a:p>
        </p:txBody>
      </p:sp>
      <p:sp>
        <p:nvSpPr>
          <p:cNvPr id="91" name="Más 90"/>
          <p:cNvSpPr/>
          <p:nvPr/>
        </p:nvSpPr>
        <p:spPr>
          <a:xfrm>
            <a:off x="7742099" y="2578649"/>
            <a:ext cx="286731" cy="282401"/>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2" name="CuadroTexto 91"/>
          <p:cNvSpPr txBox="1"/>
          <p:nvPr/>
        </p:nvSpPr>
        <p:spPr>
          <a:xfrm>
            <a:off x="7052285" y="3276650"/>
            <a:ext cx="2505529" cy="646331"/>
          </a:xfrm>
          <a:prstGeom prst="rect">
            <a:avLst/>
          </a:prstGeom>
          <a:noFill/>
        </p:spPr>
        <p:txBody>
          <a:bodyPr wrap="square" rtlCol="0">
            <a:spAutoFit/>
          </a:bodyPr>
          <a:lstStyle/>
          <a:p>
            <a:pPr marL="171450" indent="-171450">
              <a:buFontTx/>
              <a:buChar char="-"/>
            </a:pPr>
            <a:r>
              <a:rPr lang="es-ES" sz="1200" dirty="0" smtClean="0"/>
              <a:t>Casos de uso Asignar/Desasignar</a:t>
            </a:r>
          </a:p>
          <a:p>
            <a:pPr marL="171450" indent="-171450">
              <a:buFontTx/>
              <a:buChar char="-"/>
            </a:pPr>
            <a:r>
              <a:rPr lang="es-ES" sz="1200" dirty="0" smtClean="0"/>
              <a:t>Realización de pruebas.</a:t>
            </a:r>
          </a:p>
          <a:p>
            <a:pPr marL="171450" indent="-171450">
              <a:buFontTx/>
              <a:buChar char="-"/>
            </a:pPr>
            <a:r>
              <a:rPr lang="es-ES" sz="1200" dirty="0" smtClean="0"/>
              <a:t>Implementar el ACL.</a:t>
            </a:r>
            <a:endParaRPr lang="es-ES" sz="1200" dirty="0"/>
          </a:p>
        </p:txBody>
      </p:sp>
      <p:sp>
        <p:nvSpPr>
          <p:cNvPr id="93" name="CuadroTexto 92"/>
          <p:cNvSpPr txBox="1"/>
          <p:nvPr/>
        </p:nvSpPr>
        <p:spPr>
          <a:xfrm>
            <a:off x="1917965" y="3879889"/>
            <a:ext cx="2630414" cy="1384995"/>
          </a:xfrm>
          <a:prstGeom prst="rect">
            <a:avLst/>
          </a:prstGeom>
          <a:noFill/>
        </p:spPr>
        <p:txBody>
          <a:bodyPr wrap="square" rtlCol="0">
            <a:spAutoFit/>
          </a:bodyPr>
          <a:lstStyle/>
          <a:p>
            <a:r>
              <a:rPr lang="es-ES" sz="1200" dirty="0" smtClean="0"/>
              <a:t>- Comprobar el funcionamiento de la aplicación en la parte de gestión de trabajos, </a:t>
            </a:r>
            <a:r>
              <a:rPr lang="es-ES" sz="1200" dirty="0" err="1" smtClean="0"/>
              <a:t>QAs</a:t>
            </a:r>
            <a:r>
              <a:rPr lang="es-ES" sz="1200" dirty="0" smtClean="0"/>
              <a:t>, etc. por parte del usuario y el administrador.</a:t>
            </a:r>
          </a:p>
          <a:p>
            <a:r>
              <a:rPr lang="es-ES" sz="1200" dirty="0" smtClean="0"/>
              <a:t>- Reunión para tratar los aspectos de la aplicación más críticos en ese momento.</a:t>
            </a:r>
            <a:endParaRPr lang="es-ES" sz="1200" dirty="0"/>
          </a:p>
        </p:txBody>
      </p:sp>
      <p:sp>
        <p:nvSpPr>
          <p:cNvPr id="94" name="CuadroTexto 93"/>
          <p:cNvSpPr txBox="1"/>
          <p:nvPr/>
        </p:nvSpPr>
        <p:spPr>
          <a:xfrm>
            <a:off x="5013857" y="4780037"/>
            <a:ext cx="2262764" cy="1015663"/>
          </a:xfrm>
          <a:prstGeom prst="rect">
            <a:avLst/>
          </a:prstGeom>
          <a:noFill/>
        </p:spPr>
        <p:txBody>
          <a:bodyPr wrap="square" rtlCol="0">
            <a:spAutoFit/>
          </a:bodyPr>
          <a:lstStyle/>
          <a:p>
            <a:r>
              <a:rPr lang="es-ES" sz="1200" dirty="0" smtClean="0"/>
              <a:t>- Realización de pruebas para asegurarse de que todos los componentes funcionan como se indica en la definición de la entrega</a:t>
            </a:r>
            <a:endParaRPr lang="es-ES" sz="1200" dirty="0"/>
          </a:p>
        </p:txBody>
      </p:sp>
      <p:sp>
        <p:nvSpPr>
          <p:cNvPr id="97" name="Abrir llave 96"/>
          <p:cNvSpPr/>
          <p:nvPr/>
        </p:nvSpPr>
        <p:spPr>
          <a:xfrm rot="5400000">
            <a:off x="3196882" y="5808888"/>
            <a:ext cx="263776" cy="698530"/>
          </a:xfrm>
          <a:prstGeom prst="leftBrace">
            <a:avLst>
              <a:gd name="adj1" fmla="val 833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98" name="CuadroTexto 97"/>
          <p:cNvSpPr txBox="1"/>
          <p:nvPr/>
        </p:nvSpPr>
        <p:spPr>
          <a:xfrm>
            <a:off x="3092521" y="5609690"/>
            <a:ext cx="575244" cy="307777"/>
          </a:xfrm>
          <a:prstGeom prst="rect">
            <a:avLst/>
          </a:prstGeom>
          <a:noFill/>
        </p:spPr>
        <p:txBody>
          <a:bodyPr wrap="square" rtlCol="0">
            <a:spAutoFit/>
          </a:bodyPr>
          <a:lstStyle/>
          <a:p>
            <a:pPr algn="ctr"/>
            <a:r>
              <a:rPr lang="es-ES" sz="1400" dirty="0" smtClean="0"/>
              <a:t>368</a:t>
            </a:r>
            <a:endParaRPr lang="es-ES" sz="1400" dirty="0"/>
          </a:p>
        </p:txBody>
      </p:sp>
      <p:sp>
        <p:nvSpPr>
          <p:cNvPr id="50" name="Rectángulo 49"/>
          <p:cNvSpPr/>
          <p:nvPr/>
        </p:nvSpPr>
        <p:spPr>
          <a:xfrm>
            <a:off x="2985688" y="3023798"/>
            <a:ext cx="1791712" cy="35959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cxnSp>
        <p:nvCxnSpPr>
          <p:cNvPr id="51" name="Conector recto 50"/>
          <p:cNvCxnSpPr/>
          <p:nvPr/>
        </p:nvCxnSpPr>
        <p:spPr>
          <a:xfrm flipH="1" flipV="1">
            <a:off x="4777401" y="6059715"/>
            <a:ext cx="1" cy="324193"/>
          </a:xfrm>
          <a:prstGeom prst="line">
            <a:avLst/>
          </a:prstGeom>
        </p:spPr>
        <p:style>
          <a:lnRef idx="1">
            <a:schemeClr val="dk1"/>
          </a:lnRef>
          <a:fillRef idx="0">
            <a:schemeClr val="dk1"/>
          </a:fillRef>
          <a:effectRef idx="0">
            <a:schemeClr val="dk1"/>
          </a:effectRef>
          <a:fontRef idx="minor">
            <a:schemeClr val="tx1"/>
          </a:fontRef>
        </p:style>
      </p:cxnSp>
      <p:sp>
        <p:nvSpPr>
          <p:cNvPr id="53" name="CuadroTexto 52"/>
          <p:cNvSpPr txBox="1"/>
          <p:nvPr/>
        </p:nvSpPr>
        <p:spPr>
          <a:xfrm>
            <a:off x="4441061" y="6409498"/>
            <a:ext cx="591510" cy="307777"/>
          </a:xfrm>
          <a:prstGeom prst="rect">
            <a:avLst/>
          </a:prstGeom>
          <a:noFill/>
        </p:spPr>
        <p:txBody>
          <a:bodyPr wrap="square" rtlCol="0">
            <a:spAutoFit/>
          </a:bodyPr>
          <a:lstStyle/>
          <a:p>
            <a:pPr algn="ctr"/>
            <a:r>
              <a:rPr lang="es-ES" sz="1400" dirty="0" smtClean="0"/>
              <a:t>3372</a:t>
            </a:r>
            <a:endParaRPr lang="es-ES" sz="1400" dirty="0"/>
          </a:p>
        </p:txBody>
      </p:sp>
      <p:sp>
        <p:nvSpPr>
          <p:cNvPr id="55" name="Abrir llave 54"/>
          <p:cNvSpPr/>
          <p:nvPr/>
        </p:nvSpPr>
        <p:spPr>
          <a:xfrm rot="5400000">
            <a:off x="4771743" y="6019843"/>
            <a:ext cx="263776" cy="252461"/>
          </a:xfrm>
          <a:prstGeom prst="leftBrace">
            <a:avLst>
              <a:gd name="adj1" fmla="val 1300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57" name="CuadroTexto 56"/>
          <p:cNvSpPr txBox="1"/>
          <p:nvPr/>
        </p:nvSpPr>
        <p:spPr>
          <a:xfrm>
            <a:off x="4623315" y="5609690"/>
            <a:ext cx="575244" cy="307777"/>
          </a:xfrm>
          <a:prstGeom prst="rect">
            <a:avLst/>
          </a:prstGeom>
          <a:noFill/>
        </p:spPr>
        <p:txBody>
          <a:bodyPr wrap="square" rtlCol="0">
            <a:spAutoFit/>
          </a:bodyPr>
          <a:lstStyle/>
          <a:p>
            <a:pPr algn="ctr"/>
            <a:r>
              <a:rPr lang="es-ES" sz="1400" dirty="0" smtClean="0"/>
              <a:t>170</a:t>
            </a:r>
            <a:endParaRPr lang="es-ES" sz="1400" dirty="0"/>
          </a:p>
        </p:txBody>
      </p:sp>
      <p:cxnSp>
        <p:nvCxnSpPr>
          <p:cNvPr id="61" name="Conector recto de flecha 60"/>
          <p:cNvCxnSpPr/>
          <p:nvPr/>
        </p:nvCxnSpPr>
        <p:spPr>
          <a:xfrm>
            <a:off x="4838598" y="3150103"/>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CuadroTexto 66"/>
          <p:cNvSpPr txBox="1"/>
          <p:nvPr/>
        </p:nvSpPr>
        <p:spPr>
          <a:xfrm>
            <a:off x="5134353" y="3011604"/>
            <a:ext cx="3789977" cy="276999"/>
          </a:xfrm>
          <a:prstGeom prst="rect">
            <a:avLst/>
          </a:prstGeom>
          <a:noFill/>
        </p:spPr>
        <p:txBody>
          <a:bodyPr wrap="square" rtlCol="0">
            <a:spAutoFit/>
          </a:bodyPr>
          <a:lstStyle/>
          <a:p>
            <a:r>
              <a:rPr lang="es-ES" sz="1200" dirty="0" smtClean="0"/>
              <a:t>Tareas planificadas realizadas más 3 tareas de ejecución.</a:t>
            </a:r>
            <a:endParaRPr lang="es-ES" sz="1200" dirty="0"/>
          </a:p>
        </p:txBody>
      </p:sp>
      <p:cxnSp>
        <p:nvCxnSpPr>
          <p:cNvPr id="70" name="Conector recto 69"/>
          <p:cNvCxnSpPr/>
          <p:nvPr/>
        </p:nvCxnSpPr>
        <p:spPr>
          <a:xfrm>
            <a:off x="4805719" y="3000814"/>
            <a:ext cx="3334001" cy="0"/>
          </a:xfrm>
          <a:prstGeom prst="line">
            <a:avLst/>
          </a:prstGeom>
        </p:spPr>
        <p:style>
          <a:lnRef idx="1">
            <a:schemeClr val="dk1"/>
          </a:lnRef>
          <a:fillRef idx="0">
            <a:schemeClr val="dk1"/>
          </a:fillRef>
          <a:effectRef idx="0">
            <a:schemeClr val="dk1"/>
          </a:effectRef>
          <a:fontRef idx="minor">
            <a:schemeClr val="tx1"/>
          </a:fontRef>
        </p:style>
      </p:cxnSp>
      <p:sp>
        <p:nvSpPr>
          <p:cNvPr id="72" name="Más 71"/>
          <p:cNvSpPr/>
          <p:nvPr/>
        </p:nvSpPr>
        <p:spPr>
          <a:xfrm>
            <a:off x="9390929" y="3484069"/>
            <a:ext cx="286731" cy="282401"/>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3" name="Rectángulo 72"/>
          <p:cNvSpPr/>
          <p:nvPr/>
        </p:nvSpPr>
        <p:spPr>
          <a:xfrm>
            <a:off x="9756072" y="3212425"/>
            <a:ext cx="1905308" cy="830997"/>
          </a:xfrm>
          <a:prstGeom prst="rect">
            <a:avLst/>
          </a:prstGeom>
        </p:spPr>
        <p:txBody>
          <a:bodyPr wrap="square">
            <a:spAutoFit/>
          </a:bodyPr>
          <a:lstStyle/>
          <a:p>
            <a:r>
              <a:rPr lang="es-ES" sz="1200" dirty="0"/>
              <a:t>- </a:t>
            </a:r>
            <a:r>
              <a:rPr lang="es-ES" sz="1200" dirty="0" smtClean="0"/>
              <a:t>Empezar a implementar los casos de usos referentes a los usuarios/alumnos</a:t>
            </a:r>
            <a:endParaRPr lang="es-ES" sz="1200" dirty="0"/>
          </a:p>
        </p:txBody>
      </p:sp>
      <p:sp>
        <p:nvSpPr>
          <p:cNvPr id="75" name="Rectángulo 74"/>
          <p:cNvSpPr/>
          <p:nvPr/>
        </p:nvSpPr>
        <p:spPr>
          <a:xfrm>
            <a:off x="4805719" y="3851314"/>
            <a:ext cx="1584774" cy="35959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s-ES" sz="1200" dirty="0" smtClean="0">
                <a:solidFill>
                  <a:schemeClr val="tx1"/>
                </a:solidFill>
              </a:rPr>
              <a:t>Tiempo</a:t>
            </a:r>
            <a:r>
              <a:rPr lang="es-ES" sz="1400" dirty="0" smtClean="0">
                <a:solidFill>
                  <a:schemeClr val="tx1"/>
                </a:solidFill>
              </a:rPr>
              <a:t> </a:t>
            </a:r>
            <a:r>
              <a:rPr lang="es-ES" sz="1200" dirty="0" smtClean="0">
                <a:solidFill>
                  <a:schemeClr val="tx1"/>
                </a:solidFill>
              </a:rPr>
              <a:t>empleado</a:t>
            </a:r>
            <a:endParaRPr lang="es-ES" sz="1400" dirty="0">
              <a:solidFill>
                <a:schemeClr val="tx1"/>
              </a:solidFill>
            </a:endParaRPr>
          </a:p>
        </p:txBody>
      </p:sp>
      <p:cxnSp>
        <p:nvCxnSpPr>
          <p:cNvPr id="76" name="Conector recto 75"/>
          <p:cNvCxnSpPr/>
          <p:nvPr/>
        </p:nvCxnSpPr>
        <p:spPr>
          <a:xfrm flipH="1" flipV="1">
            <a:off x="6386772" y="6043484"/>
            <a:ext cx="1" cy="324193"/>
          </a:xfrm>
          <a:prstGeom prst="line">
            <a:avLst/>
          </a:prstGeom>
        </p:spPr>
        <p:style>
          <a:lnRef idx="1">
            <a:schemeClr val="dk1"/>
          </a:lnRef>
          <a:fillRef idx="0">
            <a:schemeClr val="dk1"/>
          </a:fillRef>
          <a:effectRef idx="0">
            <a:schemeClr val="dk1"/>
          </a:effectRef>
          <a:fontRef idx="minor">
            <a:schemeClr val="tx1"/>
          </a:fontRef>
        </p:style>
      </p:cxnSp>
      <p:sp>
        <p:nvSpPr>
          <p:cNvPr id="80" name="CuadroTexto 79"/>
          <p:cNvSpPr txBox="1"/>
          <p:nvPr/>
        </p:nvSpPr>
        <p:spPr>
          <a:xfrm>
            <a:off x="5880895" y="6442903"/>
            <a:ext cx="678095" cy="307777"/>
          </a:xfrm>
          <a:prstGeom prst="rect">
            <a:avLst/>
          </a:prstGeom>
          <a:noFill/>
        </p:spPr>
        <p:txBody>
          <a:bodyPr wrap="square" rtlCol="0">
            <a:spAutoFit/>
          </a:bodyPr>
          <a:lstStyle/>
          <a:p>
            <a:pPr algn="ctr"/>
            <a:r>
              <a:rPr lang="es-ES" sz="1400" dirty="0" smtClean="0"/>
              <a:t>5225</a:t>
            </a:r>
            <a:endParaRPr lang="es-ES" dirty="0"/>
          </a:p>
        </p:txBody>
      </p:sp>
      <p:sp>
        <p:nvSpPr>
          <p:cNvPr id="88" name="Abrir llave 87"/>
          <p:cNvSpPr/>
          <p:nvPr/>
        </p:nvSpPr>
        <p:spPr>
          <a:xfrm rot="5400000">
            <a:off x="6339829" y="6005944"/>
            <a:ext cx="263776" cy="169893"/>
          </a:xfrm>
          <a:prstGeom prst="leftBrace">
            <a:avLst>
              <a:gd name="adj1" fmla="val 13003"/>
              <a:gd name="adj2" fmla="val 45587"/>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96" name="CuadroTexto 95"/>
          <p:cNvSpPr txBox="1"/>
          <p:nvPr/>
        </p:nvSpPr>
        <p:spPr>
          <a:xfrm>
            <a:off x="6185694" y="5638292"/>
            <a:ext cx="575244" cy="307777"/>
          </a:xfrm>
          <a:prstGeom prst="rect">
            <a:avLst/>
          </a:prstGeom>
          <a:noFill/>
        </p:spPr>
        <p:txBody>
          <a:bodyPr wrap="square" rtlCol="0">
            <a:spAutoFit/>
          </a:bodyPr>
          <a:lstStyle/>
          <a:p>
            <a:pPr algn="ctr"/>
            <a:r>
              <a:rPr lang="es-ES" sz="1400" dirty="0" smtClean="0"/>
              <a:t>232</a:t>
            </a:r>
            <a:endParaRPr lang="es-ES" sz="1400" dirty="0"/>
          </a:p>
        </p:txBody>
      </p:sp>
      <p:sp>
        <p:nvSpPr>
          <p:cNvPr id="99" name="CuadroTexto 98"/>
          <p:cNvSpPr txBox="1"/>
          <p:nvPr/>
        </p:nvSpPr>
        <p:spPr>
          <a:xfrm>
            <a:off x="9441598" y="6397414"/>
            <a:ext cx="579220" cy="307777"/>
          </a:xfrm>
          <a:prstGeom prst="rect">
            <a:avLst/>
          </a:prstGeom>
          <a:noFill/>
        </p:spPr>
        <p:txBody>
          <a:bodyPr wrap="square" rtlCol="0">
            <a:spAutoFit/>
          </a:bodyPr>
          <a:lstStyle/>
          <a:p>
            <a:r>
              <a:rPr lang="es-ES" sz="1400" dirty="0" smtClean="0"/>
              <a:t>8610</a:t>
            </a:r>
            <a:endParaRPr lang="es-ES" dirty="0"/>
          </a:p>
        </p:txBody>
      </p:sp>
      <p:cxnSp>
        <p:nvCxnSpPr>
          <p:cNvPr id="100" name="Conector recto de flecha 99"/>
          <p:cNvCxnSpPr/>
          <p:nvPr/>
        </p:nvCxnSpPr>
        <p:spPr>
          <a:xfrm>
            <a:off x="6463662" y="4043422"/>
            <a:ext cx="359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CuadroTexto 100"/>
          <p:cNvSpPr txBox="1"/>
          <p:nvPr/>
        </p:nvSpPr>
        <p:spPr>
          <a:xfrm>
            <a:off x="6823257" y="3892638"/>
            <a:ext cx="3789977" cy="276999"/>
          </a:xfrm>
          <a:prstGeom prst="rect">
            <a:avLst/>
          </a:prstGeom>
          <a:noFill/>
        </p:spPr>
        <p:txBody>
          <a:bodyPr wrap="square" rtlCol="0">
            <a:spAutoFit/>
          </a:bodyPr>
          <a:lstStyle/>
          <a:p>
            <a:r>
              <a:rPr lang="es-ES" sz="1200" dirty="0" smtClean="0"/>
              <a:t>Tareas planificadas realizas excepto 6 tareas</a:t>
            </a:r>
            <a:endParaRPr lang="es-ES" sz="1200" dirty="0"/>
          </a:p>
        </p:txBody>
      </p:sp>
    </p:spTree>
    <p:extLst>
      <p:ext uri="{BB962C8B-B14F-4D97-AF65-F5344CB8AC3E}">
        <p14:creationId xmlns:p14="http://schemas.microsoft.com/office/powerpoint/2010/main" val="962794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4005208" y="1842434"/>
            <a:ext cx="4181583" cy="430887"/>
          </a:xfrm>
          <a:prstGeom prst="rect">
            <a:avLst/>
          </a:prstGeom>
          <a:noFill/>
        </p:spPr>
        <p:txBody>
          <a:bodyPr wrap="square" rtlCol="0">
            <a:spAutoFit/>
          </a:bodyPr>
          <a:lstStyle/>
          <a:p>
            <a:r>
              <a:rPr lang="es-ES" sz="2200" dirty="0" smtClean="0"/>
              <a:t>Planificación en alcance y personas</a:t>
            </a:r>
            <a:endParaRPr lang="es-ES" sz="2200" dirty="0"/>
          </a:p>
        </p:txBody>
      </p:sp>
      <p:sp>
        <p:nvSpPr>
          <p:cNvPr id="6" name="CuadroTexto 5"/>
          <p:cNvSpPr txBox="1"/>
          <p:nvPr/>
        </p:nvSpPr>
        <p:spPr>
          <a:xfrm>
            <a:off x="838200" y="2142477"/>
            <a:ext cx="3359650" cy="369332"/>
          </a:xfrm>
          <a:prstGeom prst="rect">
            <a:avLst/>
          </a:prstGeom>
          <a:noFill/>
        </p:spPr>
        <p:txBody>
          <a:bodyPr wrap="square" rtlCol="0">
            <a:spAutoFit/>
          </a:bodyPr>
          <a:lstStyle/>
          <a:p>
            <a:r>
              <a:rPr lang="es-ES" u="sng" dirty="0" smtClean="0"/>
              <a:t>Recurso: </a:t>
            </a:r>
            <a:r>
              <a:rPr lang="es-ES" u="sng" dirty="0" err="1" smtClean="0"/>
              <a:t>Brais</a:t>
            </a:r>
            <a:r>
              <a:rPr lang="es-ES" u="sng" dirty="0" smtClean="0"/>
              <a:t> Santos </a:t>
            </a:r>
            <a:r>
              <a:rPr lang="es-ES" u="sng" dirty="0" err="1" smtClean="0"/>
              <a:t>Negreira</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3934203915"/>
              </p:ext>
            </p:extLst>
          </p:nvPr>
        </p:nvGraphicFramePr>
        <p:xfrm>
          <a:off x="838200" y="2573364"/>
          <a:ext cx="10579443" cy="3678511"/>
        </p:xfrm>
        <a:graphic>
          <a:graphicData uri="http://schemas.openxmlformats.org/drawingml/2006/table">
            <a:tbl>
              <a:tblPr/>
              <a:tblGrid>
                <a:gridCol w="9665043"/>
                <a:gridCol w="914400"/>
              </a:tblGrid>
              <a:tr h="198918">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207207">
                <a:tc>
                  <a:txBody>
                    <a:bodyPr/>
                    <a:lstStyle/>
                    <a:p>
                      <a:pPr algn="l" fontAlgn="ctr"/>
                      <a:r>
                        <a:rPr lang="es-ES" sz="1400" b="1" i="0" u="none" strike="noStrike" kern="1200" dirty="0" smtClean="0">
                          <a:solidFill>
                            <a:schemeClr val="tx1"/>
                          </a:solidFill>
                          <a:effectLst/>
                          <a:latin typeface="+mn-lt"/>
                          <a:ea typeface="+mn-ea"/>
                          <a:cs typeface="+mn-cs"/>
                        </a:rPr>
                        <a:t>Gestión de evaluación (Evaluación de historias sobre entregas):</a:t>
                      </a:r>
                      <a:r>
                        <a:rPr lang="es-ES" sz="1400" b="0" i="0" u="none" strike="noStrike" kern="1200" dirty="0" smtClean="0">
                          <a:solidFill>
                            <a:schemeClr val="tx1"/>
                          </a:solidFill>
                          <a:effectLst/>
                          <a:latin typeface="+mn-lt"/>
                          <a:ea typeface="+mn-ea"/>
                          <a:cs typeface="+mn-cs"/>
                        </a:rPr>
                        <a:t> realizar la implementación de la generación de notas de entregas y </a:t>
                      </a:r>
                      <a:r>
                        <a:rPr lang="es-ES" sz="1400" b="0" i="0" u="none" strike="noStrike" kern="1200" dirty="0" err="1" smtClean="0">
                          <a:solidFill>
                            <a:schemeClr val="tx1"/>
                          </a:solidFill>
                          <a:effectLst/>
                          <a:latin typeface="+mn-lt"/>
                          <a:ea typeface="+mn-ea"/>
                          <a:cs typeface="+mn-cs"/>
                        </a:rPr>
                        <a:t>Qas</a:t>
                      </a:r>
                      <a:r>
                        <a:rPr lang="es-ES" sz="1400" b="0" i="0" u="none" strike="noStrike" kern="1200" dirty="0" smtClean="0">
                          <a:solidFill>
                            <a:schemeClr val="tx1"/>
                          </a:solidFill>
                          <a:effectLst/>
                          <a:latin typeface="+mn-lt"/>
                          <a:ea typeface="+mn-ea"/>
                          <a:cs typeface="+mn-cs"/>
                        </a:rPr>
                        <a:t>. Plantear la situación cómo el </a:t>
                      </a:r>
                      <a:r>
                        <a:rPr lang="es-ES" sz="1400" b="0" i="0" u="none" strike="noStrike" kern="1200" dirty="0" err="1" smtClean="0">
                          <a:solidFill>
                            <a:schemeClr val="tx1"/>
                          </a:solidFill>
                          <a:effectLst/>
                          <a:latin typeface="+mn-lt"/>
                          <a:ea typeface="+mn-ea"/>
                          <a:cs typeface="+mn-cs"/>
                        </a:rPr>
                        <a:t>admin</a:t>
                      </a:r>
                      <a:r>
                        <a:rPr lang="es-ES" sz="1400" b="0" i="0" u="none" strike="noStrike" kern="1200" dirty="0" smtClean="0">
                          <a:solidFill>
                            <a:schemeClr val="tx1"/>
                          </a:solidFill>
                          <a:effectLst/>
                          <a:latin typeface="+mn-lt"/>
                          <a:ea typeface="+mn-ea"/>
                          <a:cs typeface="+mn-cs"/>
                        </a:rPr>
                        <a:t> va a proceder a la generación de estas notas.</a:t>
                      </a:r>
                      <a:endParaRPr lang="es-ES" sz="10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82883">
                <a:tc>
                  <a:txBody>
                    <a:bodyPr/>
                    <a:lstStyle/>
                    <a:p>
                      <a:pPr algn="l" fontAlgn="ctr"/>
                      <a:r>
                        <a:rPr lang="es-ES" sz="1400" b="1" i="0" u="none" strike="noStrike" kern="1200" dirty="0" smtClean="0">
                          <a:solidFill>
                            <a:schemeClr val="tx1"/>
                          </a:solidFill>
                          <a:effectLst/>
                          <a:latin typeface="+mn-lt"/>
                          <a:ea typeface="+mn-ea"/>
                          <a:cs typeface="+mn-cs"/>
                        </a:rPr>
                        <a:t>Gestión de entregas: </a:t>
                      </a:r>
                      <a:r>
                        <a:rPr lang="es-ES" sz="1400" b="0" i="0" u="none" strike="noStrike" kern="1200" dirty="0" smtClean="0">
                          <a:solidFill>
                            <a:schemeClr val="tx1"/>
                          </a:solidFill>
                          <a:effectLst/>
                          <a:latin typeface="+mn-lt"/>
                          <a:ea typeface="+mn-ea"/>
                          <a:cs typeface="+mn-cs"/>
                        </a:rPr>
                        <a:t>solucionar que al añadir solo permite introducir una entrega aunque sea de diferentes trabajos. Además en los casos de uso 50 y 51, se realizará el cambio de formato de fecha y modificar para que solo sean los usuarios que estén en el grupo usuario, no solo los que no son </a:t>
                      </a:r>
                      <a:r>
                        <a:rPr lang="es-ES" sz="1400" b="0" i="0" u="none" strike="noStrike" kern="1200" dirty="0" err="1" smtClean="0">
                          <a:solidFill>
                            <a:schemeClr val="tx1"/>
                          </a:solidFill>
                          <a:effectLst/>
                          <a:latin typeface="+mn-lt"/>
                          <a:ea typeface="+mn-ea"/>
                          <a:cs typeface="+mn-cs"/>
                        </a:rPr>
                        <a:t>admin</a:t>
                      </a:r>
                      <a:r>
                        <a:rPr lang="es-ES" sz="1400" b="0" i="0" u="none" strike="noStrike" kern="1200" dirty="0" smtClean="0">
                          <a:solidFill>
                            <a:schemeClr val="tx1"/>
                          </a:solidFill>
                          <a:effectLst/>
                          <a:latin typeface="+mn-lt"/>
                          <a:ea typeface="+mn-ea"/>
                          <a:cs typeface="+mn-cs"/>
                        </a:rPr>
                        <a:t>. Se comprobará que la gestión de entregas se realiza correctamente, tanto para el administrador como para el usuario.</a:t>
                      </a:r>
                      <a:endParaRPr lang="es-ES" sz="10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35274">
                <a:tc>
                  <a:txBody>
                    <a:bodyPr/>
                    <a:lstStyle/>
                    <a:p>
                      <a:pPr algn="l" fontAlgn="ctr"/>
                      <a:r>
                        <a:rPr lang="es-ES" sz="1400" b="1" i="0" kern="1200" dirty="0" smtClean="0">
                          <a:solidFill>
                            <a:schemeClr val="tx1"/>
                          </a:solidFill>
                          <a:effectLst/>
                          <a:latin typeface="+mn-lt"/>
                          <a:ea typeface="+mn-ea"/>
                          <a:cs typeface="+mn-cs"/>
                        </a:rPr>
                        <a:t>Revisar y incluir lo comentarios necesarios en los códigos. Además se revisará que se cumplen todas las historias de usuario de la entrega que se refieren al código.</a:t>
                      </a:r>
                      <a:endParaRPr lang="es-ES" sz="10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69557">
                <a:tc>
                  <a:txBody>
                    <a:bodyPr/>
                    <a:lstStyle/>
                    <a:p>
                      <a:pPr algn="l" fontAlgn="ctr"/>
                      <a:r>
                        <a:rPr lang="es-ES" sz="1400" b="0" i="0" kern="1200" dirty="0" smtClean="0">
                          <a:solidFill>
                            <a:schemeClr val="tx1"/>
                          </a:solidFill>
                          <a:effectLst/>
                          <a:latin typeface="+mn-lt"/>
                          <a:ea typeface="+mn-ea"/>
                          <a:cs typeface="+mn-cs"/>
                        </a:rPr>
                        <a:t>Realizar mejoras para que el usuario pueda consultar la corrección de su entrega y de sus QA. Esta tarea ya se realizó la semana 4 pero al ser una tarea importante, es necesario, asignar más esfuerzo a esta tarea.</a:t>
                      </a:r>
                      <a:endParaRPr lang="es-ES" sz="10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1441">
                <a:tc>
                  <a:txBody>
                    <a:bodyPr/>
                    <a:lstStyle/>
                    <a:p>
                      <a:pPr algn="l" fontAlgn="ctr"/>
                      <a:r>
                        <a:rPr lang="es-ES" sz="1400" b="1" i="0" u="none" strike="noStrike" kern="1200" dirty="0" smtClean="0">
                          <a:solidFill>
                            <a:schemeClr val="tx1"/>
                          </a:solidFill>
                          <a:effectLst/>
                          <a:latin typeface="+mn-lt"/>
                          <a:ea typeface="+mn-ea"/>
                          <a:cs typeface="+mn-cs"/>
                        </a:rPr>
                        <a:t>Revisión y corrección de las tareas: </a:t>
                      </a:r>
                      <a:r>
                        <a:rPr lang="es-ES" sz="1400" b="0" i="0" u="none" strike="noStrike" kern="1200" dirty="0" smtClean="0">
                          <a:solidFill>
                            <a:schemeClr val="tx1"/>
                          </a:solidFill>
                          <a:effectLst/>
                          <a:latin typeface="+mn-lt"/>
                          <a:ea typeface="+mn-ea"/>
                          <a:cs typeface="+mn-cs"/>
                        </a:rPr>
                        <a:t>asociadas a los casos de uso 65,66 y 67.</a:t>
                      </a:r>
                      <a:endParaRPr lang="es-ES" sz="10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1441">
                <a:tc>
                  <a:txBody>
                    <a:bodyPr/>
                    <a:lstStyle/>
                    <a:p>
                      <a:pPr algn="l" fontAlgn="ctr"/>
                      <a:r>
                        <a:rPr lang="es-ES" sz="1400" b="1" i="0" kern="1200" dirty="0" smtClean="0">
                          <a:solidFill>
                            <a:schemeClr val="tx1"/>
                          </a:solidFill>
                          <a:effectLst/>
                          <a:latin typeface="+mn-lt"/>
                          <a:ea typeface="+mn-ea"/>
                          <a:cs typeface="+mn-cs"/>
                        </a:rPr>
                        <a:t>Reunión</a:t>
                      </a:r>
                      <a:r>
                        <a:rPr lang="es-ES" sz="1400" b="0" i="0" kern="1200" dirty="0" smtClean="0">
                          <a:solidFill>
                            <a:schemeClr val="tx1"/>
                          </a:solidFill>
                          <a:effectLst/>
                          <a:latin typeface="+mn-lt"/>
                          <a:ea typeface="+mn-ea"/>
                          <a:cs typeface="+mn-cs"/>
                        </a:rPr>
                        <a:t> para tratar la situación del proyecto. Asegurarse de que estemos realizando todos los puntos de la entrega. Se pondrá en común la forma de tratar ciertos temas como los borrados, el tratamiento del </a:t>
                      </a:r>
                      <a:r>
                        <a:rPr lang="es-ES" sz="1400" b="0" i="0" kern="1200" dirty="0" err="1" smtClean="0">
                          <a:solidFill>
                            <a:schemeClr val="tx1"/>
                          </a:solidFill>
                          <a:effectLst/>
                          <a:latin typeface="+mn-lt"/>
                          <a:ea typeface="+mn-ea"/>
                          <a:cs typeface="+mn-cs"/>
                        </a:rPr>
                        <a:t>acl</a:t>
                      </a:r>
                      <a:r>
                        <a:rPr lang="es-ES" sz="1400" b="0" i="0" kern="1200" dirty="0" smtClean="0">
                          <a:solidFill>
                            <a:schemeClr val="tx1"/>
                          </a:solidFill>
                          <a:effectLst/>
                          <a:latin typeface="+mn-lt"/>
                          <a:ea typeface="+mn-ea"/>
                          <a:cs typeface="+mn-cs"/>
                        </a:rPr>
                        <a:t> y la parte de gestionar trabajos/entregas por parte del usuario y el administrador. </a:t>
                      </a: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252212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79390" y="141753"/>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4</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4046398" y="1467316"/>
            <a:ext cx="4181583" cy="430887"/>
          </a:xfrm>
          <a:prstGeom prst="rect">
            <a:avLst/>
          </a:prstGeom>
          <a:noFill/>
        </p:spPr>
        <p:txBody>
          <a:bodyPr wrap="square" rtlCol="0">
            <a:spAutoFit/>
          </a:bodyPr>
          <a:lstStyle/>
          <a:p>
            <a:r>
              <a:rPr lang="es-ES" sz="2200" dirty="0" smtClean="0"/>
              <a:t>Planificación en alcance y personas</a:t>
            </a:r>
            <a:endParaRPr lang="es-ES" sz="2200" dirty="0"/>
          </a:p>
        </p:txBody>
      </p:sp>
      <p:sp>
        <p:nvSpPr>
          <p:cNvPr id="6" name="CuadroTexto 5"/>
          <p:cNvSpPr txBox="1"/>
          <p:nvPr/>
        </p:nvSpPr>
        <p:spPr>
          <a:xfrm>
            <a:off x="783069" y="1898203"/>
            <a:ext cx="3359650" cy="369332"/>
          </a:xfrm>
          <a:prstGeom prst="rect">
            <a:avLst/>
          </a:prstGeom>
          <a:noFill/>
        </p:spPr>
        <p:txBody>
          <a:bodyPr wrap="square" rtlCol="0">
            <a:spAutoFit/>
          </a:bodyPr>
          <a:lstStyle/>
          <a:p>
            <a:r>
              <a:rPr lang="es-ES" u="sng" dirty="0" smtClean="0"/>
              <a:t>Recurso: </a:t>
            </a:r>
            <a:r>
              <a:rPr lang="es-ES" u="sng" dirty="0" err="1" smtClean="0"/>
              <a:t>Brais</a:t>
            </a:r>
            <a:r>
              <a:rPr lang="es-ES" u="sng" dirty="0" smtClean="0"/>
              <a:t> Rodríguez Martínez</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1438667190"/>
              </p:ext>
            </p:extLst>
          </p:nvPr>
        </p:nvGraphicFramePr>
        <p:xfrm>
          <a:off x="879390" y="2792879"/>
          <a:ext cx="10515600" cy="2786112"/>
        </p:xfrm>
        <a:graphic>
          <a:graphicData uri="http://schemas.openxmlformats.org/drawingml/2006/table">
            <a:tbl>
              <a:tblPr/>
              <a:tblGrid>
                <a:gridCol w="9506718"/>
                <a:gridCol w="1008882"/>
              </a:tblGrid>
              <a:tr h="579535">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2072" marR="2072" marT="2072"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126396">
                <a:tc>
                  <a:txBody>
                    <a:bodyPr/>
                    <a:lstStyle/>
                    <a:p>
                      <a:pPr algn="l" fontAlgn="ctr"/>
                      <a:r>
                        <a:rPr lang="es-ES" sz="1400" b="1" i="0" u="none" strike="noStrike" kern="1200" dirty="0" smtClean="0">
                          <a:solidFill>
                            <a:schemeClr val="tx1"/>
                          </a:solidFill>
                          <a:effectLst/>
                          <a:latin typeface="+mn-lt"/>
                          <a:ea typeface="+mn-ea"/>
                          <a:cs typeface="+mn-cs"/>
                        </a:rPr>
                        <a:t>Tratamiento de dependencias: </a:t>
                      </a:r>
                      <a:r>
                        <a:rPr lang="es-ES" sz="1400" b="0" i="0" u="none" strike="noStrike" kern="1200" dirty="0" smtClean="0">
                          <a:solidFill>
                            <a:schemeClr val="tx1"/>
                          </a:solidFill>
                          <a:effectLst/>
                          <a:latin typeface="+mn-lt"/>
                          <a:ea typeface="+mn-ea"/>
                          <a:cs typeface="+mn-cs"/>
                        </a:rPr>
                        <a:t>revisar y corregir los elementos que no cumplan correctamente con las dependencias (</a:t>
                      </a:r>
                      <a:r>
                        <a:rPr lang="es-ES" sz="1400" b="0" i="0" u="none" strike="noStrike" kern="1200" dirty="0" err="1" smtClean="0">
                          <a:solidFill>
                            <a:schemeClr val="tx1"/>
                          </a:solidFill>
                          <a:effectLst/>
                          <a:latin typeface="+mn-lt"/>
                          <a:ea typeface="+mn-ea"/>
                          <a:cs typeface="+mn-cs"/>
                        </a:rPr>
                        <a:t>delete,add</a:t>
                      </a:r>
                      <a:r>
                        <a:rPr lang="es-ES" sz="1400" b="0" i="0" u="none" strike="noStrike" kern="1200" dirty="0" smtClean="0">
                          <a:solidFill>
                            <a:schemeClr val="tx1"/>
                          </a:solidFill>
                          <a:effectLst/>
                          <a:latin typeface="+mn-lt"/>
                          <a:ea typeface="+mn-ea"/>
                          <a:cs typeface="+mn-cs"/>
                        </a:rPr>
                        <a:t> o </a:t>
                      </a:r>
                      <a:r>
                        <a:rPr lang="es-ES" sz="1400" b="0" i="0" u="none" strike="noStrike" kern="1200" dirty="0" err="1" smtClean="0">
                          <a:solidFill>
                            <a:schemeClr val="tx1"/>
                          </a:solidFill>
                          <a:effectLst/>
                          <a:latin typeface="+mn-lt"/>
                          <a:ea typeface="+mn-ea"/>
                          <a:cs typeface="+mn-cs"/>
                        </a:rPr>
                        <a:t>edit</a:t>
                      </a:r>
                      <a:r>
                        <a:rPr lang="es-ES" sz="1400" b="0" i="0" u="none" strike="noStrike" kern="1200" dirty="0" smtClean="0">
                          <a:solidFill>
                            <a:schemeClr val="tx1"/>
                          </a:solidFill>
                          <a:effectLst/>
                          <a:latin typeface="+mn-lt"/>
                          <a:ea typeface="+mn-ea"/>
                          <a:cs typeface="+mn-cs"/>
                        </a:rPr>
                        <a:t>). Esta tarea fue empezada en la Semana 3.</a:t>
                      </a:r>
                      <a:endParaRPr lang="es-ES" sz="1000" b="1"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w="12700" cap="flat" cmpd="sng" algn="ctr">
                      <a:solidFill>
                        <a:srgbClr val="2F5597"/>
                      </a:solidFill>
                      <a:prstDash val="solid"/>
                      <a:round/>
                      <a:headEnd type="none" w="med" len="med"/>
                      <a:tailEnd type="none" w="med" len="med"/>
                    </a:lnT>
                    <a:lnB>
                      <a:noFill/>
                    </a:lnB>
                  </a:tcPr>
                </a:tc>
              </a:tr>
              <a:tr h="207207">
                <a:tc>
                  <a:txBody>
                    <a:bodyPr/>
                    <a:lstStyle/>
                    <a:p>
                      <a:pPr algn="l" fontAlgn="ctr"/>
                      <a:r>
                        <a:rPr lang="es-ES" sz="1400" b="0" i="0" kern="1200" dirty="0" smtClean="0">
                          <a:solidFill>
                            <a:schemeClr val="tx1"/>
                          </a:solidFill>
                          <a:effectLst/>
                          <a:latin typeface="+mn-lt"/>
                          <a:ea typeface="+mn-ea"/>
                          <a:cs typeface="+mn-cs"/>
                        </a:rPr>
                        <a:t>Realizar la implementación de la generación de notas de entregas y </a:t>
                      </a:r>
                      <a:r>
                        <a:rPr lang="es-ES" sz="1400" b="0" i="0" kern="1200" dirty="0" err="1" smtClean="0">
                          <a:solidFill>
                            <a:schemeClr val="tx1"/>
                          </a:solidFill>
                          <a:effectLst/>
                          <a:latin typeface="+mn-lt"/>
                          <a:ea typeface="+mn-ea"/>
                          <a:cs typeface="+mn-cs"/>
                        </a:rPr>
                        <a:t>Qas</a:t>
                      </a:r>
                      <a:r>
                        <a:rPr lang="es-ES" sz="1400" b="0" i="0" kern="1200" dirty="0" smtClean="0">
                          <a:solidFill>
                            <a:schemeClr val="tx1"/>
                          </a:solidFill>
                          <a:effectLst/>
                          <a:latin typeface="+mn-lt"/>
                          <a:ea typeface="+mn-ea"/>
                          <a:cs typeface="+mn-cs"/>
                        </a:rPr>
                        <a:t>. Plantear la situación cómo el </a:t>
                      </a:r>
                      <a:r>
                        <a:rPr lang="es-ES" sz="1400" b="0" i="0" kern="1200" dirty="0" err="1" smtClean="0">
                          <a:solidFill>
                            <a:schemeClr val="tx1"/>
                          </a:solidFill>
                          <a:effectLst/>
                          <a:latin typeface="+mn-lt"/>
                          <a:ea typeface="+mn-ea"/>
                          <a:cs typeface="+mn-cs"/>
                        </a:rPr>
                        <a:t>admin</a:t>
                      </a:r>
                      <a:r>
                        <a:rPr lang="es-ES" sz="1400" b="0" i="0" kern="1200" dirty="0" smtClean="0">
                          <a:solidFill>
                            <a:schemeClr val="tx1"/>
                          </a:solidFill>
                          <a:effectLst/>
                          <a:latin typeface="+mn-lt"/>
                          <a:ea typeface="+mn-ea"/>
                          <a:cs typeface="+mn-cs"/>
                        </a:rPr>
                        <a:t> va a proceder a la generación de estas notas. Esta tarea no la realizó en la semana 4, por lo que se le ha asignado en esta semana. (Casos de uso 68 y 69)</a:t>
                      </a:r>
                      <a:endParaRPr lang="es-ES" sz="10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r h="207207">
                <a:tc>
                  <a:txBody>
                    <a:bodyPr/>
                    <a:lstStyle/>
                    <a:p>
                      <a:pPr algn="l" fontAlgn="ctr"/>
                      <a:r>
                        <a:rPr lang="es-ES" sz="1400" b="1" i="0" u="none" strike="noStrike" kern="1200" dirty="0" smtClean="0">
                          <a:solidFill>
                            <a:schemeClr val="tx1"/>
                          </a:solidFill>
                          <a:effectLst/>
                          <a:latin typeface="+mn-lt"/>
                          <a:ea typeface="+mn-ea"/>
                          <a:cs typeface="+mn-cs"/>
                        </a:rPr>
                        <a:t>Revisión y corrección de la tarea:</a:t>
                      </a:r>
                      <a:r>
                        <a:rPr lang="es-ES" sz="1400" b="0" i="0" u="none" strike="noStrike" kern="1200" dirty="0" smtClean="0">
                          <a:solidFill>
                            <a:schemeClr val="tx1"/>
                          </a:solidFill>
                          <a:effectLst/>
                          <a:latin typeface="+mn-lt"/>
                          <a:ea typeface="+mn-ea"/>
                          <a:cs typeface="+mn-cs"/>
                        </a:rPr>
                        <a:t> implementación del ACL.</a:t>
                      </a:r>
                      <a:endParaRPr lang="es-ES" sz="8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r h="207207">
                <a:tc>
                  <a:txBody>
                    <a:bodyPr/>
                    <a:lstStyle/>
                    <a:p>
                      <a:pPr algn="l" fontAlgn="ctr"/>
                      <a:r>
                        <a:rPr lang="es-ES" sz="1400" b="1" i="0" kern="1200" dirty="0" smtClean="0">
                          <a:solidFill>
                            <a:schemeClr val="tx1"/>
                          </a:solidFill>
                          <a:effectLst/>
                          <a:latin typeface="+mn-lt"/>
                          <a:ea typeface="+mn-ea"/>
                          <a:cs typeface="+mn-cs"/>
                        </a:rPr>
                        <a:t>Reunión </a:t>
                      </a:r>
                      <a:r>
                        <a:rPr lang="es-ES" sz="1400" b="0" i="0" kern="1200" dirty="0" smtClean="0">
                          <a:solidFill>
                            <a:schemeClr val="tx1"/>
                          </a:solidFill>
                          <a:effectLst/>
                          <a:latin typeface="+mn-lt"/>
                          <a:ea typeface="+mn-ea"/>
                          <a:cs typeface="+mn-cs"/>
                        </a:rPr>
                        <a:t>para tratar la situación del proyecto. Asegurarse de que estemos realizando todos los puntos de la entrega. Se pondrá en común la forma de tratar ciertos temas como los borrados, el tratamiento del </a:t>
                      </a:r>
                      <a:r>
                        <a:rPr lang="es-ES" sz="1400" b="0" i="0" kern="1200" dirty="0" err="1" smtClean="0">
                          <a:solidFill>
                            <a:schemeClr val="tx1"/>
                          </a:solidFill>
                          <a:effectLst/>
                          <a:latin typeface="+mn-lt"/>
                          <a:ea typeface="+mn-ea"/>
                          <a:cs typeface="+mn-cs"/>
                        </a:rPr>
                        <a:t>acl</a:t>
                      </a:r>
                      <a:r>
                        <a:rPr lang="es-ES" sz="1400" b="0" i="0" kern="1200" dirty="0" smtClean="0">
                          <a:solidFill>
                            <a:schemeClr val="tx1"/>
                          </a:solidFill>
                          <a:effectLst/>
                          <a:latin typeface="+mn-lt"/>
                          <a:ea typeface="+mn-ea"/>
                          <a:cs typeface="+mn-cs"/>
                        </a:rPr>
                        <a:t> y la parte de gestionar trabajos/entregas por parte del usuario y el administrador. </a:t>
                      </a:r>
                      <a:endParaRPr lang="es-ES" sz="6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r h="207207">
                <a:tc>
                  <a:txBody>
                    <a:bodyPr/>
                    <a:lstStyle/>
                    <a:p>
                      <a:pPr algn="l" fontAlgn="ctr"/>
                      <a:r>
                        <a:rPr lang="es-ES" sz="1400" b="1" i="0" kern="1200" dirty="0" smtClean="0">
                          <a:solidFill>
                            <a:schemeClr val="tx1"/>
                          </a:solidFill>
                          <a:effectLst/>
                          <a:latin typeface="+mn-lt"/>
                          <a:ea typeface="+mn-ea"/>
                          <a:cs typeface="+mn-cs"/>
                        </a:rPr>
                        <a:t>Realizar cambios en el diseño para cumplir con las historias de evaluación.</a:t>
                      </a:r>
                      <a:endParaRPr lang="es-ES" sz="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2072" marR="2072" marT="2072" marB="0" anchor="ctr">
                    <a:lnL>
                      <a:noFill/>
                    </a:lnL>
                    <a:lnR>
                      <a:noFill/>
                    </a:lnR>
                    <a:lnT>
                      <a:noFill/>
                    </a:lnT>
                    <a:lnB>
                      <a:noFill/>
                    </a:lnB>
                  </a:tcPr>
                </a:tc>
              </a:tr>
            </a:tbl>
          </a:graphicData>
        </a:graphic>
      </p:graphicFrame>
    </p:spTree>
    <p:extLst>
      <p:ext uri="{BB962C8B-B14F-4D97-AF65-F5344CB8AC3E}">
        <p14:creationId xmlns:p14="http://schemas.microsoft.com/office/powerpoint/2010/main" val="302224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sp>
        <p:nvSpPr>
          <p:cNvPr id="5" name="CuadroTexto 4"/>
          <p:cNvSpPr txBox="1"/>
          <p:nvPr/>
        </p:nvSpPr>
        <p:spPr>
          <a:xfrm>
            <a:off x="2386804" y="2073335"/>
            <a:ext cx="6400800" cy="430887"/>
          </a:xfrm>
          <a:prstGeom prst="rect">
            <a:avLst/>
          </a:prstGeom>
          <a:noFill/>
        </p:spPr>
        <p:txBody>
          <a:bodyPr wrap="square" rtlCol="0">
            <a:spAutoFit/>
          </a:bodyPr>
          <a:lstStyle/>
          <a:p>
            <a:r>
              <a:rPr lang="es-ES" sz="2200" dirty="0" smtClean="0">
                <a:latin typeface="Arial" panose="020B0604020202020204" pitchFamily="34" charset="0"/>
                <a:cs typeface="Arial" panose="020B0604020202020204" pitchFamily="34" charset="0"/>
              </a:rPr>
              <a:t>Planificación de tiempos VS Ejecución de tiempos</a:t>
            </a:r>
            <a:endParaRPr lang="es-ES" sz="2200" dirty="0">
              <a:latin typeface="Arial" panose="020B0604020202020204" pitchFamily="34" charset="0"/>
              <a:cs typeface="Arial" panose="020B0604020202020204" pitchFamily="34" charset="0"/>
            </a:endParaRPr>
          </a:p>
        </p:txBody>
      </p:sp>
      <p:graphicFrame>
        <p:nvGraphicFramePr>
          <p:cNvPr id="14" name="Tabla 13"/>
          <p:cNvGraphicFramePr>
            <a:graphicFrameLocks noGrp="1"/>
          </p:cNvGraphicFramePr>
          <p:nvPr>
            <p:extLst>
              <p:ext uri="{D42A27DB-BD31-4B8C-83A1-F6EECF244321}">
                <p14:modId xmlns:p14="http://schemas.microsoft.com/office/powerpoint/2010/main" val="2877942229"/>
              </p:ext>
            </p:extLst>
          </p:nvPr>
        </p:nvGraphicFramePr>
        <p:xfrm>
          <a:off x="2328905" y="2886869"/>
          <a:ext cx="6516597" cy="2555114"/>
        </p:xfrm>
        <a:graphic>
          <a:graphicData uri="http://schemas.openxmlformats.org/drawingml/2006/table">
            <a:tbl>
              <a:tblPr/>
              <a:tblGrid>
                <a:gridCol w="2598062"/>
                <a:gridCol w="1930573"/>
                <a:gridCol w="1987962"/>
              </a:tblGrid>
              <a:tr h="495300">
                <a:tc>
                  <a:txBody>
                    <a:bodyPr/>
                    <a:lstStyle/>
                    <a:p>
                      <a:pPr algn="ctr" fontAlgn="ctr"/>
                      <a:r>
                        <a:rPr lang="es-ES" sz="1600" b="0" i="0" u="none" strike="noStrike" dirty="0">
                          <a:solidFill>
                            <a:srgbClr val="000000"/>
                          </a:solidFill>
                          <a:effectLst/>
                          <a:latin typeface="Arial" panose="020B0604020202020204" pitchFamily="34" charset="0"/>
                        </a:rPr>
                        <a:t>Recursos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dirty="0">
                          <a:solidFill>
                            <a:srgbClr val="000000"/>
                          </a:solidFill>
                          <a:effectLst/>
                          <a:latin typeface="Arial" panose="020B0604020202020204" pitchFamily="34" charset="0"/>
                        </a:rPr>
                        <a:t>Tiempo planificado total (min)</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600" b="0" i="0" u="none" strike="noStrike">
                          <a:solidFill>
                            <a:srgbClr val="000000"/>
                          </a:solidFill>
                          <a:effectLst/>
                          <a:latin typeface="Arial" panose="020B0604020202020204" pitchFamily="34" charset="0"/>
                        </a:rPr>
                        <a:t>Tiempo empleado total (min)</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69779">
                <a:tc>
                  <a:txBody>
                    <a:bodyPr/>
                    <a:lstStyle/>
                    <a:p>
                      <a:pPr algn="ctr" fontAlgn="ctr"/>
                      <a:r>
                        <a:rPr lang="es-ES" sz="1600" b="0" i="0" u="none" strike="noStrike" dirty="0">
                          <a:solidFill>
                            <a:srgbClr val="000000"/>
                          </a:solidFill>
                          <a:effectLst/>
                          <a:latin typeface="Calibri" panose="020F0502020204030204" pitchFamily="34" charset="0"/>
                        </a:rPr>
                        <a:t>Miguel Ferreiro Díaz</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solidFill>
                      <a:schemeClr val="bg1"/>
                    </a:solidFill>
                  </a:tcPr>
                </a:tc>
                <a:tc>
                  <a:txBody>
                    <a:bodyPr/>
                    <a:lstStyle/>
                    <a:p>
                      <a:pPr algn="ctr" fontAlgn="ctr"/>
                      <a:r>
                        <a:rPr lang="es-ES" sz="1600" b="0" i="0" u="none" strike="noStrike" dirty="0" smtClean="0">
                          <a:solidFill>
                            <a:srgbClr val="000000"/>
                          </a:solidFill>
                          <a:effectLst/>
                          <a:latin typeface="Calibri" panose="020F0502020204030204" pitchFamily="34" charset="0"/>
                        </a:rPr>
                        <a:t>480</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600" b="0" i="0" u="none" strike="noStrike" dirty="0" smtClean="0">
                          <a:solidFill>
                            <a:srgbClr val="000000"/>
                          </a:solidFill>
                          <a:effectLst/>
                          <a:latin typeface="Calibri" panose="020F0502020204030204" pitchFamily="34" charset="0"/>
                        </a:rPr>
                        <a:t>485</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r>
              <a:tr h="272715">
                <a:tc>
                  <a:txBody>
                    <a:bodyPr/>
                    <a:lstStyle/>
                    <a:p>
                      <a:pPr algn="ctr" fontAlgn="ctr"/>
                      <a:r>
                        <a:rPr lang="es-ES" sz="1600" b="0" i="0" u="none" strike="noStrike" dirty="0">
                          <a:solidFill>
                            <a:srgbClr val="000000"/>
                          </a:solidFill>
                          <a:effectLst/>
                          <a:latin typeface="Calibri" panose="020F0502020204030204" pitchFamily="34" charset="0"/>
                        </a:rPr>
                        <a:t>Alejandro Vila Cid</a:t>
                      </a:r>
                    </a:p>
                  </a:txBody>
                  <a:tcPr marL="9525" marR="9525" marT="9525" marB="0" anchor="ctr">
                    <a:lnL>
                      <a:noFill/>
                    </a:lnL>
                    <a:lnR>
                      <a:noFill/>
                    </a:lnR>
                    <a:lnT>
                      <a:noFill/>
                    </a:lnT>
                    <a:lnB>
                      <a:noFill/>
                    </a:lnB>
                    <a:solidFill>
                      <a:schemeClr val="bg1"/>
                    </a:solidFill>
                  </a:tcPr>
                </a:tc>
                <a:tc>
                  <a:txBody>
                    <a:bodyPr/>
                    <a:lstStyle/>
                    <a:p>
                      <a:pPr algn="ctr" fontAlgn="ctr"/>
                      <a:r>
                        <a:rPr lang="es-ES" sz="1600" b="0" i="0" u="none" strike="noStrike" dirty="0" smtClean="0">
                          <a:solidFill>
                            <a:srgbClr val="000000"/>
                          </a:solidFill>
                          <a:effectLst/>
                          <a:latin typeface="Calibri" panose="020F0502020204030204" pitchFamily="34" charset="0"/>
                        </a:rPr>
                        <a:t>480</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s-ES" sz="1600" b="0" i="0" u="none" strike="noStrike" dirty="0" smtClean="0">
                          <a:solidFill>
                            <a:srgbClr val="000000"/>
                          </a:solidFill>
                          <a:effectLst/>
                          <a:latin typeface="Calibri" panose="020F0502020204030204" pitchFamily="34" charset="0"/>
                        </a:rPr>
                        <a:t>410</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r>
              <a:tr h="190500">
                <a:tc>
                  <a:txBody>
                    <a:bodyPr/>
                    <a:lstStyle/>
                    <a:p>
                      <a:pPr algn="ctr" fontAlgn="ctr"/>
                      <a:r>
                        <a:rPr lang="es-ES" sz="1600" b="0" i="0" u="none" strike="noStrike" dirty="0" err="1">
                          <a:solidFill>
                            <a:srgbClr val="000000"/>
                          </a:solidFill>
                          <a:effectLst/>
                          <a:latin typeface="Calibri" panose="020F0502020204030204" pitchFamily="34" charset="0"/>
                        </a:rPr>
                        <a:t>Jonatan</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Couto</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Riádigos</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fontAlgn="ctr"/>
                      <a:r>
                        <a:rPr lang="es-ES" sz="1600" b="0" i="0" u="none" strike="noStrike" dirty="0" smtClean="0">
                          <a:solidFill>
                            <a:srgbClr val="000000"/>
                          </a:solidFill>
                          <a:effectLst/>
                          <a:latin typeface="Calibri" panose="020F0502020204030204" pitchFamily="34" charset="0"/>
                        </a:rPr>
                        <a:t>480</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s-ES" sz="1600" b="0" i="0" u="none" strike="noStrike" dirty="0" smtClean="0">
                          <a:solidFill>
                            <a:srgbClr val="000000"/>
                          </a:solidFill>
                          <a:effectLst/>
                          <a:latin typeface="Calibri" panose="020F0502020204030204" pitchFamily="34" charset="0"/>
                        </a:rPr>
                        <a:t>480</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r>
              <a:tr h="381000">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Santos </a:t>
                      </a:r>
                      <a:r>
                        <a:rPr lang="es-ES" sz="1600" b="0" i="0" u="none" strike="noStrike" dirty="0" err="1">
                          <a:solidFill>
                            <a:srgbClr val="000000"/>
                          </a:solidFill>
                          <a:effectLst/>
                          <a:latin typeface="Calibri" panose="020F0502020204030204" pitchFamily="34" charset="0"/>
                        </a:rPr>
                        <a:t>Negreira</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chemeClr val="bg1"/>
                    </a:solidFill>
                  </a:tcPr>
                </a:tc>
                <a:tc>
                  <a:txBody>
                    <a:bodyPr/>
                    <a:lstStyle/>
                    <a:p>
                      <a:pPr algn="ctr" fontAlgn="ctr"/>
                      <a:r>
                        <a:rPr lang="es-ES" sz="1600" b="0" i="0" u="none" strike="noStrike" dirty="0" smtClean="0">
                          <a:solidFill>
                            <a:srgbClr val="000000"/>
                          </a:solidFill>
                          <a:effectLst/>
                          <a:latin typeface="Calibri" panose="020F0502020204030204" pitchFamily="34" charset="0"/>
                        </a:rPr>
                        <a:t>480</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s-ES" sz="1600" b="0" i="0" u="none" strike="noStrike" dirty="0" smtClean="0">
                          <a:solidFill>
                            <a:srgbClr val="000000"/>
                          </a:solidFill>
                          <a:effectLst/>
                          <a:latin typeface="Calibri" panose="020F0502020204030204" pitchFamily="34" charset="0"/>
                        </a:rPr>
                        <a:t>478</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r>
              <a:tr h="390525">
                <a:tc>
                  <a:txBody>
                    <a:bodyPr/>
                    <a:lstStyle/>
                    <a:p>
                      <a:pPr algn="ctr" fontAlgn="ctr"/>
                      <a:r>
                        <a:rPr lang="es-ES" sz="1600" b="0" i="0" u="none" strike="noStrike" dirty="0" err="1">
                          <a:solidFill>
                            <a:srgbClr val="000000"/>
                          </a:solidFill>
                          <a:effectLst/>
                          <a:latin typeface="Calibri" panose="020F0502020204030204" pitchFamily="34" charset="0"/>
                        </a:rPr>
                        <a:t>Brais</a:t>
                      </a:r>
                      <a:r>
                        <a:rPr lang="es-ES" sz="1600" b="0" i="0" u="none" strike="noStrike" dirty="0">
                          <a:solidFill>
                            <a:srgbClr val="000000"/>
                          </a:solidFill>
                          <a:effectLst/>
                          <a:latin typeface="Calibri" panose="020F0502020204030204" pitchFamily="34" charset="0"/>
                        </a:rPr>
                        <a:t> Rodríguez Martínez</a:t>
                      </a:r>
                    </a:p>
                  </a:txBody>
                  <a:tcPr marL="9525" marR="9525" marT="9525" marB="0" anchor="ctr">
                    <a:lnL>
                      <a:noFill/>
                    </a:lnL>
                    <a:lnR>
                      <a:noFill/>
                    </a:lnR>
                    <a:lnT>
                      <a:noFill/>
                    </a:lnT>
                    <a:lnB>
                      <a:noFill/>
                    </a:lnB>
                    <a:solidFill>
                      <a:schemeClr val="bg1"/>
                    </a:solidFill>
                  </a:tcPr>
                </a:tc>
                <a:tc>
                  <a:txBody>
                    <a:bodyPr/>
                    <a:lstStyle/>
                    <a:p>
                      <a:pPr algn="ctr" fontAlgn="ctr"/>
                      <a:r>
                        <a:rPr lang="es-ES" sz="1600" b="0" i="0" u="none" strike="noStrike" dirty="0" smtClean="0">
                          <a:solidFill>
                            <a:srgbClr val="000000"/>
                          </a:solidFill>
                          <a:effectLst/>
                          <a:latin typeface="Calibri" panose="020F0502020204030204" pitchFamily="34" charset="0"/>
                        </a:rPr>
                        <a:t>165</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ES" sz="1600" b="0" i="0" u="none" strike="noStrike" dirty="0" smtClean="0">
                          <a:solidFill>
                            <a:srgbClr val="000000"/>
                          </a:solidFill>
                          <a:effectLst/>
                          <a:latin typeface="Calibri" panose="020F0502020204030204" pitchFamily="34" charset="0"/>
                        </a:rPr>
                        <a:t>0</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390525">
                <a:tc>
                  <a:txBody>
                    <a:bodyPr/>
                    <a:lstStyle/>
                    <a:p>
                      <a:pPr algn="ctr" fontAlgn="ct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s-ES" sz="1600" b="0" i="0" u="none" strike="noStrike" dirty="0" smtClean="0">
                          <a:solidFill>
                            <a:srgbClr val="000000"/>
                          </a:solidFill>
                          <a:effectLst/>
                          <a:latin typeface="Calibri" panose="020F0502020204030204" pitchFamily="34" charset="0"/>
                        </a:rPr>
                        <a:t>2085</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ES" sz="1600" b="0" i="0" u="none" strike="noStrike" dirty="0" smtClean="0">
                          <a:solidFill>
                            <a:srgbClr val="000000"/>
                          </a:solidFill>
                          <a:effectLst/>
                          <a:latin typeface="Calibri" panose="020F0502020204030204" pitchFamily="34" charset="0"/>
                        </a:rPr>
                        <a:t>1853</a:t>
                      </a:r>
                      <a:endParaRPr lang="es-E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2392176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22748" y="88900"/>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2252987661"/>
              </p:ext>
            </p:extLst>
          </p:nvPr>
        </p:nvGraphicFramePr>
        <p:xfrm>
          <a:off x="153255" y="2111278"/>
          <a:ext cx="11467071" cy="4571172"/>
        </p:xfrm>
        <a:graphic>
          <a:graphicData uri="http://schemas.openxmlformats.org/drawingml/2006/table">
            <a:tbl>
              <a:tblPr/>
              <a:tblGrid>
                <a:gridCol w="8695470"/>
                <a:gridCol w="1164123"/>
                <a:gridCol w="838200"/>
                <a:gridCol w="769278"/>
              </a:tblGrid>
              <a:tr h="665976">
                <a:tc>
                  <a:txBody>
                    <a:bodyPr/>
                    <a:lstStyle/>
                    <a:p>
                      <a:pPr algn="ctr" fontAlgn="ctr"/>
                      <a:r>
                        <a:rPr lang="es-ES" sz="1400" u="none" strike="noStrike" dirty="0">
                          <a:effectLst/>
                        </a:rPr>
                        <a:t>Tareas principales</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u="none" strike="noStrike" dirty="0">
                          <a:effectLst/>
                        </a:rPr>
                        <a:t>Porcentaje de consecución de la tarea</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u="none" strike="noStrike" dirty="0">
                          <a:effectLst/>
                        </a:rPr>
                        <a:t>Tiempo planificado (min)</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u="none" strike="noStrike" dirty="0">
                          <a:effectLst/>
                        </a:rPr>
                        <a:t>Tiempo empleado (min)</a:t>
                      </a:r>
                      <a:endParaRPr lang="es-ES" sz="14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199678">
                <a:tc>
                  <a:txBody>
                    <a:bodyPr/>
                    <a:lstStyle/>
                    <a:p>
                      <a:pPr algn="l" fontAlgn="ctr"/>
                      <a:r>
                        <a:rPr lang="es-ES" sz="1400" b="1" u="none" strike="noStrike" dirty="0" smtClean="0">
                          <a:effectLst/>
                        </a:rPr>
                        <a:t>Seguimiento en la organización y asignación de tareas de la Semana 3 (incluido la preparación de la presentación). </a:t>
                      </a:r>
                      <a:r>
                        <a:rPr lang="es-ES" sz="1400" b="0" u="none" strike="noStrike" dirty="0" smtClean="0">
                          <a:effectLst/>
                        </a:rPr>
                        <a:t>Estar atento a cualquier cambio en la dirección del proyecto y localizar las tareas con más dificultad para poder </a:t>
                      </a:r>
                      <a:r>
                        <a:rPr lang="es-ES" sz="1400" b="0" u="none" strike="noStrike" dirty="0" err="1" smtClean="0">
                          <a:effectLst/>
                        </a:rPr>
                        <a:t>replanificar</a:t>
                      </a:r>
                      <a:r>
                        <a:rPr lang="es-ES" sz="1400" b="0" u="none" strike="noStrike" dirty="0" smtClean="0">
                          <a:effectLst/>
                        </a:rPr>
                        <a:t> lo antes</a:t>
                      </a:r>
                      <a:r>
                        <a:rPr lang="es-ES" sz="1400" b="0" u="none" strike="noStrike" baseline="0" dirty="0" smtClean="0">
                          <a:effectLst/>
                        </a:rPr>
                        <a:t> posible</a:t>
                      </a:r>
                      <a:r>
                        <a:rPr lang="es-ES" sz="1400" b="0" u="none" strike="noStrike" dirty="0" smtClean="0">
                          <a:effectLst/>
                        </a:rPr>
                        <a:t>.</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u="none" strike="noStrike">
                          <a:effectLst/>
                        </a:rPr>
                        <a:t>100%</a:t>
                      </a:r>
                      <a:endParaRPr lang="es-ES" sz="1400" b="0"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u="none" strike="noStrike" dirty="0" smtClean="0">
                          <a:effectLst/>
                        </a:rPr>
                        <a:t>120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chemeClr val="tx1"/>
                          </a:solidFill>
                          <a:effectLst/>
                          <a:latin typeface="+mn-lt"/>
                        </a:rPr>
                        <a:t>150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345041">
                <a:tc>
                  <a:txBody>
                    <a:bodyPr/>
                    <a:lstStyle/>
                    <a:p>
                      <a:pPr algn="l" fontAlgn="ctr"/>
                      <a:r>
                        <a:rPr lang="es-ES" sz="1400" b="1" i="0" u="none" strike="noStrike" kern="1200" dirty="0" smtClean="0">
                          <a:solidFill>
                            <a:schemeClr val="tx1"/>
                          </a:solidFill>
                          <a:effectLst/>
                          <a:latin typeface="+mn-lt"/>
                          <a:ea typeface="+mn-ea"/>
                          <a:cs typeface="+mn-cs"/>
                        </a:rPr>
                        <a:t>Organización de directorio: </a:t>
                      </a:r>
                      <a:r>
                        <a:rPr lang="es-ES" sz="1400" b="0" i="0" u="none" strike="noStrike" kern="1200" dirty="0" smtClean="0">
                          <a:solidFill>
                            <a:schemeClr val="tx1"/>
                          </a:solidFill>
                          <a:effectLst/>
                          <a:latin typeface="+mn-lt"/>
                          <a:ea typeface="+mn-ea"/>
                          <a:cs typeface="+mn-cs"/>
                        </a:rPr>
                        <a:t>agrupar las vistas relacionadas en las mismas carpetas para mejor organización. En consecuencia, se cambiaran las rutas en todos los lugares correspondientes.</a:t>
                      </a: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u="none" strike="noStrike" dirty="0">
                          <a:effectLst/>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chemeClr val="tx1"/>
                          </a:solidFill>
                          <a:effectLst/>
                          <a:latin typeface="+mn-lt"/>
                        </a:rPr>
                        <a:t>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u="none" strike="noStrike" dirty="0" smtClean="0">
                          <a:effectLst/>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99321">
                <a:tc>
                  <a:txBody>
                    <a:bodyPr/>
                    <a:lstStyle/>
                    <a:p>
                      <a:pPr algn="l" fontAlgn="ctr"/>
                      <a:r>
                        <a:rPr lang="es-ES" sz="1400" b="1" i="0" u="none" strike="noStrike" kern="1200" dirty="0" smtClean="0">
                          <a:solidFill>
                            <a:schemeClr val="tx1"/>
                          </a:solidFill>
                          <a:effectLst/>
                          <a:latin typeface="+mn-lt"/>
                          <a:ea typeface="+mn-ea"/>
                          <a:cs typeface="+mn-cs"/>
                        </a:rPr>
                        <a:t>Validaciones: </a:t>
                      </a:r>
                      <a:r>
                        <a:rPr lang="es-ES" sz="1400" b="0" i="0" u="none" strike="noStrike" kern="1200" dirty="0" smtClean="0">
                          <a:solidFill>
                            <a:schemeClr val="tx1"/>
                          </a:solidFill>
                          <a:effectLst/>
                          <a:latin typeface="+mn-lt"/>
                          <a:ea typeface="+mn-ea"/>
                          <a:cs typeface="+mn-cs"/>
                        </a:rPr>
                        <a:t>implementar correctamente todas las validaciones necesarias para cada vista, junto con las validaciones a los </a:t>
                      </a:r>
                      <a:r>
                        <a:rPr lang="es-ES" sz="1400" b="0" i="0" u="none" strike="noStrike" kern="1200" dirty="0" err="1" smtClean="0">
                          <a:solidFill>
                            <a:schemeClr val="tx1"/>
                          </a:solidFill>
                          <a:effectLst/>
                          <a:latin typeface="+mn-lt"/>
                          <a:ea typeface="+mn-ea"/>
                          <a:cs typeface="+mn-cs"/>
                        </a:rPr>
                        <a:t>submit</a:t>
                      </a:r>
                      <a:r>
                        <a:rPr lang="es-ES" sz="1400" b="0" i="0" u="none" strike="noStrike" kern="1200" dirty="0" smtClean="0">
                          <a:solidFill>
                            <a:schemeClr val="tx1"/>
                          </a:solidFill>
                          <a:effectLst/>
                          <a:latin typeface="+mn-lt"/>
                          <a:ea typeface="+mn-ea"/>
                          <a:cs typeface="+mn-cs"/>
                        </a:rPr>
                        <a:t>. Además se debe añadir al archivo validaciones.js la traducción pertinente de los atributos.</a:t>
                      </a: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u="none" strike="noStrike" dirty="0">
                          <a:effectLst/>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u="none" strike="noStrike" dirty="0" smtClean="0">
                          <a:effectLst/>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chemeClr val="tx1"/>
                          </a:solidFill>
                          <a:effectLst/>
                          <a:latin typeface="+mn-lt"/>
                        </a:rPr>
                        <a:t>120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45718">
                <a:tc>
                  <a:txBody>
                    <a:bodyPr/>
                    <a:lstStyle/>
                    <a:p>
                      <a:pPr algn="l" fontAlgn="ctr"/>
                      <a:r>
                        <a:rPr lang="es-ES" sz="1400" b="1" i="0" u="none" strike="noStrike" kern="1200" dirty="0" smtClean="0">
                          <a:solidFill>
                            <a:schemeClr val="tx1"/>
                          </a:solidFill>
                          <a:effectLst/>
                          <a:latin typeface="+mn-lt"/>
                          <a:ea typeface="+mn-ea"/>
                          <a:cs typeface="+mn-cs"/>
                        </a:rPr>
                        <a:t>Gestión de trabajo(</a:t>
                      </a:r>
                      <a:r>
                        <a:rPr lang="es-ES" sz="1400" b="1" i="0" u="none" strike="noStrike" kern="1200" dirty="0" err="1" smtClean="0">
                          <a:solidFill>
                            <a:schemeClr val="tx1"/>
                          </a:solidFill>
                          <a:effectLst/>
                          <a:latin typeface="+mn-lt"/>
                          <a:ea typeface="+mn-ea"/>
                          <a:cs typeface="+mn-cs"/>
                        </a:rPr>
                        <a:t>Ets</a:t>
                      </a:r>
                      <a:r>
                        <a:rPr lang="es-ES" sz="1400" b="1" i="0" u="none" strike="noStrike" kern="1200" dirty="0" smtClean="0">
                          <a:solidFill>
                            <a:schemeClr val="tx1"/>
                          </a:solidFill>
                          <a:effectLst/>
                          <a:latin typeface="+mn-lt"/>
                          <a:ea typeface="+mn-ea"/>
                          <a:cs typeface="+mn-cs"/>
                        </a:rPr>
                        <a:t> y </a:t>
                      </a:r>
                      <a:r>
                        <a:rPr lang="es-ES" sz="1400" b="1" i="0" u="none" strike="noStrike" kern="1200" dirty="0" err="1" smtClean="0">
                          <a:solidFill>
                            <a:schemeClr val="tx1"/>
                          </a:solidFill>
                          <a:effectLst/>
                          <a:latin typeface="+mn-lt"/>
                          <a:ea typeface="+mn-ea"/>
                          <a:cs typeface="+mn-cs"/>
                        </a:rPr>
                        <a:t>Qas</a:t>
                      </a:r>
                      <a:r>
                        <a:rPr lang="es-ES" sz="1400" b="1" i="0" u="none" strike="noStrike" kern="1200" dirty="0" smtClean="0">
                          <a:solidFill>
                            <a:schemeClr val="tx1"/>
                          </a:solidFill>
                          <a:effectLst/>
                          <a:latin typeface="+mn-lt"/>
                          <a:ea typeface="+mn-ea"/>
                          <a:cs typeface="+mn-cs"/>
                        </a:rPr>
                        <a:t>): </a:t>
                      </a:r>
                      <a:r>
                        <a:rPr lang="es-ES" sz="1400" b="0" i="0" u="none" strike="noStrike" kern="1200" dirty="0" smtClean="0">
                          <a:solidFill>
                            <a:schemeClr val="tx1"/>
                          </a:solidFill>
                          <a:effectLst/>
                          <a:latin typeface="+mn-lt"/>
                          <a:ea typeface="+mn-ea"/>
                          <a:cs typeface="+mn-cs"/>
                        </a:rPr>
                        <a:t>cambiar las fechas para que se muestren en formato europeo.</a:t>
                      </a:r>
                      <a:endParaRPr lang="es-ES" sz="10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5</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45718">
                <a:tc>
                  <a:txBody>
                    <a:bodyPr/>
                    <a:lstStyle/>
                    <a:p>
                      <a:pPr algn="l" fontAlgn="ctr"/>
                      <a:r>
                        <a:rPr lang="es-ES" sz="1400" b="1" i="0" u="none" strike="noStrike" kern="1200" dirty="0" smtClean="0">
                          <a:solidFill>
                            <a:schemeClr val="tx1"/>
                          </a:solidFill>
                          <a:effectLst/>
                          <a:latin typeface="+mn-lt"/>
                          <a:ea typeface="+mn-ea"/>
                          <a:cs typeface="+mn-cs"/>
                        </a:rPr>
                        <a:t>Revisión y corrección de las tareas: </a:t>
                      </a:r>
                      <a:r>
                        <a:rPr lang="es-ES" sz="1400" b="0" i="0" u="none" strike="noStrike" kern="1200" dirty="0" smtClean="0">
                          <a:solidFill>
                            <a:schemeClr val="tx1"/>
                          </a:solidFill>
                          <a:effectLst/>
                          <a:latin typeface="+mn-lt"/>
                          <a:ea typeface="+mn-ea"/>
                          <a:cs typeface="+mn-cs"/>
                        </a:rPr>
                        <a:t>caso de uso 9, caso de uso 16 y caso de uso 23</a:t>
                      </a:r>
                      <a:endParaRPr lang="es-ES" sz="8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40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45718">
                <a:tc>
                  <a:txBody>
                    <a:bodyPr/>
                    <a:lstStyle/>
                    <a:p>
                      <a:pPr algn="l" fontAlgn="ctr"/>
                      <a:r>
                        <a:rPr lang="es-ES" sz="1400" b="1" i="0" u="none" strike="noStrike" kern="1200" dirty="0" smtClean="0">
                          <a:solidFill>
                            <a:schemeClr val="tx1"/>
                          </a:solidFill>
                          <a:effectLst/>
                          <a:latin typeface="+mn-lt"/>
                          <a:ea typeface="+mn-ea"/>
                          <a:cs typeface="+mn-cs"/>
                        </a:rPr>
                        <a:t>Revisión y corrección de la tarea: </a:t>
                      </a:r>
                      <a:r>
                        <a:rPr lang="es-ES" sz="1400" b="0" i="0" u="none" strike="noStrike" kern="1200" dirty="0" smtClean="0">
                          <a:solidFill>
                            <a:schemeClr val="tx1"/>
                          </a:solidFill>
                          <a:effectLst/>
                          <a:latin typeface="+mn-lt"/>
                          <a:ea typeface="+mn-ea"/>
                          <a:cs typeface="+mn-cs"/>
                        </a:rPr>
                        <a:t>'Gestión de asignación de </a:t>
                      </a:r>
                      <a:r>
                        <a:rPr lang="es-ES" sz="1400" b="0" i="0" u="none" strike="noStrike" kern="1200" dirty="0" err="1" smtClean="0">
                          <a:solidFill>
                            <a:schemeClr val="tx1"/>
                          </a:solidFill>
                          <a:effectLst/>
                          <a:latin typeface="+mn-lt"/>
                          <a:ea typeface="+mn-ea"/>
                          <a:cs typeface="+mn-cs"/>
                        </a:rPr>
                        <a:t>Qas</a:t>
                      </a:r>
                      <a:r>
                        <a:rPr lang="es-ES" sz="1400" b="0" i="0" u="none" strike="noStrike" kern="1200" dirty="0" smtClean="0">
                          <a:solidFill>
                            <a:schemeClr val="tx1"/>
                          </a:solidFill>
                          <a:effectLst/>
                          <a:latin typeface="+mn-lt"/>
                          <a:ea typeface="+mn-ea"/>
                          <a:cs typeface="+mn-cs"/>
                        </a:rPr>
                        <a:t>: crear las vistas, el controlador y el modelo para que se realicen las acciones de añadir, buscar, editar, borrar, mostrar en detalle y </a:t>
                      </a:r>
                      <a:r>
                        <a:rPr lang="es-ES" sz="1400" b="0" i="0" u="none" strike="noStrike" kern="1200" dirty="0" err="1" smtClean="0">
                          <a:solidFill>
                            <a:schemeClr val="tx1"/>
                          </a:solidFill>
                          <a:effectLst/>
                          <a:latin typeface="+mn-lt"/>
                          <a:ea typeface="+mn-ea"/>
                          <a:cs typeface="+mn-cs"/>
                        </a:rPr>
                        <a:t>showall</a:t>
                      </a:r>
                      <a:r>
                        <a:rPr lang="es-ES" sz="1400" b="0" i="0" u="none" strike="noStrike" kern="1200" dirty="0" smtClean="0">
                          <a:solidFill>
                            <a:schemeClr val="tx1"/>
                          </a:solidFill>
                          <a:effectLst/>
                          <a:latin typeface="+mn-lt"/>
                          <a:ea typeface="+mn-ea"/>
                          <a:cs typeface="+mn-cs"/>
                        </a:rPr>
                        <a:t>. Además hay que incluir en el modelo comprobar las dependencias que pueden ocurrir al añadir y borrar.'</a:t>
                      </a:r>
                      <a:endParaRPr lang="es-ES" sz="8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15</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45718">
                <a:tc>
                  <a:txBody>
                    <a:bodyPr/>
                    <a:lstStyle/>
                    <a:p>
                      <a:pPr algn="l" fontAlgn="ctr"/>
                      <a:r>
                        <a:rPr lang="es-ES" sz="1400" b="1" i="0" u="none" strike="noStrike" kern="1200" dirty="0" smtClean="0">
                          <a:solidFill>
                            <a:schemeClr val="tx1"/>
                          </a:solidFill>
                          <a:effectLst/>
                          <a:latin typeface="+mn-lt"/>
                          <a:ea typeface="+mn-ea"/>
                          <a:cs typeface="+mn-cs"/>
                        </a:rPr>
                        <a:t>Revisión y corrección de la tarea:</a:t>
                      </a:r>
                      <a:r>
                        <a:rPr lang="es-ES" sz="1400" b="0" i="0" u="none" strike="noStrike" kern="1200" dirty="0" smtClean="0">
                          <a:solidFill>
                            <a:schemeClr val="tx1"/>
                          </a:solidFill>
                          <a:effectLst/>
                          <a:latin typeface="+mn-lt"/>
                          <a:ea typeface="+mn-ea"/>
                          <a:cs typeface="+mn-cs"/>
                        </a:rPr>
                        <a:t> 'Gestión de evaluación (Evaluación de historias sobre entregas): encontrar una manera de implementar que un alumno pueda editar la evaluación de las historias que se le han asignado.'</a:t>
                      </a:r>
                      <a:endParaRPr lang="es-ES" sz="8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45718">
                <a:tc>
                  <a:txBody>
                    <a:bodyPr/>
                    <a:lstStyle/>
                    <a:p>
                      <a:pPr algn="l" fontAlgn="ctr"/>
                      <a:r>
                        <a:rPr lang="es-ES" sz="1400" b="1" i="0" u="none" strike="noStrike" kern="1200" dirty="0" smtClean="0">
                          <a:solidFill>
                            <a:schemeClr val="tx1"/>
                          </a:solidFill>
                          <a:effectLst/>
                          <a:latin typeface="+mn-lt"/>
                          <a:ea typeface="+mn-ea"/>
                          <a:cs typeface="+mn-cs"/>
                        </a:rPr>
                        <a:t>Revisión y corrección de la tarea:</a:t>
                      </a:r>
                      <a:r>
                        <a:rPr lang="es-ES" sz="1400" b="0" i="0" u="none" strike="noStrike" kern="1200" dirty="0" smtClean="0">
                          <a:solidFill>
                            <a:schemeClr val="tx1"/>
                          </a:solidFill>
                          <a:effectLst/>
                          <a:latin typeface="+mn-lt"/>
                          <a:ea typeface="+mn-ea"/>
                          <a:cs typeface="+mn-cs"/>
                        </a:rPr>
                        <a:t> 'Gestión de evaluación (Evaluación de historias sobre entregas): encontrar una manera de implementar que un alumno pueda editar la evaluación de las historias que se le han asignado.'</a:t>
                      </a:r>
                      <a:endParaRPr lang="es-ES" sz="8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15</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245718">
                <a:tc>
                  <a:txBody>
                    <a:bodyPr/>
                    <a:lstStyle/>
                    <a:p>
                      <a:pPr algn="l" fontAlgn="ctr"/>
                      <a:r>
                        <a:rPr lang="es-ES" sz="1400" b="1" i="0" u="none" strike="noStrike" kern="1200" dirty="0" smtClean="0">
                          <a:solidFill>
                            <a:schemeClr val="tx1"/>
                          </a:solidFill>
                          <a:effectLst/>
                          <a:latin typeface="+mn-lt"/>
                          <a:ea typeface="+mn-ea"/>
                          <a:cs typeface="+mn-cs"/>
                        </a:rPr>
                        <a:t>Organizar y asignar tareas: </a:t>
                      </a:r>
                      <a:r>
                        <a:rPr lang="es-ES" sz="1400" b="0" i="0" u="none" strike="noStrike" kern="1200" dirty="0" smtClean="0">
                          <a:solidFill>
                            <a:schemeClr val="tx1"/>
                          </a:solidFill>
                          <a:effectLst/>
                          <a:latin typeface="+mn-lt"/>
                          <a:ea typeface="+mn-ea"/>
                          <a:cs typeface="+mn-cs"/>
                        </a:rPr>
                        <a:t>Realizar un cambio en la planificación para adaptarlo a las necesidades el proyecto y ajustar mejor la asignación</a:t>
                      </a:r>
                      <a:r>
                        <a:rPr lang="es-ES" sz="1400" b="1" i="0" u="none" strike="noStrike" kern="1200" dirty="0" smtClean="0">
                          <a:solidFill>
                            <a:schemeClr val="tx1"/>
                          </a:solidFill>
                          <a:effectLst/>
                          <a:latin typeface="+mn-lt"/>
                          <a:ea typeface="+mn-ea"/>
                          <a:cs typeface="+mn-cs"/>
                        </a:rPr>
                        <a:t> </a:t>
                      </a:r>
                      <a:r>
                        <a:rPr lang="es-ES" sz="1400" b="0" i="0" u="none" strike="noStrike" kern="1200" dirty="0" smtClean="0">
                          <a:solidFill>
                            <a:schemeClr val="tx1"/>
                          </a:solidFill>
                          <a:effectLst/>
                          <a:latin typeface="+mn-lt"/>
                          <a:ea typeface="+mn-ea"/>
                          <a:cs typeface="+mn-cs"/>
                        </a:rPr>
                        <a:t>de tareas en tiempo y recursos. Realizar una planificación exhaustiva de la Semana 4.</a:t>
                      </a:r>
                      <a:endParaRPr lang="es-ES" sz="8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90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
        <p:nvSpPr>
          <p:cNvPr id="9" name="CuadroTexto 8"/>
          <p:cNvSpPr txBox="1"/>
          <p:nvPr/>
        </p:nvSpPr>
        <p:spPr>
          <a:xfrm>
            <a:off x="786507" y="1721629"/>
            <a:ext cx="3359650" cy="369332"/>
          </a:xfrm>
          <a:prstGeom prst="rect">
            <a:avLst/>
          </a:prstGeom>
          <a:noFill/>
        </p:spPr>
        <p:txBody>
          <a:bodyPr wrap="square" rtlCol="0">
            <a:spAutoFit/>
          </a:bodyPr>
          <a:lstStyle/>
          <a:p>
            <a:r>
              <a:rPr lang="es-ES" u="sng" dirty="0" smtClean="0"/>
              <a:t>Recurso: Miguel Ferreiro Díaz</a:t>
            </a:r>
            <a:endParaRPr lang="es-ES" u="sng" dirty="0"/>
          </a:p>
        </p:txBody>
      </p:sp>
      <p:sp>
        <p:nvSpPr>
          <p:cNvPr id="14" name="CuadroTexto 13"/>
          <p:cNvSpPr txBox="1"/>
          <p:nvPr/>
        </p:nvSpPr>
        <p:spPr>
          <a:xfrm>
            <a:off x="6564115" y="1442145"/>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5" name="Más 14"/>
          <p:cNvSpPr/>
          <p:nvPr/>
        </p:nvSpPr>
        <p:spPr>
          <a:xfrm>
            <a:off x="6072026" y="1452606"/>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6" name="CuadroTexto 15"/>
          <p:cNvSpPr txBox="1"/>
          <p:nvPr/>
        </p:nvSpPr>
        <p:spPr>
          <a:xfrm>
            <a:off x="153255" y="1442145"/>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6108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199" y="181690"/>
            <a:ext cx="10515600" cy="1055028"/>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sp>
        <p:nvSpPr>
          <p:cNvPr id="9" name="CuadroTexto 8"/>
          <p:cNvSpPr txBox="1"/>
          <p:nvPr/>
        </p:nvSpPr>
        <p:spPr>
          <a:xfrm>
            <a:off x="838199" y="1969193"/>
            <a:ext cx="3359650" cy="369332"/>
          </a:xfrm>
          <a:prstGeom prst="rect">
            <a:avLst/>
          </a:prstGeom>
          <a:noFill/>
        </p:spPr>
        <p:txBody>
          <a:bodyPr wrap="square" rtlCol="0">
            <a:spAutoFit/>
          </a:bodyPr>
          <a:lstStyle/>
          <a:p>
            <a:r>
              <a:rPr lang="es-ES" u="sng" dirty="0" smtClean="0"/>
              <a:t>Recurso: Alejandro Vila Cid</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3594589196"/>
              </p:ext>
            </p:extLst>
          </p:nvPr>
        </p:nvGraphicFramePr>
        <p:xfrm>
          <a:off x="838199" y="2587851"/>
          <a:ext cx="10515601" cy="2785971"/>
        </p:xfrm>
        <a:graphic>
          <a:graphicData uri="http://schemas.openxmlformats.org/drawingml/2006/table">
            <a:tbl>
              <a:tblPr/>
              <a:tblGrid>
                <a:gridCol w="7419975"/>
                <a:gridCol w="1209675"/>
                <a:gridCol w="1000125"/>
                <a:gridCol w="885826"/>
              </a:tblGrid>
              <a:tr h="652371">
                <a:tc>
                  <a:txBody>
                    <a:bodyPr/>
                    <a:lstStyle/>
                    <a:p>
                      <a:pPr algn="ctr" fontAlgn="ctr"/>
                      <a:r>
                        <a:rPr lang="es-ES" sz="1400" b="0" i="0" u="none" strike="noStrike" dirty="0">
                          <a:solidFill>
                            <a:srgbClr val="000000"/>
                          </a:solidFill>
                          <a:effectLst/>
                          <a:latin typeface="Arial" panose="020B0604020202020204" pitchFamily="34" charset="0"/>
                          <a:cs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cs typeface="Arial" panose="020B0604020202020204" pitchFamily="34" charset="0"/>
                        </a:rPr>
                        <a:t>Porcentaje de consecución de la tarea</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cs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cs typeface="Arial" panose="020B0604020202020204" pitchFamily="34" charset="0"/>
                        </a:rPr>
                        <a:t>Tiempo empleado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170859">
                <a:tc>
                  <a:txBody>
                    <a:bodyPr/>
                    <a:lstStyle/>
                    <a:p>
                      <a:pPr algn="l" rtl="0" fontAlgn="ctr"/>
                      <a:r>
                        <a:rPr lang="es-ES" sz="1400" b="1" i="0" u="none" strike="noStrike" kern="1200" dirty="0" smtClean="0">
                          <a:solidFill>
                            <a:schemeClr val="tx1"/>
                          </a:solidFill>
                          <a:effectLst/>
                          <a:latin typeface="+mn-lt"/>
                          <a:ea typeface="+mn-ea"/>
                          <a:cs typeface="+mn-cs"/>
                        </a:rPr>
                        <a:t>Tratamiento de dependencias</a:t>
                      </a:r>
                      <a:r>
                        <a:rPr lang="es-ES" sz="1400" b="0" i="0" u="none" strike="noStrike" kern="1200" dirty="0" smtClean="0">
                          <a:solidFill>
                            <a:schemeClr val="tx1"/>
                          </a:solidFill>
                          <a:effectLst/>
                          <a:latin typeface="+mn-lt"/>
                          <a:ea typeface="+mn-ea"/>
                          <a:cs typeface="+mn-cs"/>
                        </a:rPr>
                        <a:t>: revisar y corregir los elementos que no cumplan correctamente con las dependencias.</a:t>
                      </a:r>
                      <a:endParaRPr lang="es-ES" sz="1000" b="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100" b="0" i="0" u="none" strike="noStrike" dirty="0" smtClean="0">
                          <a:solidFill>
                            <a:srgbClr val="000000"/>
                          </a:solidFill>
                          <a:effectLst/>
                          <a:latin typeface="Arial" panose="020B0604020202020204" pitchFamily="34" charset="0"/>
                          <a:cs typeface="Arial" panose="020B0604020202020204" pitchFamily="34" charset="0"/>
                        </a:rPr>
                        <a:t>50%</a:t>
                      </a:r>
                      <a:endParaRPr lang="es-E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100" dirty="0">
                          <a:solidFill>
                            <a:srgbClr val="000000"/>
                          </a:solidFill>
                          <a:effectLst/>
                          <a:latin typeface="Arial" panose="020B0604020202020204" pitchFamily="34" charset="0"/>
                          <a:cs typeface="Arial" panose="020B0604020202020204" pitchFamily="34" charset="0"/>
                        </a:rPr>
                        <a:t>6</a:t>
                      </a:r>
                      <a:r>
                        <a:rPr lang="es-ES" sz="1100" dirty="0" smtClean="0">
                          <a:solidFill>
                            <a:srgbClr val="000000"/>
                          </a:solidFill>
                          <a:effectLst/>
                          <a:latin typeface="Arial" panose="020B0604020202020204" pitchFamily="34" charset="0"/>
                          <a:cs typeface="Arial" panose="020B0604020202020204" pitchFamily="34" charset="0"/>
                        </a:rPr>
                        <a:t>0</a:t>
                      </a:r>
                      <a:endParaRPr lang="es-ES" sz="110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rtl="0" fontAlgn="ctr"/>
                      <a:r>
                        <a:rPr lang="es-ES" sz="1100" dirty="0" smtClean="0">
                          <a:solidFill>
                            <a:srgbClr val="000000"/>
                          </a:solidFill>
                          <a:effectLst/>
                          <a:latin typeface="Arial" panose="020B0604020202020204" pitchFamily="34" charset="0"/>
                          <a:cs typeface="Arial" panose="020B0604020202020204" pitchFamily="34" charset="0"/>
                        </a:rPr>
                        <a:t>60</a:t>
                      </a:r>
                      <a:endParaRPr lang="es-ES" sz="110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w="12700" cap="flat" cmpd="sng" algn="ctr">
                      <a:solidFill>
                        <a:srgbClr val="2F5597"/>
                      </a:solidFill>
                      <a:prstDash val="solid"/>
                      <a:round/>
                      <a:headEnd type="none" w="med" len="med"/>
                      <a:tailEnd type="none" w="med" len="med"/>
                    </a:lnT>
                    <a:lnB>
                      <a:noFill/>
                    </a:lnB>
                  </a:tcPr>
                </a:tc>
              </a:tr>
              <a:tr h="170859">
                <a:tc>
                  <a:txBody>
                    <a:bodyPr/>
                    <a:lstStyle/>
                    <a:p>
                      <a:pPr rtl="0" fontAlgn="ctr"/>
                      <a:r>
                        <a:rPr lang="es-ES" sz="1400" b="1" i="0" u="none" strike="noStrike" kern="1200" dirty="0" smtClean="0">
                          <a:solidFill>
                            <a:schemeClr val="tx1"/>
                          </a:solidFill>
                          <a:effectLst/>
                          <a:latin typeface="+mn-lt"/>
                          <a:ea typeface="+mn-ea"/>
                          <a:cs typeface="+mn-cs"/>
                        </a:rPr>
                        <a:t>Cambios en las operaciones de añadir, editar, búsqueda y borrados:</a:t>
                      </a:r>
                      <a:r>
                        <a:rPr lang="es-ES" sz="1400" b="0" i="0" u="none" strike="noStrike" kern="1200" dirty="0" smtClean="0">
                          <a:solidFill>
                            <a:schemeClr val="tx1"/>
                          </a:solidFill>
                          <a:effectLst/>
                          <a:latin typeface="+mn-lt"/>
                          <a:ea typeface="+mn-ea"/>
                          <a:cs typeface="+mn-cs"/>
                        </a:rPr>
                        <a:t> implementar en las vistas dónde hay dependencias, que solo se puedan escoger los atributos que ya existen (a través del nombre). Por ejemplo, cuando se quieren asignar permisos a un grupo, solo mostrar los pares de FUNCIONALIDAD-ACCION que existen para poder asignar.</a:t>
                      </a:r>
                      <a:endParaRPr lang="es-ES" sz="100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a:noFill/>
                    </a:lnT>
                    <a:lnB>
                      <a:noFill/>
                    </a:lnB>
                  </a:tcPr>
                </a:tc>
                <a:tc>
                  <a:txBody>
                    <a:bodyPr/>
                    <a:lstStyle/>
                    <a:p>
                      <a:pPr algn="ctr" fontAlgn="ctr"/>
                      <a:r>
                        <a:rPr lang="es-ES" sz="1100" b="0" i="0" u="none" strike="noStrike" dirty="0" smtClean="0">
                          <a:solidFill>
                            <a:srgbClr val="000000"/>
                          </a:solidFill>
                          <a:effectLst/>
                          <a:latin typeface="Arial" panose="020B0604020202020204" pitchFamily="34" charset="0"/>
                          <a:cs typeface="Arial" panose="020B0604020202020204" pitchFamily="34" charset="0"/>
                        </a:rPr>
                        <a:t>50%</a:t>
                      </a:r>
                      <a:endParaRPr lang="es-E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a:noFill/>
                    </a:lnT>
                    <a:lnB>
                      <a:noFill/>
                    </a:lnB>
                  </a:tcPr>
                </a:tc>
                <a:tc>
                  <a:txBody>
                    <a:bodyPr/>
                    <a:lstStyle/>
                    <a:p>
                      <a:pPr algn="ctr" rtl="0" fontAlgn="ctr"/>
                      <a:r>
                        <a:rPr lang="es-ES" sz="1100" dirty="0" smtClean="0">
                          <a:solidFill>
                            <a:srgbClr val="000000"/>
                          </a:solidFill>
                          <a:effectLst/>
                          <a:latin typeface="Arial" panose="020B0604020202020204" pitchFamily="34" charset="0"/>
                          <a:cs typeface="Arial" panose="020B0604020202020204" pitchFamily="34" charset="0"/>
                        </a:rPr>
                        <a:t>150</a:t>
                      </a:r>
                      <a:endParaRPr lang="es-ES" sz="110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a:noFill/>
                    </a:lnT>
                    <a:lnB>
                      <a:noFill/>
                    </a:lnB>
                  </a:tcPr>
                </a:tc>
                <a:tc>
                  <a:txBody>
                    <a:bodyPr/>
                    <a:lstStyle/>
                    <a:p>
                      <a:pPr algn="ctr" rtl="0" fontAlgn="ctr"/>
                      <a:r>
                        <a:rPr lang="es-ES" sz="1100" dirty="0" smtClean="0">
                          <a:solidFill>
                            <a:srgbClr val="000000"/>
                          </a:solidFill>
                          <a:effectLst/>
                          <a:latin typeface="Arial" panose="020B0604020202020204" pitchFamily="34" charset="0"/>
                          <a:cs typeface="Arial" panose="020B0604020202020204" pitchFamily="34" charset="0"/>
                        </a:rPr>
                        <a:t>90</a:t>
                      </a:r>
                      <a:endParaRPr lang="es-ES" sz="110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a:noFill/>
                    </a:lnT>
                    <a:lnB>
                      <a:noFill/>
                    </a:lnB>
                  </a:tcPr>
                </a:tc>
              </a:tr>
              <a:tr h="170859">
                <a:tc>
                  <a:txBody>
                    <a:bodyPr/>
                    <a:lstStyle/>
                    <a:p>
                      <a:pPr rtl="0" fontAlgn="ctr"/>
                      <a:r>
                        <a:rPr lang="es-ES" sz="1400" b="1" i="0" u="none" strike="noStrike" kern="1200" dirty="0" smtClean="0">
                          <a:solidFill>
                            <a:schemeClr val="tx1"/>
                          </a:solidFill>
                          <a:effectLst/>
                          <a:latin typeface="+mn-lt"/>
                          <a:ea typeface="+mn-ea"/>
                          <a:cs typeface="+mn-cs"/>
                        </a:rPr>
                        <a:t>Implementación ACL:</a:t>
                      </a:r>
                      <a:r>
                        <a:rPr lang="es-ES" sz="1400" b="0" i="0" u="none" strike="noStrike" kern="1200" dirty="0" smtClean="0">
                          <a:solidFill>
                            <a:schemeClr val="tx1"/>
                          </a:solidFill>
                          <a:effectLst/>
                          <a:latin typeface="+mn-lt"/>
                          <a:ea typeface="+mn-ea"/>
                          <a:cs typeface="+mn-cs"/>
                        </a:rPr>
                        <a:t> realizar la implementación de que dependiendo a que grupo/s pertenezca un usuario tenga acceso a funcionalidades-acciones que tenga permitido.</a:t>
                      </a:r>
                      <a:endParaRPr lang="es-ES" sz="100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a:noFill/>
                    </a:lnT>
                    <a:lnB>
                      <a:noFill/>
                    </a:lnB>
                  </a:tcPr>
                </a:tc>
                <a:tc>
                  <a:txBody>
                    <a:bodyPr/>
                    <a:lstStyle/>
                    <a:p>
                      <a:pPr algn="ctr" fontAlgn="ctr"/>
                      <a:r>
                        <a:rPr lang="es-ES" sz="1100" b="0" i="0" u="none" strike="noStrike" dirty="0" smtClean="0">
                          <a:solidFill>
                            <a:srgbClr val="000000"/>
                          </a:solidFill>
                          <a:effectLst/>
                          <a:latin typeface="Arial" panose="020B0604020202020204" pitchFamily="34" charset="0"/>
                          <a:cs typeface="Arial" panose="020B0604020202020204" pitchFamily="34" charset="0"/>
                        </a:rPr>
                        <a:t>50%</a:t>
                      </a:r>
                      <a:endParaRPr lang="es-E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a:noFill/>
                    </a:lnT>
                    <a:lnB>
                      <a:noFill/>
                    </a:lnB>
                  </a:tcPr>
                </a:tc>
                <a:tc>
                  <a:txBody>
                    <a:bodyPr/>
                    <a:lstStyle/>
                    <a:p>
                      <a:pPr algn="ctr" rtl="0" fontAlgn="ctr"/>
                      <a:r>
                        <a:rPr lang="es-ES" sz="1100" dirty="0" smtClean="0">
                          <a:solidFill>
                            <a:srgbClr val="000000"/>
                          </a:solidFill>
                          <a:effectLst/>
                          <a:latin typeface="Arial" panose="020B0604020202020204" pitchFamily="34" charset="0"/>
                          <a:cs typeface="Arial" panose="020B0604020202020204" pitchFamily="34" charset="0"/>
                        </a:rPr>
                        <a:t>240</a:t>
                      </a:r>
                      <a:endParaRPr lang="es-ES" sz="110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a:noFill/>
                    </a:lnT>
                    <a:lnB>
                      <a:noFill/>
                    </a:lnB>
                  </a:tcPr>
                </a:tc>
                <a:tc>
                  <a:txBody>
                    <a:bodyPr/>
                    <a:lstStyle/>
                    <a:p>
                      <a:pPr algn="ctr" rtl="0" fontAlgn="ctr"/>
                      <a:r>
                        <a:rPr lang="es-ES" sz="1100" dirty="0" smtClean="0">
                          <a:solidFill>
                            <a:srgbClr val="000000"/>
                          </a:solidFill>
                          <a:effectLst/>
                          <a:latin typeface="Arial" panose="020B0604020202020204" pitchFamily="34" charset="0"/>
                          <a:cs typeface="Arial" panose="020B0604020202020204" pitchFamily="34" charset="0"/>
                        </a:rPr>
                        <a:t>240</a:t>
                      </a:r>
                      <a:endParaRPr lang="es-ES" sz="110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a:noFill/>
                    </a:lnT>
                    <a:lnB>
                      <a:noFill/>
                    </a:lnB>
                  </a:tcPr>
                </a:tc>
              </a:tr>
              <a:tr h="170859">
                <a:tc>
                  <a:txBody>
                    <a:bodyPr/>
                    <a:lstStyle/>
                    <a:p>
                      <a:pPr rtl="0" fontAlgn="ctr"/>
                      <a:r>
                        <a:rPr lang="es-ES" sz="1400" b="1" i="0" u="none" strike="noStrike" kern="1200" dirty="0" smtClean="0">
                          <a:solidFill>
                            <a:schemeClr val="tx1"/>
                          </a:solidFill>
                          <a:effectLst/>
                          <a:latin typeface="+mn-lt"/>
                          <a:ea typeface="+mn-ea"/>
                          <a:cs typeface="+mn-cs"/>
                        </a:rPr>
                        <a:t>Revisión y corrección de la tarea: </a:t>
                      </a:r>
                      <a:r>
                        <a:rPr lang="es-ES" sz="1400" b="0" i="0" u="none" strike="noStrike" kern="1200" dirty="0" smtClean="0">
                          <a:solidFill>
                            <a:schemeClr val="tx1"/>
                          </a:solidFill>
                          <a:effectLst/>
                          <a:latin typeface="+mn-lt"/>
                          <a:ea typeface="+mn-ea"/>
                          <a:cs typeface="+mn-cs"/>
                        </a:rPr>
                        <a:t>'Gestión de notas: realizar la implementación de que el usuario pueda consultar la corrección de su entrega y de sus QA'</a:t>
                      </a:r>
                      <a:endParaRPr lang="es-ES" sz="80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a:noFill/>
                    </a:lnT>
                    <a:lnB>
                      <a:noFill/>
                    </a:lnB>
                  </a:tcPr>
                </a:tc>
                <a:tc>
                  <a:txBody>
                    <a:bodyPr/>
                    <a:lstStyle/>
                    <a:p>
                      <a:pPr algn="ctr" fontAlgn="ctr"/>
                      <a:r>
                        <a:rPr lang="es-ES" sz="1100" b="0" i="0" u="none" strike="noStrike" dirty="0" smtClean="0">
                          <a:solidFill>
                            <a:srgbClr val="000000"/>
                          </a:solidFill>
                          <a:effectLst/>
                          <a:latin typeface="Arial" panose="020B0604020202020204" pitchFamily="34" charset="0"/>
                          <a:cs typeface="Arial" panose="020B0604020202020204" pitchFamily="34" charset="0"/>
                        </a:rPr>
                        <a:t>100%</a:t>
                      </a:r>
                      <a:endParaRPr lang="es-E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a:noFill/>
                    </a:lnT>
                    <a:lnB>
                      <a:noFill/>
                    </a:lnB>
                  </a:tcPr>
                </a:tc>
                <a:tc>
                  <a:txBody>
                    <a:bodyPr/>
                    <a:lstStyle/>
                    <a:p>
                      <a:pPr algn="ctr" rtl="0" fontAlgn="ctr"/>
                      <a:r>
                        <a:rPr lang="es-ES" sz="1100" dirty="0" smtClean="0">
                          <a:solidFill>
                            <a:srgbClr val="000000"/>
                          </a:solidFill>
                          <a:effectLst/>
                          <a:latin typeface="Arial" panose="020B0604020202020204" pitchFamily="34" charset="0"/>
                          <a:cs typeface="Arial" panose="020B0604020202020204" pitchFamily="34" charset="0"/>
                        </a:rPr>
                        <a:t>30</a:t>
                      </a:r>
                      <a:endParaRPr lang="es-ES" sz="110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a:noFill/>
                    </a:lnT>
                    <a:lnB>
                      <a:noFill/>
                    </a:lnB>
                  </a:tcPr>
                </a:tc>
                <a:tc>
                  <a:txBody>
                    <a:bodyPr/>
                    <a:lstStyle/>
                    <a:p>
                      <a:pPr algn="ctr" rtl="0" fontAlgn="ctr"/>
                      <a:r>
                        <a:rPr lang="es-ES" sz="1100" dirty="0" smtClean="0">
                          <a:solidFill>
                            <a:srgbClr val="000000"/>
                          </a:solidFill>
                          <a:effectLst/>
                          <a:latin typeface="Arial" panose="020B0604020202020204" pitchFamily="34" charset="0"/>
                          <a:cs typeface="Arial" panose="020B0604020202020204" pitchFamily="34" charset="0"/>
                        </a:rPr>
                        <a:t>20</a:t>
                      </a:r>
                      <a:endParaRPr lang="es-ES" sz="1100" dirty="0">
                        <a:solidFill>
                          <a:srgbClr val="000000"/>
                        </a:solidFill>
                        <a:effectLst/>
                        <a:latin typeface="Arial" panose="020B0604020202020204" pitchFamily="34" charset="0"/>
                        <a:cs typeface="Arial" panose="020B0604020202020204" pitchFamily="34" charset="0"/>
                      </a:endParaRPr>
                    </a:p>
                  </a:txBody>
                  <a:tcPr marL="28575" marR="28575" marT="0" marB="0" anchor="ctr">
                    <a:lnL>
                      <a:noFill/>
                    </a:lnL>
                    <a:lnR>
                      <a:noFill/>
                    </a:lnR>
                    <a:lnT>
                      <a:noFill/>
                    </a:lnT>
                    <a:lnB>
                      <a:noFill/>
                    </a:lnB>
                  </a:tcPr>
                </a:tc>
              </a:tr>
            </a:tbl>
          </a:graphicData>
        </a:graphic>
      </p:graphicFrame>
      <p:sp>
        <p:nvSpPr>
          <p:cNvPr id="12" name="CuadroTexto 11"/>
          <p:cNvSpPr txBox="1"/>
          <p:nvPr/>
        </p:nvSpPr>
        <p:spPr>
          <a:xfrm>
            <a:off x="6672637" y="1393928"/>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6" name="CuadroTexto 15"/>
          <p:cNvSpPr txBox="1"/>
          <p:nvPr/>
        </p:nvSpPr>
        <p:spPr>
          <a:xfrm>
            <a:off x="103245" y="1404389"/>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7" name="Más 16"/>
          <p:cNvSpPr/>
          <p:nvPr/>
        </p:nvSpPr>
        <p:spPr>
          <a:xfrm>
            <a:off x="6038333" y="1414850"/>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38196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sp>
        <p:nvSpPr>
          <p:cNvPr id="9" name="CuadroTexto 8"/>
          <p:cNvSpPr txBox="1"/>
          <p:nvPr/>
        </p:nvSpPr>
        <p:spPr>
          <a:xfrm>
            <a:off x="838200" y="2227370"/>
            <a:ext cx="3359650" cy="369332"/>
          </a:xfrm>
          <a:prstGeom prst="rect">
            <a:avLst/>
          </a:prstGeom>
          <a:noFill/>
        </p:spPr>
        <p:txBody>
          <a:bodyPr wrap="square" rtlCol="0">
            <a:spAutoFit/>
          </a:bodyPr>
          <a:lstStyle/>
          <a:p>
            <a:r>
              <a:rPr lang="es-ES" u="sng" dirty="0" smtClean="0"/>
              <a:t>Recurso: </a:t>
            </a:r>
            <a:r>
              <a:rPr lang="es-ES" u="sng" dirty="0" err="1" smtClean="0"/>
              <a:t>Jonatan</a:t>
            </a:r>
            <a:r>
              <a:rPr lang="es-ES" u="sng" dirty="0" smtClean="0"/>
              <a:t> </a:t>
            </a:r>
            <a:r>
              <a:rPr lang="es-ES" u="sng" dirty="0" err="1" smtClean="0"/>
              <a:t>Couto</a:t>
            </a:r>
            <a:r>
              <a:rPr lang="es-ES" u="sng" dirty="0" smtClean="0"/>
              <a:t> </a:t>
            </a:r>
            <a:r>
              <a:rPr lang="es-ES" u="sng" dirty="0" err="1" smtClean="0"/>
              <a:t>Riádigos</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3853716315"/>
              </p:ext>
            </p:extLst>
          </p:nvPr>
        </p:nvGraphicFramePr>
        <p:xfrm>
          <a:off x="444843" y="2640149"/>
          <a:ext cx="11310551" cy="3794941"/>
        </p:xfrm>
        <a:graphic>
          <a:graphicData uri="http://schemas.openxmlformats.org/drawingml/2006/table">
            <a:tbl>
              <a:tblPr/>
              <a:tblGrid>
                <a:gridCol w="8452022"/>
                <a:gridCol w="1161535"/>
                <a:gridCol w="906162"/>
                <a:gridCol w="790832"/>
              </a:tblGrid>
              <a:tr h="795029">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Porcentaje de consecución de la tarea</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empleado (min)</a:t>
                      </a:r>
                    </a:p>
                  </a:txBody>
                  <a:tcPr marL="0" marR="0" marT="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422447">
                <a:tc>
                  <a:txBody>
                    <a:bodyPr/>
                    <a:lstStyle/>
                    <a:p>
                      <a:pPr algn="l" fontAlgn="ctr"/>
                      <a:r>
                        <a:rPr lang="es-ES" sz="1400" b="1" i="0" u="none" strike="noStrike" kern="1200" dirty="0" smtClean="0">
                          <a:solidFill>
                            <a:schemeClr val="tx1"/>
                          </a:solidFill>
                          <a:effectLst/>
                          <a:latin typeface="+mn-lt"/>
                          <a:ea typeface="+mn-ea"/>
                          <a:cs typeface="+mn-cs"/>
                        </a:rPr>
                        <a:t>Caso de uso 9: </a:t>
                      </a:r>
                      <a:r>
                        <a:rPr lang="es-ES" sz="1400" b="0" i="0" u="none" strike="noStrike" kern="1200" dirty="0" smtClean="0">
                          <a:solidFill>
                            <a:schemeClr val="tx1"/>
                          </a:solidFill>
                          <a:effectLst/>
                          <a:latin typeface="+mn-lt"/>
                          <a:ea typeface="+mn-ea"/>
                          <a:cs typeface="+mn-cs"/>
                        </a:rPr>
                        <a:t>realizar la asignación/</a:t>
                      </a:r>
                      <a:r>
                        <a:rPr lang="es-ES" sz="1400" b="0" i="0" u="none" strike="noStrike" kern="1200" dirty="0" err="1" smtClean="0">
                          <a:solidFill>
                            <a:schemeClr val="tx1"/>
                          </a:solidFill>
                          <a:effectLst/>
                          <a:latin typeface="+mn-lt"/>
                          <a:ea typeface="+mn-ea"/>
                          <a:cs typeface="+mn-cs"/>
                        </a:rPr>
                        <a:t>desasignación</a:t>
                      </a:r>
                      <a:r>
                        <a:rPr lang="es-ES" sz="1400" b="0" i="0" u="none" strike="noStrike" kern="1200" dirty="0" smtClean="0">
                          <a:solidFill>
                            <a:schemeClr val="tx1"/>
                          </a:solidFill>
                          <a:effectLst/>
                          <a:latin typeface="+mn-lt"/>
                          <a:ea typeface="+mn-ea"/>
                          <a:cs typeface="+mn-cs"/>
                        </a:rPr>
                        <a:t> de usuarios a grupos. Realizar los cambios pertinentes para que se pueda añadir/eliminar a un usuario de un grupo desde la vista de </a:t>
                      </a:r>
                      <a:r>
                        <a:rPr lang="es-ES" sz="1400" b="0" i="0" u="none" strike="noStrike" kern="1200" dirty="0" err="1" smtClean="0">
                          <a:solidFill>
                            <a:schemeClr val="tx1"/>
                          </a:solidFill>
                          <a:effectLst/>
                          <a:latin typeface="+mn-lt"/>
                          <a:ea typeface="+mn-ea"/>
                          <a:cs typeface="+mn-cs"/>
                        </a:rPr>
                        <a:t>showall</a:t>
                      </a:r>
                      <a:r>
                        <a:rPr lang="es-ES" sz="1400" b="0" i="0" u="none" strike="noStrike" kern="1200" dirty="0" smtClean="0">
                          <a:solidFill>
                            <a:schemeClr val="tx1"/>
                          </a:solidFill>
                          <a:effectLst/>
                          <a:latin typeface="+mn-lt"/>
                          <a:ea typeface="+mn-ea"/>
                          <a:cs typeface="+mn-cs"/>
                        </a:rPr>
                        <a:t> de gestión de usuarios.</a:t>
                      </a: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100%</a:t>
                      </a: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2F5597"/>
                      </a:solidFill>
                      <a:prstDash val="solid"/>
                      <a:round/>
                      <a:headEnd type="none" w="med" len="med"/>
                      <a:tailEnd type="none" w="med" len="med"/>
                    </a:lnT>
                    <a:lnB>
                      <a:noFill/>
                    </a:lnB>
                  </a:tcPr>
                </a:tc>
              </a:tr>
              <a:tr h="652952">
                <a:tc>
                  <a:txBody>
                    <a:bodyPr/>
                    <a:lstStyle/>
                    <a:p>
                      <a:pPr algn="l" fontAlgn="ctr"/>
                      <a:r>
                        <a:rPr lang="es-ES" sz="1400" b="1" i="0" u="none" strike="noStrike" kern="1200" dirty="0" smtClean="0">
                          <a:solidFill>
                            <a:schemeClr val="tx1"/>
                          </a:solidFill>
                          <a:effectLst/>
                          <a:latin typeface="+mn-lt"/>
                          <a:ea typeface="+mn-ea"/>
                          <a:cs typeface="+mn-cs"/>
                        </a:rPr>
                        <a:t>Caso de uso 16: </a:t>
                      </a:r>
                      <a:r>
                        <a:rPr lang="es-ES" sz="1400" b="0" i="0" u="none" strike="noStrike" kern="1200" dirty="0" smtClean="0">
                          <a:solidFill>
                            <a:schemeClr val="tx1"/>
                          </a:solidFill>
                          <a:effectLst/>
                          <a:latin typeface="+mn-lt"/>
                          <a:ea typeface="+mn-ea"/>
                          <a:cs typeface="+mn-cs"/>
                        </a:rPr>
                        <a:t>realizar la asignación/</a:t>
                      </a:r>
                      <a:r>
                        <a:rPr lang="es-ES" sz="1400" b="0" i="0" u="none" strike="noStrike" kern="1200" dirty="0" err="1" smtClean="0">
                          <a:solidFill>
                            <a:schemeClr val="tx1"/>
                          </a:solidFill>
                          <a:effectLst/>
                          <a:latin typeface="+mn-lt"/>
                          <a:ea typeface="+mn-ea"/>
                          <a:cs typeface="+mn-cs"/>
                        </a:rPr>
                        <a:t>desasignación</a:t>
                      </a:r>
                      <a:r>
                        <a:rPr lang="es-ES" sz="1400" b="0" i="0" u="none" strike="noStrike" kern="1200" dirty="0" smtClean="0">
                          <a:solidFill>
                            <a:schemeClr val="tx1"/>
                          </a:solidFill>
                          <a:effectLst/>
                          <a:latin typeface="+mn-lt"/>
                          <a:ea typeface="+mn-ea"/>
                          <a:cs typeface="+mn-cs"/>
                        </a:rPr>
                        <a:t> de funcionalidades a grupos. Realizar los cambios pertinentes para que se pueda añadir/eliminar permisos (par de funcionalidad-acción) de un grupo desde la vista de </a:t>
                      </a:r>
                      <a:r>
                        <a:rPr lang="es-ES" sz="1400" b="0" i="0" u="none" strike="noStrike" kern="1200" dirty="0" err="1" smtClean="0">
                          <a:solidFill>
                            <a:schemeClr val="tx1"/>
                          </a:solidFill>
                          <a:effectLst/>
                          <a:latin typeface="+mn-lt"/>
                          <a:ea typeface="+mn-ea"/>
                          <a:cs typeface="+mn-cs"/>
                        </a:rPr>
                        <a:t>showall</a:t>
                      </a:r>
                      <a:r>
                        <a:rPr lang="es-ES" sz="1400" b="0" i="0" u="none" strike="noStrike" kern="1200" dirty="0" smtClean="0">
                          <a:solidFill>
                            <a:schemeClr val="tx1"/>
                          </a:solidFill>
                          <a:effectLst/>
                          <a:latin typeface="+mn-lt"/>
                          <a:ea typeface="+mn-ea"/>
                          <a:cs typeface="+mn-cs"/>
                        </a:rPr>
                        <a:t> de gestión de grupos de usuario.</a:t>
                      </a: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3</a:t>
                      </a:r>
                      <a:r>
                        <a:rPr lang="es-ES" sz="1400" b="0" i="0" u="none" strike="noStrike" dirty="0" smtClean="0">
                          <a:solidFill>
                            <a:srgbClr val="000000"/>
                          </a:solidFill>
                          <a:effectLst/>
                          <a:latin typeface="Calibri" panose="020F0502020204030204" pitchFamily="34" charset="0"/>
                        </a:rPr>
                        <a:t>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571500">
                <a:tc>
                  <a:txBody>
                    <a:bodyPr/>
                    <a:lstStyle/>
                    <a:p>
                      <a:pPr algn="l" fontAlgn="ctr"/>
                      <a:r>
                        <a:rPr lang="es-ES" sz="1400" b="1" i="0" u="none" strike="noStrike" kern="1200" dirty="0" smtClean="0">
                          <a:solidFill>
                            <a:schemeClr val="tx1"/>
                          </a:solidFill>
                          <a:effectLst/>
                          <a:latin typeface="+mn-lt"/>
                          <a:ea typeface="+mn-ea"/>
                          <a:cs typeface="+mn-cs"/>
                        </a:rPr>
                        <a:t>Caso de uso 23: </a:t>
                      </a:r>
                      <a:r>
                        <a:rPr lang="es-ES" sz="1400" b="0" i="0" u="none" strike="noStrike" kern="1200" dirty="0" smtClean="0">
                          <a:solidFill>
                            <a:schemeClr val="tx1"/>
                          </a:solidFill>
                          <a:effectLst/>
                          <a:latin typeface="+mn-lt"/>
                          <a:ea typeface="+mn-ea"/>
                          <a:cs typeface="+mn-cs"/>
                        </a:rPr>
                        <a:t>realizar la asignación/</a:t>
                      </a:r>
                      <a:r>
                        <a:rPr lang="es-ES" sz="1400" b="0" i="0" u="none" strike="noStrike" kern="1200" dirty="0" err="1" smtClean="0">
                          <a:solidFill>
                            <a:schemeClr val="tx1"/>
                          </a:solidFill>
                          <a:effectLst/>
                          <a:latin typeface="+mn-lt"/>
                          <a:ea typeface="+mn-ea"/>
                          <a:cs typeface="+mn-cs"/>
                        </a:rPr>
                        <a:t>desasignación</a:t>
                      </a:r>
                      <a:r>
                        <a:rPr lang="es-ES" sz="1400" b="0" i="0" u="none" strike="noStrike" kern="1200" dirty="0" smtClean="0">
                          <a:solidFill>
                            <a:schemeClr val="tx1"/>
                          </a:solidFill>
                          <a:effectLst/>
                          <a:latin typeface="+mn-lt"/>
                          <a:ea typeface="+mn-ea"/>
                          <a:cs typeface="+mn-cs"/>
                        </a:rPr>
                        <a:t> de acciones a funcionalidades Realizar los cambios pertinentes para que se pueda añadir/eliminar acciones (par de funcionalidad-acción) a una funcionalidad desde la vista de </a:t>
                      </a:r>
                      <a:r>
                        <a:rPr lang="es-ES" sz="1400" b="0" i="0" u="none" strike="noStrike" kern="1200" dirty="0" err="1" smtClean="0">
                          <a:solidFill>
                            <a:schemeClr val="tx1"/>
                          </a:solidFill>
                          <a:effectLst/>
                          <a:latin typeface="+mn-lt"/>
                          <a:ea typeface="+mn-ea"/>
                          <a:cs typeface="+mn-cs"/>
                        </a:rPr>
                        <a:t>showall</a:t>
                      </a:r>
                      <a:r>
                        <a:rPr lang="es-ES" sz="1400" b="0" i="0" u="none" strike="noStrike" kern="1200" dirty="0" smtClean="0">
                          <a:solidFill>
                            <a:schemeClr val="tx1"/>
                          </a:solidFill>
                          <a:effectLst/>
                          <a:latin typeface="+mn-lt"/>
                          <a:ea typeface="+mn-ea"/>
                          <a:cs typeface="+mn-cs"/>
                        </a:rPr>
                        <a:t> de gestión de funcionalidades.</a:t>
                      </a: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449864">
                <a:tc>
                  <a:txBody>
                    <a:bodyPr/>
                    <a:lstStyle/>
                    <a:p>
                      <a:pPr algn="l" fontAlgn="ctr"/>
                      <a:r>
                        <a:rPr lang="es-ES" sz="1400" b="1" i="0" u="none" strike="noStrike" kern="1200" dirty="0" smtClean="0">
                          <a:solidFill>
                            <a:schemeClr val="tx1"/>
                          </a:solidFill>
                          <a:effectLst/>
                          <a:latin typeface="+mn-lt"/>
                          <a:ea typeface="+mn-ea"/>
                          <a:cs typeface="+mn-cs"/>
                        </a:rPr>
                        <a:t>Gestión de asignación de </a:t>
                      </a:r>
                      <a:r>
                        <a:rPr lang="es-ES" sz="1400" b="1" i="0" u="none" strike="noStrike" kern="1200" dirty="0" err="1" smtClean="0">
                          <a:solidFill>
                            <a:schemeClr val="tx1"/>
                          </a:solidFill>
                          <a:effectLst/>
                          <a:latin typeface="+mn-lt"/>
                          <a:ea typeface="+mn-ea"/>
                          <a:cs typeface="+mn-cs"/>
                        </a:rPr>
                        <a:t>Qas</a:t>
                      </a:r>
                      <a:r>
                        <a:rPr lang="es-ES" sz="1400" b="1" i="0" u="none" strike="noStrike" kern="1200" dirty="0" smtClean="0">
                          <a:solidFill>
                            <a:schemeClr val="tx1"/>
                          </a:solidFill>
                          <a:effectLst/>
                          <a:latin typeface="+mn-lt"/>
                          <a:ea typeface="+mn-ea"/>
                          <a:cs typeface="+mn-cs"/>
                        </a:rPr>
                        <a:t>: </a:t>
                      </a:r>
                      <a:r>
                        <a:rPr lang="es-ES" sz="1400" b="0" i="0" u="none" strike="noStrike" kern="1200" dirty="0" smtClean="0">
                          <a:solidFill>
                            <a:schemeClr val="tx1"/>
                          </a:solidFill>
                          <a:effectLst/>
                          <a:latin typeface="+mn-lt"/>
                          <a:ea typeface="+mn-ea"/>
                          <a:cs typeface="+mn-cs"/>
                        </a:rPr>
                        <a:t>crear las vistas, el controlador y el modelo para que se realicen las acciones de añadir, buscar, editar, borrar, mostrar en detalle y </a:t>
                      </a:r>
                      <a:r>
                        <a:rPr lang="es-ES" sz="1400" b="0" i="0" u="none" strike="noStrike" kern="1200" dirty="0" err="1" smtClean="0">
                          <a:solidFill>
                            <a:schemeClr val="tx1"/>
                          </a:solidFill>
                          <a:effectLst/>
                          <a:latin typeface="+mn-lt"/>
                          <a:ea typeface="+mn-ea"/>
                          <a:cs typeface="+mn-cs"/>
                        </a:rPr>
                        <a:t>showall</a:t>
                      </a:r>
                      <a:r>
                        <a:rPr lang="es-ES" sz="1400" b="0" i="0" u="none" strike="noStrike" kern="1200" dirty="0" smtClean="0">
                          <a:solidFill>
                            <a:schemeClr val="tx1"/>
                          </a:solidFill>
                          <a:effectLst/>
                          <a:latin typeface="+mn-lt"/>
                          <a:ea typeface="+mn-ea"/>
                          <a:cs typeface="+mn-cs"/>
                        </a:rPr>
                        <a:t>. Además hay que incluir en el modelo comprobar las dependencias que pueden ocurrir al añadir y borrar.</a:t>
                      </a: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r h="337751">
                <a:tc>
                  <a:txBody>
                    <a:bodyPr/>
                    <a:lstStyle/>
                    <a:p>
                      <a:pPr algn="l" fontAlgn="ctr"/>
                      <a:r>
                        <a:rPr lang="es-ES" sz="1400" b="1" i="0" u="none" strike="noStrike" kern="1200" dirty="0" smtClean="0">
                          <a:solidFill>
                            <a:schemeClr val="tx1"/>
                          </a:solidFill>
                          <a:effectLst/>
                          <a:latin typeface="+mn-lt"/>
                          <a:ea typeface="+mn-ea"/>
                          <a:cs typeface="+mn-cs"/>
                        </a:rPr>
                        <a:t>Gestión de asignación de </a:t>
                      </a:r>
                      <a:r>
                        <a:rPr lang="es-ES" sz="1400" b="1" i="0" u="none" strike="noStrike" kern="1200" dirty="0" err="1" smtClean="0">
                          <a:solidFill>
                            <a:schemeClr val="tx1"/>
                          </a:solidFill>
                          <a:effectLst/>
                          <a:latin typeface="+mn-lt"/>
                          <a:ea typeface="+mn-ea"/>
                          <a:cs typeface="+mn-cs"/>
                        </a:rPr>
                        <a:t>Qas</a:t>
                      </a:r>
                      <a:r>
                        <a:rPr lang="es-ES" sz="1400" b="1" i="0" u="none" strike="noStrike" kern="1200" dirty="0" smtClean="0">
                          <a:solidFill>
                            <a:schemeClr val="tx1"/>
                          </a:solidFill>
                          <a:effectLst/>
                          <a:latin typeface="+mn-lt"/>
                          <a:ea typeface="+mn-ea"/>
                          <a:cs typeface="+mn-cs"/>
                        </a:rPr>
                        <a:t>:</a:t>
                      </a:r>
                      <a:r>
                        <a:rPr lang="es-ES" sz="1400" b="0" i="0" u="none" strike="noStrike" kern="1200" dirty="0" smtClean="0">
                          <a:solidFill>
                            <a:schemeClr val="tx1"/>
                          </a:solidFill>
                          <a:effectLst/>
                          <a:latin typeface="+mn-lt"/>
                          <a:ea typeface="+mn-ea"/>
                          <a:cs typeface="+mn-cs"/>
                        </a:rPr>
                        <a:t> plantear la generación automática de las historias a evaluar en EVALUACIÓN. Se tratará de implementar que al asignar los trabajos a corregir(</a:t>
                      </a:r>
                      <a:r>
                        <a:rPr lang="es-ES" sz="1400" b="0" i="0" u="none" strike="noStrike" kern="1200" dirty="0" err="1" smtClean="0">
                          <a:solidFill>
                            <a:schemeClr val="tx1"/>
                          </a:solidFill>
                          <a:effectLst/>
                          <a:latin typeface="+mn-lt"/>
                          <a:ea typeface="+mn-ea"/>
                          <a:cs typeface="+mn-cs"/>
                        </a:rPr>
                        <a:t>Qas</a:t>
                      </a:r>
                      <a:r>
                        <a:rPr lang="es-ES" sz="1400" b="0" i="0" u="none" strike="noStrike" kern="1200" dirty="0" smtClean="0">
                          <a:solidFill>
                            <a:schemeClr val="tx1"/>
                          </a:solidFill>
                          <a:effectLst/>
                          <a:latin typeface="+mn-lt"/>
                          <a:ea typeface="+mn-ea"/>
                          <a:cs typeface="+mn-cs"/>
                        </a:rPr>
                        <a:t>) se asignen las historias asociadas al QA a </a:t>
                      </a:r>
                      <a:r>
                        <a:rPr lang="es-ES" sz="1400" b="0" i="0" u="none" strike="noStrike" kern="1200" dirty="0" err="1" smtClean="0">
                          <a:solidFill>
                            <a:schemeClr val="tx1"/>
                          </a:solidFill>
                          <a:effectLst/>
                          <a:latin typeface="+mn-lt"/>
                          <a:ea typeface="+mn-ea"/>
                          <a:cs typeface="+mn-cs"/>
                        </a:rPr>
                        <a:t>Login</a:t>
                      </a:r>
                      <a:r>
                        <a:rPr lang="es-ES" sz="1400" b="0" i="0" u="none" strike="noStrike" kern="1200" dirty="0" smtClean="0">
                          <a:solidFill>
                            <a:schemeClr val="tx1"/>
                          </a:solidFill>
                          <a:effectLst/>
                          <a:latin typeface="+mn-lt"/>
                          <a:ea typeface="+mn-ea"/>
                          <a:cs typeface="+mn-cs"/>
                        </a:rPr>
                        <a:t> evaluador, para que pueda luego el usuario pueda realizar la evaluación</a:t>
                      </a:r>
                      <a:endParaRPr lang="es-ES" sz="10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100%</a:t>
                      </a: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140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170</a:t>
                      </a:r>
                      <a:endParaRPr lang="es-ES" sz="14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r>
            </a:tbl>
          </a:graphicData>
        </a:graphic>
      </p:graphicFrame>
      <p:sp>
        <p:nvSpPr>
          <p:cNvPr id="10" name="CuadroTexto 9"/>
          <p:cNvSpPr txBox="1"/>
          <p:nvPr/>
        </p:nvSpPr>
        <p:spPr>
          <a:xfrm>
            <a:off x="6672637" y="1783813"/>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1" name="CuadroTexto 10"/>
          <p:cNvSpPr txBox="1"/>
          <p:nvPr/>
        </p:nvSpPr>
        <p:spPr>
          <a:xfrm>
            <a:off x="153256" y="1783813"/>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2" name="Más 11"/>
          <p:cNvSpPr/>
          <p:nvPr/>
        </p:nvSpPr>
        <p:spPr>
          <a:xfrm>
            <a:off x="6180548" y="1783813"/>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16338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79687"/>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sp>
        <p:nvSpPr>
          <p:cNvPr id="9" name="CuadroTexto 8"/>
          <p:cNvSpPr txBox="1"/>
          <p:nvPr/>
        </p:nvSpPr>
        <p:spPr>
          <a:xfrm>
            <a:off x="838200" y="1773167"/>
            <a:ext cx="3359650" cy="369332"/>
          </a:xfrm>
          <a:prstGeom prst="rect">
            <a:avLst/>
          </a:prstGeom>
          <a:noFill/>
        </p:spPr>
        <p:txBody>
          <a:bodyPr wrap="square" rtlCol="0">
            <a:spAutoFit/>
          </a:bodyPr>
          <a:lstStyle/>
          <a:p>
            <a:r>
              <a:rPr lang="es-ES" u="sng" dirty="0" smtClean="0"/>
              <a:t>Recurso: </a:t>
            </a:r>
            <a:r>
              <a:rPr lang="es-ES" u="sng" dirty="0" err="1" smtClean="0"/>
              <a:t>Brais</a:t>
            </a:r>
            <a:r>
              <a:rPr lang="es-ES" u="sng" dirty="0" smtClean="0"/>
              <a:t> Santos </a:t>
            </a:r>
            <a:r>
              <a:rPr lang="es-ES" u="sng" dirty="0" err="1" smtClean="0"/>
              <a:t>Negreira</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4060433269"/>
              </p:ext>
            </p:extLst>
          </p:nvPr>
        </p:nvGraphicFramePr>
        <p:xfrm>
          <a:off x="238125" y="2291341"/>
          <a:ext cx="11639550" cy="4075120"/>
        </p:xfrm>
        <a:graphic>
          <a:graphicData uri="http://schemas.openxmlformats.org/drawingml/2006/table">
            <a:tbl>
              <a:tblPr/>
              <a:tblGrid>
                <a:gridCol w="8658225"/>
                <a:gridCol w="1266825"/>
                <a:gridCol w="866775"/>
                <a:gridCol w="847725"/>
              </a:tblGrid>
              <a:tr h="138307">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Porcentaje de consecución de la tarea</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empleado (min)</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53195">
                <a:tc>
                  <a:txBody>
                    <a:bodyPr/>
                    <a:lstStyle/>
                    <a:p>
                      <a:pPr algn="l" fontAlgn="ctr"/>
                      <a:r>
                        <a:rPr lang="es-ES" sz="1400" b="1" i="0" u="none" strike="noStrike" kern="1200" dirty="0" smtClean="0">
                          <a:solidFill>
                            <a:schemeClr val="tx1"/>
                          </a:solidFill>
                          <a:effectLst/>
                          <a:latin typeface="+mn-lt"/>
                          <a:ea typeface="+mn-ea"/>
                          <a:cs typeface="+mn-cs"/>
                        </a:rPr>
                        <a:t>Gestión de permisos: </a:t>
                      </a:r>
                      <a:r>
                        <a:rPr lang="es-ES" sz="1400" b="0" i="0" u="none" strike="noStrike" kern="1200" dirty="0" smtClean="0">
                          <a:solidFill>
                            <a:schemeClr val="tx1"/>
                          </a:solidFill>
                          <a:effectLst/>
                          <a:latin typeface="+mn-lt"/>
                          <a:ea typeface="+mn-ea"/>
                          <a:cs typeface="+mn-cs"/>
                        </a:rPr>
                        <a:t>modificar vista para que solo se puedan hacer las acciones indicadas en los casos de uso en la definición de la entrega, es decir, buscar permisos(caso de uso 30) y mostrar los permisos(caso de uso 31). Esta tarea no tendrá revisión al ser una tarea que no supone un gran esfuerzo.</a:t>
                      </a:r>
                      <a:endParaRPr lang="es-ES" sz="10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a:solidFill>
                            <a:srgbClr val="000000"/>
                          </a:solidFill>
                          <a:effectLst/>
                          <a:latin typeface="Calibri" panose="020F0502020204030204" pitchFamily="34" charset="0"/>
                        </a:rPr>
                        <a:t>100%</a:t>
                      </a: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r>
              <a:tr h="135439">
                <a:tc>
                  <a:txBody>
                    <a:bodyPr/>
                    <a:lstStyle/>
                    <a:p>
                      <a:pPr algn="l" fontAlgn="ctr"/>
                      <a:r>
                        <a:rPr lang="es-ES" sz="1400" b="1" i="0" u="none" strike="noStrike" kern="1200" dirty="0" smtClean="0">
                          <a:solidFill>
                            <a:schemeClr val="tx1"/>
                          </a:solidFill>
                          <a:effectLst/>
                          <a:latin typeface="+mn-lt"/>
                          <a:ea typeface="+mn-ea"/>
                          <a:cs typeface="+mn-cs"/>
                        </a:rPr>
                        <a:t>Gestión de entregas:</a:t>
                      </a:r>
                      <a:r>
                        <a:rPr lang="es-ES" sz="1400" b="0" i="0" u="none" strike="noStrike" kern="1200" dirty="0" smtClean="0">
                          <a:solidFill>
                            <a:schemeClr val="tx1"/>
                          </a:solidFill>
                          <a:effectLst/>
                          <a:latin typeface="+mn-lt"/>
                          <a:ea typeface="+mn-ea"/>
                          <a:cs typeface="+mn-cs"/>
                        </a:rPr>
                        <a:t> encontrar una manera de implementar que un alumno solo pueda editar su entrega y no pueda editar las del resto. Seguramente esta tarea se deba esperar a que el ACL esté funcionando. La revisión de esta tarea se realizará la semana 4 al no ser una tara crítica y que cuenta con el factor de tener que esperar por el ACL.</a:t>
                      </a:r>
                      <a:endParaRPr lang="es-ES" sz="11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60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75</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454878">
                <a:tc>
                  <a:txBody>
                    <a:bodyPr/>
                    <a:lstStyle/>
                    <a:p>
                      <a:pPr algn="l" fontAlgn="ctr"/>
                      <a:r>
                        <a:rPr lang="es-ES" sz="1400" b="1" i="0" u="none" strike="noStrike" kern="1200" dirty="0" smtClean="0">
                          <a:solidFill>
                            <a:schemeClr val="tx1"/>
                          </a:solidFill>
                          <a:effectLst/>
                          <a:latin typeface="+mn-lt"/>
                          <a:ea typeface="+mn-ea"/>
                          <a:cs typeface="+mn-cs"/>
                        </a:rPr>
                        <a:t>Gestión de entregas: </a:t>
                      </a:r>
                      <a:r>
                        <a:rPr lang="es-ES" sz="1400" b="0" i="0" u="none" strike="noStrike" kern="1200" dirty="0" smtClean="0">
                          <a:solidFill>
                            <a:schemeClr val="tx1"/>
                          </a:solidFill>
                          <a:effectLst/>
                          <a:latin typeface="+mn-lt"/>
                          <a:ea typeface="+mn-ea"/>
                          <a:cs typeface="+mn-cs"/>
                        </a:rPr>
                        <a:t>encontrar una manera de implementar que un alumno solo pueda sus entregas y no pueda ver las del resto. Seguramente esta tarea se deba esperar a que el ACL esté funcionando. La revisión de esta tarea se realizará la semana 4 al no ser una tara crítica y que cuenta con el facto de tener que esperar por el ACL.</a:t>
                      </a:r>
                      <a:endParaRPr lang="es-ES" sz="10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100%</a:t>
                      </a:r>
                    </a:p>
                  </a:txBody>
                  <a:tcPr marL="2660" marR="2660" marT="266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6</a:t>
                      </a:r>
                      <a:r>
                        <a:rPr lang="es-ES" sz="1400" b="0" i="0" u="none" strike="noStrike" dirty="0" smtClean="0">
                          <a:solidFill>
                            <a:srgbClr val="000000"/>
                          </a:solidFill>
                          <a:effectLst/>
                          <a:latin typeface="Calibri" panose="020F0502020204030204" pitchFamily="34" charset="0"/>
                        </a:rPr>
                        <a:t>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75</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159585">
                <a:tc>
                  <a:txBody>
                    <a:bodyPr/>
                    <a:lstStyle/>
                    <a:p>
                      <a:pPr algn="l" fontAlgn="ctr"/>
                      <a:r>
                        <a:rPr lang="es-ES" sz="1400" b="1" i="0" u="none" strike="noStrike" kern="1200" dirty="0" smtClean="0">
                          <a:solidFill>
                            <a:schemeClr val="tx1"/>
                          </a:solidFill>
                          <a:effectLst/>
                          <a:latin typeface="+mn-lt"/>
                          <a:ea typeface="+mn-ea"/>
                          <a:cs typeface="+mn-cs"/>
                        </a:rPr>
                        <a:t>Gestión de evaluación (Evaluación de historias sobre entregas):</a:t>
                      </a:r>
                      <a:r>
                        <a:rPr lang="es-ES" sz="1400" b="0" i="0" u="none" strike="noStrike" kern="1200" dirty="0" smtClean="0">
                          <a:solidFill>
                            <a:schemeClr val="tx1"/>
                          </a:solidFill>
                          <a:effectLst/>
                          <a:latin typeface="+mn-lt"/>
                          <a:ea typeface="+mn-ea"/>
                          <a:cs typeface="+mn-cs"/>
                        </a:rPr>
                        <a:t> encontrar una manera de implementar que un alumno pueda editar la evaluación de las historias que se le han asignado.</a:t>
                      </a:r>
                      <a:endParaRPr lang="es-ES" sz="10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a:solidFill>
                            <a:srgbClr val="000000"/>
                          </a:solidFill>
                          <a:effectLst/>
                          <a:latin typeface="Calibri" panose="020F0502020204030204" pitchFamily="34" charset="0"/>
                        </a:rPr>
                        <a:t>100%</a:t>
                      </a: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108</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53195">
                <a:tc>
                  <a:txBody>
                    <a:bodyPr/>
                    <a:lstStyle/>
                    <a:p>
                      <a:pPr algn="l" fontAlgn="ctr"/>
                      <a:r>
                        <a:rPr lang="es-ES" sz="1400" b="1" i="0" u="none" strike="noStrike" kern="1200" dirty="0" smtClean="0">
                          <a:solidFill>
                            <a:schemeClr val="tx1"/>
                          </a:solidFill>
                          <a:effectLst/>
                          <a:latin typeface="+mn-lt"/>
                          <a:ea typeface="+mn-ea"/>
                          <a:cs typeface="+mn-cs"/>
                        </a:rPr>
                        <a:t>Gestión de notas: </a:t>
                      </a:r>
                      <a:r>
                        <a:rPr lang="es-ES" sz="1400" b="0" i="0" u="none" strike="noStrike" kern="1200" dirty="0" smtClean="0">
                          <a:solidFill>
                            <a:schemeClr val="tx1"/>
                          </a:solidFill>
                          <a:effectLst/>
                          <a:latin typeface="+mn-lt"/>
                          <a:ea typeface="+mn-ea"/>
                          <a:cs typeface="+mn-cs"/>
                        </a:rPr>
                        <a:t>crear las vistas, el controlador y el modelo para que se realicen las acciones de añadir, buscar, editar, borrar, mostrar en detalle y </a:t>
                      </a:r>
                      <a:r>
                        <a:rPr lang="es-ES" sz="1400" b="0" i="0" u="none" strike="noStrike" kern="1200" dirty="0" err="1" smtClean="0">
                          <a:solidFill>
                            <a:schemeClr val="tx1"/>
                          </a:solidFill>
                          <a:effectLst/>
                          <a:latin typeface="+mn-lt"/>
                          <a:ea typeface="+mn-ea"/>
                          <a:cs typeface="+mn-cs"/>
                        </a:rPr>
                        <a:t>showall</a:t>
                      </a:r>
                      <a:r>
                        <a:rPr lang="es-ES" sz="1400" b="0" i="0" u="none" strike="noStrike" kern="1200" dirty="0" smtClean="0">
                          <a:solidFill>
                            <a:schemeClr val="tx1"/>
                          </a:solidFill>
                          <a:effectLst/>
                          <a:latin typeface="+mn-lt"/>
                          <a:ea typeface="+mn-ea"/>
                          <a:cs typeface="+mn-cs"/>
                        </a:rPr>
                        <a:t>. Además hay que incluir en el modelo comprobar las dependencias que pueden ocurrir al añadir y borrar.</a:t>
                      </a:r>
                      <a:endParaRPr lang="es-ES" sz="10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a:solidFill>
                            <a:srgbClr val="000000"/>
                          </a:solidFill>
                          <a:effectLst/>
                          <a:latin typeface="Calibri" panose="020F0502020204030204" pitchFamily="34" charset="0"/>
                        </a:rPr>
                        <a:t>100%</a:t>
                      </a: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110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53195">
                <a:tc>
                  <a:txBody>
                    <a:bodyPr/>
                    <a:lstStyle/>
                    <a:p>
                      <a:pPr algn="l" fontAlgn="ctr"/>
                      <a:r>
                        <a:rPr lang="es-ES" sz="1400" b="1" i="0" u="none" strike="noStrike" kern="1200" dirty="0" smtClean="0">
                          <a:solidFill>
                            <a:schemeClr val="tx1"/>
                          </a:solidFill>
                          <a:effectLst/>
                          <a:latin typeface="+mn-lt"/>
                          <a:ea typeface="+mn-ea"/>
                          <a:cs typeface="+mn-cs"/>
                        </a:rPr>
                        <a:t>Gestión de notas: </a:t>
                      </a:r>
                      <a:r>
                        <a:rPr lang="es-ES" sz="1400" b="0" i="0" u="none" strike="noStrike" kern="1200" dirty="0" smtClean="0">
                          <a:solidFill>
                            <a:schemeClr val="tx1"/>
                          </a:solidFill>
                          <a:effectLst/>
                          <a:latin typeface="+mn-lt"/>
                          <a:ea typeface="+mn-ea"/>
                          <a:cs typeface="+mn-cs"/>
                        </a:rPr>
                        <a:t>realizar la implementación de que el usuario pueda consultar la corrección de su entrega y de sus QA.</a:t>
                      </a:r>
                      <a:endParaRPr lang="es-ES" sz="8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100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r h="53195">
                <a:tc>
                  <a:txBody>
                    <a:bodyPr/>
                    <a:lstStyle/>
                    <a:p>
                      <a:pPr algn="l" fontAlgn="ctr"/>
                      <a:r>
                        <a:rPr lang="es-ES" sz="1400" b="1" i="0" u="none" strike="noStrike" kern="1200" dirty="0" smtClean="0">
                          <a:solidFill>
                            <a:schemeClr val="tx1"/>
                          </a:solidFill>
                          <a:effectLst/>
                          <a:latin typeface="+mn-lt"/>
                          <a:ea typeface="+mn-ea"/>
                          <a:cs typeface="+mn-cs"/>
                        </a:rPr>
                        <a:t>Revisión y corrección de la tarea: </a:t>
                      </a:r>
                      <a:r>
                        <a:rPr lang="es-ES" sz="1400" b="0" i="0" u="none" strike="noStrike" kern="1200" dirty="0" smtClean="0">
                          <a:solidFill>
                            <a:schemeClr val="tx1"/>
                          </a:solidFill>
                          <a:effectLst/>
                          <a:latin typeface="+mn-lt"/>
                          <a:ea typeface="+mn-ea"/>
                          <a:cs typeface="+mn-cs"/>
                        </a:rPr>
                        <a:t>implementación del ACL.</a:t>
                      </a:r>
                      <a:endParaRPr lang="es-ES" sz="6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30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bl>
          </a:graphicData>
        </a:graphic>
      </p:graphicFrame>
      <p:sp>
        <p:nvSpPr>
          <p:cNvPr id="10" name="CuadroTexto 9"/>
          <p:cNvSpPr txBox="1"/>
          <p:nvPr/>
        </p:nvSpPr>
        <p:spPr>
          <a:xfrm>
            <a:off x="6672637" y="1453952"/>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1" name="CuadroTexto 10"/>
          <p:cNvSpPr txBox="1"/>
          <p:nvPr/>
        </p:nvSpPr>
        <p:spPr>
          <a:xfrm>
            <a:off x="139129" y="1426938"/>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2" name="Más 11"/>
          <p:cNvSpPr/>
          <p:nvPr/>
        </p:nvSpPr>
        <p:spPr>
          <a:xfrm>
            <a:off x="6106808" y="1440067"/>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cxnSp>
        <p:nvCxnSpPr>
          <p:cNvPr id="15" name="Conector recto de flecha 14"/>
          <p:cNvCxnSpPr/>
          <p:nvPr/>
        </p:nvCxnSpPr>
        <p:spPr>
          <a:xfrm flipH="1" flipV="1">
            <a:off x="2771775" y="6366461"/>
            <a:ext cx="514350" cy="234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uadroTexto 15"/>
          <p:cNvSpPr txBox="1"/>
          <p:nvPr/>
        </p:nvSpPr>
        <p:spPr>
          <a:xfrm>
            <a:off x="3286125" y="6372477"/>
            <a:ext cx="2771775" cy="430887"/>
          </a:xfrm>
          <a:prstGeom prst="rect">
            <a:avLst/>
          </a:prstGeom>
          <a:noFill/>
        </p:spPr>
        <p:txBody>
          <a:bodyPr wrap="square" rtlCol="0">
            <a:spAutoFit/>
          </a:bodyPr>
          <a:lstStyle/>
          <a:p>
            <a:r>
              <a:rPr lang="es-ES" sz="1100" dirty="0" smtClean="0"/>
              <a:t>Tarea aplazada a la Semana 4 ya que la tarea a corregir no está completada del todo</a:t>
            </a:r>
            <a:endParaRPr lang="es-ES" sz="1100" dirty="0"/>
          </a:p>
        </p:txBody>
      </p:sp>
    </p:spTree>
    <p:extLst>
      <p:ext uri="{BB962C8B-B14F-4D97-AF65-F5344CB8AC3E}">
        <p14:creationId xmlns:p14="http://schemas.microsoft.com/office/powerpoint/2010/main" val="2758234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669736" y="2365367"/>
            <a:ext cx="3359650" cy="369332"/>
          </a:xfrm>
          <a:prstGeom prst="rect">
            <a:avLst/>
          </a:prstGeom>
          <a:noFill/>
        </p:spPr>
        <p:txBody>
          <a:bodyPr wrap="square" rtlCol="0">
            <a:spAutoFit/>
          </a:bodyPr>
          <a:lstStyle/>
          <a:p>
            <a:r>
              <a:rPr lang="es-ES" u="sng" dirty="0" smtClean="0"/>
              <a:t>Recurso: </a:t>
            </a:r>
            <a:r>
              <a:rPr lang="es-ES" u="sng" dirty="0" err="1" smtClean="0"/>
              <a:t>Brais</a:t>
            </a:r>
            <a:r>
              <a:rPr lang="es-ES" u="sng" dirty="0" smtClean="0"/>
              <a:t> Rodríguez Martínez</a:t>
            </a:r>
            <a:endParaRPr lang="es-ES" u="sng" dirty="0"/>
          </a:p>
        </p:txBody>
      </p:sp>
      <p:graphicFrame>
        <p:nvGraphicFramePr>
          <p:cNvPr id="3" name="Tabla 2"/>
          <p:cNvGraphicFramePr>
            <a:graphicFrameLocks noGrp="1"/>
          </p:cNvGraphicFramePr>
          <p:nvPr>
            <p:extLst>
              <p:ext uri="{D42A27DB-BD31-4B8C-83A1-F6EECF244321}">
                <p14:modId xmlns:p14="http://schemas.microsoft.com/office/powerpoint/2010/main" val="3003631674"/>
              </p:ext>
            </p:extLst>
          </p:nvPr>
        </p:nvGraphicFramePr>
        <p:xfrm>
          <a:off x="814226" y="3339013"/>
          <a:ext cx="10515601" cy="2354940"/>
        </p:xfrm>
        <a:graphic>
          <a:graphicData uri="http://schemas.openxmlformats.org/drawingml/2006/table">
            <a:tbl>
              <a:tblPr/>
              <a:tblGrid>
                <a:gridCol w="6939123"/>
                <a:gridCol w="1438275"/>
                <a:gridCol w="981075"/>
                <a:gridCol w="1157128"/>
              </a:tblGrid>
              <a:tr h="175895">
                <a:tc>
                  <a:txBody>
                    <a:bodyPr/>
                    <a:lstStyle/>
                    <a:p>
                      <a:pPr algn="ctr" fontAlgn="ctr"/>
                      <a:r>
                        <a:rPr lang="es-ES" sz="1400" b="0" i="0" u="none" strike="noStrike" dirty="0">
                          <a:solidFill>
                            <a:srgbClr val="000000"/>
                          </a:solidFill>
                          <a:effectLst/>
                          <a:latin typeface="Arial" panose="020B0604020202020204" pitchFamily="34" charset="0"/>
                        </a:rPr>
                        <a:t>Tareas principales</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Porcentaje de consecución de la tarea</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planificado (min)</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400" b="0" i="0" u="none" strike="noStrike" dirty="0">
                          <a:solidFill>
                            <a:srgbClr val="000000"/>
                          </a:solidFill>
                          <a:effectLst/>
                          <a:latin typeface="Arial" panose="020B0604020202020204" pitchFamily="34" charset="0"/>
                        </a:rPr>
                        <a:t>Tiempo empleado (min)</a:t>
                      </a:r>
                    </a:p>
                  </a:txBody>
                  <a:tcPr marL="2660" marR="2660" marT="2660"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11960">
                <a:tc>
                  <a:txBody>
                    <a:bodyPr/>
                    <a:lstStyle/>
                    <a:p>
                      <a:pPr algn="l" fontAlgn="ctr"/>
                      <a:r>
                        <a:rPr lang="es-ES" sz="1400" b="1" i="0" u="none" strike="noStrike" kern="1200" dirty="0" smtClean="0">
                          <a:solidFill>
                            <a:schemeClr val="tx1"/>
                          </a:solidFill>
                          <a:effectLst/>
                          <a:latin typeface="+mn-lt"/>
                          <a:ea typeface="+mn-ea"/>
                          <a:cs typeface="+mn-cs"/>
                        </a:rPr>
                        <a:t>Gestión de evaluación (Evaluación de historias sobre entregas):</a:t>
                      </a:r>
                      <a:r>
                        <a:rPr lang="es-ES" sz="1400" b="0" i="0" u="none" strike="noStrike" kern="1200" dirty="0" smtClean="0">
                          <a:solidFill>
                            <a:schemeClr val="tx1"/>
                          </a:solidFill>
                          <a:effectLst/>
                          <a:latin typeface="+mn-lt"/>
                          <a:ea typeface="+mn-ea"/>
                          <a:cs typeface="+mn-cs"/>
                        </a:rPr>
                        <a:t> realizar una primera implementación de la generación de notas de entregas y </a:t>
                      </a:r>
                      <a:r>
                        <a:rPr lang="es-ES" sz="1400" b="0" i="0" u="none" strike="noStrike" kern="1200" dirty="0" err="1" smtClean="0">
                          <a:solidFill>
                            <a:schemeClr val="tx1"/>
                          </a:solidFill>
                          <a:effectLst/>
                          <a:latin typeface="+mn-lt"/>
                          <a:ea typeface="+mn-ea"/>
                          <a:cs typeface="+mn-cs"/>
                        </a:rPr>
                        <a:t>Qas</a:t>
                      </a:r>
                      <a:r>
                        <a:rPr lang="es-ES" sz="1400" b="0" i="0" u="none" strike="noStrike" kern="1200" dirty="0" smtClean="0">
                          <a:solidFill>
                            <a:schemeClr val="tx1"/>
                          </a:solidFill>
                          <a:effectLst/>
                          <a:latin typeface="+mn-lt"/>
                          <a:ea typeface="+mn-ea"/>
                          <a:cs typeface="+mn-cs"/>
                        </a:rPr>
                        <a:t>. Plantear la situación cómo el </a:t>
                      </a:r>
                      <a:r>
                        <a:rPr lang="es-ES" sz="1400" b="0" i="0" u="none" strike="noStrike" kern="1200" dirty="0" err="1" smtClean="0">
                          <a:solidFill>
                            <a:schemeClr val="tx1"/>
                          </a:solidFill>
                          <a:effectLst/>
                          <a:latin typeface="+mn-lt"/>
                          <a:ea typeface="+mn-ea"/>
                          <a:cs typeface="+mn-cs"/>
                        </a:rPr>
                        <a:t>admin</a:t>
                      </a:r>
                      <a:r>
                        <a:rPr lang="es-ES" sz="1400" b="0" i="0" u="none" strike="noStrike" kern="1200" dirty="0" smtClean="0">
                          <a:solidFill>
                            <a:schemeClr val="tx1"/>
                          </a:solidFill>
                          <a:effectLst/>
                          <a:latin typeface="+mn-lt"/>
                          <a:ea typeface="+mn-ea"/>
                          <a:cs typeface="+mn-cs"/>
                        </a:rPr>
                        <a:t> va a proceder a la generación de estas notas. Esta tarea será revisada la Semana 4 debido que el recurso hasta el final de la semana 3 no puede realizarla.</a:t>
                      </a:r>
                      <a:endParaRPr lang="es-ES" sz="10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0</a:t>
                      </a:r>
                      <a:r>
                        <a:rPr lang="es-ES" sz="1400" b="0" i="0" u="none" strike="noStrike" dirty="0">
                          <a:solidFill>
                            <a:srgbClr val="000000"/>
                          </a:solidFill>
                          <a:effectLst/>
                          <a:latin typeface="Calibri" panose="020F0502020204030204" pitchFamily="34" charset="0"/>
                        </a:rPr>
                        <a:t>%</a:t>
                      </a: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120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w="12700" cap="flat" cmpd="sng" algn="ctr">
                      <a:solidFill>
                        <a:srgbClr val="2F5597"/>
                      </a:solidFill>
                      <a:prstDash val="solid"/>
                      <a:round/>
                      <a:headEnd type="none" w="med" len="med"/>
                      <a:tailEnd type="none" w="med" len="med"/>
                    </a:lnT>
                    <a:lnB>
                      <a:noFill/>
                    </a:lnB>
                  </a:tcPr>
                </a:tc>
              </a:tr>
              <a:tr h="63813">
                <a:tc>
                  <a:txBody>
                    <a:bodyPr/>
                    <a:lstStyle/>
                    <a:p>
                      <a:pPr algn="l" fontAlgn="ctr"/>
                      <a:r>
                        <a:rPr lang="es-ES" sz="1400" b="1" i="0" u="none" strike="noStrike" kern="1200" dirty="0" smtClean="0">
                          <a:solidFill>
                            <a:schemeClr val="tx1"/>
                          </a:solidFill>
                          <a:effectLst/>
                          <a:latin typeface="+mn-lt"/>
                          <a:ea typeface="+mn-ea"/>
                          <a:cs typeface="+mn-cs"/>
                        </a:rPr>
                        <a:t>Revisión y corrección de la tarea: </a:t>
                      </a:r>
                      <a:r>
                        <a:rPr lang="es-ES" sz="1400" b="0" i="0" u="none" strike="noStrike" kern="1200" dirty="0" smtClean="0">
                          <a:solidFill>
                            <a:schemeClr val="tx1"/>
                          </a:solidFill>
                          <a:effectLst/>
                          <a:latin typeface="+mn-lt"/>
                          <a:ea typeface="+mn-ea"/>
                          <a:cs typeface="+mn-cs"/>
                        </a:rPr>
                        <a:t>'Gestión de asignación de </a:t>
                      </a:r>
                      <a:r>
                        <a:rPr lang="es-ES" sz="1400" b="0" i="0" u="none" strike="noStrike" kern="1200" dirty="0" err="1" smtClean="0">
                          <a:solidFill>
                            <a:schemeClr val="tx1"/>
                          </a:solidFill>
                          <a:effectLst/>
                          <a:latin typeface="+mn-lt"/>
                          <a:ea typeface="+mn-ea"/>
                          <a:cs typeface="+mn-cs"/>
                        </a:rPr>
                        <a:t>Qas</a:t>
                      </a:r>
                      <a:r>
                        <a:rPr lang="es-ES" sz="1400" b="0" i="0" u="none" strike="noStrike" kern="1200" dirty="0" smtClean="0">
                          <a:solidFill>
                            <a:schemeClr val="tx1"/>
                          </a:solidFill>
                          <a:effectLst/>
                          <a:latin typeface="+mn-lt"/>
                          <a:ea typeface="+mn-ea"/>
                          <a:cs typeface="+mn-cs"/>
                        </a:rPr>
                        <a:t>: plantear la generación automática de las historias a evaluar en EVALUACIÓN. Se tratará de implementar que al asignar los trabajos a corregir(</a:t>
                      </a:r>
                      <a:r>
                        <a:rPr lang="es-ES" sz="1400" b="0" i="0" u="none" strike="noStrike" kern="1200" dirty="0" err="1" smtClean="0">
                          <a:solidFill>
                            <a:schemeClr val="tx1"/>
                          </a:solidFill>
                          <a:effectLst/>
                          <a:latin typeface="+mn-lt"/>
                          <a:ea typeface="+mn-ea"/>
                          <a:cs typeface="+mn-cs"/>
                        </a:rPr>
                        <a:t>Qas</a:t>
                      </a:r>
                      <a:r>
                        <a:rPr lang="es-ES" sz="1400" b="0" i="0" u="none" strike="noStrike" kern="1200" dirty="0" smtClean="0">
                          <a:solidFill>
                            <a:schemeClr val="tx1"/>
                          </a:solidFill>
                          <a:effectLst/>
                          <a:latin typeface="+mn-lt"/>
                          <a:ea typeface="+mn-ea"/>
                          <a:cs typeface="+mn-cs"/>
                        </a:rPr>
                        <a:t>) se asignen las historias asociadas al QA a </a:t>
                      </a:r>
                      <a:r>
                        <a:rPr lang="es-ES" sz="1400" b="0" i="0" u="none" strike="noStrike" kern="1200" dirty="0" err="1" smtClean="0">
                          <a:solidFill>
                            <a:schemeClr val="tx1"/>
                          </a:solidFill>
                          <a:effectLst/>
                          <a:latin typeface="+mn-lt"/>
                          <a:ea typeface="+mn-ea"/>
                          <a:cs typeface="+mn-cs"/>
                        </a:rPr>
                        <a:t>Login</a:t>
                      </a:r>
                      <a:r>
                        <a:rPr lang="es-ES" sz="1400" b="0" i="0" u="none" strike="noStrike" kern="1200" dirty="0" smtClean="0">
                          <a:solidFill>
                            <a:schemeClr val="tx1"/>
                          </a:solidFill>
                          <a:effectLst/>
                          <a:latin typeface="+mn-lt"/>
                          <a:ea typeface="+mn-ea"/>
                          <a:cs typeface="+mn-cs"/>
                        </a:rPr>
                        <a:t> evaluador, para que pueda luego el usuario pueda realizar la evaluación'</a:t>
                      </a:r>
                      <a:endParaRPr lang="es-ES" sz="10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0</a:t>
                      </a:r>
                      <a:r>
                        <a:rPr lang="es-ES" sz="1400" b="0" i="0" u="none" strike="noStrike" dirty="0">
                          <a:solidFill>
                            <a:srgbClr val="000000"/>
                          </a:solidFill>
                          <a:effectLst/>
                          <a:latin typeface="Calibri" panose="020F0502020204030204" pitchFamily="34" charset="0"/>
                        </a:rPr>
                        <a:t>%</a:t>
                      </a: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45</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c>
                  <a:txBody>
                    <a:bodyPr/>
                    <a:lstStyle/>
                    <a:p>
                      <a:pPr algn="ctr" fontAlgn="ctr"/>
                      <a:r>
                        <a:rPr lang="es-ES" sz="1400" b="0" i="0" u="none" strike="noStrike" dirty="0" smtClean="0">
                          <a:solidFill>
                            <a:srgbClr val="000000"/>
                          </a:solidFill>
                          <a:effectLst/>
                          <a:latin typeface="Calibri" panose="020F0502020204030204" pitchFamily="34" charset="0"/>
                        </a:rPr>
                        <a:t>0</a:t>
                      </a:r>
                      <a:endParaRPr lang="es-ES" sz="1400" b="0" i="0" u="none" strike="noStrike" dirty="0">
                        <a:solidFill>
                          <a:srgbClr val="000000"/>
                        </a:solidFill>
                        <a:effectLst/>
                        <a:latin typeface="Calibri" panose="020F0502020204030204" pitchFamily="34" charset="0"/>
                      </a:endParaRPr>
                    </a:p>
                  </a:txBody>
                  <a:tcPr marL="2660" marR="2660" marT="2660" marB="0" anchor="ctr">
                    <a:lnL>
                      <a:noFill/>
                    </a:lnL>
                    <a:lnR>
                      <a:noFill/>
                    </a:lnR>
                    <a:lnT>
                      <a:noFill/>
                    </a:lnT>
                    <a:lnB>
                      <a:noFill/>
                    </a:lnB>
                  </a:tcPr>
                </a:tc>
              </a:tr>
            </a:tbl>
          </a:graphicData>
        </a:graphic>
      </p:graphicFrame>
      <p:sp>
        <p:nvSpPr>
          <p:cNvPr id="11" name="CuadroTexto 10"/>
          <p:cNvSpPr txBox="1"/>
          <p:nvPr/>
        </p:nvSpPr>
        <p:spPr>
          <a:xfrm>
            <a:off x="6672637" y="1710017"/>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sp>
        <p:nvSpPr>
          <p:cNvPr id="12" name="CuadroTexto 11"/>
          <p:cNvSpPr txBox="1"/>
          <p:nvPr/>
        </p:nvSpPr>
        <p:spPr>
          <a:xfrm>
            <a:off x="248032" y="1710017"/>
            <a:ext cx="5918771"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tiempos VS Ejecución de tiempos</a:t>
            </a:r>
            <a:endParaRPr lang="es-ES" sz="2000" dirty="0">
              <a:latin typeface="Arial" panose="020B0604020202020204" pitchFamily="34" charset="0"/>
              <a:cs typeface="Arial" panose="020B0604020202020204" pitchFamily="34" charset="0"/>
            </a:endParaRPr>
          </a:p>
        </p:txBody>
      </p:sp>
      <p:sp>
        <p:nvSpPr>
          <p:cNvPr id="13" name="Más 12"/>
          <p:cNvSpPr/>
          <p:nvPr/>
        </p:nvSpPr>
        <p:spPr>
          <a:xfrm>
            <a:off x="6166803" y="1720478"/>
            <a:ext cx="383567" cy="3791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0" name="Título 1"/>
          <p:cNvSpPr>
            <a:spLocks noGrp="1"/>
          </p:cNvSpPr>
          <p:nvPr>
            <p:ph type="title"/>
          </p:nvPr>
        </p:nvSpPr>
        <p:spPr>
          <a:xfrm>
            <a:off x="814227" y="237998"/>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298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s-ES" dirty="0" smtClean="0">
                <a:latin typeface="Arial" panose="020B0604020202020204" pitchFamily="34" charset="0"/>
                <a:cs typeface="Arial" panose="020B0604020202020204" pitchFamily="34" charset="0"/>
              </a:rPr>
              <a:t>Semana 3</a:t>
            </a:r>
            <a:endParaRPr lang="es-ES" dirty="0">
              <a:latin typeface="Arial" panose="020B0604020202020204" pitchFamily="34" charset="0"/>
              <a:cs typeface="Arial" panose="020B0604020202020204" pitchFamily="34" charset="0"/>
            </a:endParaRPr>
          </a:p>
        </p:txBody>
      </p:sp>
      <p:sp>
        <p:nvSpPr>
          <p:cNvPr id="7" name="CuadroTexto 6"/>
          <p:cNvSpPr txBox="1"/>
          <p:nvPr/>
        </p:nvSpPr>
        <p:spPr>
          <a:xfrm>
            <a:off x="3336318" y="2037728"/>
            <a:ext cx="5519363" cy="400110"/>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Planificación de tareas VS Ejecución de tareas</a:t>
            </a:r>
            <a:endParaRPr lang="es-ES" sz="2000" dirty="0">
              <a:latin typeface="Arial" panose="020B0604020202020204" pitchFamily="34" charset="0"/>
              <a:cs typeface="Arial" panose="020B0604020202020204" pitchFamily="34" charset="0"/>
            </a:endParaRPr>
          </a:p>
        </p:txBody>
      </p:sp>
      <p:graphicFrame>
        <p:nvGraphicFramePr>
          <p:cNvPr id="9" name="Tabla 8"/>
          <p:cNvGraphicFramePr>
            <a:graphicFrameLocks noGrp="1"/>
          </p:cNvGraphicFramePr>
          <p:nvPr>
            <p:extLst>
              <p:ext uri="{D42A27DB-BD31-4B8C-83A1-F6EECF244321}">
                <p14:modId xmlns:p14="http://schemas.microsoft.com/office/powerpoint/2010/main" val="1543869548"/>
              </p:ext>
            </p:extLst>
          </p:nvPr>
        </p:nvGraphicFramePr>
        <p:xfrm>
          <a:off x="1344021" y="4323108"/>
          <a:ext cx="9309100" cy="1572204"/>
        </p:xfrm>
        <a:graphic>
          <a:graphicData uri="http://schemas.openxmlformats.org/drawingml/2006/table">
            <a:tbl>
              <a:tblPr/>
              <a:tblGrid>
                <a:gridCol w="1107619"/>
                <a:gridCol w="1411906"/>
                <a:gridCol w="1710559"/>
                <a:gridCol w="961880"/>
                <a:gridCol w="889010"/>
                <a:gridCol w="1224735"/>
                <a:gridCol w="1136822"/>
                <a:gridCol w="866569"/>
              </a:tblGrid>
              <a:tr h="869730">
                <a:tc>
                  <a:txBody>
                    <a:bodyPr/>
                    <a:lstStyle/>
                    <a:p>
                      <a:pPr algn="ctr" fontAlgn="ct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2F5597"/>
                      </a:solidFill>
                      <a:prstDash val="solid"/>
                      <a:round/>
                      <a:headEnd type="none" w="med" len="med"/>
                      <a:tailEnd type="none" w="med" len="med"/>
                    </a:lnR>
                    <a:lnT>
                      <a:noFill/>
                    </a:lnT>
                    <a:lnB w="12700" cap="flat" cmpd="sng" algn="ctr">
                      <a:solidFill>
                        <a:srgbClr val="2F5597"/>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Arial" panose="020B0604020202020204" pitchFamily="34" charset="0"/>
                        </a:rPr>
                        <a:t>Tareas paralizadas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 Tareas Finalizadas /Corregidas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a:solidFill>
                            <a:srgbClr val="000000"/>
                          </a:solidFill>
                          <a:effectLst/>
                          <a:latin typeface="Arial" panose="020B0604020202020204" pitchFamily="34" charset="0"/>
                        </a:rPr>
                        <a:t> Tareas en proceso</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a:solidFill>
                            <a:srgbClr val="000000"/>
                          </a:solidFill>
                          <a:effectLst/>
                          <a:latin typeface="Arial" panose="020B0604020202020204" pitchFamily="34" charset="0"/>
                        </a:rPr>
                        <a:t>Tareas sin empezar</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Tareas Pendientes de </a:t>
                      </a:r>
                      <a:r>
                        <a:rPr lang="es-ES" sz="1100" b="0" i="0" u="none" strike="noStrike" dirty="0" smtClean="0">
                          <a:solidFill>
                            <a:srgbClr val="000000"/>
                          </a:solidFill>
                          <a:effectLst/>
                          <a:latin typeface="Arial" panose="020B0604020202020204" pitchFamily="34" charset="0"/>
                        </a:rPr>
                        <a:t>corrección</a:t>
                      </a:r>
                      <a:endParaRPr lang="es-ES"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Tareas Aplazadas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a:solidFill>
                            <a:srgbClr val="000000"/>
                          </a:solidFill>
                          <a:effectLst/>
                          <a:latin typeface="Arial" panose="020B0604020202020204" pitchFamily="34" charset="0"/>
                        </a:rPr>
                        <a:t>nº Tareas</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r>
              <a:tr h="351237">
                <a:tc>
                  <a:txBody>
                    <a:bodyPr/>
                    <a:lstStyle/>
                    <a:p>
                      <a:pPr algn="ctr" fontAlgn="ctr"/>
                      <a:r>
                        <a:rPr lang="es-ES" sz="1100" b="0" i="0" u="none" strike="noStrike">
                          <a:solidFill>
                            <a:srgbClr val="000000"/>
                          </a:solidFill>
                          <a:effectLst/>
                          <a:latin typeface="Arial" panose="020B0604020202020204" pitchFamily="34" charset="0"/>
                        </a:rPr>
                        <a:t>nº</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smtClean="0">
                          <a:solidFill>
                            <a:srgbClr val="000000"/>
                          </a:solidFill>
                          <a:effectLst/>
                          <a:latin typeface="Calibri" panose="020F0502020204030204" pitchFamily="34" charset="0"/>
                        </a:rPr>
                        <a:t>0</a:t>
                      </a:r>
                      <a:endParaRPr lang="es-E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2F5597"/>
                      </a:solidFill>
                      <a:prstDash val="solid"/>
                      <a:round/>
                      <a:headEnd type="none" w="med" len="med"/>
                      <a:tailEnd type="none" w="med" len="med"/>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100" b="0" i="0" u="none" strike="noStrike" dirty="0" smtClean="0">
                          <a:solidFill>
                            <a:srgbClr val="000000"/>
                          </a:solidFill>
                          <a:effectLst/>
                          <a:latin typeface="Calibri" panose="020F0502020204030204" pitchFamily="34" charset="0"/>
                        </a:rPr>
                        <a:t>21</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100" b="0" i="0" u="none" strike="noStrike" dirty="0" smtClean="0">
                          <a:solidFill>
                            <a:srgbClr val="000000"/>
                          </a:solidFill>
                          <a:effectLst/>
                          <a:latin typeface="Calibri" panose="020F0502020204030204" pitchFamily="34" charset="0"/>
                        </a:rPr>
                        <a:t>3</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100" b="0" i="0" u="none" strike="noStrike" dirty="0" smtClean="0">
                          <a:solidFill>
                            <a:srgbClr val="000000"/>
                          </a:solidFill>
                          <a:effectLst/>
                          <a:latin typeface="Calibri" panose="020F0502020204030204" pitchFamily="34" charset="0"/>
                        </a:rPr>
                        <a:t>2</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100" b="0" i="0" u="none" strike="noStrike">
                          <a:solidFill>
                            <a:srgbClr val="000000"/>
                          </a:solidFill>
                          <a:effectLst/>
                          <a:latin typeface="Calibri" panose="020F0502020204030204" pitchFamily="34" charset="0"/>
                        </a:rPr>
                        <a:t>0</a:t>
                      </a: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100" b="0" i="0" u="none" strike="noStrike" dirty="0" smtClean="0">
                          <a:solidFill>
                            <a:srgbClr val="000000"/>
                          </a:solidFill>
                          <a:effectLst/>
                          <a:latin typeface="Calibri" panose="020F0502020204030204" pitchFamily="34" charset="0"/>
                        </a:rPr>
                        <a:t>1</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c>
                  <a:txBody>
                    <a:bodyPr/>
                    <a:lstStyle/>
                    <a:p>
                      <a:pPr algn="ctr" fontAlgn="ctr"/>
                      <a:r>
                        <a:rPr lang="es-ES" sz="1100" b="0" i="0" u="none" strike="noStrike" dirty="0" smtClean="0">
                          <a:solidFill>
                            <a:srgbClr val="000000"/>
                          </a:solidFill>
                          <a:effectLst/>
                          <a:latin typeface="Calibri" panose="020F0502020204030204" pitchFamily="34" charset="0"/>
                        </a:rPr>
                        <a:t>27</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2F5597"/>
                      </a:solidFill>
                      <a:prstDash val="solid"/>
                      <a:round/>
                      <a:headEnd type="none" w="med" len="med"/>
                      <a:tailEnd type="none" w="med" len="med"/>
                    </a:lnT>
                    <a:lnB>
                      <a:noFill/>
                    </a:lnB>
                  </a:tcPr>
                </a:tc>
              </a:tr>
              <a:tr h="351237">
                <a:tc>
                  <a:txBody>
                    <a:bodyPr/>
                    <a:lstStyle/>
                    <a:p>
                      <a:pPr algn="ctr" fontAlgn="ctr"/>
                      <a:r>
                        <a:rPr lang="es-ES" sz="1100" b="0" i="0" u="none" strike="noStrike">
                          <a:solidFill>
                            <a:srgbClr val="000000"/>
                          </a:solidFill>
                          <a:effectLst/>
                          <a:latin typeface="Arial" panose="020B0604020202020204" pitchFamily="34" charset="0"/>
                        </a:rPr>
                        <a:t>%</a:t>
                      </a:r>
                    </a:p>
                  </a:txBody>
                  <a:tcPr marL="9525" marR="9525" marT="9525" marB="0" anchor="ctr">
                    <a:lnL w="12700" cap="flat" cmpd="sng" algn="ctr">
                      <a:solidFill>
                        <a:srgbClr val="2F5597"/>
                      </a:solidFill>
                      <a:prstDash val="solid"/>
                      <a:round/>
                      <a:headEnd type="none" w="med" len="med"/>
                      <a:tailEnd type="none" w="med" len="med"/>
                    </a:lnL>
                    <a:lnR w="12700" cap="flat" cmpd="sng" algn="ctr">
                      <a:solidFill>
                        <a:srgbClr val="2F5597"/>
                      </a:solidFill>
                      <a:prstDash val="solid"/>
                      <a:round/>
                      <a:headEnd type="none" w="med" len="med"/>
                      <a:tailEnd type="none" w="med" len="med"/>
                    </a:lnR>
                    <a:lnT w="12700" cap="flat" cmpd="sng" algn="ctr">
                      <a:solidFill>
                        <a:srgbClr val="2F5597"/>
                      </a:solidFill>
                      <a:prstDash val="solid"/>
                      <a:round/>
                      <a:headEnd type="none" w="med" len="med"/>
                      <a:tailEnd type="none" w="med" len="med"/>
                    </a:lnT>
                    <a:lnB w="12700" cap="flat" cmpd="sng" algn="ctr">
                      <a:solidFill>
                        <a:srgbClr val="2F5597"/>
                      </a:solidFill>
                      <a:prstDash val="solid"/>
                      <a:round/>
                      <a:headEnd type="none" w="med" len="med"/>
                      <a:tailEnd type="none" w="med" len="med"/>
                    </a:lnB>
                    <a:solidFill>
                      <a:srgbClr val="DAE3F3"/>
                    </a:solidFill>
                  </a:tcPr>
                </a:tc>
                <a:tc>
                  <a:txBody>
                    <a:bodyPr/>
                    <a:lstStyle/>
                    <a:p>
                      <a:pPr algn="ctr" fontAlgn="ctr"/>
                      <a:r>
                        <a:rPr lang="es-ES" sz="1100" b="0" i="0" u="none" strike="noStrike" dirty="0" smtClean="0">
                          <a:solidFill>
                            <a:srgbClr val="000000"/>
                          </a:solidFill>
                          <a:effectLst/>
                          <a:latin typeface="Calibri" panose="020F0502020204030204" pitchFamily="34" charset="0"/>
                        </a:rPr>
                        <a:t>0</a:t>
                      </a:r>
                      <a:endParaRPr lang="es-E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2F5597"/>
                      </a:solidFill>
                      <a:prstDash val="solid"/>
                      <a:round/>
                      <a:headEnd type="none" w="med" len="med"/>
                      <a:tailEnd type="none" w="med" len="med"/>
                    </a:lnL>
                    <a:lnR>
                      <a:noFill/>
                    </a:lnR>
                    <a:lnT>
                      <a:noFill/>
                    </a:lnT>
                    <a:lnB>
                      <a:noFill/>
                    </a:lnB>
                  </a:tcPr>
                </a:tc>
                <a:tc>
                  <a:txBody>
                    <a:bodyPr/>
                    <a:lstStyle/>
                    <a:p>
                      <a:pPr algn="ctr" fontAlgn="ctr"/>
                      <a:r>
                        <a:rPr lang="es-ES" sz="1100" b="0" i="0" u="none" strike="noStrike" dirty="0" smtClean="0">
                          <a:solidFill>
                            <a:srgbClr val="000000"/>
                          </a:solidFill>
                          <a:effectLst/>
                          <a:latin typeface="Calibri" panose="020F0502020204030204" pitchFamily="34" charset="0"/>
                        </a:rPr>
                        <a:t>77,77</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s-ES" sz="1100" b="0" i="0" u="none" strike="noStrike" dirty="0" smtClean="0">
                          <a:solidFill>
                            <a:srgbClr val="000000"/>
                          </a:solidFill>
                          <a:effectLst/>
                          <a:latin typeface="Calibri" panose="020F0502020204030204" pitchFamily="34" charset="0"/>
                        </a:rPr>
                        <a:t>11,11</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s-ES" sz="1100" b="0" i="0" u="none" strike="noStrike" dirty="0" smtClean="0">
                          <a:solidFill>
                            <a:srgbClr val="000000"/>
                          </a:solidFill>
                          <a:effectLst/>
                          <a:latin typeface="Calibri" panose="020F0502020204030204" pitchFamily="34" charset="0"/>
                        </a:rPr>
                        <a:t>7,4</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s-ES" sz="1100" b="0" i="0" u="none" strike="noStrike" dirty="0" smtClean="0">
                          <a:solidFill>
                            <a:srgbClr val="000000"/>
                          </a:solidFill>
                          <a:effectLst/>
                          <a:latin typeface="Calibri" panose="020F0502020204030204" pitchFamily="34" charset="0"/>
                        </a:rPr>
                        <a:t>3,7</a:t>
                      </a:r>
                      <a:endParaRPr lang="es-E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s-ES" sz="1100" b="0" i="0" u="none" strike="noStrike" dirty="0">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r>
            </a:tbl>
          </a:graphicData>
        </a:graphic>
      </p:graphicFrame>
      <p:sp>
        <p:nvSpPr>
          <p:cNvPr id="2" name="CuadroTexto 1"/>
          <p:cNvSpPr txBox="1"/>
          <p:nvPr/>
        </p:nvSpPr>
        <p:spPr>
          <a:xfrm>
            <a:off x="1672281" y="2636108"/>
            <a:ext cx="6829168" cy="646331"/>
          </a:xfrm>
          <a:prstGeom prst="rect">
            <a:avLst/>
          </a:prstGeom>
          <a:noFill/>
        </p:spPr>
        <p:txBody>
          <a:bodyPr wrap="square" rtlCol="0">
            <a:spAutoFit/>
          </a:bodyPr>
          <a:lstStyle/>
          <a:p>
            <a:r>
              <a:rPr lang="es-ES" dirty="0" smtClean="0"/>
              <a:t>Nº de tareas planeadas: 27</a:t>
            </a:r>
          </a:p>
          <a:p>
            <a:r>
              <a:rPr lang="es-ES" dirty="0" smtClean="0"/>
              <a:t>Nº de tareas ejecutadas (tareas planeadas ± tareas de ejecución): 21</a:t>
            </a:r>
            <a:endParaRPr lang="es-ES" dirty="0"/>
          </a:p>
        </p:txBody>
      </p:sp>
      <p:sp>
        <p:nvSpPr>
          <p:cNvPr id="5" name="CuadroTexto 4"/>
          <p:cNvSpPr txBox="1"/>
          <p:nvPr/>
        </p:nvSpPr>
        <p:spPr>
          <a:xfrm>
            <a:off x="4983891" y="3478507"/>
            <a:ext cx="2784390" cy="646331"/>
          </a:xfrm>
          <a:prstGeom prst="rect">
            <a:avLst/>
          </a:prstGeom>
          <a:noFill/>
        </p:spPr>
        <p:txBody>
          <a:bodyPr wrap="square" rtlCol="0">
            <a:spAutoFit/>
          </a:bodyPr>
          <a:lstStyle/>
          <a:p>
            <a:r>
              <a:rPr lang="es-ES" u="sng" dirty="0" smtClean="0"/>
              <a:t>Vista general del estado de las tareas de la Semana 3</a:t>
            </a:r>
            <a:endParaRPr lang="es-ES" u="sng" dirty="0"/>
          </a:p>
        </p:txBody>
      </p:sp>
      <p:sp>
        <p:nvSpPr>
          <p:cNvPr id="3" name="CuadroTexto 2"/>
          <p:cNvSpPr txBox="1"/>
          <p:nvPr/>
        </p:nvSpPr>
        <p:spPr>
          <a:xfrm>
            <a:off x="9620245" y="2245173"/>
            <a:ext cx="2316381" cy="523220"/>
          </a:xfrm>
          <a:prstGeom prst="rect">
            <a:avLst/>
          </a:prstGeom>
          <a:noFill/>
        </p:spPr>
        <p:txBody>
          <a:bodyPr wrap="square" rtlCol="0">
            <a:spAutoFit/>
          </a:bodyPr>
          <a:lstStyle/>
          <a:p>
            <a:r>
              <a:rPr lang="es-ES" sz="1400" dirty="0" smtClean="0"/>
              <a:t>- Las tareas en proceso están al 50% de completarse.</a:t>
            </a:r>
            <a:endParaRPr lang="es-ES" sz="1400" dirty="0"/>
          </a:p>
        </p:txBody>
      </p:sp>
      <p:sp>
        <p:nvSpPr>
          <p:cNvPr id="10" name="CuadroTexto 9"/>
          <p:cNvSpPr txBox="1"/>
          <p:nvPr/>
        </p:nvSpPr>
        <p:spPr>
          <a:xfrm>
            <a:off x="9620245" y="1939181"/>
            <a:ext cx="2257425" cy="369332"/>
          </a:xfrm>
          <a:prstGeom prst="rect">
            <a:avLst/>
          </a:prstGeom>
          <a:noFill/>
        </p:spPr>
        <p:txBody>
          <a:bodyPr wrap="square" rtlCol="0">
            <a:spAutoFit/>
          </a:bodyPr>
          <a:lstStyle/>
          <a:p>
            <a:r>
              <a:rPr lang="es-ES" dirty="0" smtClean="0"/>
              <a:t>Observaciones:</a:t>
            </a:r>
            <a:endParaRPr lang="es-ES" dirty="0"/>
          </a:p>
        </p:txBody>
      </p:sp>
      <p:sp>
        <p:nvSpPr>
          <p:cNvPr id="11" name="CuadroTexto 10"/>
          <p:cNvSpPr txBox="1"/>
          <p:nvPr/>
        </p:nvSpPr>
        <p:spPr>
          <a:xfrm>
            <a:off x="9620244" y="2682868"/>
            <a:ext cx="2257425" cy="738664"/>
          </a:xfrm>
          <a:prstGeom prst="rect">
            <a:avLst/>
          </a:prstGeom>
          <a:noFill/>
        </p:spPr>
        <p:txBody>
          <a:bodyPr wrap="square" rtlCol="0">
            <a:spAutoFit/>
          </a:bodyPr>
          <a:lstStyle/>
          <a:p>
            <a:r>
              <a:rPr lang="es-ES" sz="1400" dirty="0" smtClean="0"/>
              <a:t>- La tarea aplazada se debe a que no se terminó una de las tareas en proceso</a:t>
            </a:r>
            <a:endParaRPr lang="es-ES" sz="1400" dirty="0"/>
          </a:p>
        </p:txBody>
      </p:sp>
      <p:sp>
        <p:nvSpPr>
          <p:cNvPr id="6" name="CuadroTexto 5"/>
          <p:cNvSpPr txBox="1"/>
          <p:nvPr/>
        </p:nvSpPr>
        <p:spPr>
          <a:xfrm>
            <a:off x="9620243" y="3386174"/>
            <a:ext cx="2248929" cy="738664"/>
          </a:xfrm>
          <a:prstGeom prst="rect">
            <a:avLst/>
          </a:prstGeom>
          <a:noFill/>
        </p:spPr>
        <p:txBody>
          <a:bodyPr wrap="square" rtlCol="0">
            <a:spAutoFit/>
          </a:bodyPr>
          <a:lstStyle/>
          <a:p>
            <a:r>
              <a:rPr lang="es-ES" sz="1400" dirty="0" smtClean="0"/>
              <a:t>- El porcentaje de realización de las tareas de la Semana 3 es del 83,33%</a:t>
            </a:r>
            <a:endParaRPr lang="es-ES" sz="1400" dirty="0"/>
          </a:p>
        </p:txBody>
      </p:sp>
    </p:spTree>
    <p:extLst>
      <p:ext uri="{BB962C8B-B14F-4D97-AF65-F5344CB8AC3E}">
        <p14:creationId xmlns:p14="http://schemas.microsoft.com/office/powerpoint/2010/main" val="3440930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1054</TotalTime>
  <Words>4290</Words>
  <Application>Microsoft Office PowerPoint</Application>
  <PresentationFormat>Panorámica</PresentationFormat>
  <Paragraphs>651</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ET3 – Semana 3</vt:lpstr>
      <vt:lpstr>Visión global</vt:lpstr>
      <vt:lpstr>Semana 3</vt:lpstr>
      <vt:lpstr>Semana 3</vt:lpstr>
      <vt:lpstr>Semana 3</vt:lpstr>
      <vt:lpstr>Semana 3</vt:lpstr>
      <vt:lpstr>Semana 3</vt:lpstr>
      <vt:lpstr>Semana 3</vt:lpstr>
      <vt:lpstr>Semana 3</vt:lpstr>
      <vt:lpstr>Semana 3</vt:lpstr>
      <vt:lpstr>Semana 3</vt:lpstr>
      <vt:lpstr>Balance de proyecto</vt:lpstr>
      <vt:lpstr>Balance de proyecto</vt:lpstr>
      <vt:lpstr>Balance de proyecto</vt:lpstr>
      <vt:lpstr>Planificación Inicial de la Semana 4</vt:lpstr>
      <vt:lpstr>Semana 4</vt:lpstr>
      <vt:lpstr>Semana 4</vt:lpstr>
      <vt:lpstr>Semana 4</vt:lpstr>
      <vt:lpstr>Semana 4</vt:lpstr>
      <vt:lpstr>Semana 4</vt:lpstr>
      <vt:lpstr>Semana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ET3 – Semana 1</dc:title>
  <dc:creator>Miguel</dc:creator>
  <cp:lastModifiedBy>Maite</cp:lastModifiedBy>
  <cp:revision>110</cp:revision>
  <dcterms:created xsi:type="dcterms:W3CDTF">2017-11-26T22:11:07Z</dcterms:created>
  <dcterms:modified xsi:type="dcterms:W3CDTF">2017-12-21T23:26:10Z</dcterms:modified>
</cp:coreProperties>
</file>