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9" r:id="rId4"/>
    <p:sldId id="264" r:id="rId5"/>
    <p:sldId id="269" r:id="rId6"/>
    <p:sldId id="270" r:id="rId7"/>
    <p:sldId id="271" r:id="rId8"/>
    <p:sldId id="272" r:id="rId9"/>
    <p:sldId id="273" r:id="rId10"/>
    <p:sldId id="261" r:id="rId11"/>
    <p:sldId id="274" r:id="rId12"/>
    <p:sldId id="262" r:id="rId13"/>
    <p:sldId id="281" r:id="rId14"/>
    <p:sldId id="282" r:id="rId15"/>
    <p:sldId id="284" r:id="rId16"/>
    <p:sldId id="286"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60"/>
  </p:normalViewPr>
  <p:slideViewPr>
    <p:cSldViewPr snapToGrid="0">
      <p:cViewPr varScale="1">
        <p:scale>
          <a:sx n="116" d="100"/>
          <a:sy n="116" d="100"/>
        </p:scale>
        <p:origin x="8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61051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5379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15560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32536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8554933-FE5B-4D46-B24A-E58AED8D9B14}" type="datetimeFigureOut">
              <a:rPr lang="es-ES" smtClean="0"/>
              <a:t>23/12/2017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97343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38554933-FE5B-4D46-B24A-E58AED8D9B14}" type="datetimeFigureOut">
              <a:rPr lang="es-ES" smtClean="0"/>
              <a:t>23/12/2017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38554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38554933-FE5B-4D46-B24A-E58AED8D9B14}" type="datetimeFigureOut">
              <a:rPr lang="es-ES" smtClean="0"/>
              <a:t>23/12/2017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29726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8554933-FE5B-4D46-B24A-E58AED8D9B14}" type="datetimeFigureOut">
              <a:rPr lang="es-ES" smtClean="0"/>
              <a:t>23/12/2017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8988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554933-FE5B-4D46-B24A-E58AED8D9B14}" type="datetimeFigureOut">
              <a:rPr lang="es-ES" smtClean="0"/>
              <a:t>23/12/2017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23526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554933-FE5B-4D46-B24A-E58AED8D9B14}" type="datetimeFigureOut">
              <a:rPr lang="es-ES" smtClean="0"/>
              <a:t>23/12/2017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12596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554933-FE5B-4D46-B24A-E58AED8D9B14}" type="datetimeFigureOut">
              <a:rPr lang="es-ES" smtClean="0"/>
              <a:t>23/12/2017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27372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54933-FE5B-4D46-B24A-E58AED8D9B14}" type="datetimeFigureOut">
              <a:rPr lang="es-ES" smtClean="0"/>
              <a:t>23/12/2017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F17E9-622C-4167-85C3-D9405AD1E964}" type="slidenum">
              <a:rPr lang="es-ES" smtClean="0"/>
              <a:t>‹Nº›</a:t>
            </a:fld>
            <a:endParaRPr lang="es-ES"/>
          </a:p>
        </p:txBody>
      </p:sp>
    </p:spTree>
    <p:extLst>
      <p:ext uri="{BB962C8B-B14F-4D97-AF65-F5344CB8AC3E}">
        <p14:creationId xmlns:p14="http://schemas.microsoft.com/office/powerpoint/2010/main" val="115294758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8791" y="863030"/>
            <a:ext cx="9144000" cy="982520"/>
          </a:xfrm>
        </p:spPr>
        <p:style>
          <a:lnRef idx="1">
            <a:schemeClr val="accent1"/>
          </a:lnRef>
          <a:fillRef idx="3">
            <a:schemeClr val="accent1"/>
          </a:fillRef>
          <a:effectRef idx="2">
            <a:schemeClr val="accent1"/>
          </a:effectRef>
          <a:fontRef idx="minor">
            <a:schemeClr val="lt1"/>
          </a:fontRef>
        </p:style>
        <p:txBody>
          <a:bodyPr>
            <a:normAutofit/>
          </a:bodyPr>
          <a:lstStyle/>
          <a:p>
            <a:r>
              <a:rPr lang="es-ES" dirty="0" smtClean="0">
                <a:latin typeface="Arial" panose="020B0604020202020204" pitchFamily="34" charset="0"/>
                <a:cs typeface="Arial" panose="020B0604020202020204" pitchFamily="34" charset="0"/>
              </a:rPr>
              <a:t>ET3 – Semana 5</a:t>
            </a:r>
            <a:endParaRPr lang="es-ES"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493178" y="3000053"/>
            <a:ext cx="4404188" cy="2476072"/>
          </a:xfrm>
        </p:spPr>
        <p:txBody>
          <a:bodyPr>
            <a:normAutofit/>
          </a:bodyPr>
          <a:lstStyle/>
          <a:p>
            <a:pPr algn="l"/>
            <a:r>
              <a:rPr lang="pt-BR" dirty="0" smtClean="0">
                <a:solidFill>
                  <a:schemeClr val="tx1"/>
                </a:solidFill>
                <a:latin typeface="Arial" panose="020B0604020202020204" pitchFamily="34" charset="0"/>
                <a:cs typeface="Arial" panose="020B0604020202020204" pitchFamily="34" charset="0"/>
              </a:rPr>
              <a:t>Miguel Ferreiro Diaz (líder)</a:t>
            </a:r>
          </a:p>
          <a:p>
            <a:pPr algn="l"/>
            <a:r>
              <a:rPr lang="pt-BR" dirty="0" smtClean="0">
                <a:solidFill>
                  <a:schemeClr val="tx1"/>
                </a:solidFill>
                <a:latin typeface="Arial" panose="020B0604020202020204" pitchFamily="34" charset="0"/>
                <a:cs typeface="Arial" panose="020B0604020202020204" pitchFamily="34" charset="0"/>
              </a:rPr>
              <a:t>Alejandro Vila Cid </a:t>
            </a:r>
          </a:p>
          <a:p>
            <a:pPr algn="l"/>
            <a:r>
              <a:rPr lang="pt-BR" dirty="0" err="1" smtClean="0">
                <a:solidFill>
                  <a:schemeClr val="tx1"/>
                </a:solidFill>
                <a:latin typeface="Arial" panose="020B0604020202020204" pitchFamily="34" charset="0"/>
                <a:cs typeface="Arial" panose="020B0604020202020204" pitchFamily="34" charset="0"/>
              </a:rPr>
              <a:t>Jonatan</a:t>
            </a:r>
            <a:r>
              <a:rPr lang="pt-BR" dirty="0" smtClean="0">
                <a:solidFill>
                  <a:schemeClr val="tx1"/>
                </a:solidFill>
                <a:latin typeface="Arial" panose="020B0604020202020204" pitchFamily="34" charset="0"/>
                <a:cs typeface="Arial" panose="020B0604020202020204" pitchFamily="34" charset="0"/>
              </a:rPr>
              <a:t> Couto </a:t>
            </a:r>
            <a:r>
              <a:rPr lang="pt-BR" dirty="0" err="1" smtClean="0">
                <a:solidFill>
                  <a:schemeClr val="tx1"/>
                </a:solidFill>
                <a:latin typeface="Arial" panose="020B0604020202020204" pitchFamily="34" charset="0"/>
                <a:cs typeface="Arial" panose="020B0604020202020204" pitchFamily="34" charset="0"/>
              </a:rPr>
              <a:t>Riádigos</a:t>
            </a:r>
            <a:endParaRPr lang="pt-BR" dirty="0" smtClean="0">
              <a:solidFill>
                <a:schemeClr val="tx1"/>
              </a:solidFill>
              <a:latin typeface="Arial" panose="020B0604020202020204" pitchFamily="34" charset="0"/>
              <a:cs typeface="Arial" panose="020B0604020202020204" pitchFamily="34" charset="0"/>
            </a:endParaRPr>
          </a:p>
          <a:p>
            <a:pPr algn="l"/>
            <a:r>
              <a:rPr lang="pt-BR" dirty="0" err="1" smtClean="0">
                <a:solidFill>
                  <a:schemeClr val="tx1"/>
                </a:solidFill>
                <a:latin typeface="Arial" panose="020B0604020202020204" pitchFamily="34" charset="0"/>
                <a:cs typeface="Arial" panose="020B0604020202020204" pitchFamily="34" charset="0"/>
              </a:rPr>
              <a:t>Brais</a:t>
            </a:r>
            <a:r>
              <a:rPr lang="pt-BR" dirty="0" smtClean="0">
                <a:solidFill>
                  <a:schemeClr val="tx1"/>
                </a:solidFill>
                <a:latin typeface="Arial" panose="020B0604020202020204" pitchFamily="34" charset="0"/>
                <a:cs typeface="Arial" panose="020B0604020202020204" pitchFamily="34" charset="0"/>
              </a:rPr>
              <a:t> Santos Negreira </a:t>
            </a:r>
          </a:p>
          <a:p>
            <a:pPr algn="l"/>
            <a:r>
              <a:rPr lang="pt-BR" dirty="0" err="1" smtClean="0">
                <a:solidFill>
                  <a:schemeClr val="tx1"/>
                </a:solidFill>
                <a:latin typeface="Arial" panose="020B0604020202020204" pitchFamily="34" charset="0"/>
                <a:cs typeface="Arial" panose="020B0604020202020204" pitchFamily="34" charset="0"/>
              </a:rPr>
              <a:t>Brais</a:t>
            </a:r>
            <a:r>
              <a:rPr lang="pt-BR" dirty="0" smtClean="0">
                <a:solidFill>
                  <a:schemeClr val="tx1"/>
                </a:solidFill>
                <a:latin typeface="Arial" panose="020B0604020202020204" pitchFamily="34" charset="0"/>
                <a:cs typeface="Arial" panose="020B0604020202020204" pitchFamily="34" charset="0"/>
              </a:rPr>
              <a:t> Rodríguez Martínez</a:t>
            </a:r>
            <a:endParaRPr lang="es-ES" dirty="0">
              <a:solidFill>
                <a:schemeClr val="tx1"/>
              </a:solidFill>
              <a:latin typeface="Arial" panose="020B0604020202020204" pitchFamily="34" charset="0"/>
              <a:cs typeface="Arial" panose="020B0604020202020204" pitchFamily="34" charset="0"/>
            </a:endParaRPr>
          </a:p>
        </p:txBody>
      </p:sp>
      <p:sp>
        <p:nvSpPr>
          <p:cNvPr id="4" name="CuadroTexto 3"/>
          <p:cNvSpPr txBox="1"/>
          <p:nvPr/>
        </p:nvSpPr>
        <p:spPr>
          <a:xfrm>
            <a:off x="1513726" y="2130414"/>
            <a:ext cx="3534311" cy="584775"/>
          </a:xfrm>
          <a:prstGeom prst="rect">
            <a:avLst/>
          </a:prstGeom>
          <a:noFill/>
        </p:spPr>
        <p:txBody>
          <a:bodyPr wrap="square" rtlCol="0">
            <a:spAutoFit/>
          </a:bodyPr>
          <a:lstStyle/>
          <a:p>
            <a:r>
              <a:rPr lang="es-ES" sz="3200" b="1" dirty="0" smtClean="0">
                <a:latin typeface="Arial" panose="020B0604020202020204" pitchFamily="34" charset="0"/>
                <a:cs typeface="Arial" panose="020B0604020202020204" pitchFamily="34" charset="0"/>
              </a:rPr>
              <a:t>Grupo LICORCA</a:t>
            </a:r>
            <a:endParaRPr lang="es-ES" sz="3200" b="1" dirty="0">
              <a:latin typeface="Arial" panose="020B0604020202020204" pitchFamily="34" charset="0"/>
              <a:cs typeface="Arial" panose="020B0604020202020204" pitchFamily="34" charset="0"/>
            </a:endParaRPr>
          </a:p>
        </p:txBody>
      </p:sp>
      <p:sp>
        <p:nvSpPr>
          <p:cNvPr id="5" name="Rectángulo 4"/>
          <p:cNvSpPr/>
          <p:nvPr/>
        </p:nvSpPr>
        <p:spPr>
          <a:xfrm>
            <a:off x="7098334" y="1868803"/>
            <a:ext cx="3531159" cy="369332"/>
          </a:xfrm>
          <a:prstGeom prst="rect">
            <a:avLst/>
          </a:prstGeom>
        </p:spPr>
        <p:txBody>
          <a:bodyPr wrap="none">
            <a:spAutoFit/>
          </a:bodyPr>
          <a:lstStyle/>
          <a:p>
            <a:r>
              <a:rPr lang="es-ES" dirty="0"/>
              <a:t>(Del </a:t>
            </a:r>
            <a:r>
              <a:rPr lang="es-ES" dirty="0" smtClean="0"/>
              <a:t>18/11/2017 </a:t>
            </a:r>
            <a:r>
              <a:rPr lang="es-ES" dirty="0"/>
              <a:t>hasta </a:t>
            </a:r>
            <a:r>
              <a:rPr lang="es-ES" dirty="0" smtClean="0"/>
              <a:t>23/12/2017</a:t>
            </a:r>
            <a:r>
              <a:rPr lang="es-ES" dirty="0"/>
              <a:t>)</a:t>
            </a:r>
          </a:p>
        </p:txBody>
      </p:sp>
    </p:spTree>
    <p:extLst>
      <p:ext uri="{BB962C8B-B14F-4D97-AF65-F5344CB8AC3E}">
        <p14:creationId xmlns:p14="http://schemas.microsoft.com/office/powerpoint/2010/main" val="1200791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2508392" y="2052785"/>
            <a:ext cx="6784368" cy="430887"/>
          </a:xfrm>
          <a:prstGeom prst="rect">
            <a:avLst/>
          </a:prstGeom>
          <a:noFill/>
        </p:spPr>
        <p:txBody>
          <a:bodyPr wrap="square" rtlCol="0">
            <a:spAutoFit/>
          </a:bodyPr>
          <a:lstStyle/>
          <a:p>
            <a:r>
              <a:rPr lang="es-ES" sz="2200" dirty="0" smtClean="0">
                <a:latin typeface="Arial" panose="020B0604020202020204" pitchFamily="34" charset="0"/>
                <a:cs typeface="Arial" panose="020B0604020202020204" pitchFamily="34" charset="0"/>
              </a:rPr>
              <a:t>Planificación de costes VS Ejecución de costes</a:t>
            </a:r>
            <a:endParaRPr lang="es-ES" sz="2200" dirty="0">
              <a:latin typeface="Arial" panose="020B0604020202020204" pitchFamily="34" charset="0"/>
              <a:cs typeface="Arial" panose="020B0604020202020204" pitchFamily="34" charset="0"/>
            </a:endParaRPr>
          </a:p>
        </p:txBody>
      </p:sp>
      <p:graphicFrame>
        <p:nvGraphicFramePr>
          <p:cNvPr id="10" name="Tabla 9"/>
          <p:cNvGraphicFramePr>
            <a:graphicFrameLocks noGrp="1"/>
          </p:cNvGraphicFramePr>
          <p:nvPr>
            <p:extLst>
              <p:ext uri="{D42A27DB-BD31-4B8C-83A1-F6EECF244321}">
                <p14:modId xmlns:p14="http://schemas.microsoft.com/office/powerpoint/2010/main" val="1606581738"/>
              </p:ext>
            </p:extLst>
          </p:nvPr>
        </p:nvGraphicFramePr>
        <p:xfrm>
          <a:off x="2266735" y="2845769"/>
          <a:ext cx="6827838" cy="2816051"/>
        </p:xfrm>
        <a:graphic>
          <a:graphicData uri="http://schemas.openxmlformats.org/drawingml/2006/table">
            <a:tbl>
              <a:tblPr/>
              <a:tblGrid>
                <a:gridCol w="3010486"/>
                <a:gridCol w="1913153"/>
                <a:gridCol w="1904199"/>
              </a:tblGrid>
              <a:tr h="712977">
                <a:tc>
                  <a:txBody>
                    <a:bodyPr/>
                    <a:lstStyle/>
                    <a:p>
                      <a:pPr algn="ctr" fontAlgn="ctr"/>
                      <a:r>
                        <a:rPr lang="es-ES" sz="1600" b="0" i="0" u="none" strike="noStrike" dirty="0">
                          <a:solidFill>
                            <a:srgbClr val="000000"/>
                          </a:solidFill>
                          <a:effectLst/>
                          <a:latin typeface="Arial" panose="020B0604020202020204" pitchFamily="34" charset="0"/>
                        </a:rPr>
                        <a:t>Recursos</a:t>
                      </a: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Coste por hora planificado</a:t>
                      </a: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Coste por hora </a:t>
                      </a:r>
                      <a:r>
                        <a:rPr lang="es-ES" sz="1600" b="0" i="0" u="none" strike="noStrike" dirty="0" smtClean="0">
                          <a:solidFill>
                            <a:srgbClr val="000000"/>
                          </a:solidFill>
                          <a:effectLst/>
                          <a:latin typeface="Arial" panose="020B0604020202020204" pitchFamily="34" charset="0"/>
                        </a:rPr>
                        <a:t>utilizado</a:t>
                      </a:r>
                      <a:endParaRPr lang="es-ES" sz="1600" b="0" i="0" u="none" strike="noStrike" dirty="0">
                        <a:solidFill>
                          <a:srgbClr val="000000"/>
                        </a:solidFill>
                        <a:effectLst/>
                        <a:latin typeface="Arial" panose="020B0604020202020204" pitchFamily="34" charset="0"/>
                      </a:endParaRP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01198">
                <a:tc>
                  <a:txBody>
                    <a:bodyPr/>
                    <a:lstStyle/>
                    <a:p>
                      <a:pPr algn="ctr" fontAlgn="ctr"/>
                      <a:r>
                        <a:rPr lang="es-ES" sz="1600" b="0" i="0" u="none" strike="noStrike" dirty="0">
                          <a:solidFill>
                            <a:srgbClr val="000000"/>
                          </a:solidFill>
                          <a:effectLst/>
                          <a:latin typeface="Calibri" panose="020F0502020204030204" pitchFamily="34" charset="0"/>
                        </a:rPr>
                        <a:t>Miguel Ferreiro Díaz</a:t>
                      </a:r>
                    </a:p>
                  </a:txBody>
                  <a:tcPr marL="7934" marR="7934" marT="793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301198">
                <a:tc>
                  <a:txBody>
                    <a:bodyPr/>
                    <a:lstStyle/>
                    <a:p>
                      <a:pPr algn="ctr" fontAlgn="ctr"/>
                      <a:r>
                        <a:rPr lang="es-ES" sz="1600" b="0" i="0" u="none" strike="noStrike" dirty="0">
                          <a:solidFill>
                            <a:srgbClr val="000000"/>
                          </a:solidFill>
                          <a:effectLst/>
                          <a:latin typeface="Calibri" panose="020F0502020204030204" pitchFamily="34" charset="0"/>
                        </a:rPr>
                        <a:t>Alejandro Vila Cid</a:t>
                      </a:r>
                    </a:p>
                  </a:txBody>
                  <a:tcPr marL="7934" marR="7934" marT="793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53,75</a:t>
                      </a:r>
                    </a:p>
                  </a:txBody>
                  <a:tcPr marL="9525" marR="9525" marT="9525" marB="0" anchor="ctr">
                    <a:lnL>
                      <a:noFill/>
                    </a:lnL>
                    <a:lnR>
                      <a:noFill/>
                    </a:lnR>
                    <a:lnT>
                      <a:noFill/>
                    </a:lnT>
                    <a:lnB>
                      <a:noFill/>
                    </a:lnB>
                  </a:tcPr>
                </a:tc>
              </a:tr>
              <a:tr h="301198">
                <a:tc>
                  <a:txBody>
                    <a:bodyPr/>
                    <a:lstStyle/>
                    <a:p>
                      <a:pPr algn="ctr" fontAlgn="ctr"/>
                      <a:r>
                        <a:rPr lang="es-ES" sz="1600" b="0" i="0" u="none" strike="noStrike" dirty="0" err="1">
                          <a:solidFill>
                            <a:srgbClr val="000000"/>
                          </a:solidFill>
                          <a:effectLst/>
                          <a:latin typeface="Calibri" panose="020F0502020204030204" pitchFamily="34" charset="0"/>
                        </a:rPr>
                        <a:t>Jonatan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Couto</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Riádigos</a:t>
                      </a: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r>
              <a:tr h="233083">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Santos </a:t>
                      </a:r>
                      <a:r>
                        <a:rPr lang="es-ES" sz="1600" b="0" i="0" u="none" strike="noStrike" dirty="0" err="1">
                          <a:solidFill>
                            <a:srgbClr val="000000"/>
                          </a:solidFill>
                          <a:effectLst/>
                          <a:latin typeface="Calibri" panose="020F0502020204030204" pitchFamily="34" charset="0"/>
                        </a:rPr>
                        <a:t>Negreira</a:t>
                      </a: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tr>
              <a:tr h="378941">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Rodríguez Martínez</a:t>
                      </a:r>
                    </a:p>
                  </a:txBody>
                  <a:tcPr marL="7934" marR="7934" marT="793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568765">
                <a:tc>
                  <a:txBody>
                    <a:bodyPr/>
                    <a:lstStyle/>
                    <a:p>
                      <a:pPr algn="ctr" fontAlgn="ct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307,5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407,25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652768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6" name="Rectángulo 5"/>
          <p:cNvSpPr/>
          <p:nvPr/>
        </p:nvSpPr>
        <p:spPr>
          <a:xfrm>
            <a:off x="4716455" y="1818860"/>
            <a:ext cx="2680542" cy="430887"/>
          </a:xfrm>
          <a:prstGeom prst="rect">
            <a:avLst/>
          </a:prstGeom>
        </p:spPr>
        <p:txBody>
          <a:bodyPr wrap="none">
            <a:spAutoFit/>
          </a:bodyPr>
          <a:lstStyle/>
          <a:p>
            <a:r>
              <a:rPr lang="es-ES" sz="2200" dirty="0" smtClean="0">
                <a:latin typeface="Arial" panose="020B0604020202020204" pitchFamily="34" charset="0"/>
                <a:cs typeface="Arial" panose="020B0604020202020204" pitchFamily="34" charset="0"/>
              </a:rPr>
              <a:t>Balance de semana</a:t>
            </a:r>
            <a:endParaRPr lang="es-ES" sz="2200" dirty="0">
              <a:latin typeface="Arial" panose="020B0604020202020204" pitchFamily="34" charset="0"/>
              <a:cs typeface="Arial" panose="020B060402020202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315610259"/>
              </p:ext>
            </p:extLst>
          </p:nvPr>
        </p:nvGraphicFramePr>
        <p:xfrm>
          <a:off x="691979" y="2805032"/>
          <a:ext cx="11186983" cy="2285821"/>
        </p:xfrm>
        <a:graphic>
          <a:graphicData uri="http://schemas.openxmlformats.org/drawingml/2006/table">
            <a:tbl>
              <a:tblPr/>
              <a:tblGrid>
                <a:gridCol w="1820562"/>
                <a:gridCol w="1112108"/>
                <a:gridCol w="1145059"/>
                <a:gridCol w="972065"/>
                <a:gridCol w="1309816"/>
                <a:gridCol w="1062681"/>
                <a:gridCol w="1070919"/>
                <a:gridCol w="1062681"/>
                <a:gridCol w="1013254"/>
                <a:gridCol w="617838"/>
              </a:tblGrid>
              <a:tr h="374835">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total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Tiempo empleado total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a:t>
                      </a:r>
                      <a:r>
                        <a:rPr lang="es-ES" sz="1400" b="0" i="0" u="none" strike="noStrike" dirty="0" smtClean="0">
                          <a:solidFill>
                            <a:srgbClr val="000000"/>
                          </a:solidFill>
                          <a:effectLst/>
                          <a:latin typeface="Arial" panose="020B0604020202020204" pitchFamily="34" charset="0"/>
                        </a:rPr>
                        <a:t>no utilizado</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Ingresos planificados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a:noFill/>
                    </a:lnT>
                    <a:lnB>
                      <a:noFill/>
                    </a:lnB>
                  </a:tcPr>
                </a:tc>
              </a:tr>
              <a:tr h="294866">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240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270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r h="321227">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0" marR="0" marT="0"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240</a:t>
                      </a:r>
                    </a:p>
                  </a:txBody>
                  <a:tcPr marL="28575" marR="28575"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215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25</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53,75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46,25</a:t>
                      </a:r>
                    </a:p>
                  </a:txBody>
                  <a:tcPr marL="9525" marR="9525" marT="9525"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4167">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240</a:t>
                      </a:r>
                    </a:p>
                  </a:txBody>
                  <a:tcPr marL="28575" marR="28575"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280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88335">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240</a:t>
                      </a:r>
                    </a:p>
                  </a:txBody>
                  <a:tcPr marL="28575" marR="28575"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544</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-304</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-36</a:t>
                      </a:r>
                    </a:p>
                  </a:txBody>
                  <a:tcPr marL="9525" marR="9525" marT="9525"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9554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0" marR="0" marT="0"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270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320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-50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112,5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45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32,5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2F5597"/>
                      </a:solidFill>
                      <a:prstDash val="solid"/>
                      <a:round/>
                      <a:headEnd type="none" w="med" len="med"/>
                      <a:tailEnd type="none" w="med" len="med"/>
                    </a:lnB>
                  </a:tcPr>
                </a:tc>
              </a:tr>
              <a:tr h="151376">
                <a:tc>
                  <a:txBody>
                    <a:bodyPr/>
                    <a:lstStyle/>
                    <a:p>
                      <a:pPr algn="ctr" fontAlgn="ctr"/>
                      <a:endParaRPr lang="es-ES" sz="14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rtl="0" fontAlgn="ctr"/>
                      <a:r>
                        <a:rPr lang="es-ES" sz="1400" dirty="0">
                          <a:solidFill>
                            <a:srgbClr val="000000"/>
                          </a:solidFill>
                          <a:effectLst/>
                        </a:rPr>
                        <a:t>1230</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1629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-399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307,5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512,5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205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407,25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105,25</a:t>
                      </a:r>
                      <a:endParaRPr lang="es-ES" sz="14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Tree>
    <p:extLst>
      <p:ext uri="{BB962C8B-B14F-4D97-AF65-F5344CB8AC3E}">
        <p14:creationId xmlns:p14="http://schemas.microsoft.com/office/powerpoint/2010/main" val="2902335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1</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3799878747"/>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80</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36,25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76,25</a:t>
                      </a:r>
                    </a:p>
                  </a:txBody>
                  <a:tcPr marL="7144" marR="7144" marT="7144"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80</a:t>
                      </a:r>
                    </a:p>
                  </a:txBody>
                  <a:tcPr marL="7144" marR="7144" marT="7144"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53</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59,5</a:t>
                      </a:r>
                    </a:p>
                  </a:txBody>
                  <a:tcPr marL="7144" marR="7144" marT="7144"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4</a:t>
                      </a:r>
                      <a:r>
                        <a:rPr lang="es-ES" sz="1400" b="0" i="0" u="none" strike="noStrike" dirty="0" smtClean="0">
                          <a:solidFill>
                            <a:srgbClr val="000000"/>
                          </a:solidFill>
                          <a:effectLst/>
                          <a:latin typeface="Calibri" panose="020F0502020204030204" pitchFamily="34" charset="0"/>
                        </a:rPr>
                        <a:t>3,75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6</a:t>
                      </a:r>
                      <a:r>
                        <a:rPr lang="es-ES" sz="1400" b="0" i="0" u="none" strike="noStrike" dirty="0" smtClean="0">
                          <a:solidFill>
                            <a:srgbClr val="000000"/>
                          </a:solidFill>
                          <a:effectLst/>
                          <a:latin typeface="Calibri" panose="020F0502020204030204" pitchFamily="34" charset="0"/>
                        </a:rPr>
                        <a:t>8,75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337,5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562,5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225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245,5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317</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86108" y="2113779"/>
            <a:ext cx="4131923" cy="338554"/>
          </a:xfrm>
          <a:prstGeom prst="rect">
            <a:avLst/>
          </a:prstGeom>
          <a:noFill/>
        </p:spPr>
        <p:txBody>
          <a:bodyPr wrap="square" rtlCol="0">
            <a:spAutoFit/>
          </a:bodyPr>
          <a:lstStyle/>
          <a:p>
            <a:r>
              <a:rPr lang="es-ES" sz="1600" dirty="0" smtClean="0"/>
              <a:t>Tiempo planificado del proyecto: 111.58 horas</a:t>
            </a:r>
            <a:endParaRPr lang="es-ES" sz="1600" dirty="0"/>
          </a:p>
        </p:txBody>
      </p:sp>
      <p:cxnSp>
        <p:nvCxnSpPr>
          <p:cNvPr id="12" name="Conector recto de flecha 11"/>
          <p:cNvCxnSpPr/>
          <p:nvPr/>
        </p:nvCxnSpPr>
        <p:spPr>
          <a:xfrm>
            <a:off x="10103134" y="3532459"/>
            <a:ext cx="0" cy="699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831598"/>
            <a:ext cx="1630166" cy="369332"/>
          </a:xfrm>
          <a:prstGeom prst="rect">
            <a:avLst/>
          </a:prstGeom>
          <a:noFill/>
        </p:spPr>
        <p:txBody>
          <a:bodyPr wrap="square" rtlCol="0">
            <a:spAutoFit/>
          </a:bodyPr>
          <a:lstStyle/>
          <a:p>
            <a:r>
              <a:rPr lang="es-ES" dirty="0" smtClean="0"/>
              <a:t>Semana 1</a:t>
            </a:r>
            <a:endParaRPr lang="es-ES" dirty="0"/>
          </a:p>
        </p:txBody>
      </p:sp>
      <p:sp>
        <p:nvSpPr>
          <p:cNvPr id="15" name="CuadroTexto 14"/>
          <p:cNvSpPr txBox="1"/>
          <p:nvPr/>
        </p:nvSpPr>
        <p:spPr>
          <a:xfrm>
            <a:off x="8286108" y="2434413"/>
            <a:ext cx="3905892" cy="338554"/>
          </a:xfrm>
          <a:prstGeom prst="rect">
            <a:avLst/>
          </a:prstGeom>
          <a:noFill/>
        </p:spPr>
        <p:txBody>
          <a:bodyPr wrap="square" rtlCol="0">
            <a:spAutoFit/>
          </a:bodyPr>
          <a:lstStyle/>
          <a:p>
            <a:r>
              <a:rPr lang="es-ES" sz="1600" dirty="0" smtClean="0"/>
              <a:t>Coste planificado del proyecto: 1673,75 €</a:t>
            </a:r>
            <a:endParaRPr lang="es-ES" sz="1600" dirty="0"/>
          </a:p>
        </p:txBody>
      </p:sp>
      <p:sp>
        <p:nvSpPr>
          <p:cNvPr id="16" name="CuadroTexto 15"/>
          <p:cNvSpPr txBox="1"/>
          <p:nvPr/>
        </p:nvSpPr>
        <p:spPr>
          <a:xfrm>
            <a:off x="8300235" y="2757774"/>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286108" y="2113779"/>
            <a:ext cx="3905892" cy="14186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86108" y="4231708"/>
            <a:ext cx="3682000" cy="338554"/>
          </a:xfrm>
          <a:prstGeom prst="rect">
            <a:avLst/>
          </a:prstGeom>
          <a:noFill/>
        </p:spPr>
        <p:txBody>
          <a:bodyPr wrap="square" rtlCol="0">
            <a:spAutoFit/>
          </a:bodyPr>
          <a:lstStyle/>
          <a:p>
            <a:r>
              <a:rPr lang="es-ES" sz="1600" dirty="0" smtClean="0"/>
              <a:t>Ahorro de 6,13 horas </a:t>
            </a:r>
            <a:endParaRPr lang="es-ES" sz="1600" dirty="0"/>
          </a:p>
        </p:txBody>
      </p:sp>
      <p:sp>
        <p:nvSpPr>
          <p:cNvPr id="19" name="CuadroTexto 18"/>
          <p:cNvSpPr txBox="1"/>
          <p:nvPr/>
        </p:nvSpPr>
        <p:spPr>
          <a:xfrm>
            <a:off x="8300235" y="3092126"/>
            <a:ext cx="3997700" cy="338554"/>
          </a:xfrm>
          <a:prstGeom prst="rect">
            <a:avLst/>
          </a:prstGeom>
          <a:noFill/>
        </p:spPr>
        <p:txBody>
          <a:bodyPr wrap="square" rtlCol="0">
            <a:spAutoFit/>
          </a:bodyPr>
          <a:lstStyle/>
          <a:p>
            <a:r>
              <a:rPr lang="es-ES" sz="1600" dirty="0" smtClean="0"/>
              <a:t>Beneficio planificado del proyecto: 2326,25€ </a:t>
            </a:r>
            <a:endParaRPr lang="es-ES" sz="1600" dirty="0"/>
          </a:p>
        </p:txBody>
      </p:sp>
      <p:sp>
        <p:nvSpPr>
          <p:cNvPr id="21" name="CuadroTexto 20"/>
          <p:cNvSpPr txBox="1"/>
          <p:nvPr/>
        </p:nvSpPr>
        <p:spPr>
          <a:xfrm>
            <a:off x="8300235" y="4570262"/>
            <a:ext cx="2487630" cy="338554"/>
          </a:xfrm>
          <a:prstGeom prst="rect">
            <a:avLst/>
          </a:prstGeom>
          <a:noFill/>
        </p:spPr>
        <p:txBody>
          <a:bodyPr wrap="square" rtlCol="0">
            <a:spAutoFit/>
          </a:bodyPr>
          <a:lstStyle/>
          <a:p>
            <a:r>
              <a:rPr lang="es-ES" sz="1600" dirty="0" smtClean="0"/>
              <a:t>Coste ahorrado de 91.95€</a:t>
            </a:r>
            <a:endParaRPr lang="es-ES" sz="1600" dirty="0"/>
          </a:p>
        </p:txBody>
      </p:sp>
      <p:sp>
        <p:nvSpPr>
          <p:cNvPr id="22" name="CuadroTexto 21"/>
          <p:cNvSpPr txBox="1"/>
          <p:nvPr/>
        </p:nvSpPr>
        <p:spPr>
          <a:xfrm>
            <a:off x="8286108" y="4939594"/>
            <a:ext cx="3891765" cy="338554"/>
          </a:xfrm>
          <a:prstGeom prst="rect">
            <a:avLst/>
          </a:prstGeom>
          <a:noFill/>
        </p:spPr>
        <p:txBody>
          <a:bodyPr wrap="square" rtlCol="0">
            <a:spAutoFit/>
          </a:bodyPr>
          <a:lstStyle/>
          <a:p>
            <a:r>
              <a:rPr lang="es-ES" sz="1600" dirty="0" smtClean="0"/>
              <a:t>Beneficio actual del proyecto: 2234.05€</a:t>
            </a:r>
            <a:endParaRPr lang="es-ES" sz="1600" dirty="0"/>
          </a:p>
        </p:txBody>
      </p:sp>
      <p:sp>
        <p:nvSpPr>
          <p:cNvPr id="23" name="Rectángulo 22"/>
          <p:cNvSpPr/>
          <p:nvPr/>
        </p:nvSpPr>
        <p:spPr>
          <a:xfrm>
            <a:off x="8286108" y="4231708"/>
            <a:ext cx="3905892" cy="124441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0" name="Rectángulo 19"/>
          <p:cNvSpPr/>
          <p:nvPr/>
        </p:nvSpPr>
        <p:spPr>
          <a:xfrm>
            <a:off x="1322172" y="5154525"/>
            <a:ext cx="4291913" cy="1392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4" name="CuadroTexto 23"/>
          <p:cNvSpPr txBox="1"/>
          <p:nvPr/>
        </p:nvSpPr>
        <p:spPr>
          <a:xfrm>
            <a:off x="1771133" y="5277081"/>
            <a:ext cx="3402227" cy="338554"/>
          </a:xfrm>
          <a:prstGeom prst="rect">
            <a:avLst/>
          </a:prstGeom>
          <a:noFill/>
        </p:spPr>
        <p:txBody>
          <a:bodyPr wrap="square" rtlCol="0">
            <a:spAutoFit/>
          </a:bodyPr>
          <a:lstStyle/>
          <a:p>
            <a:r>
              <a:rPr lang="es-ES" sz="1600" dirty="0" smtClean="0"/>
              <a:t>Tareas finalizadas en la Semana 1: 32</a:t>
            </a:r>
            <a:endParaRPr lang="es-ES" sz="1600" dirty="0"/>
          </a:p>
        </p:txBody>
      </p:sp>
      <p:sp>
        <p:nvSpPr>
          <p:cNvPr id="25" name="CuadroTexto 24"/>
          <p:cNvSpPr txBox="1"/>
          <p:nvPr/>
        </p:nvSpPr>
        <p:spPr>
          <a:xfrm>
            <a:off x="1771133" y="5628841"/>
            <a:ext cx="3402227" cy="338554"/>
          </a:xfrm>
          <a:prstGeom prst="rect">
            <a:avLst/>
          </a:prstGeom>
          <a:noFill/>
        </p:spPr>
        <p:txBody>
          <a:bodyPr wrap="square" rtlCol="0">
            <a:spAutoFit/>
          </a:bodyPr>
          <a:lstStyle/>
          <a:p>
            <a:r>
              <a:rPr lang="es-ES" sz="1600" dirty="0" smtClean="0"/>
              <a:t>Tareas planificadas del proyecto: 109</a:t>
            </a:r>
            <a:endParaRPr lang="es-ES" sz="1600" dirty="0"/>
          </a:p>
        </p:txBody>
      </p:sp>
      <p:cxnSp>
        <p:nvCxnSpPr>
          <p:cNvPr id="26" name="Conector recto de flecha 25"/>
          <p:cNvCxnSpPr/>
          <p:nvPr/>
        </p:nvCxnSpPr>
        <p:spPr>
          <a:xfrm flipH="1">
            <a:off x="3464007" y="5933743"/>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uadroTexto 26"/>
          <p:cNvSpPr txBox="1"/>
          <p:nvPr/>
        </p:nvSpPr>
        <p:spPr>
          <a:xfrm>
            <a:off x="1771133" y="6182252"/>
            <a:ext cx="3505202" cy="584775"/>
          </a:xfrm>
          <a:prstGeom prst="rect">
            <a:avLst/>
          </a:prstGeom>
          <a:noFill/>
        </p:spPr>
        <p:txBody>
          <a:bodyPr wrap="square" rtlCol="0">
            <a:spAutoFit/>
          </a:bodyPr>
          <a:lstStyle/>
          <a:p>
            <a:r>
              <a:rPr lang="es-ES" sz="1600" dirty="0" smtClean="0"/>
              <a:t>Porcentaje de tareas realizadas: </a:t>
            </a:r>
            <a:r>
              <a:rPr lang="es-ES" sz="1600" dirty="0"/>
              <a:t>29,35%</a:t>
            </a:r>
          </a:p>
          <a:p>
            <a:endParaRPr lang="es-ES" sz="1600" dirty="0"/>
          </a:p>
        </p:txBody>
      </p:sp>
    </p:spTree>
    <p:extLst>
      <p:ext uri="{BB962C8B-B14F-4D97-AF65-F5344CB8AC3E}">
        <p14:creationId xmlns:p14="http://schemas.microsoft.com/office/powerpoint/2010/main" val="222998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2</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418322182"/>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65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108,33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43,33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smtClean="0">
                          <a:solidFill>
                            <a:srgbClr val="000000"/>
                          </a:solidFill>
                          <a:effectLst/>
                        </a:rPr>
                        <a:t>62,5</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smtClean="0">
                          <a:solidFill>
                            <a:srgbClr val="000000"/>
                          </a:solidFill>
                          <a:effectLst/>
                        </a:rPr>
                        <a:t>45,83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153,75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256,25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smtClean="0">
                          <a:solidFill>
                            <a:srgbClr val="000000"/>
                          </a:solidFill>
                          <a:effectLst/>
                        </a:rPr>
                        <a:t>145</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smtClean="0">
                          <a:solidFill>
                            <a:srgbClr val="000000"/>
                          </a:solidFill>
                          <a:effectLst/>
                        </a:rPr>
                        <a:t>111,25</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92,5</a:t>
                      </a: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154,16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61,66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smtClean="0">
                          <a:solidFill>
                            <a:srgbClr val="000000"/>
                          </a:solidFill>
                          <a:effectLst/>
                        </a:rPr>
                        <a:t>97,5</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smtClean="0">
                          <a:solidFill>
                            <a:srgbClr val="000000"/>
                          </a:solidFill>
                          <a:effectLst/>
                        </a:rPr>
                        <a:t>56,66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82,5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137,5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55</a:t>
                      </a:r>
                    </a:p>
                  </a:txBody>
                  <a:tcPr marL="28575" marR="28575" marT="0" marB="0" anchor="ctr">
                    <a:lnL>
                      <a:noFill/>
                    </a:lnL>
                    <a:lnR>
                      <a:noFill/>
                    </a:lnR>
                    <a:lnT>
                      <a:noFill/>
                    </a:lnT>
                    <a:lnB>
                      <a:noFill/>
                    </a:lnB>
                  </a:tcPr>
                </a:tc>
                <a:tc>
                  <a:txBody>
                    <a:bodyPr/>
                    <a:lstStyle/>
                    <a:p>
                      <a:pPr algn="ctr" rtl="0" fontAlgn="ctr"/>
                      <a:r>
                        <a:rPr lang="es-ES" sz="1400" smtClean="0">
                          <a:solidFill>
                            <a:srgbClr val="000000"/>
                          </a:solidFill>
                          <a:effectLst/>
                        </a:rPr>
                        <a:t>97,5</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smtClean="0">
                          <a:solidFill>
                            <a:srgbClr val="000000"/>
                          </a:solidFill>
                          <a:effectLst/>
                        </a:rPr>
                        <a:t>40</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155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258,33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103,33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smtClean="0">
                          <a:solidFill>
                            <a:srgbClr val="000000"/>
                          </a:solidFill>
                          <a:effectLst/>
                        </a:rPr>
                        <a:t>195</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smtClean="0">
                          <a:solidFill>
                            <a:srgbClr val="000000"/>
                          </a:solidFill>
                          <a:effectLst/>
                        </a:rPr>
                        <a:t>63,33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rtl="0" fontAlgn="ctr"/>
                      <a:r>
                        <a:rPr lang="es-ES" sz="1400" dirty="0">
                          <a:solidFill>
                            <a:srgbClr val="000000"/>
                          </a:solidFill>
                          <a:effectLst/>
                        </a:rPr>
                        <a:t>548,75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914,58</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365,83</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597,5</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317,08</a:t>
                      </a:r>
                      <a:endParaRPr lang="es-ES" sz="1400" dirty="0">
                        <a:solidFill>
                          <a:srgbClr val="000000"/>
                        </a:solidFill>
                        <a:effectLst/>
                      </a:endParaRP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130,5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2</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1957,5€</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6,13 horas en la Semana 1 y sobrepasado el tiempo planificado en la Semana 2 en 3,25 horas.</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2042,5€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Coste ahorrado de 91.95€ en la Semana 1 y sobrepasado el coste planificado en la Semana 2 en 48,75€</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2085,7€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39252" y="106948"/>
            <a:ext cx="2042983" cy="1384995"/>
          </a:xfrm>
          <a:prstGeom prst="rect">
            <a:avLst/>
          </a:prstGeom>
          <a:noFill/>
        </p:spPr>
        <p:txBody>
          <a:bodyPr wrap="square" rtlCol="0">
            <a:spAutoFit/>
          </a:bodyPr>
          <a:lstStyle/>
          <a:p>
            <a:r>
              <a:rPr lang="es-ES" sz="1400" dirty="0" smtClean="0"/>
              <a:t>El tiempo planificado del proyecto ha aumentado al localizar nuevas tareas a la hora de la ejecución. </a:t>
            </a:r>
            <a:r>
              <a:rPr lang="es-ES" sz="1400" dirty="0"/>
              <a:t> </a:t>
            </a:r>
            <a:r>
              <a:rPr lang="es-ES" sz="1400" dirty="0" smtClean="0"/>
              <a:t>Además de localizar más tareas para la Semana 3</a:t>
            </a:r>
            <a:endParaRPr lang="es-ES" sz="14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-6,13 + 3,25 = -2,88</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755302" y="5647433"/>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-91.95 + 48,75= -43,2</a:t>
            </a:r>
            <a:endParaRPr lang="es-ES" sz="1400" dirty="0"/>
          </a:p>
        </p:txBody>
      </p:sp>
      <p:sp>
        <p:nvSpPr>
          <p:cNvPr id="30" name="Rectángulo 29"/>
          <p:cNvSpPr/>
          <p:nvPr/>
        </p:nvSpPr>
        <p:spPr>
          <a:xfrm>
            <a:off x="1075037" y="5033319"/>
            <a:ext cx="4291913" cy="1529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CuadroTexto 30"/>
          <p:cNvSpPr txBox="1"/>
          <p:nvPr/>
        </p:nvSpPr>
        <p:spPr>
          <a:xfrm>
            <a:off x="1523998" y="5124609"/>
            <a:ext cx="3748218" cy="1323439"/>
          </a:xfrm>
          <a:prstGeom prst="rect">
            <a:avLst/>
          </a:prstGeom>
          <a:noFill/>
        </p:spPr>
        <p:txBody>
          <a:bodyPr wrap="square" rtlCol="0">
            <a:spAutoFit/>
          </a:bodyPr>
          <a:lstStyle/>
          <a:p>
            <a:r>
              <a:rPr lang="es-ES" sz="1600" dirty="0" smtClean="0"/>
              <a:t>Tareas finalizadas en la Semana 2: 79</a:t>
            </a:r>
          </a:p>
          <a:p>
            <a:r>
              <a:rPr lang="es-ES" sz="1600" dirty="0"/>
              <a:t>Tareas sin finalizar en la Semana </a:t>
            </a:r>
            <a:r>
              <a:rPr lang="es-ES" sz="1600" dirty="0" smtClean="0"/>
              <a:t>2: </a:t>
            </a:r>
            <a:r>
              <a:rPr lang="es-ES" sz="1600" dirty="0"/>
              <a:t>1 </a:t>
            </a:r>
            <a:r>
              <a:rPr lang="es-ES" sz="1600" dirty="0" smtClean="0"/>
              <a:t>(90</a:t>
            </a:r>
            <a:r>
              <a:rPr lang="es-ES" sz="1600" dirty="0"/>
              <a:t>%)</a:t>
            </a:r>
          </a:p>
          <a:p>
            <a:endParaRPr lang="es-ES" sz="1600" dirty="0" smtClean="0"/>
          </a:p>
          <a:p>
            <a:endParaRPr lang="es-ES" sz="1600" dirty="0"/>
          </a:p>
          <a:p>
            <a:endParaRPr lang="es-ES" sz="1600" dirty="0"/>
          </a:p>
        </p:txBody>
      </p:sp>
      <p:sp>
        <p:nvSpPr>
          <p:cNvPr id="32" name="CuadroTexto 31"/>
          <p:cNvSpPr txBox="1"/>
          <p:nvPr/>
        </p:nvSpPr>
        <p:spPr>
          <a:xfrm>
            <a:off x="1523998" y="5645317"/>
            <a:ext cx="3402227" cy="338554"/>
          </a:xfrm>
          <a:prstGeom prst="rect">
            <a:avLst/>
          </a:prstGeom>
          <a:noFill/>
        </p:spPr>
        <p:txBody>
          <a:bodyPr wrap="square" rtlCol="0">
            <a:spAutoFit/>
          </a:bodyPr>
          <a:lstStyle/>
          <a:p>
            <a:r>
              <a:rPr lang="es-ES" sz="1600" dirty="0" smtClean="0"/>
              <a:t>Tareas planificadas del proyecto: 127</a:t>
            </a:r>
          </a:p>
        </p:txBody>
      </p:sp>
      <p:cxnSp>
        <p:nvCxnSpPr>
          <p:cNvPr id="33" name="Conector recto de flecha 32"/>
          <p:cNvCxnSpPr/>
          <p:nvPr/>
        </p:nvCxnSpPr>
        <p:spPr>
          <a:xfrm flipH="1">
            <a:off x="3216872" y="5950219"/>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uadroTexto 33"/>
          <p:cNvSpPr txBox="1"/>
          <p:nvPr/>
        </p:nvSpPr>
        <p:spPr>
          <a:xfrm>
            <a:off x="1523998" y="6198728"/>
            <a:ext cx="3505202" cy="584775"/>
          </a:xfrm>
          <a:prstGeom prst="rect">
            <a:avLst/>
          </a:prstGeom>
          <a:noFill/>
        </p:spPr>
        <p:txBody>
          <a:bodyPr wrap="square" rtlCol="0">
            <a:spAutoFit/>
          </a:bodyPr>
          <a:lstStyle/>
          <a:p>
            <a:r>
              <a:rPr lang="es-ES" sz="1600" dirty="0" smtClean="0"/>
              <a:t>Porcentaje de tareas realizadas: 62,91%</a:t>
            </a:r>
            <a:endParaRPr lang="es-ES" sz="1600" dirty="0"/>
          </a:p>
          <a:p>
            <a:endParaRPr lang="es-ES" sz="1600" dirty="0"/>
          </a:p>
        </p:txBody>
      </p:sp>
    </p:spTree>
    <p:extLst>
      <p:ext uri="{BB962C8B-B14F-4D97-AF65-F5344CB8AC3E}">
        <p14:creationId xmlns:p14="http://schemas.microsoft.com/office/powerpoint/2010/main" val="3666373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843203699"/>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121,25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78,75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97,5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119,5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41,25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27,5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rtl="0" fontAlgn="ctr"/>
                      <a:r>
                        <a:rPr lang="es-ES" sz="1400" dirty="0">
                          <a:solidFill>
                            <a:srgbClr val="000000"/>
                          </a:solidFill>
                          <a:effectLst/>
                        </a:rPr>
                        <a:t>521,25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868,75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347,5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463,25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405,5</a:t>
                      </a: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143,5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3</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2152,5€</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2,88 horas en la Semana 2 y en la Semana 3 no se han utilizado 3,86 horas del tiempo planificado.</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1847,5€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En el balance de coste de la Semana 2 se han ahorrado 43,2€ y en la Semana 3 se han obtenido 58€ de beneficio.</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1948,7€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39252" y="106948"/>
            <a:ext cx="2042983" cy="1277273"/>
          </a:xfrm>
          <a:prstGeom prst="rect">
            <a:avLst/>
          </a:prstGeom>
          <a:noFill/>
        </p:spPr>
        <p:txBody>
          <a:bodyPr wrap="square" rtlCol="0">
            <a:spAutoFit/>
          </a:bodyPr>
          <a:lstStyle/>
          <a:p>
            <a:r>
              <a:rPr lang="es-ES" sz="1100" dirty="0" smtClean="0"/>
              <a:t>El tiempo planificado ha aumentado debido a que en la Semana 4  se han asignado las tareas no completadas de la Semana 3 y se han localizado nuevas tareas no planificadas para la semana 4.</a:t>
            </a:r>
            <a:endParaRPr lang="es-ES" sz="11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-2,88 - 3,86 = -6,74</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694313" y="5669184"/>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-43,2 -58 = -101,2</a:t>
            </a:r>
            <a:endParaRPr lang="es-ES" sz="1400" dirty="0"/>
          </a:p>
        </p:txBody>
      </p:sp>
      <p:sp>
        <p:nvSpPr>
          <p:cNvPr id="30" name="Rectángulo 29"/>
          <p:cNvSpPr/>
          <p:nvPr/>
        </p:nvSpPr>
        <p:spPr>
          <a:xfrm>
            <a:off x="1297541" y="5126292"/>
            <a:ext cx="4291913" cy="1540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CuadroTexto 30"/>
          <p:cNvSpPr txBox="1"/>
          <p:nvPr/>
        </p:nvSpPr>
        <p:spPr>
          <a:xfrm>
            <a:off x="1614614" y="5220980"/>
            <a:ext cx="3904737" cy="1569660"/>
          </a:xfrm>
          <a:prstGeom prst="rect">
            <a:avLst/>
          </a:prstGeom>
          <a:noFill/>
        </p:spPr>
        <p:txBody>
          <a:bodyPr wrap="square" rtlCol="0">
            <a:spAutoFit/>
          </a:bodyPr>
          <a:lstStyle/>
          <a:p>
            <a:r>
              <a:rPr lang="es-ES" sz="1600" dirty="0" smtClean="0"/>
              <a:t>Tareas finalizadas en la Semana 3: 100</a:t>
            </a:r>
          </a:p>
          <a:p>
            <a:r>
              <a:rPr lang="es-ES" sz="1600" dirty="0" smtClean="0"/>
              <a:t>Tareas </a:t>
            </a:r>
            <a:r>
              <a:rPr lang="es-ES" sz="1600" dirty="0"/>
              <a:t>sin finalizar en la Semana </a:t>
            </a:r>
            <a:r>
              <a:rPr lang="es-ES" sz="1600" dirty="0" smtClean="0"/>
              <a:t>3: 6 (25%)</a:t>
            </a:r>
            <a:endParaRPr lang="es-ES" sz="1600" dirty="0"/>
          </a:p>
          <a:p>
            <a:endParaRPr lang="es-ES" sz="1600" dirty="0" smtClean="0"/>
          </a:p>
          <a:p>
            <a:endParaRPr lang="es-ES" sz="1600" dirty="0" smtClean="0"/>
          </a:p>
          <a:p>
            <a:endParaRPr lang="es-ES" sz="1600" dirty="0"/>
          </a:p>
          <a:p>
            <a:endParaRPr lang="es-ES" sz="1600" dirty="0"/>
          </a:p>
        </p:txBody>
      </p:sp>
      <p:sp>
        <p:nvSpPr>
          <p:cNvPr id="32" name="CuadroTexto 31"/>
          <p:cNvSpPr txBox="1"/>
          <p:nvPr/>
        </p:nvSpPr>
        <p:spPr>
          <a:xfrm>
            <a:off x="1614614" y="5719813"/>
            <a:ext cx="3402227" cy="338554"/>
          </a:xfrm>
          <a:prstGeom prst="rect">
            <a:avLst/>
          </a:prstGeom>
          <a:noFill/>
        </p:spPr>
        <p:txBody>
          <a:bodyPr wrap="square" rtlCol="0">
            <a:spAutoFit/>
          </a:bodyPr>
          <a:lstStyle/>
          <a:p>
            <a:r>
              <a:rPr lang="es-ES" sz="1600" dirty="0" smtClean="0"/>
              <a:t>Tareas planificadas del proyecto: 142</a:t>
            </a:r>
            <a:endParaRPr lang="es-ES" sz="1600" dirty="0"/>
          </a:p>
        </p:txBody>
      </p:sp>
      <p:cxnSp>
        <p:nvCxnSpPr>
          <p:cNvPr id="33" name="Conector recto de flecha 32"/>
          <p:cNvCxnSpPr/>
          <p:nvPr/>
        </p:nvCxnSpPr>
        <p:spPr>
          <a:xfrm flipH="1">
            <a:off x="3307488" y="6024715"/>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uadroTexto 33"/>
          <p:cNvSpPr txBox="1"/>
          <p:nvPr/>
        </p:nvSpPr>
        <p:spPr>
          <a:xfrm>
            <a:off x="1614614" y="6273224"/>
            <a:ext cx="3505202" cy="584775"/>
          </a:xfrm>
          <a:prstGeom prst="rect">
            <a:avLst/>
          </a:prstGeom>
          <a:noFill/>
        </p:spPr>
        <p:txBody>
          <a:bodyPr wrap="square" rtlCol="0">
            <a:spAutoFit/>
          </a:bodyPr>
          <a:lstStyle/>
          <a:p>
            <a:r>
              <a:rPr lang="es-ES" sz="1600" dirty="0" smtClean="0"/>
              <a:t>Porcentaje de tareas realizadas: 70,5%</a:t>
            </a:r>
            <a:endParaRPr lang="es-ES" sz="1600" dirty="0"/>
          </a:p>
          <a:p>
            <a:endParaRPr lang="es-ES" sz="1600" dirty="0"/>
          </a:p>
        </p:txBody>
      </p:sp>
    </p:spTree>
    <p:extLst>
      <p:ext uri="{BB962C8B-B14F-4D97-AF65-F5344CB8AC3E}">
        <p14:creationId xmlns:p14="http://schemas.microsoft.com/office/powerpoint/2010/main" val="2815345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580205772"/>
              </p:ext>
            </p:extLst>
          </p:nvPr>
        </p:nvGraphicFramePr>
        <p:xfrm>
          <a:off x="370703" y="2797626"/>
          <a:ext cx="7809470" cy="2123333"/>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110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52,5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83,75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78,75</a:t>
                      </a:r>
                    </a:p>
                  </a:txBody>
                  <a:tcPr marL="9525" marR="9525" marT="9525"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77,5</a:t>
                      </a:r>
                    </a:p>
                  </a:txBody>
                  <a:tcPr marL="9525" marR="9525" marT="9525"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108,75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53,75</a:t>
                      </a:r>
                    </a:p>
                  </a:txBody>
                  <a:tcPr marL="9525" marR="9525" marT="9525"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97,5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162,5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93,75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68,75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487,5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812,5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481,25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331,25</a:t>
                      </a:r>
                    </a:p>
                  </a:txBody>
                  <a:tcPr marL="9525" marR="9525" marT="9525"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146,8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4</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2202€</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6,74 horas en la Semana 3 y en la Semana 4 no se han utilizado 0,41 horas del tiempo planificado. </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1798€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En el balance de coste de la Semana 3 se han ahorrado 101,2€ y en la Semana 4 se han obtenido 6,25€ de beneficio.</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1905,45€</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49549" y="388222"/>
            <a:ext cx="2042983" cy="769441"/>
          </a:xfrm>
          <a:prstGeom prst="rect">
            <a:avLst/>
          </a:prstGeom>
          <a:noFill/>
        </p:spPr>
        <p:txBody>
          <a:bodyPr wrap="square" rtlCol="0">
            <a:spAutoFit/>
          </a:bodyPr>
          <a:lstStyle/>
          <a:p>
            <a:r>
              <a:rPr lang="es-ES" sz="1100" dirty="0" smtClean="0"/>
              <a:t>El tiempo planificado ha aumentado debido a que en la Semana 5 han aumentado las tareas planeadas.</a:t>
            </a:r>
            <a:endParaRPr lang="es-ES" sz="11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-6,74 - 0,41 = -7,15</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694313" y="5669184"/>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-101,2 -6,25 = -107,45</a:t>
            </a:r>
            <a:endParaRPr lang="es-ES" sz="1400" dirty="0"/>
          </a:p>
        </p:txBody>
      </p:sp>
      <p:sp>
        <p:nvSpPr>
          <p:cNvPr id="25" name="Rectángulo 24"/>
          <p:cNvSpPr/>
          <p:nvPr/>
        </p:nvSpPr>
        <p:spPr>
          <a:xfrm>
            <a:off x="1297541" y="5107459"/>
            <a:ext cx="4291913" cy="1559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6" name="CuadroTexto 25"/>
          <p:cNvSpPr txBox="1"/>
          <p:nvPr/>
        </p:nvSpPr>
        <p:spPr>
          <a:xfrm>
            <a:off x="1614614" y="5186444"/>
            <a:ext cx="3847072" cy="830997"/>
          </a:xfrm>
          <a:prstGeom prst="rect">
            <a:avLst/>
          </a:prstGeom>
          <a:noFill/>
        </p:spPr>
        <p:txBody>
          <a:bodyPr wrap="square" rtlCol="0">
            <a:spAutoFit/>
          </a:bodyPr>
          <a:lstStyle/>
          <a:p>
            <a:r>
              <a:rPr lang="es-ES" sz="1600" dirty="0" smtClean="0"/>
              <a:t>Tareas finalizadas en la Semana </a:t>
            </a:r>
            <a:r>
              <a:rPr lang="es-ES" sz="1600" dirty="0"/>
              <a:t>4</a:t>
            </a:r>
            <a:r>
              <a:rPr lang="es-ES" sz="1600" dirty="0" smtClean="0"/>
              <a:t>: 126</a:t>
            </a:r>
          </a:p>
          <a:p>
            <a:r>
              <a:rPr lang="es-ES" sz="1600" dirty="0" smtClean="0"/>
              <a:t>Tareas sin finalizar en la Semana 4: 1 (40%)</a:t>
            </a:r>
            <a:endParaRPr lang="es-ES" sz="1600" dirty="0"/>
          </a:p>
          <a:p>
            <a:endParaRPr lang="es-ES" sz="1600" dirty="0"/>
          </a:p>
        </p:txBody>
      </p:sp>
      <p:sp>
        <p:nvSpPr>
          <p:cNvPr id="27" name="CuadroTexto 26"/>
          <p:cNvSpPr txBox="1"/>
          <p:nvPr/>
        </p:nvSpPr>
        <p:spPr>
          <a:xfrm>
            <a:off x="1618732" y="5709655"/>
            <a:ext cx="3402227" cy="338554"/>
          </a:xfrm>
          <a:prstGeom prst="rect">
            <a:avLst/>
          </a:prstGeom>
          <a:noFill/>
        </p:spPr>
        <p:txBody>
          <a:bodyPr wrap="square" rtlCol="0">
            <a:spAutoFit/>
          </a:bodyPr>
          <a:lstStyle/>
          <a:p>
            <a:r>
              <a:rPr lang="es-ES" sz="1600" dirty="0" smtClean="0"/>
              <a:t>Tareas planificadas del proyecto: 150</a:t>
            </a:r>
            <a:endParaRPr lang="es-ES" sz="1600" dirty="0"/>
          </a:p>
        </p:txBody>
      </p:sp>
      <p:cxnSp>
        <p:nvCxnSpPr>
          <p:cNvPr id="28" name="Conector recto de flecha 27"/>
          <p:cNvCxnSpPr/>
          <p:nvPr/>
        </p:nvCxnSpPr>
        <p:spPr>
          <a:xfrm flipH="1">
            <a:off x="3311609" y="6084042"/>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p:cNvSpPr txBox="1"/>
          <p:nvPr/>
        </p:nvSpPr>
        <p:spPr>
          <a:xfrm>
            <a:off x="1408670" y="6265475"/>
            <a:ext cx="4116900" cy="584775"/>
          </a:xfrm>
          <a:prstGeom prst="rect">
            <a:avLst/>
          </a:prstGeom>
          <a:noFill/>
        </p:spPr>
        <p:txBody>
          <a:bodyPr wrap="square" rtlCol="0">
            <a:spAutoFit/>
          </a:bodyPr>
          <a:lstStyle/>
          <a:p>
            <a:r>
              <a:rPr lang="es-ES" sz="1600" dirty="0" smtClean="0"/>
              <a:t>Porcentaje del alcance en la Semana 4: 84,26%</a:t>
            </a:r>
            <a:endParaRPr lang="es-ES" sz="1600" dirty="0"/>
          </a:p>
          <a:p>
            <a:endParaRPr lang="es-ES" sz="1600" dirty="0"/>
          </a:p>
        </p:txBody>
      </p:sp>
    </p:spTree>
    <p:extLst>
      <p:ext uri="{BB962C8B-B14F-4D97-AF65-F5344CB8AC3E}">
        <p14:creationId xmlns:p14="http://schemas.microsoft.com/office/powerpoint/2010/main" val="1946615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1019629496"/>
              </p:ext>
            </p:extLst>
          </p:nvPr>
        </p:nvGraphicFramePr>
        <p:xfrm>
          <a:off x="370703" y="2761705"/>
          <a:ext cx="7809470" cy="2123333"/>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53,75</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46,25</a:t>
                      </a:r>
                    </a:p>
                  </a:txBody>
                  <a:tcPr marL="9525" marR="9525" marT="9525"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40</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-36</a:t>
                      </a:r>
                    </a:p>
                  </a:txBody>
                  <a:tcPr marL="9525" marR="9525" marT="9525"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112,5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45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86964">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307,5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512,5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205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407,25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105,25</a:t>
                      </a:r>
                    </a:p>
                  </a:txBody>
                  <a:tcPr marL="9525" marR="9525" marT="9525"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146,8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5</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2202€</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7,15 horas en la Semana 4 y en la Semana 5 se han utilizado 6,65 horas más del tiempo planificado. </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1798€ </a:t>
            </a:r>
            <a:endParaRPr lang="es-ES" sz="1600" dirty="0"/>
          </a:p>
        </p:txBody>
      </p:sp>
      <p:sp>
        <p:nvSpPr>
          <p:cNvPr id="21" name="CuadroTexto 20"/>
          <p:cNvSpPr txBox="1"/>
          <p:nvPr/>
        </p:nvSpPr>
        <p:spPr>
          <a:xfrm>
            <a:off x="8344980" y="5140744"/>
            <a:ext cx="3795822" cy="830997"/>
          </a:xfrm>
          <a:prstGeom prst="rect">
            <a:avLst/>
          </a:prstGeom>
          <a:noFill/>
        </p:spPr>
        <p:txBody>
          <a:bodyPr wrap="square" rtlCol="0">
            <a:spAutoFit/>
          </a:bodyPr>
          <a:lstStyle/>
          <a:p>
            <a:pPr algn="just"/>
            <a:r>
              <a:rPr lang="es-ES" sz="1600" dirty="0" smtClean="0"/>
              <a:t>En el balance de coste de la Semana 4 se han ahorrado 107,54€ </a:t>
            </a:r>
            <a:r>
              <a:rPr lang="es-ES" sz="1600" dirty="0"/>
              <a:t> y sobrepasado el coste planificado en la Semana </a:t>
            </a:r>
            <a:r>
              <a:rPr lang="es-ES" sz="1600" dirty="0" smtClean="0"/>
              <a:t>5 en 99,75€</a:t>
            </a:r>
            <a:endParaRPr lang="es-ES" sz="1600" dirty="0"/>
          </a:p>
        </p:txBody>
      </p:sp>
      <p:sp>
        <p:nvSpPr>
          <p:cNvPr id="22" name="CuadroTexto 21"/>
          <p:cNvSpPr txBox="1"/>
          <p:nvPr/>
        </p:nvSpPr>
        <p:spPr>
          <a:xfrm>
            <a:off x="8600303" y="6442365"/>
            <a:ext cx="3287934" cy="338554"/>
          </a:xfrm>
          <a:prstGeom prst="rect">
            <a:avLst/>
          </a:prstGeom>
          <a:noFill/>
        </p:spPr>
        <p:txBody>
          <a:bodyPr wrap="square" rtlCol="0">
            <a:spAutoFit/>
          </a:bodyPr>
          <a:lstStyle/>
          <a:p>
            <a:r>
              <a:rPr lang="es-ES" sz="1600" dirty="0" smtClean="0"/>
              <a:t>Beneficio final del proyecto: 1805,7€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-7,15 +6,65 = -0,5</a:t>
            </a:r>
            <a:endParaRPr lang="es-ES" sz="1400" dirty="0"/>
          </a:p>
        </p:txBody>
      </p:sp>
      <p:sp>
        <p:nvSpPr>
          <p:cNvPr id="24" name="Rectángulo 23"/>
          <p:cNvSpPr/>
          <p:nvPr/>
        </p:nvSpPr>
        <p:spPr>
          <a:xfrm>
            <a:off x="8600303" y="6009352"/>
            <a:ext cx="3381932"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-107,45 +99,75 = -7,7</a:t>
            </a:r>
            <a:endParaRPr lang="es-ES" sz="1400" dirty="0"/>
          </a:p>
        </p:txBody>
      </p:sp>
      <p:sp>
        <p:nvSpPr>
          <p:cNvPr id="25" name="Rectángulo 24"/>
          <p:cNvSpPr/>
          <p:nvPr/>
        </p:nvSpPr>
        <p:spPr>
          <a:xfrm>
            <a:off x="1297541" y="5107459"/>
            <a:ext cx="4291913" cy="1559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6" name="CuadroTexto 25"/>
          <p:cNvSpPr txBox="1"/>
          <p:nvPr/>
        </p:nvSpPr>
        <p:spPr>
          <a:xfrm>
            <a:off x="1618732" y="5185524"/>
            <a:ext cx="3847072" cy="584775"/>
          </a:xfrm>
          <a:prstGeom prst="rect">
            <a:avLst/>
          </a:prstGeom>
          <a:noFill/>
        </p:spPr>
        <p:txBody>
          <a:bodyPr wrap="square" rtlCol="0">
            <a:spAutoFit/>
          </a:bodyPr>
          <a:lstStyle/>
          <a:p>
            <a:r>
              <a:rPr lang="es-ES" sz="1600" dirty="0" smtClean="0"/>
              <a:t>Tareas finalizadas en la Semana 5: 150</a:t>
            </a:r>
          </a:p>
          <a:p>
            <a:r>
              <a:rPr lang="es-ES" sz="1600" dirty="0" smtClean="0"/>
              <a:t>Tareas sin finalizar en la Semana 5: 0</a:t>
            </a:r>
            <a:endParaRPr lang="es-ES" sz="1600" dirty="0"/>
          </a:p>
        </p:txBody>
      </p:sp>
      <p:sp>
        <p:nvSpPr>
          <p:cNvPr id="27" name="CuadroTexto 26"/>
          <p:cNvSpPr txBox="1"/>
          <p:nvPr/>
        </p:nvSpPr>
        <p:spPr>
          <a:xfrm>
            <a:off x="1618732" y="5709655"/>
            <a:ext cx="3402227" cy="338554"/>
          </a:xfrm>
          <a:prstGeom prst="rect">
            <a:avLst/>
          </a:prstGeom>
          <a:noFill/>
        </p:spPr>
        <p:txBody>
          <a:bodyPr wrap="square" rtlCol="0">
            <a:spAutoFit/>
          </a:bodyPr>
          <a:lstStyle/>
          <a:p>
            <a:r>
              <a:rPr lang="es-ES" sz="1600" dirty="0" smtClean="0"/>
              <a:t>Tareas planificadas del proyecto: 150</a:t>
            </a:r>
            <a:endParaRPr lang="es-ES" sz="1600" dirty="0"/>
          </a:p>
        </p:txBody>
      </p:sp>
      <p:cxnSp>
        <p:nvCxnSpPr>
          <p:cNvPr id="28" name="Conector recto de flecha 27"/>
          <p:cNvCxnSpPr/>
          <p:nvPr/>
        </p:nvCxnSpPr>
        <p:spPr>
          <a:xfrm flipH="1">
            <a:off x="3311609" y="6084042"/>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p:cNvSpPr txBox="1"/>
          <p:nvPr/>
        </p:nvSpPr>
        <p:spPr>
          <a:xfrm>
            <a:off x="1408670" y="6265475"/>
            <a:ext cx="4116900" cy="584775"/>
          </a:xfrm>
          <a:prstGeom prst="rect">
            <a:avLst/>
          </a:prstGeom>
          <a:noFill/>
        </p:spPr>
        <p:txBody>
          <a:bodyPr wrap="square" rtlCol="0">
            <a:spAutoFit/>
          </a:bodyPr>
          <a:lstStyle/>
          <a:p>
            <a:r>
              <a:rPr lang="es-ES" sz="1600" dirty="0" smtClean="0"/>
              <a:t>Porcentaje del alcance en la Semana 5: 100%</a:t>
            </a:r>
            <a:endParaRPr lang="es-ES" sz="1600" dirty="0"/>
          </a:p>
          <a:p>
            <a:endParaRPr lang="es-ES" sz="1600" dirty="0"/>
          </a:p>
        </p:txBody>
      </p:sp>
      <p:sp>
        <p:nvSpPr>
          <p:cNvPr id="30" name="CuadroTexto 29"/>
          <p:cNvSpPr txBox="1"/>
          <p:nvPr/>
        </p:nvSpPr>
        <p:spPr>
          <a:xfrm>
            <a:off x="8566253" y="4846970"/>
            <a:ext cx="3415981" cy="338554"/>
          </a:xfrm>
          <a:prstGeom prst="rect">
            <a:avLst/>
          </a:prstGeom>
          <a:noFill/>
        </p:spPr>
        <p:txBody>
          <a:bodyPr wrap="square" rtlCol="0">
            <a:spAutoFit/>
          </a:bodyPr>
          <a:lstStyle/>
          <a:p>
            <a:r>
              <a:rPr lang="es-ES" sz="1600" dirty="0" smtClean="0"/>
              <a:t>Tiempo final </a:t>
            </a:r>
            <a:r>
              <a:rPr lang="es-ES" sz="1600" dirty="0" smtClean="0"/>
              <a:t>del proyecto: </a:t>
            </a:r>
            <a:r>
              <a:rPr lang="es-ES" sz="1600" dirty="0" smtClean="0"/>
              <a:t>146,3 horas</a:t>
            </a:r>
            <a:endParaRPr lang="es-ES" sz="1600" dirty="0"/>
          </a:p>
        </p:txBody>
      </p:sp>
    </p:spTree>
    <p:extLst>
      <p:ext uri="{BB962C8B-B14F-4D97-AF65-F5344CB8AC3E}">
        <p14:creationId xmlns:p14="http://schemas.microsoft.com/office/powerpoint/2010/main" val="77198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594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Visión global</a:t>
            </a:r>
            <a:endParaRPr lang="es-ES" dirty="0">
              <a:latin typeface="Arial" panose="020B0604020202020204" pitchFamily="34" charset="0"/>
              <a:cs typeface="Arial" panose="020B0604020202020204" pitchFamily="34" charset="0"/>
            </a:endParaRPr>
          </a:p>
        </p:txBody>
      </p:sp>
      <p:sp>
        <p:nvSpPr>
          <p:cNvPr id="24" name="Forma en L 23"/>
          <p:cNvSpPr/>
          <p:nvPr/>
        </p:nvSpPr>
        <p:spPr>
          <a:xfrm>
            <a:off x="1872447" y="1781688"/>
            <a:ext cx="9246742" cy="4410925"/>
          </a:xfrm>
          <a:prstGeom prst="corner">
            <a:avLst>
              <a:gd name="adj1" fmla="val 1385"/>
              <a:gd name="adj2" fmla="val 1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702067" y="2062733"/>
            <a:ext cx="1695236" cy="369332"/>
          </a:xfrm>
          <a:prstGeom prst="rect">
            <a:avLst/>
          </a:prstGeom>
          <a:noFill/>
        </p:spPr>
        <p:txBody>
          <a:bodyPr wrap="square" rtlCol="0">
            <a:spAutoFit/>
          </a:bodyPr>
          <a:lstStyle/>
          <a:p>
            <a:r>
              <a:rPr lang="es-ES" dirty="0" smtClean="0"/>
              <a:t>Semana 1</a:t>
            </a:r>
            <a:endParaRPr lang="es-ES" dirty="0"/>
          </a:p>
        </p:txBody>
      </p:sp>
      <p:sp>
        <p:nvSpPr>
          <p:cNvPr id="26" name="CuadroTexto 25"/>
          <p:cNvSpPr txBox="1"/>
          <p:nvPr/>
        </p:nvSpPr>
        <p:spPr>
          <a:xfrm>
            <a:off x="702067" y="2834695"/>
            <a:ext cx="1695236" cy="369332"/>
          </a:xfrm>
          <a:prstGeom prst="rect">
            <a:avLst/>
          </a:prstGeom>
          <a:noFill/>
        </p:spPr>
        <p:txBody>
          <a:bodyPr wrap="square" rtlCol="0">
            <a:spAutoFit/>
          </a:bodyPr>
          <a:lstStyle/>
          <a:p>
            <a:r>
              <a:rPr lang="es-ES" dirty="0" smtClean="0"/>
              <a:t>Semana 2</a:t>
            </a:r>
            <a:endParaRPr lang="es-ES" dirty="0"/>
          </a:p>
        </p:txBody>
      </p:sp>
      <p:sp>
        <p:nvSpPr>
          <p:cNvPr id="27" name="CuadroTexto 26"/>
          <p:cNvSpPr txBox="1"/>
          <p:nvPr/>
        </p:nvSpPr>
        <p:spPr>
          <a:xfrm>
            <a:off x="702067" y="3605033"/>
            <a:ext cx="1695236" cy="369332"/>
          </a:xfrm>
          <a:prstGeom prst="rect">
            <a:avLst/>
          </a:prstGeom>
          <a:noFill/>
        </p:spPr>
        <p:txBody>
          <a:bodyPr wrap="square" rtlCol="0">
            <a:spAutoFit/>
          </a:bodyPr>
          <a:lstStyle/>
          <a:p>
            <a:r>
              <a:rPr lang="es-ES" dirty="0" smtClean="0"/>
              <a:t>Semana 3</a:t>
            </a:r>
            <a:endParaRPr lang="es-ES" dirty="0"/>
          </a:p>
        </p:txBody>
      </p:sp>
      <p:sp>
        <p:nvSpPr>
          <p:cNvPr id="28" name="CuadroTexto 27"/>
          <p:cNvSpPr txBox="1"/>
          <p:nvPr/>
        </p:nvSpPr>
        <p:spPr>
          <a:xfrm>
            <a:off x="702067" y="4375371"/>
            <a:ext cx="1695236" cy="369332"/>
          </a:xfrm>
          <a:prstGeom prst="rect">
            <a:avLst/>
          </a:prstGeom>
          <a:noFill/>
        </p:spPr>
        <p:txBody>
          <a:bodyPr wrap="square" rtlCol="0">
            <a:spAutoFit/>
          </a:bodyPr>
          <a:lstStyle/>
          <a:p>
            <a:r>
              <a:rPr lang="es-ES" dirty="0" smtClean="0"/>
              <a:t>Semana 4</a:t>
            </a:r>
            <a:endParaRPr lang="es-ES" dirty="0"/>
          </a:p>
        </p:txBody>
      </p:sp>
      <p:sp>
        <p:nvSpPr>
          <p:cNvPr id="29" name="CuadroTexto 28"/>
          <p:cNvSpPr txBox="1"/>
          <p:nvPr/>
        </p:nvSpPr>
        <p:spPr>
          <a:xfrm>
            <a:off x="702067" y="5145709"/>
            <a:ext cx="1695236" cy="369332"/>
          </a:xfrm>
          <a:prstGeom prst="rect">
            <a:avLst/>
          </a:prstGeom>
          <a:noFill/>
        </p:spPr>
        <p:txBody>
          <a:bodyPr wrap="square" rtlCol="0">
            <a:spAutoFit/>
          </a:bodyPr>
          <a:lstStyle/>
          <a:p>
            <a:r>
              <a:rPr lang="es-ES" dirty="0" smtClean="0"/>
              <a:t>Semana 5</a:t>
            </a:r>
            <a:endParaRPr lang="es-ES" dirty="0"/>
          </a:p>
        </p:txBody>
      </p:sp>
      <p:sp>
        <p:nvSpPr>
          <p:cNvPr id="32" name="CuadroTexto 31"/>
          <p:cNvSpPr txBox="1"/>
          <p:nvPr/>
        </p:nvSpPr>
        <p:spPr>
          <a:xfrm>
            <a:off x="11388521" y="6396220"/>
            <a:ext cx="572593" cy="307777"/>
          </a:xfrm>
          <a:prstGeom prst="rect">
            <a:avLst/>
          </a:prstGeom>
          <a:noFill/>
        </p:spPr>
        <p:txBody>
          <a:bodyPr wrap="none" rtlCol="0">
            <a:spAutoFit/>
          </a:bodyPr>
          <a:lstStyle/>
          <a:p>
            <a:r>
              <a:rPr lang="es-ES" sz="1400" dirty="0" smtClean="0"/>
              <a:t>(min)</a:t>
            </a:r>
            <a:endParaRPr lang="es-ES" sz="1400" dirty="0"/>
          </a:p>
        </p:txBody>
      </p:sp>
      <p:cxnSp>
        <p:nvCxnSpPr>
          <p:cNvPr id="34" name="Conector recto 33"/>
          <p:cNvCxnSpPr/>
          <p:nvPr/>
        </p:nvCxnSpPr>
        <p:spPr>
          <a:xfrm flipV="1">
            <a:off x="11096090" y="1929780"/>
            <a:ext cx="1" cy="4319958"/>
          </a:xfrm>
          <a:prstGeom prst="line">
            <a:avLst/>
          </a:prstGeom>
        </p:spPr>
        <p:style>
          <a:lnRef idx="1">
            <a:schemeClr val="dk1"/>
          </a:lnRef>
          <a:fillRef idx="0">
            <a:schemeClr val="dk1"/>
          </a:fillRef>
          <a:effectRef idx="0">
            <a:schemeClr val="dk1"/>
          </a:effectRef>
          <a:fontRef idx="minor">
            <a:schemeClr val="tx1"/>
          </a:fontRef>
        </p:style>
      </p:cxnSp>
      <p:sp>
        <p:nvSpPr>
          <p:cNvPr id="36" name="CuadroTexto 35"/>
          <p:cNvSpPr txBox="1"/>
          <p:nvPr/>
        </p:nvSpPr>
        <p:spPr>
          <a:xfrm>
            <a:off x="11142287" y="1929780"/>
            <a:ext cx="786010" cy="369332"/>
          </a:xfrm>
          <a:prstGeom prst="rect">
            <a:avLst/>
          </a:prstGeom>
          <a:noFill/>
        </p:spPr>
        <p:txBody>
          <a:bodyPr wrap="square" rtlCol="0">
            <a:spAutoFit/>
          </a:bodyPr>
          <a:lstStyle/>
          <a:p>
            <a:r>
              <a:rPr lang="es-ES" dirty="0" smtClean="0"/>
              <a:t>Límite</a:t>
            </a:r>
            <a:endParaRPr lang="es-ES" dirty="0"/>
          </a:p>
        </p:txBody>
      </p:sp>
      <p:sp>
        <p:nvSpPr>
          <p:cNvPr id="39" name="CuadroTexto 38"/>
          <p:cNvSpPr txBox="1"/>
          <p:nvPr/>
        </p:nvSpPr>
        <p:spPr>
          <a:xfrm>
            <a:off x="10825071" y="6383598"/>
            <a:ext cx="634431" cy="307777"/>
          </a:xfrm>
          <a:prstGeom prst="rect">
            <a:avLst/>
          </a:prstGeom>
          <a:noFill/>
        </p:spPr>
        <p:txBody>
          <a:bodyPr wrap="square" rtlCol="0">
            <a:spAutoFit/>
          </a:bodyPr>
          <a:lstStyle/>
          <a:p>
            <a:pPr algn="ctr"/>
            <a:r>
              <a:rPr lang="es-ES" sz="1400" dirty="0" smtClean="0"/>
              <a:t>9600</a:t>
            </a:r>
            <a:endParaRPr lang="es-ES" sz="1400" dirty="0"/>
          </a:p>
        </p:txBody>
      </p:sp>
      <p:sp>
        <p:nvSpPr>
          <p:cNvPr id="40" name="CuadroTexto 39"/>
          <p:cNvSpPr txBox="1"/>
          <p:nvPr/>
        </p:nvSpPr>
        <p:spPr>
          <a:xfrm>
            <a:off x="3380230" y="6426594"/>
            <a:ext cx="678095" cy="307777"/>
          </a:xfrm>
          <a:prstGeom prst="rect">
            <a:avLst/>
          </a:prstGeom>
          <a:noFill/>
        </p:spPr>
        <p:txBody>
          <a:bodyPr wrap="square" rtlCol="0">
            <a:spAutoFit/>
          </a:bodyPr>
          <a:lstStyle/>
          <a:p>
            <a:pPr algn="ctr"/>
            <a:r>
              <a:rPr lang="es-ES" sz="1400" dirty="0" smtClean="0"/>
              <a:t>1350</a:t>
            </a:r>
            <a:endParaRPr lang="es-ES" sz="1400" dirty="0"/>
          </a:p>
        </p:txBody>
      </p:sp>
      <p:sp>
        <p:nvSpPr>
          <p:cNvPr id="41" name="Rectángulo 40"/>
          <p:cNvSpPr/>
          <p:nvPr/>
        </p:nvSpPr>
        <p:spPr>
          <a:xfrm>
            <a:off x="1982912" y="1839865"/>
            <a:ext cx="1695125" cy="35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a:t>
            </a:r>
            <a:r>
              <a:rPr lang="es-ES" sz="1400" dirty="0" smtClean="0"/>
              <a:t> </a:t>
            </a:r>
            <a:r>
              <a:rPr lang="es-ES" sz="1200" dirty="0" smtClean="0"/>
              <a:t>planificado</a:t>
            </a:r>
            <a:endParaRPr lang="es-ES" sz="1400" dirty="0"/>
          </a:p>
        </p:txBody>
      </p:sp>
      <p:cxnSp>
        <p:nvCxnSpPr>
          <p:cNvPr id="43" name="Conector recto 42"/>
          <p:cNvCxnSpPr/>
          <p:nvPr/>
        </p:nvCxnSpPr>
        <p:spPr>
          <a:xfrm>
            <a:off x="3667765" y="6030560"/>
            <a:ext cx="10271" cy="324445"/>
          </a:xfrm>
          <a:prstGeom prst="line">
            <a:avLst/>
          </a:prstGeom>
        </p:spPr>
        <p:style>
          <a:lnRef idx="1">
            <a:schemeClr val="dk1"/>
          </a:lnRef>
          <a:fillRef idx="0">
            <a:schemeClr val="dk1"/>
          </a:fillRef>
          <a:effectRef idx="0">
            <a:schemeClr val="dk1"/>
          </a:effectRef>
          <a:fontRef idx="minor">
            <a:schemeClr val="tx1"/>
          </a:fontRef>
        </p:style>
      </p:cxnSp>
      <p:sp>
        <p:nvSpPr>
          <p:cNvPr id="44" name="Rectángulo 43"/>
          <p:cNvSpPr/>
          <p:nvPr/>
        </p:nvSpPr>
        <p:spPr>
          <a:xfrm>
            <a:off x="1982912" y="2262983"/>
            <a:ext cx="996593"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46" name="Conector recto 45"/>
          <p:cNvCxnSpPr/>
          <p:nvPr/>
        </p:nvCxnSpPr>
        <p:spPr>
          <a:xfrm>
            <a:off x="2979505" y="6037651"/>
            <a:ext cx="0" cy="317354"/>
          </a:xfrm>
          <a:prstGeom prst="line">
            <a:avLst/>
          </a:prstGeom>
        </p:spPr>
        <p:style>
          <a:lnRef idx="1">
            <a:schemeClr val="dk1"/>
          </a:lnRef>
          <a:fillRef idx="0">
            <a:schemeClr val="dk1"/>
          </a:fillRef>
          <a:effectRef idx="0">
            <a:schemeClr val="dk1"/>
          </a:effectRef>
          <a:fontRef idx="minor">
            <a:schemeClr val="tx1"/>
          </a:fontRef>
        </p:style>
      </p:cxnSp>
      <p:sp>
        <p:nvSpPr>
          <p:cNvPr id="47" name="CuadroTexto 46"/>
          <p:cNvSpPr txBox="1"/>
          <p:nvPr/>
        </p:nvSpPr>
        <p:spPr>
          <a:xfrm>
            <a:off x="2698036" y="6417769"/>
            <a:ext cx="598062" cy="307777"/>
          </a:xfrm>
          <a:prstGeom prst="rect">
            <a:avLst/>
          </a:prstGeom>
          <a:solidFill>
            <a:schemeClr val="bg1"/>
          </a:solidFill>
        </p:spPr>
        <p:txBody>
          <a:bodyPr wrap="square" rtlCol="0">
            <a:spAutoFit/>
          </a:bodyPr>
          <a:lstStyle/>
          <a:p>
            <a:pPr algn="ctr"/>
            <a:r>
              <a:rPr lang="es-ES" sz="1400" dirty="0" smtClean="0"/>
              <a:t>982</a:t>
            </a:r>
            <a:endParaRPr lang="es-ES" sz="1400" dirty="0"/>
          </a:p>
        </p:txBody>
      </p:sp>
      <p:sp>
        <p:nvSpPr>
          <p:cNvPr id="54" name="CuadroTexto 53"/>
          <p:cNvSpPr txBox="1"/>
          <p:nvPr/>
        </p:nvSpPr>
        <p:spPr>
          <a:xfrm>
            <a:off x="4838598" y="6416966"/>
            <a:ext cx="591510" cy="307777"/>
          </a:xfrm>
          <a:prstGeom prst="rect">
            <a:avLst/>
          </a:prstGeom>
          <a:noFill/>
        </p:spPr>
        <p:txBody>
          <a:bodyPr wrap="square" rtlCol="0">
            <a:spAutoFit/>
          </a:bodyPr>
          <a:lstStyle/>
          <a:p>
            <a:pPr algn="ctr"/>
            <a:r>
              <a:rPr lang="es-ES" sz="1400" dirty="0" smtClean="0"/>
              <a:t>3545</a:t>
            </a:r>
            <a:endParaRPr lang="es-ES" sz="1400" dirty="0"/>
          </a:p>
        </p:txBody>
      </p:sp>
      <p:cxnSp>
        <p:nvCxnSpPr>
          <p:cNvPr id="56" name="Conector recto 55"/>
          <p:cNvCxnSpPr/>
          <p:nvPr/>
        </p:nvCxnSpPr>
        <p:spPr>
          <a:xfrm flipH="1" flipV="1">
            <a:off x="5029862" y="6059715"/>
            <a:ext cx="1" cy="324193"/>
          </a:xfrm>
          <a:prstGeom prst="line">
            <a:avLst/>
          </a:prstGeom>
        </p:spPr>
        <p:style>
          <a:lnRef idx="1">
            <a:schemeClr val="dk1"/>
          </a:lnRef>
          <a:fillRef idx="0">
            <a:schemeClr val="dk1"/>
          </a:fillRef>
          <a:effectRef idx="0">
            <a:schemeClr val="dk1"/>
          </a:effectRef>
          <a:fontRef idx="minor">
            <a:schemeClr val="tx1"/>
          </a:fontRef>
        </p:style>
      </p:cxnSp>
      <p:sp>
        <p:nvSpPr>
          <p:cNvPr id="58" name="Rectángulo 57"/>
          <p:cNvSpPr/>
          <p:nvPr/>
        </p:nvSpPr>
        <p:spPr>
          <a:xfrm>
            <a:off x="5002429" y="3408249"/>
            <a:ext cx="1551809" cy="405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59" name="CuadroTexto 58"/>
          <p:cNvSpPr txBox="1"/>
          <p:nvPr/>
        </p:nvSpPr>
        <p:spPr>
          <a:xfrm>
            <a:off x="6375170" y="6436144"/>
            <a:ext cx="678095" cy="307777"/>
          </a:xfrm>
          <a:prstGeom prst="rect">
            <a:avLst/>
          </a:prstGeom>
          <a:noFill/>
        </p:spPr>
        <p:txBody>
          <a:bodyPr wrap="square" rtlCol="0">
            <a:spAutoFit/>
          </a:bodyPr>
          <a:lstStyle/>
          <a:p>
            <a:pPr algn="ctr"/>
            <a:r>
              <a:rPr lang="es-ES" sz="1400" dirty="0" smtClean="0"/>
              <a:t>5630</a:t>
            </a:r>
            <a:endParaRPr lang="es-ES" dirty="0"/>
          </a:p>
        </p:txBody>
      </p:sp>
      <p:cxnSp>
        <p:nvCxnSpPr>
          <p:cNvPr id="60" name="Conector recto 59"/>
          <p:cNvCxnSpPr/>
          <p:nvPr/>
        </p:nvCxnSpPr>
        <p:spPr>
          <a:xfrm flipH="1" flipV="1">
            <a:off x="6554237" y="6037651"/>
            <a:ext cx="1" cy="324193"/>
          </a:xfrm>
          <a:prstGeom prst="line">
            <a:avLst/>
          </a:prstGeom>
        </p:spPr>
        <p:style>
          <a:lnRef idx="1">
            <a:schemeClr val="dk1"/>
          </a:lnRef>
          <a:fillRef idx="0">
            <a:schemeClr val="dk1"/>
          </a:fillRef>
          <a:effectRef idx="0">
            <a:schemeClr val="dk1"/>
          </a:effectRef>
          <a:fontRef idx="minor">
            <a:schemeClr val="tx1"/>
          </a:fontRef>
        </p:style>
      </p:cxnSp>
      <p:sp>
        <p:nvSpPr>
          <p:cNvPr id="62" name="Rectángulo 61"/>
          <p:cNvSpPr/>
          <p:nvPr/>
        </p:nvSpPr>
        <p:spPr>
          <a:xfrm>
            <a:off x="6545300" y="4304714"/>
            <a:ext cx="1934963" cy="2907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63" name="CuadroTexto 62"/>
          <p:cNvSpPr txBox="1"/>
          <p:nvPr/>
        </p:nvSpPr>
        <p:spPr>
          <a:xfrm>
            <a:off x="8381560" y="6426593"/>
            <a:ext cx="579220" cy="307777"/>
          </a:xfrm>
          <a:prstGeom prst="rect">
            <a:avLst/>
          </a:prstGeom>
          <a:noFill/>
        </p:spPr>
        <p:txBody>
          <a:bodyPr wrap="square" rtlCol="0">
            <a:spAutoFit/>
          </a:bodyPr>
          <a:lstStyle/>
          <a:p>
            <a:r>
              <a:rPr lang="es-ES" sz="1400" dirty="0" smtClean="0"/>
              <a:t>7580</a:t>
            </a:r>
            <a:endParaRPr lang="es-ES" dirty="0"/>
          </a:p>
        </p:txBody>
      </p:sp>
      <p:cxnSp>
        <p:nvCxnSpPr>
          <p:cNvPr id="64" name="Conector recto 63"/>
          <p:cNvCxnSpPr/>
          <p:nvPr/>
        </p:nvCxnSpPr>
        <p:spPr>
          <a:xfrm flipH="1" flipV="1">
            <a:off x="8480263" y="6032789"/>
            <a:ext cx="1" cy="324193"/>
          </a:xfrm>
          <a:prstGeom prst="line">
            <a:avLst/>
          </a:prstGeom>
        </p:spPr>
        <p:style>
          <a:lnRef idx="1">
            <a:schemeClr val="dk1"/>
          </a:lnRef>
          <a:fillRef idx="0">
            <a:schemeClr val="dk1"/>
          </a:fillRef>
          <a:effectRef idx="0">
            <a:schemeClr val="dk1"/>
          </a:effectRef>
          <a:fontRef idx="minor">
            <a:schemeClr val="tx1"/>
          </a:fontRef>
        </p:style>
      </p:cxnSp>
      <p:cxnSp>
        <p:nvCxnSpPr>
          <p:cNvPr id="65" name="Conector recto 64"/>
          <p:cNvCxnSpPr/>
          <p:nvPr/>
        </p:nvCxnSpPr>
        <p:spPr>
          <a:xfrm flipH="1" flipV="1">
            <a:off x="9786375" y="6043484"/>
            <a:ext cx="1" cy="324193"/>
          </a:xfrm>
          <a:prstGeom prst="line">
            <a:avLst/>
          </a:prstGeom>
        </p:spPr>
        <p:style>
          <a:lnRef idx="1">
            <a:schemeClr val="dk1"/>
          </a:lnRef>
          <a:fillRef idx="0">
            <a:schemeClr val="dk1"/>
          </a:fillRef>
          <a:effectRef idx="0">
            <a:schemeClr val="dk1"/>
          </a:effectRef>
          <a:fontRef idx="minor">
            <a:schemeClr val="tx1"/>
          </a:fontRef>
        </p:style>
      </p:cxnSp>
      <p:sp>
        <p:nvSpPr>
          <p:cNvPr id="68" name="Rectángulo 67"/>
          <p:cNvSpPr/>
          <p:nvPr/>
        </p:nvSpPr>
        <p:spPr>
          <a:xfrm>
            <a:off x="8480263" y="4976601"/>
            <a:ext cx="1315007" cy="360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69" name="Rectángulo 68"/>
          <p:cNvSpPr/>
          <p:nvPr/>
        </p:nvSpPr>
        <p:spPr>
          <a:xfrm>
            <a:off x="3673786" y="2622578"/>
            <a:ext cx="1356076" cy="35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a:t>
            </a:r>
            <a:r>
              <a:rPr lang="es-ES" sz="1400" dirty="0" smtClean="0"/>
              <a:t> </a:t>
            </a:r>
            <a:r>
              <a:rPr lang="es-ES" sz="1200" dirty="0" smtClean="0"/>
              <a:t>planificado</a:t>
            </a:r>
            <a:endParaRPr lang="es-ES" sz="1400" dirty="0"/>
          </a:p>
        </p:txBody>
      </p:sp>
      <p:cxnSp>
        <p:nvCxnSpPr>
          <p:cNvPr id="71" name="Conector recto 70"/>
          <p:cNvCxnSpPr/>
          <p:nvPr/>
        </p:nvCxnSpPr>
        <p:spPr>
          <a:xfrm flipV="1">
            <a:off x="9790823" y="2092299"/>
            <a:ext cx="0" cy="4125627"/>
          </a:xfrm>
          <a:prstGeom prst="line">
            <a:avLst/>
          </a:prstGeom>
          <a:ln w="19050">
            <a:solidFill>
              <a:schemeClr val="dk1">
                <a:alpha val="16000"/>
              </a:schemeClr>
            </a:solidFill>
            <a:prstDash val="sysDot"/>
          </a:ln>
        </p:spPr>
        <p:style>
          <a:lnRef idx="1">
            <a:schemeClr val="dk1"/>
          </a:lnRef>
          <a:fillRef idx="0">
            <a:schemeClr val="dk1"/>
          </a:fillRef>
          <a:effectRef idx="0">
            <a:schemeClr val="dk1"/>
          </a:effectRef>
          <a:fontRef idx="minor">
            <a:schemeClr val="tx1"/>
          </a:fontRef>
        </p:style>
      </p:cxnSp>
      <p:sp>
        <p:nvSpPr>
          <p:cNvPr id="74" name="CuadroTexto 73"/>
          <p:cNvSpPr txBox="1"/>
          <p:nvPr/>
        </p:nvSpPr>
        <p:spPr>
          <a:xfrm>
            <a:off x="8954364" y="1730052"/>
            <a:ext cx="1859622" cy="369332"/>
          </a:xfrm>
          <a:prstGeom prst="rect">
            <a:avLst/>
          </a:prstGeom>
          <a:noFill/>
        </p:spPr>
        <p:txBody>
          <a:bodyPr wrap="square" rtlCol="0">
            <a:spAutoFit/>
          </a:bodyPr>
          <a:lstStyle/>
          <a:p>
            <a:r>
              <a:rPr lang="es-ES" dirty="0" smtClean="0"/>
              <a:t>Fin planificado</a:t>
            </a:r>
            <a:endParaRPr lang="es-ES" dirty="0"/>
          </a:p>
        </p:txBody>
      </p:sp>
      <p:cxnSp>
        <p:nvCxnSpPr>
          <p:cNvPr id="77" name="Conector recto de flecha 76"/>
          <p:cNvCxnSpPr/>
          <p:nvPr/>
        </p:nvCxnSpPr>
        <p:spPr>
          <a:xfrm>
            <a:off x="3832261" y="2015669"/>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CuadroTexto 77"/>
          <p:cNvSpPr txBox="1"/>
          <p:nvPr/>
        </p:nvSpPr>
        <p:spPr>
          <a:xfrm>
            <a:off x="4262454" y="1785613"/>
            <a:ext cx="3364068" cy="461665"/>
          </a:xfrm>
          <a:prstGeom prst="rect">
            <a:avLst/>
          </a:prstGeom>
          <a:noFill/>
        </p:spPr>
        <p:txBody>
          <a:bodyPr wrap="square" rtlCol="0">
            <a:spAutoFit/>
          </a:bodyPr>
          <a:lstStyle/>
          <a:p>
            <a:r>
              <a:rPr lang="es-ES" sz="1200" dirty="0" smtClean="0"/>
              <a:t>Gestión de usuarios, de grupos, de permisos, de acciones y funcionalidades. Revisión de tareas.</a:t>
            </a:r>
            <a:endParaRPr lang="es-ES" sz="1200" dirty="0"/>
          </a:p>
        </p:txBody>
      </p:sp>
      <p:sp>
        <p:nvSpPr>
          <p:cNvPr id="79" name="CuadroTexto 78"/>
          <p:cNvSpPr txBox="1"/>
          <p:nvPr/>
        </p:nvSpPr>
        <p:spPr>
          <a:xfrm>
            <a:off x="4268441" y="2194045"/>
            <a:ext cx="3364068" cy="461665"/>
          </a:xfrm>
          <a:prstGeom prst="rect">
            <a:avLst/>
          </a:prstGeom>
          <a:noFill/>
        </p:spPr>
        <p:txBody>
          <a:bodyPr wrap="square" rtlCol="0">
            <a:spAutoFit/>
          </a:bodyPr>
          <a:lstStyle/>
          <a:p>
            <a:r>
              <a:rPr lang="es-ES" sz="1200" dirty="0" smtClean="0"/>
              <a:t>Tareas planificadas realizadas más la gestión de funcionalidades.</a:t>
            </a:r>
            <a:endParaRPr lang="es-ES" sz="1200" dirty="0"/>
          </a:p>
        </p:txBody>
      </p:sp>
      <p:cxnSp>
        <p:nvCxnSpPr>
          <p:cNvPr id="81" name="Conector recto 80"/>
          <p:cNvCxnSpPr/>
          <p:nvPr/>
        </p:nvCxnSpPr>
        <p:spPr>
          <a:xfrm>
            <a:off x="4191856" y="2240082"/>
            <a:ext cx="3334001" cy="0"/>
          </a:xfrm>
          <a:prstGeom prst="line">
            <a:avLst/>
          </a:prstGeom>
        </p:spPr>
        <p:style>
          <a:lnRef idx="1">
            <a:schemeClr val="dk1"/>
          </a:lnRef>
          <a:fillRef idx="0">
            <a:schemeClr val="dk1"/>
          </a:fillRef>
          <a:effectRef idx="0">
            <a:schemeClr val="dk1"/>
          </a:effectRef>
          <a:fontRef idx="minor">
            <a:schemeClr val="tx1"/>
          </a:fontRef>
        </p:style>
      </p:cxnSp>
      <p:cxnSp>
        <p:nvCxnSpPr>
          <p:cNvPr id="82" name="Conector recto de flecha 81"/>
          <p:cNvCxnSpPr/>
          <p:nvPr/>
        </p:nvCxnSpPr>
        <p:spPr>
          <a:xfrm>
            <a:off x="3832261" y="2442956"/>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ector recto de flecha 82"/>
          <p:cNvCxnSpPr/>
          <p:nvPr/>
        </p:nvCxnSpPr>
        <p:spPr>
          <a:xfrm>
            <a:off x="5070513" y="2794796"/>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ector recto de flecha 83"/>
          <p:cNvCxnSpPr/>
          <p:nvPr/>
        </p:nvCxnSpPr>
        <p:spPr>
          <a:xfrm>
            <a:off x="6699877" y="3605033"/>
            <a:ext cx="246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Conector recto de flecha 84"/>
          <p:cNvCxnSpPr/>
          <p:nvPr/>
        </p:nvCxnSpPr>
        <p:spPr>
          <a:xfrm flipH="1">
            <a:off x="4548379" y="4485423"/>
            <a:ext cx="1802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ector recto de flecha 85"/>
          <p:cNvCxnSpPr/>
          <p:nvPr/>
        </p:nvCxnSpPr>
        <p:spPr>
          <a:xfrm flipH="1">
            <a:off x="7209681" y="5276232"/>
            <a:ext cx="349044" cy="11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CuadroTexto 88"/>
          <p:cNvSpPr txBox="1"/>
          <p:nvPr/>
        </p:nvSpPr>
        <p:spPr>
          <a:xfrm>
            <a:off x="5546793" y="2413593"/>
            <a:ext cx="2128487" cy="646331"/>
          </a:xfrm>
          <a:prstGeom prst="rect">
            <a:avLst/>
          </a:prstGeom>
          <a:noFill/>
        </p:spPr>
        <p:txBody>
          <a:bodyPr wrap="square" numCol="1" rtlCol="0">
            <a:spAutoFit/>
          </a:bodyPr>
          <a:lstStyle/>
          <a:p>
            <a:r>
              <a:rPr lang="es-ES" sz="1200" dirty="0" smtClean="0"/>
              <a:t>- Mejora en la estandarización</a:t>
            </a:r>
          </a:p>
          <a:p>
            <a:r>
              <a:rPr lang="es-ES" sz="1200" dirty="0" smtClean="0"/>
              <a:t>- Adaptarse a la base de datos.</a:t>
            </a:r>
          </a:p>
          <a:p>
            <a:r>
              <a:rPr lang="es-ES" sz="1200" dirty="0" smtClean="0"/>
              <a:t>- Reunión. </a:t>
            </a:r>
          </a:p>
        </p:txBody>
      </p:sp>
      <p:sp>
        <p:nvSpPr>
          <p:cNvPr id="90" name="Rectángulo 89"/>
          <p:cNvSpPr/>
          <p:nvPr/>
        </p:nvSpPr>
        <p:spPr>
          <a:xfrm>
            <a:off x="8174790" y="2390664"/>
            <a:ext cx="2854481" cy="646331"/>
          </a:xfrm>
          <a:prstGeom prst="rect">
            <a:avLst/>
          </a:prstGeom>
        </p:spPr>
        <p:txBody>
          <a:bodyPr wrap="square">
            <a:spAutoFit/>
          </a:bodyPr>
          <a:lstStyle/>
          <a:p>
            <a:r>
              <a:rPr lang="es-ES" sz="1200" dirty="0"/>
              <a:t>- Solucionar problema de borrado.</a:t>
            </a:r>
          </a:p>
          <a:p>
            <a:r>
              <a:rPr lang="es-ES" sz="1200" dirty="0" smtClean="0"/>
              <a:t>- </a:t>
            </a:r>
            <a:r>
              <a:rPr lang="es-ES" sz="1200" dirty="0"/>
              <a:t>Gestión de trabajos, evaluación, asignación de </a:t>
            </a:r>
            <a:r>
              <a:rPr lang="es-ES" sz="1200" dirty="0" err="1"/>
              <a:t>QAs</a:t>
            </a:r>
            <a:r>
              <a:rPr lang="es-ES" sz="1200" dirty="0"/>
              <a:t> y gestión de entregas.</a:t>
            </a:r>
          </a:p>
        </p:txBody>
      </p:sp>
      <p:sp>
        <p:nvSpPr>
          <p:cNvPr id="91" name="Más 90"/>
          <p:cNvSpPr/>
          <p:nvPr/>
        </p:nvSpPr>
        <p:spPr>
          <a:xfrm>
            <a:off x="7742099" y="2578649"/>
            <a:ext cx="286731" cy="28240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CuadroTexto 91"/>
          <p:cNvSpPr txBox="1"/>
          <p:nvPr/>
        </p:nvSpPr>
        <p:spPr>
          <a:xfrm>
            <a:off x="7052285" y="3276650"/>
            <a:ext cx="2505529" cy="646331"/>
          </a:xfrm>
          <a:prstGeom prst="rect">
            <a:avLst/>
          </a:prstGeom>
          <a:noFill/>
        </p:spPr>
        <p:txBody>
          <a:bodyPr wrap="square" rtlCol="0">
            <a:spAutoFit/>
          </a:bodyPr>
          <a:lstStyle/>
          <a:p>
            <a:pPr marL="171450" indent="-171450">
              <a:buFontTx/>
              <a:buChar char="-"/>
            </a:pPr>
            <a:r>
              <a:rPr lang="es-ES" sz="1200" dirty="0" smtClean="0"/>
              <a:t>Casos de uso Asignar/Desasignar</a:t>
            </a:r>
          </a:p>
          <a:p>
            <a:pPr marL="171450" indent="-171450">
              <a:buFontTx/>
              <a:buChar char="-"/>
            </a:pPr>
            <a:r>
              <a:rPr lang="es-ES" sz="1200" dirty="0" smtClean="0"/>
              <a:t>Realización de pruebas.</a:t>
            </a:r>
          </a:p>
          <a:p>
            <a:pPr marL="171450" indent="-171450">
              <a:buFontTx/>
              <a:buChar char="-"/>
            </a:pPr>
            <a:r>
              <a:rPr lang="es-ES" sz="1200" dirty="0" smtClean="0"/>
              <a:t>Implementar el ACL.</a:t>
            </a:r>
            <a:endParaRPr lang="es-ES" sz="1200" dirty="0"/>
          </a:p>
        </p:txBody>
      </p:sp>
      <p:sp>
        <p:nvSpPr>
          <p:cNvPr id="93" name="CuadroTexto 92"/>
          <p:cNvSpPr txBox="1"/>
          <p:nvPr/>
        </p:nvSpPr>
        <p:spPr>
          <a:xfrm>
            <a:off x="1917965" y="3879889"/>
            <a:ext cx="2630414" cy="1384995"/>
          </a:xfrm>
          <a:prstGeom prst="rect">
            <a:avLst/>
          </a:prstGeom>
          <a:noFill/>
        </p:spPr>
        <p:txBody>
          <a:bodyPr wrap="square" rtlCol="0">
            <a:spAutoFit/>
          </a:bodyPr>
          <a:lstStyle/>
          <a:p>
            <a:r>
              <a:rPr lang="es-ES" sz="1200" dirty="0" smtClean="0"/>
              <a:t>- Comprobar el funcionamiento de la aplicación en la parte de gestión de trabajos, </a:t>
            </a:r>
            <a:r>
              <a:rPr lang="es-ES" sz="1200" dirty="0" err="1" smtClean="0"/>
              <a:t>QAs</a:t>
            </a:r>
            <a:r>
              <a:rPr lang="es-ES" sz="1200" dirty="0" smtClean="0"/>
              <a:t>, etc. por parte del usuario y el administrador.</a:t>
            </a:r>
          </a:p>
          <a:p>
            <a:r>
              <a:rPr lang="es-ES" sz="1200" dirty="0" smtClean="0"/>
              <a:t>- Reunión para tratar los aspectos de la aplicación más críticos en ese momento.</a:t>
            </a:r>
            <a:endParaRPr lang="es-ES" sz="1200" dirty="0"/>
          </a:p>
        </p:txBody>
      </p:sp>
      <p:sp>
        <p:nvSpPr>
          <p:cNvPr id="94" name="CuadroTexto 93"/>
          <p:cNvSpPr txBox="1"/>
          <p:nvPr/>
        </p:nvSpPr>
        <p:spPr>
          <a:xfrm>
            <a:off x="5022486" y="4944406"/>
            <a:ext cx="2262764" cy="1015663"/>
          </a:xfrm>
          <a:prstGeom prst="rect">
            <a:avLst/>
          </a:prstGeom>
          <a:noFill/>
        </p:spPr>
        <p:txBody>
          <a:bodyPr wrap="square" rtlCol="0">
            <a:spAutoFit/>
          </a:bodyPr>
          <a:lstStyle/>
          <a:p>
            <a:r>
              <a:rPr lang="es-ES" sz="1200" dirty="0" smtClean="0"/>
              <a:t>- Realización de pruebas para asegurarse de que todos los componentes funcionan como se indica en la definición de la entrega</a:t>
            </a:r>
            <a:endParaRPr lang="es-ES" sz="1200" dirty="0"/>
          </a:p>
        </p:txBody>
      </p:sp>
      <p:sp>
        <p:nvSpPr>
          <p:cNvPr id="97" name="Abrir llave 96"/>
          <p:cNvSpPr/>
          <p:nvPr/>
        </p:nvSpPr>
        <p:spPr>
          <a:xfrm rot="5400000">
            <a:off x="3196882" y="5808888"/>
            <a:ext cx="263776" cy="698530"/>
          </a:xfrm>
          <a:prstGeom prst="leftBrace">
            <a:avLst>
              <a:gd name="adj1" fmla="val 833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98" name="CuadroTexto 97"/>
          <p:cNvSpPr txBox="1"/>
          <p:nvPr/>
        </p:nvSpPr>
        <p:spPr>
          <a:xfrm>
            <a:off x="3092521" y="5609690"/>
            <a:ext cx="575244" cy="307777"/>
          </a:xfrm>
          <a:prstGeom prst="rect">
            <a:avLst/>
          </a:prstGeom>
          <a:noFill/>
        </p:spPr>
        <p:txBody>
          <a:bodyPr wrap="square" rtlCol="0">
            <a:spAutoFit/>
          </a:bodyPr>
          <a:lstStyle/>
          <a:p>
            <a:pPr algn="ctr"/>
            <a:r>
              <a:rPr lang="es-ES" sz="1400" dirty="0" smtClean="0"/>
              <a:t>368</a:t>
            </a:r>
            <a:endParaRPr lang="es-ES" sz="1400" dirty="0"/>
          </a:p>
        </p:txBody>
      </p:sp>
      <p:sp>
        <p:nvSpPr>
          <p:cNvPr id="50" name="Rectángulo 49"/>
          <p:cNvSpPr/>
          <p:nvPr/>
        </p:nvSpPr>
        <p:spPr>
          <a:xfrm>
            <a:off x="2985688" y="3023798"/>
            <a:ext cx="1791712"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51" name="Conector recto 50"/>
          <p:cNvCxnSpPr/>
          <p:nvPr/>
        </p:nvCxnSpPr>
        <p:spPr>
          <a:xfrm flipH="1" flipV="1">
            <a:off x="4777401" y="6059715"/>
            <a:ext cx="1" cy="324193"/>
          </a:xfrm>
          <a:prstGeom prst="line">
            <a:avLst/>
          </a:prstGeom>
        </p:spPr>
        <p:style>
          <a:lnRef idx="1">
            <a:schemeClr val="dk1"/>
          </a:lnRef>
          <a:fillRef idx="0">
            <a:schemeClr val="dk1"/>
          </a:fillRef>
          <a:effectRef idx="0">
            <a:schemeClr val="dk1"/>
          </a:effectRef>
          <a:fontRef idx="minor">
            <a:schemeClr val="tx1"/>
          </a:fontRef>
        </p:style>
      </p:cxnSp>
      <p:sp>
        <p:nvSpPr>
          <p:cNvPr id="53" name="CuadroTexto 52"/>
          <p:cNvSpPr txBox="1"/>
          <p:nvPr/>
        </p:nvSpPr>
        <p:spPr>
          <a:xfrm>
            <a:off x="4441061" y="6409498"/>
            <a:ext cx="591510" cy="307777"/>
          </a:xfrm>
          <a:prstGeom prst="rect">
            <a:avLst/>
          </a:prstGeom>
          <a:noFill/>
        </p:spPr>
        <p:txBody>
          <a:bodyPr wrap="square" rtlCol="0">
            <a:spAutoFit/>
          </a:bodyPr>
          <a:lstStyle/>
          <a:p>
            <a:pPr algn="ctr"/>
            <a:r>
              <a:rPr lang="es-ES" sz="1400" dirty="0" smtClean="0"/>
              <a:t>3372</a:t>
            </a:r>
            <a:endParaRPr lang="es-ES" sz="1400" dirty="0"/>
          </a:p>
        </p:txBody>
      </p:sp>
      <p:sp>
        <p:nvSpPr>
          <p:cNvPr id="55" name="Abrir llave 54"/>
          <p:cNvSpPr/>
          <p:nvPr/>
        </p:nvSpPr>
        <p:spPr>
          <a:xfrm rot="5400000">
            <a:off x="4771743" y="6019843"/>
            <a:ext cx="263776" cy="252461"/>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7" name="CuadroTexto 56"/>
          <p:cNvSpPr txBox="1"/>
          <p:nvPr/>
        </p:nvSpPr>
        <p:spPr>
          <a:xfrm>
            <a:off x="4623315" y="5609690"/>
            <a:ext cx="575244" cy="307777"/>
          </a:xfrm>
          <a:prstGeom prst="rect">
            <a:avLst/>
          </a:prstGeom>
          <a:noFill/>
        </p:spPr>
        <p:txBody>
          <a:bodyPr wrap="square" rtlCol="0">
            <a:spAutoFit/>
          </a:bodyPr>
          <a:lstStyle/>
          <a:p>
            <a:pPr algn="ctr"/>
            <a:r>
              <a:rPr lang="es-ES" sz="1400" dirty="0" smtClean="0"/>
              <a:t>170</a:t>
            </a:r>
            <a:endParaRPr lang="es-ES" sz="1400" dirty="0"/>
          </a:p>
        </p:txBody>
      </p:sp>
      <p:cxnSp>
        <p:nvCxnSpPr>
          <p:cNvPr id="61" name="Conector recto de flecha 60"/>
          <p:cNvCxnSpPr/>
          <p:nvPr/>
        </p:nvCxnSpPr>
        <p:spPr>
          <a:xfrm>
            <a:off x="4838598" y="3150103"/>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CuadroTexto 66"/>
          <p:cNvSpPr txBox="1"/>
          <p:nvPr/>
        </p:nvSpPr>
        <p:spPr>
          <a:xfrm>
            <a:off x="5134353" y="3011604"/>
            <a:ext cx="3789977" cy="276999"/>
          </a:xfrm>
          <a:prstGeom prst="rect">
            <a:avLst/>
          </a:prstGeom>
          <a:noFill/>
        </p:spPr>
        <p:txBody>
          <a:bodyPr wrap="square" rtlCol="0">
            <a:spAutoFit/>
          </a:bodyPr>
          <a:lstStyle/>
          <a:p>
            <a:r>
              <a:rPr lang="es-ES" sz="1200" dirty="0" smtClean="0"/>
              <a:t>Tareas planificadas realizadas más 3 tareas de ejecución.</a:t>
            </a:r>
            <a:endParaRPr lang="es-ES" sz="1200" dirty="0"/>
          </a:p>
        </p:txBody>
      </p:sp>
      <p:cxnSp>
        <p:nvCxnSpPr>
          <p:cNvPr id="70" name="Conector recto 69"/>
          <p:cNvCxnSpPr/>
          <p:nvPr/>
        </p:nvCxnSpPr>
        <p:spPr>
          <a:xfrm>
            <a:off x="4805719" y="3000814"/>
            <a:ext cx="3334001" cy="0"/>
          </a:xfrm>
          <a:prstGeom prst="line">
            <a:avLst/>
          </a:prstGeom>
        </p:spPr>
        <p:style>
          <a:lnRef idx="1">
            <a:schemeClr val="dk1"/>
          </a:lnRef>
          <a:fillRef idx="0">
            <a:schemeClr val="dk1"/>
          </a:fillRef>
          <a:effectRef idx="0">
            <a:schemeClr val="dk1"/>
          </a:effectRef>
          <a:fontRef idx="minor">
            <a:schemeClr val="tx1"/>
          </a:fontRef>
        </p:style>
      </p:cxnSp>
      <p:sp>
        <p:nvSpPr>
          <p:cNvPr id="72" name="Más 71"/>
          <p:cNvSpPr/>
          <p:nvPr/>
        </p:nvSpPr>
        <p:spPr>
          <a:xfrm>
            <a:off x="9390929" y="3484069"/>
            <a:ext cx="286731" cy="28240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3" name="Rectángulo 72"/>
          <p:cNvSpPr/>
          <p:nvPr/>
        </p:nvSpPr>
        <p:spPr>
          <a:xfrm>
            <a:off x="9756072" y="3212425"/>
            <a:ext cx="1905308" cy="830997"/>
          </a:xfrm>
          <a:prstGeom prst="rect">
            <a:avLst/>
          </a:prstGeom>
        </p:spPr>
        <p:txBody>
          <a:bodyPr wrap="square">
            <a:spAutoFit/>
          </a:bodyPr>
          <a:lstStyle/>
          <a:p>
            <a:r>
              <a:rPr lang="es-ES" sz="1200" dirty="0"/>
              <a:t>- </a:t>
            </a:r>
            <a:r>
              <a:rPr lang="es-ES" sz="1200" dirty="0" smtClean="0"/>
              <a:t>Empezar a implementar los casos de usos referentes a los usuarios/alumnos</a:t>
            </a:r>
            <a:endParaRPr lang="es-ES" sz="1200" dirty="0"/>
          </a:p>
        </p:txBody>
      </p:sp>
      <p:sp>
        <p:nvSpPr>
          <p:cNvPr id="75" name="Rectángulo 74"/>
          <p:cNvSpPr/>
          <p:nvPr/>
        </p:nvSpPr>
        <p:spPr>
          <a:xfrm>
            <a:off x="4805719" y="3851314"/>
            <a:ext cx="1584774"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76" name="Conector recto 75"/>
          <p:cNvCxnSpPr/>
          <p:nvPr/>
        </p:nvCxnSpPr>
        <p:spPr>
          <a:xfrm flipH="1" flipV="1">
            <a:off x="6386772" y="6043484"/>
            <a:ext cx="1" cy="324193"/>
          </a:xfrm>
          <a:prstGeom prst="line">
            <a:avLst/>
          </a:prstGeom>
        </p:spPr>
        <p:style>
          <a:lnRef idx="1">
            <a:schemeClr val="dk1"/>
          </a:lnRef>
          <a:fillRef idx="0">
            <a:schemeClr val="dk1"/>
          </a:fillRef>
          <a:effectRef idx="0">
            <a:schemeClr val="dk1"/>
          </a:effectRef>
          <a:fontRef idx="minor">
            <a:schemeClr val="tx1"/>
          </a:fontRef>
        </p:style>
      </p:cxnSp>
      <p:sp>
        <p:nvSpPr>
          <p:cNvPr id="80" name="CuadroTexto 79"/>
          <p:cNvSpPr txBox="1"/>
          <p:nvPr/>
        </p:nvSpPr>
        <p:spPr>
          <a:xfrm>
            <a:off x="5880895" y="6442903"/>
            <a:ext cx="678095" cy="307777"/>
          </a:xfrm>
          <a:prstGeom prst="rect">
            <a:avLst/>
          </a:prstGeom>
          <a:noFill/>
        </p:spPr>
        <p:txBody>
          <a:bodyPr wrap="square" rtlCol="0">
            <a:spAutoFit/>
          </a:bodyPr>
          <a:lstStyle/>
          <a:p>
            <a:pPr algn="ctr"/>
            <a:r>
              <a:rPr lang="es-ES" sz="1400" dirty="0" smtClean="0"/>
              <a:t>5225</a:t>
            </a:r>
            <a:endParaRPr lang="es-ES" dirty="0"/>
          </a:p>
        </p:txBody>
      </p:sp>
      <p:sp>
        <p:nvSpPr>
          <p:cNvPr id="88" name="Abrir llave 87"/>
          <p:cNvSpPr/>
          <p:nvPr/>
        </p:nvSpPr>
        <p:spPr>
          <a:xfrm rot="5400000">
            <a:off x="6339829" y="6005944"/>
            <a:ext cx="263776" cy="169893"/>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96" name="CuadroTexto 95"/>
          <p:cNvSpPr txBox="1"/>
          <p:nvPr/>
        </p:nvSpPr>
        <p:spPr>
          <a:xfrm>
            <a:off x="6185694" y="5638292"/>
            <a:ext cx="575244" cy="307777"/>
          </a:xfrm>
          <a:prstGeom prst="rect">
            <a:avLst/>
          </a:prstGeom>
          <a:noFill/>
        </p:spPr>
        <p:txBody>
          <a:bodyPr wrap="square" rtlCol="0">
            <a:spAutoFit/>
          </a:bodyPr>
          <a:lstStyle/>
          <a:p>
            <a:pPr algn="ctr"/>
            <a:r>
              <a:rPr lang="es-ES" sz="1400" dirty="0" smtClean="0"/>
              <a:t>232</a:t>
            </a:r>
            <a:endParaRPr lang="es-ES" sz="1400" dirty="0"/>
          </a:p>
        </p:txBody>
      </p:sp>
      <p:sp>
        <p:nvSpPr>
          <p:cNvPr id="99" name="CuadroTexto 98"/>
          <p:cNvSpPr txBox="1"/>
          <p:nvPr/>
        </p:nvSpPr>
        <p:spPr>
          <a:xfrm>
            <a:off x="9731539" y="6402048"/>
            <a:ext cx="579220" cy="307777"/>
          </a:xfrm>
          <a:prstGeom prst="rect">
            <a:avLst/>
          </a:prstGeom>
          <a:noFill/>
        </p:spPr>
        <p:txBody>
          <a:bodyPr wrap="square" rtlCol="0">
            <a:spAutoFit/>
          </a:bodyPr>
          <a:lstStyle/>
          <a:p>
            <a:r>
              <a:rPr lang="es-ES" sz="1400" dirty="0" smtClean="0"/>
              <a:t>8810</a:t>
            </a:r>
            <a:endParaRPr lang="es-ES" dirty="0"/>
          </a:p>
        </p:txBody>
      </p:sp>
      <p:cxnSp>
        <p:nvCxnSpPr>
          <p:cNvPr id="100" name="Conector recto de flecha 99"/>
          <p:cNvCxnSpPr/>
          <p:nvPr/>
        </p:nvCxnSpPr>
        <p:spPr>
          <a:xfrm>
            <a:off x="6463662" y="4043422"/>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CuadroTexto 100"/>
          <p:cNvSpPr txBox="1"/>
          <p:nvPr/>
        </p:nvSpPr>
        <p:spPr>
          <a:xfrm>
            <a:off x="6823257" y="3892638"/>
            <a:ext cx="3789977" cy="276999"/>
          </a:xfrm>
          <a:prstGeom prst="rect">
            <a:avLst/>
          </a:prstGeom>
          <a:noFill/>
        </p:spPr>
        <p:txBody>
          <a:bodyPr wrap="square" rtlCol="0">
            <a:spAutoFit/>
          </a:bodyPr>
          <a:lstStyle/>
          <a:p>
            <a:r>
              <a:rPr lang="es-ES" sz="1200" dirty="0" smtClean="0"/>
              <a:t>Tareas planificadas realizas excepto 6 tareas</a:t>
            </a:r>
            <a:endParaRPr lang="es-ES" sz="1200" dirty="0"/>
          </a:p>
        </p:txBody>
      </p:sp>
      <p:sp>
        <p:nvSpPr>
          <p:cNvPr id="87" name="Rectángulo 86"/>
          <p:cNvSpPr/>
          <p:nvPr/>
        </p:nvSpPr>
        <p:spPr>
          <a:xfrm>
            <a:off x="6386770" y="4654089"/>
            <a:ext cx="1860564" cy="2903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sp>
        <p:nvSpPr>
          <p:cNvPr id="95" name="CuadroTexto 94"/>
          <p:cNvSpPr txBox="1"/>
          <p:nvPr/>
        </p:nvSpPr>
        <p:spPr>
          <a:xfrm>
            <a:off x="7802340" y="6426592"/>
            <a:ext cx="579220" cy="307777"/>
          </a:xfrm>
          <a:prstGeom prst="rect">
            <a:avLst/>
          </a:prstGeom>
          <a:noFill/>
        </p:spPr>
        <p:txBody>
          <a:bodyPr wrap="square" rtlCol="0">
            <a:spAutoFit/>
          </a:bodyPr>
          <a:lstStyle/>
          <a:p>
            <a:r>
              <a:rPr lang="es-ES" sz="1400" dirty="0" smtClean="0"/>
              <a:t>7150</a:t>
            </a:r>
            <a:endParaRPr lang="es-ES" dirty="0"/>
          </a:p>
        </p:txBody>
      </p:sp>
      <p:cxnSp>
        <p:nvCxnSpPr>
          <p:cNvPr id="102" name="Conector recto 101"/>
          <p:cNvCxnSpPr/>
          <p:nvPr/>
        </p:nvCxnSpPr>
        <p:spPr>
          <a:xfrm flipH="1" flipV="1">
            <a:off x="8247334" y="6030548"/>
            <a:ext cx="1" cy="324193"/>
          </a:xfrm>
          <a:prstGeom prst="line">
            <a:avLst/>
          </a:prstGeom>
        </p:spPr>
        <p:style>
          <a:lnRef idx="1">
            <a:schemeClr val="dk1"/>
          </a:lnRef>
          <a:fillRef idx="0">
            <a:schemeClr val="dk1"/>
          </a:fillRef>
          <a:effectRef idx="0">
            <a:schemeClr val="dk1"/>
          </a:effectRef>
          <a:fontRef idx="minor">
            <a:schemeClr val="tx1"/>
          </a:fontRef>
        </p:style>
      </p:cxnSp>
      <p:sp>
        <p:nvSpPr>
          <p:cNvPr id="103" name="Abrir llave 102"/>
          <p:cNvSpPr/>
          <p:nvPr/>
        </p:nvSpPr>
        <p:spPr>
          <a:xfrm rot="5400000">
            <a:off x="8240540" y="5944261"/>
            <a:ext cx="263776" cy="232929"/>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104" name="CuadroTexto 103"/>
          <p:cNvSpPr txBox="1"/>
          <p:nvPr/>
        </p:nvSpPr>
        <p:spPr>
          <a:xfrm>
            <a:off x="8079971" y="5651503"/>
            <a:ext cx="575244" cy="307777"/>
          </a:xfrm>
          <a:prstGeom prst="rect">
            <a:avLst/>
          </a:prstGeom>
          <a:noFill/>
        </p:spPr>
        <p:txBody>
          <a:bodyPr wrap="square" rtlCol="0">
            <a:spAutoFit/>
          </a:bodyPr>
          <a:lstStyle/>
          <a:p>
            <a:pPr algn="ctr"/>
            <a:r>
              <a:rPr lang="es-ES" sz="1400" dirty="0" smtClean="0"/>
              <a:t>430</a:t>
            </a:r>
            <a:endParaRPr lang="es-ES" sz="1400" dirty="0"/>
          </a:p>
        </p:txBody>
      </p:sp>
      <p:cxnSp>
        <p:nvCxnSpPr>
          <p:cNvPr id="105" name="Conector recto 104"/>
          <p:cNvCxnSpPr/>
          <p:nvPr/>
        </p:nvCxnSpPr>
        <p:spPr>
          <a:xfrm flipH="1" flipV="1">
            <a:off x="9731538" y="6055829"/>
            <a:ext cx="1" cy="324193"/>
          </a:xfrm>
          <a:prstGeom prst="line">
            <a:avLst/>
          </a:prstGeom>
        </p:spPr>
        <p:style>
          <a:lnRef idx="1">
            <a:schemeClr val="dk1"/>
          </a:lnRef>
          <a:fillRef idx="0">
            <a:schemeClr val="dk1"/>
          </a:fillRef>
          <a:effectRef idx="0">
            <a:schemeClr val="dk1"/>
          </a:effectRef>
          <a:fontRef idx="minor">
            <a:schemeClr val="tx1"/>
          </a:fontRef>
        </p:style>
      </p:cxnSp>
      <p:sp>
        <p:nvSpPr>
          <p:cNvPr id="106" name="CuadroTexto 105"/>
          <p:cNvSpPr txBox="1"/>
          <p:nvPr/>
        </p:nvSpPr>
        <p:spPr>
          <a:xfrm>
            <a:off x="9287500" y="6399134"/>
            <a:ext cx="579220" cy="307777"/>
          </a:xfrm>
          <a:prstGeom prst="rect">
            <a:avLst/>
          </a:prstGeom>
          <a:noFill/>
        </p:spPr>
        <p:txBody>
          <a:bodyPr wrap="square" rtlCol="0">
            <a:spAutoFit/>
          </a:bodyPr>
          <a:lstStyle/>
          <a:p>
            <a:r>
              <a:rPr lang="es-ES" sz="1400" dirty="0" smtClean="0"/>
              <a:t>8779</a:t>
            </a:r>
            <a:endParaRPr lang="es-ES" dirty="0"/>
          </a:p>
        </p:txBody>
      </p:sp>
      <p:sp>
        <p:nvSpPr>
          <p:cNvPr id="107" name="Abrir llave 106"/>
          <p:cNvSpPr/>
          <p:nvPr/>
        </p:nvSpPr>
        <p:spPr>
          <a:xfrm rot="5400000">
            <a:off x="9624151" y="6035717"/>
            <a:ext cx="263776" cy="60672"/>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108" name="CuadroTexto 107"/>
          <p:cNvSpPr txBox="1"/>
          <p:nvPr/>
        </p:nvSpPr>
        <p:spPr>
          <a:xfrm>
            <a:off x="9417816" y="5656043"/>
            <a:ext cx="575244" cy="307777"/>
          </a:xfrm>
          <a:prstGeom prst="rect">
            <a:avLst/>
          </a:prstGeom>
          <a:noFill/>
        </p:spPr>
        <p:txBody>
          <a:bodyPr wrap="square" rtlCol="0">
            <a:spAutoFit/>
          </a:bodyPr>
          <a:lstStyle/>
          <a:p>
            <a:pPr algn="ctr"/>
            <a:r>
              <a:rPr lang="es-ES" sz="1400" dirty="0" smtClean="0"/>
              <a:t>31</a:t>
            </a:r>
            <a:endParaRPr lang="es-ES" sz="1400" dirty="0"/>
          </a:p>
        </p:txBody>
      </p:sp>
      <p:sp>
        <p:nvSpPr>
          <p:cNvPr id="109" name="Rectángulo 108"/>
          <p:cNvSpPr/>
          <p:nvPr/>
        </p:nvSpPr>
        <p:spPr>
          <a:xfrm>
            <a:off x="8247334" y="5405753"/>
            <a:ext cx="1482008" cy="30673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spTree>
    <p:extLst>
      <p:ext uri="{BB962C8B-B14F-4D97-AF65-F5344CB8AC3E}">
        <p14:creationId xmlns:p14="http://schemas.microsoft.com/office/powerpoint/2010/main" val="96279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2386804" y="2073335"/>
            <a:ext cx="6400800" cy="430887"/>
          </a:xfrm>
          <a:prstGeom prst="rect">
            <a:avLst/>
          </a:prstGeom>
          <a:noFill/>
        </p:spPr>
        <p:txBody>
          <a:bodyPr wrap="square" rtlCol="0">
            <a:spAutoFit/>
          </a:bodyPr>
          <a:lstStyle/>
          <a:p>
            <a:r>
              <a:rPr lang="es-ES" sz="2200" dirty="0" smtClean="0">
                <a:latin typeface="Arial" panose="020B0604020202020204" pitchFamily="34" charset="0"/>
                <a:cs typeface="Arial" panose="020B0604020202020204" pitchFamily="34" charset="0"/>
              </a:rPr>
              <a:t>Planificación de tiempos VS Ejecución de tiempos</a:t>
            </a:r>
            <a:endParaRPr lang="es-ES" sz="2200" dirty="0">
              <a:latin typeface="Arial" panose="020B0604020202020204" pitchFamily="34" charset="0"/>
              <a:cs typeface="Arial" panose="020B0604020202020204" pitchFamily="34" charset="0"/>
            </a:endParaRPr>
          </a:p>
        </p:txBody>
      </p:sp>
      <p:graphicFrame>
        <p:nvGraphicFramePr>
          <p:cNvPr id="14" name="Tabla 13"/>
          <p:cNvGraphicFramePr>
            <a:graphicFrameLocks noGrp="1"/>
          </p:cNvGraphicFramePr>
          <p:nvPr>
            <p:extLst>
              <p:ext uri="{D42A27DB-BD31-4B8C-83A1-F6EECF244321}">
                <p14:modId xmlns:p14="http://schemas.microsoft.com/office/powerpoint/2010/main" val="1078905179"/>
              </p:ext>
            </p:extLst>
          </p:nvPr>
        </p:nvGraphicFramePr>
        <p:xfrm>
          <a:off x="2328905" y="2886869"/>
          <a:ext cx="6516597" cy="2555114"/>
        </p:xfrm>
        <a:graphic>
          <a:graphicData uri="http://schemas.openxmlformats.org/drawingml/2006/table">
            <a:tbl>
              <a:tblPr/>
              <a:tblGrid>
                <a:gridCol w="2598062"/>
                <a:gridCol w="1930573"/>
                <a:gridCol w="1987962"/>
              </a:tblGrid>
              <a:tr h="495300">
                <a:tc>
                  <a:txBody>
                    <a:bodyPr/>
                    <a:lstStyle/>
                    <a:p>
                      <a:pPr algn="ctr" fontAlgn="ctr"/>
                      <a:r>
                        <a:rPr lang="es-ES" sz="16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Tiempo planificado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a:solidFill>
                            <a:srgbClr val="000000"/>
                          </a:solidFill>
                          <a:effectLst/>
                          <a:latin typeface="Arial" panose="020B0604020202020204" pitchFamily="34" charset="0"/>
                        </a:rPr>
                        <a:t>Tiempo empleado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69779">
                <a:tc>
                  <a:txBody>
                    <a:bodyPr/>
                    <a:lstStyle/>
                    <a:p>
                      <a:pPr algn="ctr" fontAlgn="ctr"/>
                      <a:r>
                        <a:rPr lang="es-ES" sz="16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240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270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272715">
                <a:tc>
                  <a:txBody>
                    <a:bodyPr/>
                    <a:lstStyle/>
                    <a:p>
                      <a:pPr algn="ctr" fontAlgn="ctr"/>
                      <a:r>
                        <a:rPr lang="es-ES" sz="16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240</a:t>
                      </a:r>
                    </a:p>
                  </a:txBody>
                  <a:tcPr marL="28575" marR="28575"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215</a:t>
                      </a:r>
                    </a:p>
                  </a:txBody>
                  <a:tcPr marL="9525" marR="9525" marT="9525" marB="0" anchor="ctr">
                    <a:lnL>
                      <a:noFill/>
                    </a:lnL>
                    <a:lnR>
                      <a:noFill/>
                    </a:lnR>
                    <a:lnT>
                      <a:noFill/>
                    </a:lnT>
                    <a:lnB>
                      <a:noFill/>
                    </a:lnB>
                  </a:tcPr>
                </a:tc>
              </a:tr>
              <a:tr h="190500">
                <a:tc>
                  <a:txBody>
                    <a:bodyPr/>
                    <a:lstStyle/>
                    <a:p>
                      <a:pPr algn="ctr" fontAlgn="ctr"/>
                      <a:r>
                        <a:rPr lang="es-ES" sz="1600" b="0" i="0" u="none" strike="noStrike" dirty="0" err="1">
                          <a:solidFill>
                            <a:srgbClr val="000000"/>
                          </a:solidFill>
                          <a:effectLst/>
                          <a:latin typeface="Calibri" panose="020F0502020204030204" pitchFamily="34" charset="0"/>
                        </a:rPr>
                        <a:t>Jonatan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Couto</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Riádigos</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240</a:t>
                      </a:r>
                    </a:p>
                  </a:txBody>
                  <a:tcPr marL="28575" marR="28575"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280</a:t>
                      </a:r>
                    </a:p>
                  </a:txBody>
                  <a:tcPr marL="9525" marR="9525" marT="9525" marB="0" anchor="ctr">
                    <a:lnL>
                      <a:noFill/>
                    </a:lnL>
                    <a:lnR>
                      <a:noFill/>
                    </a:lnR>
                    <a:lnT>
                      <a:noFill/>
                    </a:lnT>
                    <a:lnB>
                      <a:noFill/>
                    </a:lnB>
                  </a:tcPr>
                </a:tc>
              </a:tr>
              <a:tr h="381000">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Santos </a:t>
                      </a:r>
                      <a:r>
                        <a:rPr lang="es-ES" sz="1600" b="0" i="0" u="none" strike="noStrike" dirty="0" err="1">
                          <a:solidFill>
                            <a:srgbClr val="000000"/>
                          </a:solidFill>
                          <a:effectLst/>
                          <a:latin typeface="Calibri" panose="020F0502020204030204" pitchFamily="34" charset="0"/>
                        </a:rPr>
                        <a:t>Negreira</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240</a:t>
                      </a:r>
                    </a:p>
                  </a:txBody>
                  <a:tcPr marL="28575" marR="28575"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544</a:t>
                      </a:r>
                    </a:p>
                  </a:txBody>
                  <a:tcPr marL="9525" marR="9525" marT="9525" marB="0" anchor="ctr">
                    <a:lnL>
                      <a:noFill/>
                    </a:lnL>
                    <a:lnR>
                      <a:noFill/>
                    </a:lnR>
                    <a:lnT>
                      <a:noFill/>
                    </a:lnT>
                    <a:lnB>
                      <a:noFill/>
                    </a:lnB>
                  </a:tcPr>
                </a:tc>
              </a:tr>
              <a:tr h="390525">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270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320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390525">
                <a:tc>
                  <a:txBody>
                    <a:bodyPr/>
                    <a:lstStyle/>
                    <a:p>
                      <a:pPr algn="ctr" fontAlgn="ct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rtl="0" fontAlgn="ctr"/>
                      <a:r>
                        <a:rPr lang="es-ES" sz="1400" dirty="0">
                          <a:solidFill>
                            <a:srgbClr val="000000"/>
                          </a:solidFill>
                          <a:effectLst/>
                        </a:rPr>
                        <a:t>1230</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1629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39217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22748" y="88900"/>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a:t>
            </a:r>
            <a:r>
              <a:rPr lang="es-ES" dirty="0">
                <a:latin typeface="Arial" panose="020B0604020202020204" pitchFamily="34" charset="0"/>
                <a:cs typeface="Arial" panose="020B0604020202020204" pitchFamily="34" charset="0"/>
              </a:rPr>
              <a:t>5</a:t>
            </a:r>
          </a:p>
        </p:txBody>
      </p:sp>
      <p:sp>
        <p:nvSpPr>
          <p:cNvPr id="9" name="CuadroTexto 8"/>
          <p:cNvSpPr txBox="1"/>
          <p:nvPr/>
        </p:nvSpPr>
        <p:spPr>
          <a:xfrm>
            <a:off x="814226" y="1856402"/>
            <a:ext cx="3359650" cy="369332"/>
          </a:xfrm>
          <a:prstGeom prst="rect">
            <a:avLst/>
          </a:prstGeom>
          <a:noFill/>
        </p:spPr>
        <p:txBody>
          <a:bodyPr wrap="square" rtlCol="0">
            <a:spAutoFit/>
          </a:bodyPr>
          <a:lstStyle/>
          <a:p>
            <a:r>
              <a:rPr lang="es-ES" u="sng" dirty="0" smtClean="0"/>
              <a:t>Recurso: Miguel Ferreiro Díaz</a:t>
            </a:r>
            <a:endParaRPr lang="es-ES" u="sng" dirty="0"/>
          </a:p>
        </p:txBody>
      </p:sp>
      <p:sp>
        <p:nvSpPr>
          <p:cNvPr id="14" name="CuadroTexto 13"/>
          <p:cNvSpPr txBox="1"/>
          <p:nvPr/>
        </p:nvSpPr>
        <p:spPr>
          <a:xfrm>
            <a:off x="6564115" y="1442145"/>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5" name="Más 14"/>
          <p:cNvSpPr/>
          <p:nvPr/>
        </p:nvSpPr>
        <p:spPr>
          <a:xfrm>
            <a:off x="6072026" y="1452606"/>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CuadroTexto 15"/>
          <p:cNvSpPr txBox="1"/>
          <p:nvPr/>
        </p:nvSpPr>
        <p:spPr>
          <a:xfrm>
            <a:off x="153255" y="1442145"/>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graphicFrame>
        <p:nvGraphicFramePr>
          <p:cNvPr id="10" name="Tabla 9"/>
          <p:cNvGraphicFramePr>
            <a:graphicFrameLocks noGrp="1"/>
          </p:cNvGraphicFramePr>
          <p:nvPr>
            <p:extLst>
              <p:ext uri="{D42A27DB-BD31-4B8C-83A1-F6EECF244321}">
                <p14:modId xmlns:p14="http://schemas.microsoft.com/office/powerpoint/2010/main" val="3173662014"/>
              </p:ext>
            </p:extLst>
          </p:nvPr>
        </p:nvGraphicFramePr>
        <p:xfrm>
          <a:off x="610339" y="2900166"/>
          <a:ext cx="10923374" cy="2547944"/>
        </p:xfrm>
        <a:graphic>
          <a:graphicData uri="http://schemas.openxmlformats.org/drawingml/2006/table">
            <a:tbl>
              <a:tblPr/>
              <a:tblGrid>
                <a:gridCol w="7463483"/>
                <a:gridCol w="1285103"/>
                <a:gridCol w="1087394"/>
                <a:gridCol w="1087394"/>
              </a:tblGrid>
              <a:tr h="607229">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Porcentaje de consecución de la tarea</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empleado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818675">
                <a:tc>
                  <a:txBody>
                    <a:bodyPr/>
                    <a:lstStyle/>
                    <a:p>
                      <a:pPr algn="just" fontAlgn="b"/>
                      <a:r>
                        <a:rPr lang="es-ES" sz="1400" b="0" i="0" u="none" strike="noStrike" dirty="0">
                          <a:solidFill>
                            <a:srgbClr val="000000"/>
                          </a:solidFill>
                          <a:effectLst/>
                          <a:latin typeface="Calibri" panose="020F0502020204030204" pitchFamily="34" charset="0"/>
                        </a:rPr>
                        <a:t>Seguimiento en la organización y asignación de tareas de la Semana 5 (incluido la preparación de la presentación). Estar atento a cualquier cambio en la dirección del proyecto y localizar las tareas con más dificultad para poder </a:t>
                      </a:r>
                      <a:r>
                        <a:rPr lang="es-ES" sz="1400" b="0" i="0" u="none" strike="noStrike" dirty="0" err="1">
                          <a:solidFill>
                            <a:srgbClr val="000000"/>
                          </a:solidFill>
                          <a:effectLst/>
                          <a:latin typeface="Calibri" panose="020F0502020204030204" pitchFamily="34" charset="0"/>
                        </a:rPr>
                        <a:t>replanificar</a:t>
                      </a:r>
                      <a:r>
                        <a:rPr lang="es-ES" sz="1400" b="0" i="0" u="none" strike="noStrike" dirty="0">
                          <a:solidFill>
                            <a:srgbClr val="000000"/>
                          </a:solidFill>
                          <a:effectLst/>
                          <a:latin typeface="Calibri" panose="020F0502020204030204" pitchFamily="34" charset="0"/>
                        </a:rPr>
                        <a:t>. Además se realizará un seguimiento sobre el resto de tareas para ver si llevan a cabo correctamente para poder realizar la entrega en las mejores condiciones.</a:t>
                      </a:r>
                    </a:p>
                  </a:txBody>
                  <a:tcPr marL="9525" marR="9525" marT="9525"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555967">
                <a:tc>
                  <a:txBody>
                    <a:bodyPr/>
                    <a:lstStyle/>
                    <a:p>
                      <a:pPr algn="just" fontAlgn="ctr"/>
                      <a:r>
                        <a:rPr lang="es-ES" sz="1400" b="0" i="0" u="none" strike="noStrike" dirty="0" smtClean="0">
                          <a:solidFill>
                            <a:srgbClr val="000000"/>
                          </a:solidFill>
                          <a:effectLst/>
                          <a:latin typeface="Calibri" panose="020F0502020204030204" pitchFamily="34" charset="0"/>
                        </a:rPr>
                        <a:t>Asegurar que todas las validaciones por campo y </a:t>
                      </a:r>
                      <a:r>
                        <a:rPr lang="es-ES" sz="1400" b="0" i="0" u="none" strike="noStrike" dirty="0" err="1" smtClean="0">
                          <a:solidFill>
                            <a:srgbClr val="000000"/>
                          </a:solidFill>
                          <a:effectLst/>
                          <a:latin typeface="Calibri" panose="020F0502020204030204" pitchFamily="34" charset="0"/>
                        </a:rPr>
                        <a:t>submit</a:t>
                      </a:r>
                      <a:r>
                        <a:rPr lang="es-ES" sz="1400" b="0" i="0" u="none" strike="noStrike" dirty="0" smtClean="0">
                          <a:solidFill>
                            <a:srgbClr val="000000"/>
                          </a:solidFill>
                          <a:effectLst/>
                          <a:latin typeface="Calibri" panose="020F0502020204030204" pitchFamily="34" charset="0"/>
                        </a:rPr>
                        <a:t> se realizan correctamente. Se comprobarán que todas los atributos se pasan correctamente de las vistas al controlador. Además se realizarán revisiones para corregir pequeños errores que vayan apareciendo en la finalización del proyecto</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p>
                      <a:pPr algn="ctr" fontAlgn="ct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04819">
                <a:tc>
                  <a:txBody>
                    <a:bodyPr/>
                    <a:lstStyle/>
                    <a:p>
                      <a:pPr algn="just" fontAlgn="ctr"/>
                      <a:r>
                        <a:rPr lang="es-ES" sz="1400" b="0" i="0" u="none" strike="noStrike" dirty="0" smtClean="0">
                          <a:solidFill>
                            <a:srgbClr val="000000"/>
                          </a:solidFill>
                          <a:effectLst/>
                          <a:latin typeface="Calibri" panose="020F0502020204030204" pitchFamily="34" charset="0"/>
                        </a:rPr>
                        <a:t>Realización del último informe de seguimiento de la Semana 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436108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838200" y="2360620"/>
            <a:ext cx="3359650" cy="369332"/>
          </a:xfrm>
          <a:prstGeom prst="rect">
            <a:avLst/>
          </a:prstGeom>
          <a:noFill/>
        </p:spPr>
        <p:txBody>
          <a:bodyPr wrap="square" rtlCol="0">
            <a:spAutoFit/>
          </a:bodyPr>
          <a:lstStyle/>
          <a:p>
            <a:r>
              <a:rPr lang="es-ES" u="sng" dirty="0" smtClean="0"/>
              <a:t>Recurso: Alejandro Vila Cid</a:t>
            </a:r>
            <a:endParaRPr lang="es-ES" u="sng" dirty="0"/>
          </a:p>
        </p:txBody>
      </p:sp>
      <p:sp>
        <p:nvSpPr>
          <p:cNvPr id="12" name="CuadroTexto 11"/>
          <p:cNvSpPr txBox="1"/>
          <p:nvPr/>
        </p:nvSpPr>
        <p:spPr>
          <a:xfrm>
            <a:off x="6303624" y="1901165"/>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6" name="CuadroTexto 15"/>
          <p:cNvSpPr txBox="1"/>
          <p:nvPr/>
        </p:nvSpPr>
        <p:spPr>
          <a:xfrm>
            <a:off x="119561" y="1897934"/>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7" name="Más 16"/>
          <p:cNvSpPr/>
          <p:nvPr/>
        </p:nvSpPr>
        <p:spPr>
          <a:xfrm>
            <a:off x="5904216" y="1922540"/>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endParaRPr lang="es-ES" dirty="0"/>
          </a:p>
        </p:txBody>
      </p:sp>
      <p:sp>
        <p:nvSpPr>
          <p:cNvPr id="10" name="Título 1"/>
          <p:cNvSpPr txBox="1">
            <a:spLocks/>
          </p:cNvSpPr>
          <p:nvPr/>
        </p:nvSpPr>
        <p:spPr>
          <a:xfrm>
            <a:off x="838200" y="365125"/>
            <a:ext cx="10515600" cy="132556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2387994485"/>
              </p:ext>
            </p:extLst>
          </p:nvPr>
        </p:nvGraphicFramePr>
        <p:xfrm>
          <a:off x="838200" y="2956587"/>
          <a:ext cx="10515599" cy="2469044"/>
        </p:xfrm>
        <a:graphic>
          <a:graphicData uri="http://schemas.openxmlformats.org/drawingml/2006/table">
            <a:tbl>
              <a:tblPr/>
              <a:tblGrid>
                <a:gridCol w="6715897"/>
                <a:gridCol w="1647568"/>
                <a:gridCol w="1182489"/>
                <a:gridCol w="969645"/>
              </a:tblGrid>
              <a:tr h="668062">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Porcentaje de consecución de la tarea</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empleado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58774">
                <a:tc>
                  <a:txBody>
                    <a:bodyPr/>
                    <a:lstStyle/>
                    <a:p>
                      <a:pPr algn="just" fontAlgn="ctr"/>
                      <a:r>
                        <a:rPr lang="es-ES" sz="1400" b="0" i="0" u="none" strike="noStrike" dirty="0" smtClean="0">
                          <a:solidFill>
                            <a:srgbClr val="000000"/>
                          </a:solidFill>
                          <a:effectLst/>
                          <a:latin typeface="Calibri" panose="020F0502020204030204" pitchFamily="34" charset="0"/>
                        </a:rPr>
                        <a:t>Realizar el script con la base de datos que se va a entregar con los datos de prueba</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480736">
                <a:tc>
                  <a:txBody>
                    <a:bodyPr/>
                    <a:lstStyle/>
                    <a:p>
                      <a:pPr algn="just" fontAlgn="ctr"/>
                      <a:r>
                        <a:rPr lang="es-ES" sz="1400" b="0" i="0" u="none" strike="noStrike" dirty="0" smtClean="0">
                          <a:solidFill>
                            <a:srgbClr val="000000"/>
                          </a:solidFill>
                          <a:effectLst/>
                          <a:latin typeface="Calibri" panose="020F0502020204030204" pitchFamily="34" charset="0"/>
                        </a:rPr>
                        <a:t>Comprobar que todos los aspectos visuales cumplan las historias definidas en la evaluación.(Historias de la 1 a la 19, excepto las de validaciones).</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80736">
                <a:tc>
                  <a:txBody>
                    <a:bodyPr/>
                    <a:lstStyle/>
                    <a:p>
                      <a:pPr algn="just" fontAlgn="ctr"/>
                      <a:r>
                        <a:rPr lang="es-ES" sz="1400" b="0" i="0" u="none" strike="noStrike" dirty="0" smtClean="0">
                          <a:solidFill>
                            <a:srgbClr val="000000"/>
                          </a:solidFill>
                          <a:effectLst/>
                          <a:latin typeface="Calibri" panose="020F0502020204030204" pitchFamily="34" charset="0"/>
                        </a:rPr>
                        <a:t>Comprobar el correcto funcionamiento de la aplicación en el caso de que el alumno también es </a:t>
                      </a:r>
                      <a:r>
                        <a:rPr lang="es-ES" sz="1400" b="0" i="0" u="none" strike="noStrike" dirty="0" err="1" smtClean="0">
                          <a:solidFill>
                            <a:srgbClr val="000000"/>
                          </a:solidFill>
                          <a:effectLst/>
                          <a:latin typeface="Calibri" panose="020F0502020204030204" pitchFamily="34" charset="0"/>
                        </a:rPr>
                        <a:t>admin</a:t>
                      </a:r>
                      <a:r>
                        <a:rPr lang="es-ES" sz="1400" b="0" i="0" u="none" strike="noStrike" dirty="0" smtClean="0">
                          <a:solidFill>
                            <a:srgbClr val="000000"/>
                          </a:solidFill>
                          <a:effectLst/>
                          <a:latin typeface="Calibri" panose="020F0502020204030204" pitchFamily="34" charset="0"/>
                        </a:rPr>
                        <a:t>.</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80736">
                <a:tc>
                  <a:txBody>
                    <a:bodyPr/>
                    <a:lstStyle/>
                    <a:p>
                      <a:pPr algn="just" fontAlgn="ctr"/>
                      <a:r>
                        <a:rPr lang="es-ES" sz="1400" b="0" i="0" u="none" strike="noStrike" dirty="0" smtClean="0">
                          <a:solidFill>
                            <a:srgbClr val="000000"/>
                          </a:solidFill>
                          <a:effectLst/>
                          <a:latin typeface="Calibri" panose="020F0502020204030204" pitchFamily="34" charset="0"/>
                        </a:rPr>
                        <a:t>Revisar que cumple correctamente con las historias de evaluación desde la 28 a la 42 y la 48 y 49.</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150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43819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200" y="2227370"/>
            <a:ext cx="3359650" cy="369332"/>
          </a:xfrm>
          <a:prstGeom prst="rect">
            <a:avLst/>
          </a:prstGeom>
          <a:noFill/>
        </p:spPr>
        <p:txBody>
          <a:bodyPr wrap="square" rtlCol="0">
            <a:spAutoFit/>
          </a:bodyPr>
          <a:lstStyle/>
          <a:p>
            <a:r>
              <a:rPr lang="es-ES" u="sng" dirty="0" smtClean="0"/>
              <a:t>Recurso: </a:t>
            </a:r>
            <a:r>
              <a:rPr lang="es-ES" u="sng" dirty="0" err="1" smtClean="0"/>
              <a:t>Jonatan</a:t>
            </a:r>
            <a:r>
              <a:rPr lang="es-ES" u="sng" dirty="0" smtClean="0"/>
              <a:t> </a:t>
            </a:r>
            <a:r>
              <a:rPr lang="es-ES" u="sng" dirty="0" err="1" smtClean="0"/>
              <a:t>Couto</a:t>
            </a:r>
            <a:r>
              <a:rPr lang="es-ES" u="sng" dirty="0" smtClean="0"/>
              <a:t> </a:t>
            </a:r>
            <a:r>
              <a:rPr lang="es-ES" u="sng" dirty="0" err="1" smtClean="0"/>
              <a:t>Riádigos</a:t>
            </a:r>
            <a:endParaRPr lang="es-ES" u="sng" dirty="0"/>
          </a:p>
        </p:txBody>
      </p:sp>
      <p:sp>
        <p:nvSpPr>
          <p:cNvPr id="10" name="CuadroTexto 9"/>
          <p:cNvSpPr txBox="1"/>
          <p:nvPr/>
        </p:nvSpPr>
        <p:spPr>
          <a:xfrm>
            <a:off x="6672637" y="1783813"/>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1" name="CuadroTexto 10"/>
          <p:cNvSpPr txBox="1"/>
          <p:nvPr/>
        </p:nvSpPr>
        <p:spPr>
          <a:xfrm>
            <a:off x="153256" y="1783813"/>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2" name="Más 11"/>
          <p:cNvSpPr/>
          <p:nvPr/>
        </p:nvSpPr>
        <p:spPr>
          <a:xfrm>
            <a:off x="6180548" y="1783813"/>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86126134"/>
              </p:ext>
            </p:extLst>
          </p:nvPr>
        </p:nvGraphicFramePr>
        <p:xfrm>
          <a:off x="838200" y="3001957"/>
          <a:ext cx="10515600" cy="2355248"/>
        </p:xfrm>
        <a:graphic>
          <a:graphicData uri="http://schemas.openxmlformats.org/drawingml/2006/table">
            <a:tbl>
              <a:tblPr/>
              <a:tblGrid>
                <a:gridCol w="6534693"/>
                <a:gridCol w="1696269"/>
                <a:gridCol w="1269324"/>
                <a:gridCol w="1015314"/>
              </a:tblGrid>
              <a:tr h="198918">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Porcentaje de consecución de la tarea</a:t>
                      </a:r>
                      <a:endParaRPr lang="es-ES" sz="1400" b="0" i="0" u="none" strike="noStrike" dirty="0">
                        <a:solidFill>
                          <a:srgbClr val="000000"/>
                        </a:solidFill>
                        <a:effectLst/>
                        <a:latin typeface="Arial" panose="020B0604020202020204" pitchFamily="34" charset="0"/>
                      </a:endParaRP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empleado (min)</a:t>
                      </a:r>
                      <a:endParaRPr lang="es-ES" sz="1400" b="0" i="0" u="none" strike="noStrike" dirty="0">
                        <a:solidFill>
                          <a:srgbClr val="000000"/>
                        </a:solidFill>
                        <a:effectLst/>
                        <a:latin typeface="Arial" panose="020B0604020202020204" pitchFamily="34" charset="0"/>
                      </a:endParaRP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7207">
                <a:tc>
                  <a:txBody>
                    <a:bodyPr/>
                    <a:lstStyle/>
                    <a:p>
                      <a:pPr algn="just" fontAlgn="ctr"/>
                      <a:r>
                        <a:rPr lang="es-ES" sz="1400" b="0" i="0" u="none" strike="noStrike" kern="1200" dirty="0" smtClean="0">
                          <a:solidFill>
                            <a:schemeClr val="tx1"/>
                          </a:solidFill>
                          <a:effectLst/>
                          <a:latin typeface="+mn-lt"/>
                          <a:ea typeface="+mn-ea"/>
                          <a:cs typeface="+mn-cs"/>
                        </a:rPr>
                        <a:t>Crear la página con la composición del grupo</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r>
              <a:tr h="41441">
                <a:tc>
                  <a:txBody>
                    <a:bodyPr/>
                    <a:lstStyle/>
                    <a:p>
                      <a:pPr algn="just" fontAlgn="b"/>
                      <a:r>
                        <a:rPr lang="es-ES" sz="1400" b="0" i="0" u="none" strike="noStrike" kern="1200" dirty="0" smtClean="0">
                          <a:solidFill>
                            <a:schemeClr val="tx1"/>
                          </a:solidFill>
                          <a:effectLst/>
                          <a:latin typeface="+mn-lt"/>
                          <a:ea typeface="+mn-ea"/>
                          <a:cs typeface="+mn-cs"/>
                        </a:rPr>
                        <a:t>Arreglar los pequeños fallos que existen en </a:t>
                      </a:r>
                      <a:r>
                        <a:rPr lang="es-ES" sz="1400" b="0" i="0" u="none" strike="noStrike" kern="1200" dirty="0" err="1" smtClean="0">
                          <a:solidFill>
                            <a:schemeClr val="tx1"/>
                          </a:solidFill>
                          <a:effectLst/>
                          <a:latin typeface="+mn-lt"/>
                          <a:ea typeface="+mn-ea"/>
                          <a:cs typeface="+mn-cs"/>
                        </a:rPr>
                        <a:t>asign_qa</a:t>
                      </a:r>
                      <a:r>
                        <a:rPr lang="es-ES" sz="1400" b="0" i="0" u="none" strike="noStrike" kern="1200" dirty="0" smtClean="0">
                          <a:solidFill>
                            <a:schemeClr val="tx1"/>
                          </a:solidFill>
                          <a:effectLst/>
                          <a:latin typeface="+mn-lt"/>
                          <a:ea typeface="+mn-ea"/>
                          <a:cs typeface="+mn-cs"/>
                        </a:rPr>
                        <a:t>. Algunos de ellos son que se realiza la generación de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a pesar de que no haya suficientes trabajos para ello. Además al generar las historias de evaluación, aparece el mensaje de error en la inserción y aun así se insertan. Por último asegurar que las operaciones de añadir, </a:t>
                      </a:r>
                      <a:r>
                        <a:rPr lang="es-ES" sz="1400" b="0" i="0" u="none" strike="noStrike" kern="1200" dirty="0" err="1" smtClean="0">
                          <a:solidFill>
                            <a:schemeClr val="tx1"/>
                          </a:solidFill>
                          <a:effectLst/>
                          <a:latin typeface="+mn-lt"/>
                          <a:ea typeface="+mn-ea"/>
                          <a:cs typeface="+mn-cs"/>
                        </a:rPr>
                        <a:t>search,edit,delete,showall</a:t>
                      </a:r>
                      <a:r>
                        <a:rPr lang="es-ES" sz="1400" b="0" i="0" u="none" strike="noStrike" kern="1200" dirty="0" smtClean="0">
                          <a:solidFill>
                            <a:schemeClr val="tx1"/>
                          </a:solidFill>
                          <a:effectLst/>
                          <a:latin typeface="+mn-lt"/>
                          <a:ea typeface="+mn-ea"/>
                          <a:cs typeface="+mn-cs"/>
                        </a:rPr>
                        <a:t> y </a:t>
                      </a:r>
                      <a:r>
                        <a:rPr lang="es-ES" sz="1400" b="0" i="0" u="none" strike="noStrike" kern="1200" dirty="0" err="1" smtClean="0">
                          <a:solidFill>
                            <a:schemeClr val="tx1"/>
                          </a:solidFill>
                          <a:effectLst/>
                          <a:latin typeface="+mn-lt"/>
                          <a:ea typeface="+mn-ea"/>
                          <a:cs typeface="+mn-cs"/>
                        </a:rPr>
                        <a:t>showcurrent</a:t>
                      </a:r>
                      <a:r>
                        <a:rPr lang="es-ES" sz="1400" b="0" i="0" u="none" strike="noStrike" kern="1200" dirty="0" smtClean="0">
                          <a:solidFill>
                            <a:schemeClr val="tx1"/>
                          </a:solidFill>
                          <a:effectLst/>
                          <a:latin typeface="+mn-lt"/>
                          <a:ea typeface="+mn-ea"/>
                          <a:cs typeface="+mn-cs"/>
                        </a:rPr>
                        <a:t> de </a:t>
                      </a:r>
                      <a:r>
                        <a:rPr lang="es-ES" sz="1400" b="0" i="0" u="none" strike="noStrike" kern="1200" dirty="0" err="1" smtClean="0">
                          <a:solidFill>
                            <a:schemeClr val="tx1"/>
                          </a:solidFill>
                          <a:effectLst/>
                          <a:latin typeface="+mn-lt"/>
                          <a:ea typeface="+mn-ea"/>
                          <a:cs typeface="+mn-cs"/>
                        </a:rPr>
                        <a:t>asign_qa</a:t>
                      </a:r>
                      <a:r>
                        <a:rPr lang="es-ES" sz="1400" b="0" i="0" u="none" strike="noStrike" kern="1200" dirty="0" smtClean="0">
                          <a:solidFill>
                            <a:schemeClr val="tx1"/>
                          </a:solidFill>
                          <a:effectLst/>
                          <a:latin typeface="+mn-lt"/>
                          <a:ea typeface="+mn-ea"/>
                          <a:cs typeface="+mn-cs"/>
                        </a:rPr>
                        <a:t> se realizan correctamente.</a:t>
                      </a:r>
                      <a:endParaRPr lang="es-ES" sz="1000" b="0" i="0" u="none" strike="noStrike" dirty="0">
                        <a:solidFill>
                          <a:srgbClr val="000000"/>
                        </a:solidFill>
                        <a:effectLst/>
                        <a:latin typeface="Calibri" panose="020F0502020204030204" pitchFamily="34" charset="0"/>
                      </a:endParaRPr>
                    </a:p>
                  </a:txBody>
                  <a:tcPr marL="2072" marR="2072" marT="2072" marB="0" anchor="b">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41441">
                <a:tc>
                  <a:txBody>
                    <a:bodyPr/>
                    <a:lstStyle/>
                    <a:p>
                      <a:pPr algn="just" fontAlgn="ctr"/>
                      <a:r>
                        <a:rPr lang="es-ES" sz="1400" b="0" i="0" u="none" strike="noStrike" kern="1200" dirty="0" smtClean="0">
                          <a:solidFill>
                            <a:schemeClr val="tx1"/>
                          </a:solidFill>
                          <a:effectLst/>
                          <a:latin typeface="+mn-lt"/>
                          <a:ea typeface="+mn-ea"/>
                          <a:cs typeface="+mn-cs"/>
                        </a:rPr>
                        <a:t>Comprobar el correcto funcionamiento de la gestión de evaluación por parte del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y de los alumnos.</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150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bl>
          </a:graphicData>
        </a:graphic>
      </p:graphicFrame>
    </p:spTree>
    <p:extLst>
      <p:ext uri="{BB962C8B-B14F-4D97-AF65-F5344CB8AC3E}">
        <p14:creationId xmlns:p14="http://schemas.microsoft.com/office/powerpoint/2010/main" val="2416338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7968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200" y="208638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Santos </a:t>
            </a:r>
            <a:r>
              <a:rPr lang="es-ES" u="sng" dirty="0" err="1" smtClean="0"/>
              <a:t>Negreira</a:t>
            </a:r>
            <a:endParaRPr lang="es-ES" u="sng" dirty="0"/>
          </a:p>
        </p:txBody>
      </p:sp>
      <p:sp>
        <p:nvSpPr>
          <p:cNvPr id="10" name="CuadroTexto 9"/>
          <p:cNvSpPr txBox="1"/>
          <p:nvPr/>
        </p:nvSpPr>
        <p:spPr>
          <a:xfrm>
            <a:off x="6672637" y="1453952"/>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1" name="CuadroTexto 10"/>
          <p:cNvSpPr txBox="1"/>
          <p:nvPr/>
        </p:nvSpPr>
        <p:spPr>
          <a:xfrm>
            <a:off x="139129" y="1426938"/>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2" name="Más 11"/>
          <p:cNvSpPr/>
          <p:nvPr/>
        </p:nvSpPr>
        <p:spPr>
          <a:xfrm>
            <a:off x="6106808" y="1440067"/>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00890097"/>
              </p:ext>
            </p:extLst>
          </p:nvPr>
        </p:nvGraphicFramePr>
        <p:xfrm>
          <a:off x="838200" y="2811852"/>
          <a:ext cx="10515600" cy="3208954"/>
        </p:xfrm>
        <a:graphic>
          <a:graphicData uri="http://schemas.openxmlformats.org/drawingml/2006/table">
            <a:tbl>
              <a:tblPr/>
              <a:tblGrid>
                <a:gridCol w="7226644"/>
                <a:gridCol w="1169773"/>
                <a:gridCol w="1103870"/>
                <a:gridCol w="1015313"/>
              </a:tblGrid>
              <a:tr h="198918">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Porcentaje de consecución de la tarea</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empleado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7207">
                <a:tc>
                  <a:txBody>
                    <a:bodyPr/>
                    <a:lstStyle/>
                    <a:p>
                      <a:pPr algn="just" fontAlgn="ctr"/>
                      <a:r>
                        <a:rPr lang="es-ES" sz="1400" b="0" i="0" u="none" strike="noStrike" dirty="0" smtClean="0">
                          <a:solidFill>
                            <a:srgbClr val="000000"/>
                          </a:solidFill>
                          <a:effectLst/>
                          <a:latin typeface="Calibri" panose="020F0502020204030204" pitchFamily="34" charset="0"/>
                        </a:rPr>
                        <a:t>Comprobar que en todos los lugar que se hace un filtrado se hace de forma correcta, por ejemplo, que si tienen que aparecer los trabajos de a, no aparezca los de </a:t>
                      </a:r>
                      <a:r>
                        <a:rPr lang="es-ES" sz="1400" b="0" i="0" u="none" strike="noStrike" dirty="0" err="1" smtClean="0">
                          <a:solidFill>
                            <a:srgbClr val="000000"/>
                          </a:solidFill>
                          <a:effectLst/>
                          <a:latin typeface="Calibri" panose="020F0502020204030204" pitchFamily="34" charset="0"/>
                        </a:rPr>
                        <a:t>admin</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14</a:t>
                      </a:r>
                      <a:endParaRPr lang="es-ES" sz="18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82883">
                <a:tc>
                  <a:txBody>
                    <a:bodyPr/>
                    <a:lstStyle/>
                    <a:p>
                      <a:pPr algn="just" fontAlgn="t"/>
                      <a:r>
                        <a:rPr lang="es-ES" sz="1400" b="0" i="0" u="none" strike="noStrike" dirty="0">
                          <a:solidFill>
                            <a:srgbClr val="000000"/>
                          </a:solidFill>
                          <a:effectLst/>
                          <a:latin typeface="Calibri" panose="020F0502020204030204" pitchFamily="34" charset="0"/>
                        </a:rPr>
                        <a:t>Arreglar el problema del </a:t>
                      </a:r>
                      <a:r>
                        <a:rPr lang="es-ES" sz="1400" b="0" i="0" u="none" strike="noStrike" dirty="0" err="1">
                          <a:solidFill>
                            <a:srgbClr val="000000"/>
                          </a:solidFill>
                          <a:effectLst/>
                          <a:latin typeface="Calibri" panose="020F0502020204030204" pitchFamily="34" charset="0"/>
                        </a:rPr>
                        <a:t>search</a:t>
                      </a:r>
                      <a:r>
                        <a:rPr lang="es-ES" sz="1400" b="0" i="0" u="none" strike="noStrike" dirty="0">
                          <a:solidFill>
                            <a:srgbClr val="000000"/>
                          </a:solidFill>
                          <a:effectLst/>
                          <a:latin typeface="Calibri" panose="020F0502020204030204" pitchFamily="34" charset="0"/>
                        </a:rPr>
                        <a:t> de entrega que cuando busca un </a:t>
                      </a:r>
                      <a:r>
                        <a:rPr lang="es-ES" sz="1400" b="0" i="0" u="none" strike="noStrike" dirty="0" err="1">
                          <a:solidFill>
                            <a:srgbClr val="000000"/>
                          </a:solidFill>
                          <a:effectLst/>
                          <a:latin typeface="Calibri" panose="020F0502020204030204" pitchFamily="34" charset="0"/>
                        </a:rPr>
                        <a:t>login</a:t>
                      </a:r>
                      <a:r>
                        <a:rPr lang="es-ES" sz="1400" b="0" i="0" u="none" strike="noStrike" dirty="0">
                          <a:solidFill>
                            <a:srgbClr val="000000"/>
                          </a:solidFill>
                          <a:effectLst/>
                          <a:latin typeface="Calibri" panose="020F0502020204030204" pitchFamily="34" charset="0"/>
                        </a:rPr>
                        <a:t> con un número salta un </a:t>
                      </a:r>
                      <a:r>
                        <a:rPr lang="es-ES" sz="1400" b="0" i="0" u="none" strike="noStrike" dirty="0" err="1">
                          <a:solidFill>
                            <a:srgbClr val="000000"/>
                          </a:solidFill>
                          <a:effectLst/>
                          <a:latin typeface="Calibri" panose="020F0502020204030204" pitchFamily="34" charset="0"/>
                        </a:rPr>
                        <a:t>warning</a:t>
                      </a:r>
                      <a:r>
                        <a:rPr lang="es-ES" sz="1400" b="0" i="0" u="none" strike="noStrike" dirty="0">
                          <a:solidFill>
                            <a:srgbClr val="000000"/>
                          </a:solidFill>
                          <a:effectLst/>
                          <a:latin typeface="Calibri" panose="020F0502020204030204" pitchFamily="34" charset="0"/>
                        </a:rPr>
                        <a:t>.</a:t>
                      </a:r>
                    </a:p>
                  </a:txBody>
                  <a:tcPr marL="0" marR="0" marT="0" marB="0">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35274">
                <a:tc>
                  <a:txBody>
                    <a:bodyPr/>
                    <a:lstStyle/>
                    <a:p>
                      <a:pPr algn="just" fontAlgn="t"/>
                      <a:r>
                        <a:rPr lang="es-ES" sz="1400" b="0" i="0" u="none" strike="noStrike" dirty="0">
                          <a:solidFill>
                            <a:srgbClr val="000000"/>
                          </a:solidFill>
                          <a:effectLst/>
                          <a:latin typeface="Calibri" panose="020F0502020204030204" pitchFamily="34" charset="0"/>
                        </a:rPr>
                        <a:t>Cambiar el nombre de la carpeta que se crea cuando un alumno sube una entrega. El nombre de la carpeta donde se introducirán las entregas tiene que ser el nombre de su alias.</a:t>
                      </a:r>
                    </a:p>
                  </a:txBody>
                  <a:tcPr marL="0" marR="0" marT="0" marB="0">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69557">
                <a:tc>
                  <a:txBody>
                    <a:bodyPr/>
                    <a:lstStyle/>
                    <a:p>
                      <a:pPr algn="just" fontAlgn="ctr"/>
                      <a:r>
                        <a:rPr lang="es-ES" sz="1400" b="0" i="0" u="none" strike="noStrike" dirty="0" smtClean="0">
                          <a:solidFill>
                            <a:srgbClr val="000000"/>
                          </a:solidFill>
                          <a:effectLst/>
                          <a:latin typeface="Calibri" panose="020F0502020204030204" pitchFamily="34" charset="0"/>
                        </a:rPr>
                        <a:t>Comprobar que se cumplen las historias de evaluación desde la 20 a la 24. Estas historias son las referentes a los comentarios en el código, asegurarse de que el código esté correctamente comentado.</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500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32629">
                <a:tc>
                  <a:txBody>
                    <a:bodyPr/>
                    <a:lstStyle/>
                    <a:p>
                      <a:pPr algn="just" fontAlgn="ctr"/>
                      <a:r>
                        <a:rPr lang="es-ES" sz="1400" b="0" i="0" u="none" strike="noStrike" dirty="0" smtClean="0">
                          <a:solidFill>
                            <a:srgbClr val="000000"/>
                          </a:solidFill>
                          <a:effectLst/>
                          <a:latin typeface="Calibri" panose="020F0502020204030204" pitchFamily="34" charset="0"/>
                        </a:rPr>
                        <a:t>Comprobar que funcione la página correctamente en los 3 idiomas. Además se revisará que todos los </a:t>
                      </a:r>
                      <a:r>
                        <a:rPr lang="es-ES" sz="1400" b="0" i="0" u="none" strike="noStrike" dirty="0" err="1" smtClean="0">
                          <a:solidFill>
                            <a:srgbClr val="000000"/>
                          </a:solidFill>
                          <a:effectLst/>
                          <a:latin typeface="Calibri" panose="020F0502020204030204" pitchFamily="34" charset="0"/>
                        </a:rPr>
                        <a:t>strings</a:t>
                      </a:r>
                      <a:r>
                        <a:rPr lang="es-ES" sz="1400" b="0" i="0" u="none" strike="noStrike" dirty="0" smtClean="0">
                          <a:solidFill>
                            <a:srgbClr val="000000"/>
                          </a:solidFill>
                          <a:effectLst/>
                          <a:latin typeface="Calibri" panose="020F0502020204030204" pitchFamily="34" charset="0"/>
                        </a:rPr>
                        <a:t> de los modelos, de los controladores y de las vistas están incluidos en los </a:t>
                      </a:r>
                      <a:r>
                        <a:rPr lang="es-ES" sz="1400" b="0" i="0" u="none" strike="noStrike" dirty="0" err="1" smtClean="0">
                          <a:solidFill>
                            <a:srgbClr val="000000"/>
                          </a:solidFill>
                          <a:effectLst/>
                          <a:latin typeface="Calibri" panose="020F0502020204030204" pitchFamily="34" charset="0"/>
                        </a:rPr>
                        <a:t>array</a:t>
                      </a:r>
                      <a:r>
                        <a:rPr lang="es-ES" sz="1400" b="0" i="0" u="none" strike="noStrike" dirty="0" smtClean="0">
                          <a:solidFill>
                            <a:srgbClr val="000000"/>
                          </a:solidFill>
                          <a:effectLst/>
                          <a:latin typeface="Calibri" panose="020F0502020204030204" pitchFamily="34" charset="0"/>
                        </a:rPr>
                        <a:t> de traducción</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758234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669736" y="236536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Rodríguez Martínez</a:t>
            </a:r>
            <a:endParaRPr lang="es-ES" u="sng" dirty="0"/>
          </a:p>
        </p:txBody>
      </p:sp>
      <p:sp>
        <p:nvSpPr>
          <p:cNvPr id="11" name="CuadroTexto 10"/>
          <p:cNvSpPr txBox="1"/>
          <p:nvPr/>
        </p:nvSpPr>
        <p:spPr>
          <a:xfrm>
            <a:off x="6672637" y="1710017"/>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2" name="CuadroTexto 11"/>
          <p:cNvSpPr txBox="1"/>
          <p:nvPr/>
        </p:nvSpPr>
        <p:spPr>
          <a:xfrm>
            <a:off x="248032" y="1710017"/>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3" name="Más 12"/>
          <p:cNvSpPr/>
          <p:nvPr/>
        </p:nvSpPr>
        <p:spPr>
          <a:xfrm>
            <a:off x="6166803" y="1720478"/>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Título 1"/>
          <p:cNvSpPr>
            <a:spLocks noGrp="1"/>
          </p:cNvSpPr>
          <p:nvPr>
            <p:ph type="title"/>
          </p:nvPr>
        </p:nvSpPr>
        <p:spPr>
          <a:xfrm>
            <a:off x="814227" y="237998"/>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1320149816"/>
              </p:ext>
            </p:extLst>
          </p:nvPr>
        </p:nvGraphicFramePr>
        <p:xfrm>
          <a:off x="814227" y="2989939"/>
          <a:ext cx="10515599" cy="2566536"/>
        </p:xfrm>
        <a:graphic>
          <a:graphicData uri="http://schemas.openxmlformats.org/drawingml/2006/table">
            <a:tbl>
              <a:tblPr/>
              <a:tblGrid>
                <a:gridCol w="7423611"/>
                <a:gridCol w="1399066"/>
                <a:gridCol w="846461"/>
                <a:gridCol w="846461"/>
              </a:tblGrid>
              <a:tr h="579535">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Porcentaje de consecución de la tarea</a:t>
                      </a:r>
                      <a:endParaRPr lang="es-ES" sz="1400" b="0" i="0" u="none" strike="noStrike" dirty="0">
                        <a:solidFill>
                          <a:srgbClr val="000000"/>
                        </a:solidFill>
                        <a:effectLst/>
                        <a:latin typeface="Arial" panose="020B0604020202020204" pitchFamily="34" charset="0"/>
                      </a:endParaRP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empleado (min)</a:t>
                      </a:r>
                      <a:endParaRPr lang="es-ES" sz="1400" b="0" i="0" u="none" strike="noStrike" dirty="0">
                        <a:solidFill>
                          <a:srgbClr val="000000"/>
                        </a:solidFill>
                        <a:effectLst/>
                        <a:latin typeface="Arial" panose="020B0604020202020204" pitchFamily="34" charset="0"/>
                      </a:endParaRP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26396">
                <a:tc>
                  <a:txBody>
                    <a:bodyPr/>
                    <a:lstStyle/>
                    <a:p>
                      <a:pPr algn="just" fontAlgn="ctr"/>
                      <a:r>
                        <a:rPr lang="es-ES" sz="1400" b="0" i="0" u="none" strike="noStrike" dirty="0" smtClean="0">
                          <a:solidFill>
                            <a:srgbClr val="000000"/>
                          </a:solidFill>
                          <a:effectLst/>
                          <a:latin typeface="Calibri" panose="020F0502020204030204" pitchFamily="34" charset="0"/>
                        </a:rPr>
                        <a:t>Comprobar que el nombre de todos los archivos tienen el correcto, en el caso de que no lo tengo se procederá a su corrección. Además se revisará que estén todos los archivos que se necesiten y que si hay algún archivo que no se utilice se elimine del proyecto</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r>
              <a:tr h="207207">
                <a:tc>
                  <a:txBody>
                    <a:bodyPr/>
                    <a:lstStyle/>
                    <a:p>
                      <a:pPr algn="just" fontAlgn="ctr"/>
                      <a:r>
                        <a:rPr lang="es-ES" sz="1400" b="0" i="0" u="none" strike="noStrike" dirty="0" smtClean="0">
                          <a:solidFill>
                            <a:srgbClr val="000000"/>
                          </a:solidFill>
                          <a:effectLst/>
                          <a:latin typeface="Calibri" panose="020F0502020204030204" pitchFamily="34" charset="0"/>
                        </a:rPr>
                        <a:t>Realizar el manual de usuario dónde se mostrará como se desarrollan los diferentes casos de uso en la aplicación. Cada caso de uso tendrá una entrada en el manual.</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r>
                        <a:rPr lang="es-ES" sz="1100" b="0" i="0" u="none" strike="noStrike" dirty="0" smtClean="0">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200</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240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07207">
                <a:tc>
                  <a:txBody>
                    <a:bodyPr/>
                    <a:lstStyle/>
                    <a:p>
                      <a:pPr algn="just" fontAlgn="t"/>
                      <a:r>
                        <a:rPr lang="es-ES" sz="1400" b="0" i="0" u="none" strike="noStrike" dirty="0">
                          <a:solidFill>
                            <a:srgbClr val="000000"/>
                          </a:solidFill>
                          <a:effectLst/>
                          <a:latin typeface="Calibri" panose="020F0502020204030204" pitchFamily="34" charset="0"/>
                        </a:rPr>
                        <a:t>Mejorar el aspecto visual de ver las correcciones de las </a:t>
                      </a:r>
                      <a:r>
                        <a:rPr lang="es-ES" sz="1400" b="0" i="0" u="none" strike="noStrike" dirty="0" err="1">
                          <a:solidFill>
                            <a:srgbClr val="000000"/>
                          </a:solidFill>
                          <a:effectLst/>
                          <a:latin typeface="Calibri" panose="020F0502020204030204" pitchFamily="34" charset="0"/>
                        </a:rPr>
                        <a:t>Ets</a:t>
                      </a:r>
                      <a:r>
                        <a:rPr lang="es-ES" sz="1400" b="0" i="0" u="none" strike="noStrike" dirty="0">
                          <a:solidFill>
                            <a:srgbClr val="000000"/>
                          </a:solidFill>
                          <a:effectLst/>
                          <a:latin typeface="Calibri" panose="020F0502020204030204" pitchFamily="34" charset="0"/>
                        </a:rPr>
                        <a:t> y </a:t>
                      </a:r>
                      <a:r>
                        <a:rPr lang="es-ES" sz="1400" b="0" i="0" u="none" strike="noStrike" dirty="0" err="1">
                          <a:solidFill>
                            <a:srgbClr val="000000"/>
                          </a:solidFill>
                          <a:effectLst/>
                          <a:latin typeface="Calibri" panose="020F0502020204030204" pitchFamily="34" charset="0"/>
                        </a:rPr>
                        <a:t>Qas</a:t>
                      </a:r>
                      <a:r>
                        <a:rPr lang="es-ES" sz="1400" b="0" i="0" u="none" strike="noStrike" dirty="0">
                          <a:solidFill>
                            <a:srgbClr val="000000"/>
                          </a:solidFill>
                          <a:effectLst/>
                          <a:latin typeface="Calibri" panose="020F0502020204030204" pitchFamily="34" charset="0"/>
                        </a:rPr>
                        <a:t>.</a:t>
                      </a:r>
                    </a:p>
                  </a:txBody>
                  <a:tcPr marL="0" marR="0" marT="0" marB="0">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07207">
                <a:tc>
                  <a:txBody>
                    <a:bodyPr/>
                    <a:lstStyle/>
                    <a:p>
                      <a:pPr algn="just" fontAlgn="t"/>
                      <a:r>
                        <a:rPr lang="es-ES" sz="1400" b="0" i="0" u="none" strike="noStrike" dirty="0">
                          <a:solidFill>
                            <a:srgbClr val="000000"/>
                          </a:solidFill>
                          <a:effectLst/>
                          <a:latin typeface="Calibri" panose="020F0502020204030204" pitchFamily="34" charset="0"/>
                        </a:rPr>
                        <a:t>Realizar cambios en generación de notas de </a:t>
                      </a:r>
                      <a:r>
                        <a:rPr lang="es-ES" sz="1400" b="0" i="0" u="none" strike="noStrike" dirty="0" err="1">
                          <a:solidFill>
                            <a:srgbClr val="000000"/>
                          </a:solidFill>
                          <a:effectLst/>
                          <a:latin typeface="Calibri" panose="020F0502020204030204" pitchFamily="34" charset="0"/>
                        </a:rPr>
                        <a:t>ETs</a:t>
                      </a:r>
                      <a:r>
                        <a:rPr lang="es-ES" sz="1400" b="0" i="0" u="none" strike="noStrike" dirty="0">
                          <a:solidFill>
                            <a:srgbClr val="000000"/>
                          </a:solidFill>
                          <a:effectLst/>
                          <a:latin typeface="Calibri" panose="020F0502020204030204" pitchFamily="34" charset="0"/>
                        </a:rPr>
                        <a:t> y de </a:t>
                      </a:r>
                      <a:r>
                        <a:rPr lang="es-ES" sz="1400" b="0" i="0" u="none" strike="noStrike" dirty="0" err="1">
                          <a:solidFill>
                            <a:srgbClr val="000000"/>
                          </a:solidFill>
                          <a:effectLst/>
                          <a:latin typeface="Calibri" panose="020F0502020204030204" pitchFamily="34" charset="0"/>
                        </a:rPr>
                        <a:t>QAs</a:t>
                      </a:r>
                      <a:r>
                        <a:rPr lang="es-ES" sz="1400" b="0" i="0" u="none" strike="noStrike" dirty="0">
                          <a:solidFill>
                            <a:srgbClr val="000000"/>
                          </a:solidFill>
                          <a:effectLst/>
                          <a:latin typeface="Calibri" panose="020F0502020204030204" pitchFamily="34" charset="0"/>
                        </a:rPr>
                        <a:t>. Estos cambios se deben a que la generación se realizaba automática al entrar en la vista </a:t>
                      </a:r>
                      <a:r>
                        <a:rPr lang="es-ES" sz="1400" b="0" i="0" u="none" strike="noStrike" dirty="0" err="1">
                          <a:solidFill>
                            <a:srgbClr val="000000"/>
                          </a:solidFill>
                          <a:effectLst/>
                          <a:latin typeface="Calibri" panose="020F0502020204030204" pitchFamily="34" charset="0"/>
                        </a:rPr>
                        <a:t>showall</a:t>
                      </a:r>
                      <a:r>
                        <a:rPr lang="es-ES" sz="1400" b="0" i="0" u="none" strike="noStrike" dirty="0">
                          <a:solidFill>
                            <a:srgbClr val="000000"/>
                          </a:solidFill>
                          <a:effectLst/>
                          <a:latin typeface="Calibri" panose="020F0502020204030204" pitchFamily="34" charset="0"/>
                        </a:rPr>
                        <a:t>. El cambio que hay que realizar es introducir una opción para generar/actualizar automáticamente las notas de las </a:t>
                      </a:r>
                      <a:r>
                        <a:rPr lang="es-ES" sz="1400" b="0" i="0" u="none" strike="noStrike" dirty="0" err="1">
                          <a:solidFill>
                            <a:srgbClr val="000000"/>
                          </a:solidFill>
                          <a:effectLst/>
                          <a:latin typeface="Calibri" panose="020F0502020204030204" pitchFamily="34" charset="0"/>
                        </a:rPr>
                        <a:t>ETs</a:t>
                      </a:r>
                      <a:r>
                        <a:rPr lang="es-ES" sz="1400" b="0" i="0" u="none" strike="noStrike" dirty="0">
                          <a:solidFill>
                            <a:srgbClr val="000000"/>
                          </a:solidFill>
                          <a:effectLst/>
                          <a:latin typeface="Calibri" panose="020F0502020204030204" pitchFamily="34" charset="0"/>
                        </a:rPr>
                        <a:t> o </a:t>
                      </a:r>
                      <a:r>
                        <a:rPr lang="es-ES" sz="1400" b="0" i="0" u="none" strike="noStrike" dirty="0" err="1">
                          <a:solidFill>
                            <a:srgbClr val="000000"/>
                          </a:solidFill>
                          <a:effectLst/>
                          <a:latin typeface="Calibri" panose="020F0502020204030204" pitchFamily="34" charset="0"/>
                        </a:rPr>
                        <a:t>QAs</a:t>
                      </a:r>
                      <a:r>
                        <a:rPr lang="es-ES" sz="1400" b="0" i="0" u="none" strike="noStrike" dirty="0">
                          <a:solidFill>
                            <a:srgbClr val="000000"/>
                          </a:solidFill>
                          <a:effectLst/>
                          <a:latin typeface="Calibri" panose="020F0502020204030204" pitchFamily="34" charset="0"/>
                        </a:rPr>
                        <a:t> de forma manual.</a:t>
                      </a:r>
                    </a:p>
                  </a:txBody>
                  <a:tcPr marL="0" marR="0" marT="0" marB="0">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0" i="0" u="none" strike="noStrike" dirty="0" smtClean="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385298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5</a:t>
            </a:r>
            <a:endParaRPr lang="es-ES" dirty="0">
              <a:latin typeface="Arial" panose="020B0604020202020204" pitchFamily="34" charset="0"/>
              <a:cs typeface="Arial" panose="020B0604020202020204" pitchFamily="34" charset="0"/>
            </a:endParaRPr>
          </a:p>
        </p:txBody>
      </p:sp>
      <p:sp>
        <p:nvSpPr>
          <p:cNvPr id="7" name="CuadroTexto 6"/>
          <p:cNvSpPr txBox="1"/>
          <p:nvPr/>
        </p:nvSpPr>
        <p:spPr>
          <a:xfrm>
            <a:off x="3336318" y="2037728"/>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1248616327"/>
              </p:ext>
            </p:extLst>
          </p:nvPr>
        </p:nvGraphicFramePr>
        <p:xfrm>
          <a:off x="1344021" y="4323108"/>
          <a:ext cx="9309100" cy="1572204"/>
        </p:xfrm>
        <a:graphic>
          <a:graphicData uri="http://schemas.openxmlformats.org/drawingml/2006/table">
            <a:tbl>
              <a:tblPr/>
              <a:tblGrid>
                <a:gridCol w="1107619"/>
                <a:gridCol w="1411906"/>
                <a:gridCol w="1710559"/>
                <a:gridCol w="961880"/>
                <a:gridCol w="889010"/>
                <a:gridCol w="1224735"/>
                <a:gridCol w="1136822"/>
                <a:gridCol w="866569"/>
              </a:tblGrid>
              <a:tr h="869730">
                <a:tc>
                  <a:txBody>
                    <a:bodyPr/>
                    <a:lstStyle/>
                    <a:p>
                      <a:pPr algn="ctr" fontAlgn="ct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2F5597"/>
                      </a:solidFill>
                      <a:prstDash val="solid"/>
                      <a:round/>
                      <a:headEnd type="none" w="med" len="med"/>
                      <a:tailEnd type="none" w="med" len="med"/>
                    </a:lnR>
                    <a:lnT>
                      <a:noFill/>
                    </a:lnT>
                    <a:lnB w="12700" cap="flat" cmpd="sng" algn="ctr">
                      <a:solidFill>
                        <a:srgbClr val="2F5597"/>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Arial" panose="020B0604020202020204" pitchFamily="34" charset="0"/>
                        </a:rPr>
                        <a:t>Tareas paralizadas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 Tareas Finalizadas /Corregidas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a:solidFill>
                            <a:srgbClr val="000000"/>
                          </a:solidFill>
                          <a:effectLst/>
                          <a:latin typeface="Arial" panose="020B0604020202020204" pitchFamily="34" charset="0"/>
                        </a:rPr>
                        <a:t> Tareas en proceso</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a:solidFill>
                            <a:srgbClr val="000000"/>
                          </a:solidFill>
                          <a:effectLst/>
                          <a:latin typeface="Arial" panose="020B0604020202020204" pitchFamily="34" charset="0"/>
                        </a:rPr>
                        <a:t>Tareas sin empezar</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Tareas Pendientes de </a:t>
                      </a:r>
                      <a:r>
                        <a:rPr lang="es-ES" sz="1100" b="0" i="0" u="none" strike="noStrike" dirty="0" smtClean="0">
                          <a:solidFill>
                            <a:srgbClr val="000000"/>
                          </a:solidFill>
                          <a:effectLst/>
                          <a:latin typeface="Arial" panose="020B0604020202020204" pitchFamily="34" charset="0"/>
                        </a:rPr>
                        <a:t>corrección</a:t>
                      </a:r>
                      <a:endParaRPr lang="es-E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Tareas Aplazadas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nº Tareas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51237">
                <a:tc>
                  <a:txBody>
                    <a:bodyPr/>
                    <a:lstStyle/>
                    <a:p>
                      <a:pPr algn="ctr" fontAlgn="ctr"/>
                      <a:r>
                        <a:rPr lang="es-ES" sz="1100" b="0" i="0" u="none" strike="noStrike">
                          <a:solidFill>
                            <a:srgbClr val="000000"/>
                          </a:solidFill>
                          <a:effectLst/>
                          <a:latin typeface="Arial" panose="020B0604020202020204" pitchFamily="34" charset="0"/>
                        </a:rPr>
                        <a:t>nº</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b"/>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19</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19</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2F5597"/>
                      </a:solidFill>
                      <a:prstDash val="solid"/>
                      <a:round/>
                      <a:headEnd type="none" w="med" len="med"/>
                      <a:tailEnd type="none" w="med" len="med"/>
                    </a:lnT>
                    <a:lnB>
                      <a:noFill/>
                    </a:lnB>
                  </a:tcPr>
                </a:tc>
              </a:tr>
              <a:tr h="351237">
                <a:tc>
                  <a:txBody>
                    <a:bodyPr/>
                    <a:lstStyle/>
                    <a:p>
                      <a:pPr algn="ctr" fontAlgn="ctr"/>
                      <a:r>
                        <a:rPr lang="es-ES" sz="1100" b="0" i="0" u="none" strike="noStrike">
                          <a:solidFill>
                            <a:srgbClr val="000000"/>
                          </a:solidFill>
                          <a:effectLst/>
                          <a:latin typeface="Arial" panose="020B0604020202020204" pitchFamily="34" charset="0"/>
                        </a:rPr>
                        <a:t>%</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b"/>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a:noFill/>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100</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ctr" fontAlgn="b"/>
                      <a:r>
                        <a:rPr lang="es-ES" sz="1100" b="0" i="0" u="none" strike="noStrike" dirty="0">
                          <a:solidFill>
                            <a:srgbClr val="000000"/>
                          </a:solidFill>
                          <a:effectLst/>
                          <a:latin typeface="Calibri" panose="020F0502020204030204" pitchFamily="34" charset="0"/>
                        </a:rPr>
                        <a:t>100</a:t>
                      </a:r>
                    </a:p>
                  </a:txBody>
                  <a:tcPr marL="0" marR="0" marT="0" marB="0" anchor="b">
                    <a:lnL>
                      <a:noFill/>
                    </a:lnL>
                    <a:lnR>
                      <a:noFill/>
                    </a:lnR>
                    <a:lnT>
                      <a:noFill/>
                    </a:lnT>
                    <a:lnB>
                      <a:noFill/>
                    </a:lnB>
                  </a:tcPr>
                </a:tc>
              </a:tr>
            </a:tbl>
          </a:graphicData>
        </a:graphic>
      </p:graphicFrame>
      <p:sp>
        <p:nvSpPr>
          <p:cNvPr id="2" name="CuadroTexto 1"/>
          <p:cNvSpPr txBox="1"/>
          <p:nvPr/>
        </p:nvSpPr>
        <p:spPr>
          <a:xfrm>
            <a:off x="1672281" y="2636108"/>
            <a:ext cx="6829168" cy="646331"/>
          </a:xfrm>
          <a:prstGeom prst="rect">
            <a:avLst/>
          </a:prstGeom>
          <a:noFill/>
        </p:spPr>
        <p:txBody>
          <a:bodyPr wrap="square" rtlCol="0">
            <a:spAutoFit/>
          </a:bodyPr>
          <a:lstStyle/>
          <a:p>
            <a:r>
              <a:rPr lang="es-ES" dirty="0" smtClean="0"/>
              <a:t>Nº de tareas planeadas: 19</a:t>
            </a:r>
          </a:p>
          <a:p>
            <a:r>
              <a:rPr lang="es-ES" dirty="0" smtClean="0"/>
              <a:t>Nº de tareas ejecutadas (tareas planeadas ± tareas de ejecución): 19</a:t>
            </a:r>
            <a:endParaRPr lang="es-ES" dirty="0"/>
          </a:p>
        </p:txBody>
      </p:sp>
      <p:sp>
        <p:nvSpPr>
          <p:cNvPr id="5" name="CuadroTexto 4"/>
          <p:cNvSpPr txBox="1"/>
          <p:nvPr/>
        </p:nvSpPr>
        <p:spPr>
          <a:xfrm>
            <a:off x="4983891" y="3478507"/>
            <a:ext cx="2784390" cy="646331"/>
          </a:xfrm>
          <a:prstGeom prst="rect">
            <a:avLst/>
          </a:prstGeom>
          <a:noFill/>
        </p:spPr>
        <p:txBody>
          <a:bodyPr wrap="square" rtlCol="0">
            <a:spAutoFit/>
          </a:bodyPr>
          <a:lstStyle/>
          <a:p>
            <a:r>
              <a:rPr lang="es-ES" u="sng" dirty="0" smtClean="0"/>
              <a:t>Vista general del estado de las tareas de la Semana 5</a:t>
            </a:r>
            <a:endParaRPr lang="es-ES" u="sng" dirty="0"/>
          </a:p>
        </p:txBody>
      </p:sp>
      <p:sp>
        <p:nvSpPr>
          <p:cNvPr id="10" name="CuadroTexto 9"/>
          <p:cNvSpPr txBox="1"/>
          <p:nvPr/>
        </p:nvSpPr>
        <p:spPr>
          <a:xfrm>
            <a:off x="9620245" y="1939181"/>
            <a:ext cx="2257425" cy="369332"/>
          </a:xfrm>
          <a:prstGeom prst="rect">
            <a:avLst/>
          </a:prstGeom>
          <a:noFill/>
        </p:spPr>
        <p:txBody>
          <a:bodyPr wrap="square" rtlCol="0">
            <a:spAutoFit/>
          </a:bodyPr>
          <a:lstStyle/>
          <a:p>
            <a:r>
              <a:rPr lang="es-ES" dirty="0" smtClean="0"/>
              <a:t>Observaciones:</a:t>
            </a:r>
            <a:endParaRPr lang="es-ES" dirty="0"/>
          </a:p>
        </p:txBody>
      </p:sp>
      <p:sp>
        <p:nvSpPr>
          <p:cNvPr id="6" name="CuadroTexto 5"/>
          <p:cNvSpPr txBox="1"/>
          <p:nvPr/>
        </p:nvSpPr>
        <p:spPr>
          <a:xfrm>
            <a:off x="9620245" y="2362025"/>
            <a:ext cx="2248929" cy="738664"/>
          </a:xfrm>
          <a:prstGeom prst="rect">
            <a:avLst/>
          </a:prstGeom>
          <a:noFill/>
        </p:spPr>
        <p:txBody>
          <a:bodyPr wrap="square" rtlCol="0">
            <a:spAutoFit/>
          </a:bodyPr>
          <a:lstStyle/>
          <a:p>
            <a:r>
              <a:rPr lang="es-ES" sz="1400" dirty="0" smtClean="0"/>
              <a:t>- El porcentaje de realización de las tareas de la Semana 5 es del 100%</a:t>
            </a:r>
            <a:endParaRPr lang="es-ES" sz="1400" dirty="0"/>
          </a:p>
        </p:txBody>
      </p:sp>
    </p:spTree>
    <p:extLst>
      <p:ext uri="{BB962C8B-B14F-4D97-AF65-F5344CB8AC3E}">
        <p14:creationId xmlns:p14="http://schemas.microsoft.com/office/powerpoint/2010/main" val="344093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1248</TotalTime>
  <Words>2470</Words>
  <Application>Microsoft Office PowerPoint</Application>
  <PresentationFormat>Panorámica</PresentationFormat>
  <Paragraphs>608</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ET3 – Semana 5</vt:lpstr>
      <vt:lpstr>Visión global</vt:lpstr>
      <vt:lpstr>Semana 5</vt:lpstr>
      <vt:lpstr>Semana 5</vt:lpstr>
      <vt:lpstr>Presentación de PowerPoint</vt:lpstr>
      <vt:lpstr>Semana 5</vt:lpstr>
      <vt:lpstr>Semana 5</vt:lpstr>
      <vt:lpstr>Semana 5</vt:lpstr>
      <vt:lpstr>Semana 5</vt:lpstr>
      <vt:lpstr>Semana 5</vt:lpstr>
      <vt:lpstr>Semana 5</vt:lpstr>
      <vt:lpstr>Balance de proyecto</vt:lpstr>
      <vt:lpstr>Balance de proyecto</vt:lpstr>
      <vt:lpstr>Balance de proyecto</vt:lpstr>
      <vt:lpstr>Balance de proyecto</vt:lpstr>
      <vt:lpstr>Balance de proyecto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ET3 – Semana 1</dc:title>
  <dc:creator>Miguel</dc:creator>
  <cp:lastModifiedBy>Maite</cp:lastModifiedBy>
  <cp:revision>146</cp:revision>
  <dcterms:created xsi:type="dcterms:W3CDTF">2017-11-26T22:11:07Z</dcterms:created>
  <dcterms:modified xsi:type="dcterms:W3CDTF">2017-12-22T23:33:39Z</dcterms:modified>
</cp:coreProperties>
</file>