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B2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776ED-05CA-4DAA-BC9F-13692EA0A5E2}" v="256" dt="2024-03-20T13:46:06.261"/>
    <p1510:client id="{3D686B60-55C5-4384-9450-92E00D2F9D0A}" v="487" dt="2024-03-20T13:07:25.718"/>
    <p1510:client id="{41072E0F-9885-4D7D-A3C8-7A34C42A1403}" v="82" dt="2024-03-21T09:50:51.249"/>
    <p1510:client id="{6D92FA5D-F5D9-4E42-AEC0-C34DF2B492FB}" v="24" dt="2024-03-20T12:17:08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56DAF-0FCA-4242-9532-9ACBA2A53DB6}" type="doc">
      <dgm:prSet loTypeId="urn:microsoft.com/office/officeart/2005/8/layout/venn3" loCatId="relationship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6F4CE690-3983-4A4E-A84F-27EE91639B8E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맑은 고딕" panose="020F0302020204030204"/>
            </a:rPr>
            <a:t>AI</a:t>
          </a:r>
          <a:endParaRPr lang="ko-KR" altLang="en-US" dirty="0"/>
        </a:p>
      </dgm:t>
    </dgm:pt>
    <dgm:pt modelId="{00FAD376-5C9C-49B9-A793-7B99DC287075}" type="parTrans" cxnId="{BDB9482F-3581-4BAE-B3B2-9A088E5D3214}">
      <dgm:prSet/>
      <dgm:spPr/>
      <dgm:t>
        <a:bodyPr/>
        <a:lstStyle/>
        <a:p>
          <a:pPr latinLnBrk="1"/>
          <a:endParaRPr lang="ko-KR" altLang="en-US"/>
        </a:p>
      </dgm:t>
    </dgm:pt>
    <dgm:pt modelId="{DCB4A18F-607C-4B8F-BC38-9AE9DF875282}" type="sibTrans" cxnId="{BDB9482F-3581-4BAE-B3B2-9A088E5D3214}">
      <dgm:prSet/>
      <dgm:spPr/>
      <dgm:t>
        <a:bodyPr/>
        <a:lstStyle/>
        <a:p>
          <a:pPr latinLnBrk="1"/>
          <a:endParaRPr lang="ko-KR" altLang="en-US"/>
        </a:p>
      </dgm:t>
    </dgm:pt>
    <dgm:pt modelId="{2D1BAA70-15FC-4808-A278-53A79430284C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맑은 고딕" panose="020F0302020204030204"/>
            </a:rPr>
            <a:t>XR</a:t>
          </a:r>
          <a:endParaRPr lang="ko-KR" altLang="en-US" dirty="0"/>
        </a:p>
      </dgm:t>
    </dgm:pt>
    <dgm:pt modelId="{16736D70-3127-4DF1-B6F9-E2300F60313D}" type="parTrans" cxnId="{5D2BF21A-37DA-4D40-B7CF-D9A752309E7E}">
      <dgm:prSet/>
      <dgm:spPr/>
      <dgm:t>
        <a:bodyPr/>
        <a:lstStyle/>
        <a:p>
          <a:pPr latinLnBrk="1"/>
          <a:endParaRPr lang="ko-KR" altLang="en-US"/>
        </a:p>
      </dgm:t>
    </dgm:pt>
    <dgm:pt modelId="{2A6F6EEB-ECDD-461C-987A-F0E06B357967}" type="sibTrans" cxnId="{5D2BF21A-37DA-4D40-B7CF-D9A752309E7E}">
      <dgm:prSet/>
      <dgm:spPr/>
      <dgm:t>
        <a:bodyPr/>
        <a:lstStyle/>
        <a:p>
          <a:pPr latinLnBrk="1"/>
          <a:endParaRPr lang="ko-KR" altLang="en-US"/>
        </a:p>
      </dgm:t>
    </dgm:pt>
    <dgm:pt modelId="{FD87B8D5-0FB8-4F47-A147-BE3C7B43C627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맑은 고딕" panose="020F0302020204030204"/>
            </a:rPr>
            <a:t>Service</a:t>
          </a:r>
          <a:endParaRPr lang="ko-KR" altLang="en-US" dirty="0"/>
        </a:p>
      </dgm:t>
    </dgm:pt>
    <dgm:pt modelId="{C8E753C5-19EB-4E76-B289-56A0D8E482A9}" type="parTrans" cxnId="{D552EF37-D79F-4C62-AA3B-01D8C73687F5}">
      <dgm:prSet/>
      <dgm:spPr/>
      <dgm:t>
        <a:bodyPr/>
        <a:lstStyle/>
        <a:p>
          <a:pPr latinLnBrk="1"/>
          <a:endParaRPr lang="ko-KR" altLang="en-US"/>
        </a:p>
      </dgm:t>
    </dgm:pt>
    <dgm:pt modelId="{D1032B1C-6F7E-49B5-8A5D-CE1E30B02EE8}" type="sibTrans" cxnId="{D552EF37-D79F-4C62-AA3B-01D8C73687F5}">
      <dgm:prSet/>
      <dgm:spPr/>
      <dgm:t>
        <a:bodyPr/>
        <a:lstStyle/>
        <a:p>
          <a:pPr latinLnBrk="1"/>
          <a:endParaRPr lang="ko-KR" altLang="en-US"/>
        </a:p>
      </dgm:t>
    </dgm:pt>
    <dgm:pt modelId="{523ED9B4-DAEB-45C6-95A1-2CD4149F34B0}" type="pres">
      <dgm:prSet presAssocID="{02456DAF-0FCA-4242-9532-9ACBA2A53DB6}" presName="Name0" presStyleCnt="0">
        <dgm:presLayoutVars>
          <dgm:dir/>
          <dgm:resizeHandles val="exact"/>
        </dgm:presLayoutVars>
      </dgm:prSet>
      <dgm:spPr/>
    </dgm:pt>
    <dgm:pt modelId="{1C4251F0-41DD-4561-AF4F-9914EF6D5004}" type="pres">
      <dgm:prSet presAssocID="{6F4CE690-3983-4A4E-A84F-27EE91639B8E}" presName="Name5" presStyleLbl="vennNode1" presStyleIdx="0" presStyleCnt="3">
        <dgm:presLayoutVars>
          <dgm:bulletEnabled val="1"/>
        </dgm:presLayoutVars>
      </dgm:prSet>
      <dgm:spPr/>
    </dgm:pt>
    <dgm:pt modelId="{AE6A9176-0DA0-448A-8785-B1B79187751B}" type="pres">
      <dgm:prSet presAssocID="{DCB4A18F-607C-4B8F-BC38-9AE9DF875282}" presName="space" presStyleCnt="0"/>
      <dgm:spPr/>
    </dgm:pt>
    <dgm:pt modelId="{932E87FF-09CF-466A-B5EB-4FC5423C358C}" type="pres">
      <dgm:prSet presAssocID="{2D1BAA70-15FC-4808-A278-53A79430284C}" presName="Name5" presStyleLbl="vennNode1" presStyleIdx="1" presStyleCnt="3">
        <dgm:presLayoutVars>
          <dgm:bulletEnabled val="1"/>
        </dgm:presLayoutVars>
      </dgm:prSet>
      <dgm:spPr/>
    </dgm:pt>
    <dgm:pt modelId="{FD73039B-6834-4AD0-8B55-05A7681FAE42}" type="pres">
      <dgm:prSet presAssocID="{2A6F6EEB-ECDD-461C-987A-F0E06B357967}" presName="space" presStyleCnt="0"/>
      <dgm:spPr/>
    </dgm:pt>
    <dgm:pt modelId="{5783B59E-85C9-45FD-BB67-2BB0915F9874}" type="pres">
      <dgm:prSet presAssocID="{FD87B8D5-0FB8-4F47-A147-BE3C7B43C627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5D2BF21A-37DA-4D40-B7CF-D9A752309E7E}" srcId="{02456DAF-0FCA-4242-9532-9ACBA2A53DB6}" destId="{2D1BAA70-15FC-4808-A278-53A79430284C}" srcOrd="1" destOrd="0" parTransId="{16736D70-3127-4DF1-B6F9-E2300F60313D}" sibTransId="{2A6F6EEB-ECDD-461C-987A-F0E06B357967}"/>
    <dgm:cxn modelId="{BDF8211E-E35A-42A4-A869-A5C47C704D3F}" type="presOf" srcId="{2D1BAA70-15FC-4808-A278-53A79430284C}" destId="{932E87FF-09CF-466A-B5EB-4FC5423C358C}" srcOrd="0" destOrd="0" presId="urn:microsoft.com/office/officeart/2005/8/layout/venn3"/>
    <dgm:cxn modelId="{BDB9482F-3581-4BAE-B3B2-9A088E5D3214}" srcId="{02456DAF-0FCA-4242-9532-9ACBA2A53DB6}" destId="{6F4CE690-3983-4A4E-A84F-27EE91639B8E}" srcOrd="0" destOrd="0" parTransId="{00FAD376-5C9C-49B9-A793-7B99DC287075}" sibTransId="{DCB4A18F-607C-4B8F-BC38-9AE9DF875282}"/>
    <dgm:cxn modelId="{D552EF37-D79F-4C62-AA3B-01D8C73687F5}" srcId="{02456DAF-0FCA-4242-9532-9ACBA2A53DB6}" destId="{FD87B8D5-0FB8-4F47-A147-BE3C7B43C627}" srcOrd="2" destOrd="0" parTransId="{C8E753C5-19EB-4E76-B289-56A0D8E482A9}" sibTransId="{D1032B1C-6F7E-49B5-8A5D-CE1E30B02EE8}"/>
    <dgm:cxn modelId="{CB71234C-6BDC-49E1-9E6E-D5361373A962}" type="presOf" srcId="{FD87B8D5-0FB8-4F47-A147-BE3C7B43C627}" destId="{5783B59E-85C9-45FD-BB67-2BB0915F9874}" srcOrd="0" destOrd="0" presId="urn:microsoft.com/office/officeart/2005/8/layout/venn3"/>
    <dgm:cxn modelId="{9B8C6171-6788-473C-8A86-CF4055164096}" type="presOf" srcId="{6F4CE690-3983-4A4E-A84F-27EE91639B8E}" destId="{1C4251F0-41DD-4561-AF4F-9914EF6D5004}" srcOrd="0" destOrd="0" presId="urn:microsoft.com/office/officeart/2005/8/layout/venn3"/>
    <dgm:cxn modelId="{5B8BEA7D-F69A-49CE-A0DB-0E33473AFA28}" type="presOf" srcId="{02456DAF-0FCA-4242-9532-9ACBA2A53DB6}" destId="{523ED9B4-DAEB-45C6-95A1-2CD4149F34B0}" srcOrd="0" destOrd="0" presId="urn:microsoft.com/office/officeart/2005/8/layout/venn3"/>
    <dgm:cxn modelId="{4DE2A8C5-89EE-46CD-BAEF-FC85B843978A}" type="presParOf" srcId="{523ED9B4-DAEB-45C6-95A1-2CD4149F34B0}" destId="{1C4251F0-41DD-4561-AF4F-9914EF6D5004}" srcOrd="0" destOrd="0" presId="urn:microsoft.com/office/officeart/2005/8/layout/venn3"/>
    <dgm:cxn modelId="{0E2AF41C-C8F8-441B-AE11-91EE723F546E}" type="presParOf" srcId="{523ED9B4-DAEB-45C6-95A1-2CD4149F34B0}" destId="{AE6A9176-0DA0-448A-8785-B1B79187751B}" srcOrd="1" destOrd="0" presId="urn:microsoft.com/office/officeart/2005/8/layout/venn3"/>
    <dgm:cxn modelId="{D633FA55-ED33-4FD8-87C9-6B3807E7D721}" type="presParOf" srcId="{523ED9B4-DAEB-45C6-95A1-2CD4149F34B0}" destId="{932E87FF-09CF-466A-B5EB-4FC5423C358C}" srcOrd="2" destOrd="0" presId="urn:microsoft.com/office/officeart/2005/8/layout/venn3"/>
    <dgm:cxn modelId="{71AE77E1-9CAA-472E-8F3A-6F6FD3C79D41}" type="presParOf" srcId="{523ED9B4-DAEB-45C6-95A1-2CD4149F34B0}" destId="{FD73039B-6834-4AD0-8B55-05A7681FAE42}" srcOrd="3" destOrd="0" presId="urn:microsoft.com/office/officeart/2005/8/layout/venn3"/>
    <dgm:cxn modelId="{E88C79D1-FA15-4CA2-A34F-CD597443EE4B}" type="presParOf" srcId="{523ED9B4-DAEB-45C6-95A1-2CD4149F34B0}" destId="{5783B59E-85C9-45FD-BB67-2BB0915F9874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456DAF-0FCA-4242-9532-9ACBA2A53DB6}" type="doc">
      <dgm:prSet loTypeId="urn:microsoft.com/office/officeart/2005/8/layout/venn3" loCatId="relationship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6F4CE690-3983-4A4E-A84F-27EE91639B8E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맑은 고딕" panose="020F0302020204030204"/>
            </a:rPr>
            <a:t>AI</a:t>
          </a:r>
          <a:endParaRPr lang="ko-KR" altLang="en-US" dirty="0"/>
        </a:p>
      </dgm:t>
    </dgm:pt>
    <dgm:pt modelId="{00FAD376-5C9C-49B9-A793-7B99DC287075}" type="parTrans" cxnId="{BDB9482F-3581-4BAE-B3B2-9A088E5D3214}">
      <dgm:prSet/>
      <dgm:spPr/>
      <dgm:t>
        <a:bodyPr/>
        <a:lstStyle/>
        <a:p>
          <a:pPr latinLnBrk="1"/>
          <a:endParaRPr lang="ko-KR" altLang="en-US"/>
        </a:p>
      </dgm:t>
    </dgm:pt>
    <dgm:pt modelId="{DCB4A18F-607C-4B8F-BC38-9AE9DF875282}" type="sibTrans" cxnId="{BDB9482F-3581-4BAE-B3B2-9A088E5D3214}">
      <dgm:prSet/>
      <dgm:spPr/>
      <dgm:t>
        <a:bodyPr/>
        <a:lstStyle/>
        <a:p>
          <a:pPr latinLnBrk="1"/>
          <a:endParaRPr lang="ko-KR" altLang="en-US"/>
        </a:p>
      </dgm:t>
    </dgm:pt>
    <dgm:pt modelId="{2D1BAA70-15FC-4808-A278-53A79430284C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맑은 고딕" panose="020F0302020204030204"/>
            </a:rPr>
            <a:t>XR</a:t>
          </a:r>
          <a:endParaRPr lang="ko-KR" altLang="en-US" dirty="0"/>
        </a:p>
      </dgm:t>
    </dgm:pt>
    <dgm:pt modelId="{16736D70-3127-4DF1-B6F9-E2300F60313D}" type="parTrans" cxnId="{5D2BF21A-37DA-4D40-B7CF-D9A752309E7E}">
      <dgm:prSet/>
      <dgm:spPr/>
      <dgm:t>
        <a:bodyPr/>
        <a:lstStyle/>
        <a:p>
          <a:pPr latinLnBrk="1"/>
          <a:endParaRPr lang="ko-KR" altLang="en-US"/>
        </a:p>
      </dgm:t>
    </dgm:pt>
    <dgm:pt modelId="{2A6F6EEB-ECDD-461C-987A-F0E06B357967}" type="sibTrans" cxnId="{5D2BF21A-37DA-4D40-B7CF-D9A752309E7E}">
      <dgm:prSet/>
      <dgm:spPr/>
      <dgm:t>
        <a:bodyPr/>
        <a:lstStyle/>
        <a:p>
          <a:pPr latinLnBrk="1"/>
          <a:endParaRPr lang="ko-KR" altLang="en-US"/>
        </a:p>
      </dgm:t>
    </dgm:pt>
    <dgm:pt modelId="{FD87B8D5-0FB8-4F47-A147-BE3C7B43C627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맑은 고딕" panose="020F0302020204030204"/>
            </a:rPr>
            <a:t>Service</a:t>
          </a:r>
          <a:endParaRPr lang="ko-KR" altLang="en-US" dirty="0"/>
        </a:p>
      </dgm:t>
    </dgm:pt>
    <dgm:pt modelId="{C8E753C5-19EB-4E76-B289-56A0D8E482A9}" type="parTrans" cxnId="{D552EF37-D79F-4C62-AA3B-01D8C73687F5}">
      <dgm:prSet/>
      <dgm:spPr/>
      <dgm:t>
        <a:bodyPr/>
        <a:lstStyle/>
        <a:p>
          <a:pPr latinLnBrk="1"/>
          <a:endParaRPr lang="ko-KR" altLang="en-US"/>
        </a:p>
      </dgm:t>
    </dgm:pt>
    <dgm:pt modelId="{D1032B1C-6F7E-49B5-8A5D-CE1E30B02EE8}" type="sibTrans" cxnId="{D552EF37-D79F-4C62-AA3B-01D8C73687F5}">
      <dgm:prSet/>
      <dgm:spPr/>
      <dgm:t>
        <a:bodyPr/>
        <a:lstStyle/>
        <a:p>
          <a:pPr latinLnBrk="1"/>
          <a:endParaRPr lang="ko-KR" altLang="en-US"/>
        </a:p>
      </dgm:t>
    </dgm:pt>
    <dgm:pt modelId="{523ED9B4-DAEB-45C6-95A1-2CD4149F34B0}" type="pres">
      <dgm:prSet presAssocID="{02456DAF-0FCA-4242-9532-9ACBA2A53DB6}" presName="Name0" presStyleCnt="0">
        <dgm:presLayoutVars>
          <dgm:dir/>
          <dgm:resizeHandles val="exact"/>
        </dgm:presLayoutVars>
      </dgm:prSet>
      <dgm:spPr/>
    </dgm:pt>
    <dgm:pt modelId="{1C4251F0-41DD-4561-AF4F-9914EF6D5004}" type="pres">
      <dgm:prSet presAssocID="{6F4CE690-3983-4A4E-A84F-27EE91639B8E}" presName="Name5" presStyleLbl="vennNode1" presStyleIdx="0" presStyleCnt="3">
        <dgm:presLayoutVars>
          <dgm:bulletEnabled val="1"/>
        </dgm:presLayoutVars>
      </dgm:prSet>
      <dgm:spPr/>
    </dgm:pt>
    <dgm:pt modelId="{AE6A9176-0DA0-448A-8785-B1B79187751B}" type="pres">
      <dgm:prSet presAssocID="{DCB4A18F-607C-4B8F-BC38-9AE9DF875282}" presName="space" presStyleCnt="0"/>
      <dgm:spPr/>
    </dgm:pt>
    <dgm:pt modelId="{932E87FF-09CF-466A-B5EB-4FC5423C358C}" type="pres">
      <dgm:prSet presAssocID="{2D1BAA70-15FC-4808-A278-53A79430284C}" presName="Name5" presStyleLbl="vennNode1" presStyleIdx="1" presStyleCnt="3">
        <dgm:presLayoutVars>
          <dgm:bulletEnabled val="1"/>
        </dgm:presLayoutVars>
      </dgm:prSet>
      <dgm:spPr/>
    </dgm:pt>
    <dgm:pt modelId="{FD73039B-6834-4AD0-8B55-05A7681FAE42}" type="pres">
      <dgm:prSet presAssocID="{2A6F6EEB-ECDD-461C-987A-F0E06B357967}" presName="space" presStyleCnt="0"/>
      <dgm:spPr/>
    </dgm:pt>
    <dgm:pt modelId="{5783B59E-85C9-45FD-BB67-2BB0915F9874}" type="pres">
      <dgm:prSet presAssocID="{FD87B8D5-0FB8-4F47-A147-BE3C7B43C627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5D2BF21A-37DA-4D40-B7CF-D9A752309E7E}" srcId="{02456DAF-0FCA-4242-9532-9ACBA2A53DB6}" destId="{2D1BAA70-15FC-4808-A278-53A79430284C}" srcOrd="1" destOrd="0" parTransId="{16736D70-3127-4DF1-B6F9-E2300F60313D}" sibTransId="{2A6F6EEB-ECDD-461C-987A-F0E06B357967}"/>
    <dgm:cxn modelId="{BDF8211E-E35A-42A4-A869-A5C47C704D3F}" type="presOf" srcId="{2D1BAA70-15FC-4808-A278-53A79430284C}" destId="{932E87FF-09CF-466A-B5EB-4FC5423C358C}" srcOrd="0" destOrd="0" presId="urn:microsoft.com/office/officeart/2005/8/layout/venn3"/>
    <dgm:cxn modelId="{BDB9482F-3581-4BAE-B3B2-9A088E5D3214}" srcId="{02456DAF-0FCA-4242-9532-9ACBA2A53DB6}" destId="{6F4CE690-3983-4A4E-A84F-27EE91639B8E}" srcOrd="0" destOrd="0" parTransId="{00FAD376-5C9C-49B9-A793-7B99DC287075}" sibTransId="{DCB4A18F-607C-4B8F-BC38-9AE9DF875282}"/>
    <dgm:cxn modelId="{D552EF37-D79F-4C62-AA3B-01D8C73687F5}" srcId="{02456DAF-0FCA-4242-9532-9ACBA2A53DB6}" destId="{FD87B8D5-0FB8-4F47-A147-BE3C7B43C627}" srcOrd="2" destOrd="0" parTransId="{C8E753C5-19EB-4E76-B289-56A0D8E482A9}" sibTransId="{D1032B1C-6F7E-49B5-8A5D-CE1E30B02EE8}"/>
    <dgm:cxn modelId="{CB71234C-6BDC-49E1-9E6E-D5361373A962}" type="presOf" srcId="{FD87B8D5-0FB8-4F47-A147-BE3C7B43C627}" destId="{5783B59E-85C9-45FD-BB67-2BB0915F9874}" srcOrd="0" destOrd="0" presId="urn:microsoft.com/office/officeart/2005/8/layout/venn3"/>
    <dgm:cxn modelId="{9B8C6171-6788-473C-8A86-CF4055164096}" type="presOf" srcId="{6F4CE690-3983-4A4E-A84F-27EE91639B8E}" destId="{1C4251F0-41DD-4561-AF4F-9914EF6D5004}" srcOrd="0" destOrd="0" presId="urn:microsoft.com/office/officeart/2005/8/layout/venn3"/>
    <dgm:cxn modelId="{5B8BEA7D-F69A-49CE-A0DB-0E33473AFA28}" type="presOf" srcId="{02456DAF-0FCA-4242-9532-9ACBA2A53DB6}" destId="{523ED9B4-DAEB-45C6-95A1-2CD4149F34B0}" srcOrd="0" destOrd="0" presId="urn:microsoft.com/office/officeart/2005/8/layout/venn3"/>
    <dgm:cxn modelId="{4DE2A8C5-89EE-46CD-BAEF-FC85B843978A}" type="presParOf" srcId="{523ED9B4-DAEB-45C6-95A1-2CD4149F34B0}" destId="{1C4251F0-41DD-4561-AF4F-9914EF6D5004}" srcOrd="0" destOrd="0" presId="urn:microsoft.com/office/officeart/2005/8/layout/venn3"/>
    <dgm:cxn modelId="{0E2AF41C-C8F8-441B-AE11-91EE723F546E}" type="presParOf" srcId="{523ED9B4-DAEB-45C6-95A1-2CD4149F34B0}" destId="{AE6A9176-0DA0-448A-8785-B1B79187751B}" srcOrd="1" destOrd="0" presId="urn:microsoft.com/office/officeart/2005/8/layout/venn3"/>
    <dgm:cxn modelId="{D633FA55-ED33-4FD8-87C9-6B3807E7D721}" type="presParOf" srcId="{523ED9B4-DAEB-45C6-95A1-2CD4149F34B0}" destId="{932E87FF-09CF-466A-B5EB-4FC5423C358C}" srcOrd="2" destOrd="0" presId="urn:microsoft.com/office/officeart/2005/8/layout/venn3"/>
    <dgm:cxn modelId="{71AE77E1-9CAA-472E-8F3A-6F6FD3C79D41}" type="presParOf" srcId="{523ED9B4-DAEB-45C6-95A1-2CD4149F34B0}" destId="{FD73039B-6834-4AD0-8B55-05A7681FAE42}" srcOrd="3" destOrd="0" presId="urn:microsoft.com/office/officeart/2005/8/layout/venn3"/>
    <dgm:cxn modelId="{E88C79D1-FA15-4CA2-A34F-CD597443EE4B}" type="presParOf" srcId="{523ED9B4-DAEB-45C6-95A1-2CD4149F34B0}" destId="{5783B59E-85C9-45FD-BB67-2BB0915F9874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251F0-41DD-4561-AF4F-9914EF6D5004}">
      <dsp:nvSpPr>
        <dsp:cNvPr id="0" name=""/>
        <dsp:cNvSpPr/>
      </dsp:nvSpPr>
      <dsp:spPr>
        <a:xfrm>
          <a:off x="2805" y="1237353"/>
          <a:ext cx="2452892" cy="2452892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4991" tIns="44450" rIns="134991" bIns="4445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>
              <a:latin typeface="맑은 고딕" panose="020F0302020204030204"/>
            </a:rPr>
            <a:t>AI</a:t>
          </a:r>
          <a:endParaRPr lang="ko-KR" altLang="en-US" sz="3500" kern="1200" dirty="0"/>
        </a:p>
      </dsp:txBody>
      <dsp:txXfrm>
        <a:off x="362023" y="1596571"/>
        <a:ext cx="1734456" cy="1734456"/>
      </dsp:txXfrm>
    </dsp:sp>
    <dsp:sp modelId="{932E87FF-09CF-466A-B5EB-4FC5423C358C}">
      <dsp:nvSpPr>
        <dsp:cNvPr id="0" name=""/>
        <dsp:cNvSpPr/>
      </dsp:nvSpPr>
      <dsp:spPr>
        <a:xfrm>
          <a:off x="1965118" y="1237353"/>
          <a:ext cx="2452892" cy="2452892"/>
        </a:xfrm>
        <a:prstGeom prst="ellipse">
          <a:avLst/>
        </a:prstGeom>
        <a:solidFill>
          <a:schemeClr val="accent6">
            <a:shade val="80000"/>
            <a:alpha val="5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4991" tIns="44450" rIns="134991" bIns="4445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>
              <a:latin typeface="맑은 고딕" panose="020F0302020204030204"/>
            </a:rPr>
            <a:t>XR</a:t>
          </a:r>
          <a:endParaRPr lang="ko-KR" altLang="en-US" sz="3500" kern="1200" dirty="0"/>
        </a:p>
      </dsp:txBody>
      <dsp:txXfrm>
        <a:off x="2324336" y="1596571"/>
        <a:ext cx="1734456" cy="1734456"/>
      </dsp:txXfrm>
    </dsp:sp>
    <dsp:sp modelId="{5783B59E-85C9-45FD-BB67-2BB0915F9874}">
      <dsp:nvSpPr>
        <dsp:cNvPr id="0" name=""/>
        <dsp:cNvSpPr/>
      </dsp:nvSpPr>
      <dsp:spPr>
        <a:xfrm>
          <a:off x="3927432" y="1237353"/>
          <a:ext cx="2452892" cy="2452892"/>
        </a:xfrm>
        <a:prstGeom prst="ellipse">
          <a:avLst/>
        </a:prstGeom>
        <a:solidFill>
          <a:schemeClr val="accent6">
            <a:shade val="80000"/>
            <a:alpha val="5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4991" tIns="44450" rIns="134991" bIns="4445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>
              <a:latin typeface="맑은 고딕" panose="020F0302020204030204"/>
            </a:rPr>
            <a:t>Service</a:t>
          </a:r>
          <a:endParaRPr lang="ko-KR" altLang="en-US" sz="3500" kern="1200" dirty="0"/>
        </a:p>
      </dsp:txBody>
      <dsp:txXfrm>
        <a:off x="4286650" y="1596571"/>
        <a:ext cx="1734456" cy="1734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251F0-41DD-4561-AF4F-9914EF6D5004}">
      <dsp:nvSpPr>
        <dsp:cNvPr id="0" name=""/>
        <dsp:cNvSpPr/>
      </dsp:nvSpPr>
      <dsp:spPr>
        <a:xfrm>
          <a:off x="2805" y="1237353"/>
          <a:ext cx="2452892" cy="2452892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4991" tIns="44450" rIns="134991" bIns="4445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>
              <a:latin typeface="맑은 고딕" panose="020F0302020204030204"/>
            </a:rPr>
            <a:t>AI</a:t>
          </a:r>
          <a:endParaRPr lang="ko-KR" altLang="en-US" sz="3500" kern="1200" dirty="0"/>
        </a:p>
      </dsp:txBody>
      <dsp:txXfrm>
        <a:off x="362023" y="1596571"/>
        <a:ext cx="1734456" cy="1734456"/>
      </dsp:txXfrm>
    </dsp:sp>
    <dsp:sp modelId="{932E87FF-09CF-466A-B5EB-4FC5423C358C}">
      <dsp:nvSpPr>
        <dsp:cNvPr id="0" name=""/>
        <dsp:cNvSpPr/>
      </dsp:nvSpPr>
      <dsp:spPr>
        <a:xfrm>
          <a:off x="1965118" y="1237353"/>
          <a:ext cx="2452892" cy="2452892"/>
        </a:xfrm>
        <a:prstGeom prst="ellipse">
          <a:avLst/>
        </a:prstGeom>
        <a:solidFill>
          <a:schemeClr val="accent6">
            <a:shade val="80000"/>
            <a:alpha val="5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4991" tIns="44450" rIns="134991" bIns="4445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>
              <a:latin typeface="맑은 고딕" panose="020F0302020204030204"/>
            </a:rPr>
            <a:t>XR</a:t>
          </a:r>
          <a:endParaRPr lang="ko-KR" altLang="en-US" sz="3500" kern="1200" dirty="0"/>
        </a:p>
      </dsp:txBody>
      <dsp:txXfrm>
        <a:off x="2324336" y="1596571"/>
        <a:ext cx="1734456" cy="1734456"/>
      </dsp:txXfrm>
    </dsp:sp>
    <dsp:sp modelId="{5783B59E-85C9-45FD-BB67-2BB0915F9874}">
      <dsp:nvSpPr>
        <dsp:cNvPr id="0" name=""/>
        <dsp:cNvSpPr/>
      </dsp:nvSpPr>
      <dsp:spPr>
        <a:xfrm>
          <a:off x="3927432" y="1237353"/>
          <a:ext cx="2452892" cy="2452892"/>
        </a:xfrm>
        <a:prstGeom prst="ellipse">
          <a:avLst/>
        </a:prstGeom>
        <a:solidFill>
          <a:schemeClr val="accent6">
            <a:shade val="80000"/>
            <a:alpha val="5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4991" tIns="44450" rIns="134991" bIns="4445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>
              <a:latin typeface="맑은 고딕" panose="020F0302020204030204"/>
            </a:rPr>
            <a:t>Service</a:t>
          </a:r>
          <a:endParaRPr lang="ko-KR" altLang="en-US" sz="3500" kern="1200" dirty="0"/>
        </a:p>
      </dsp:txBody>
      <dsp:txXfrm>
        <a:off x="4286650" y="1596571"/>
        <a:ext cx="1734456" cy="1734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DF68-CAC1-4AD2-AB18-DA7D3F0F0326}" type="datetimeFigureOut">
              <a:t>2024-03-21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EBCE4-0F7A-483A-8978-2312FD3EC066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9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회사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테라모션에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대한 발표를 시작하겠습니다.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EBCE4-0F7A-483A-8978-2312FD3EC066}" type="slidenum"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9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  <a:cs typeface="Calibri"/>
              </a:rPr>
              <a:t>저희 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멘토이신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박재현 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이사님이시며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, 회사는 판교에 위치하고 있습니다.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EBCE4-0F7A-483A-8978-2312FD3EC066}" type="slidenum"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6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Calibri"/>
                <a:ea typeface="맑은 고딕"/>
                <a:cs typeface="Calibri"/>
              </a:rPr>
              <a:t>테라모션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홈페이지에서 가져온 이미지입니다. </a:t>
            </a:r>
            <a:endParaRPr lang="ko-KR" altLang="en-US" dirty="0">
              <a:latin typeface="Calibri"/>
              <a:ea typeface="맑은 고딕" panose="020B0503020000020004" pitchFamily="34" charset="-127"/>
              <a:cs typeface="Calibri"/>
            </a:endParaRP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문구에서 알 수 있듯이 이익만이 아닌 사용자의 감정, 정서를 고려하고 있습니다. </a:t>
            </a: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그리고 지향하는 바에 맞는 디지털 치료제, 서비스 제공을 목표로 하고 있습니다.</a:t>
            </a: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EBCE4-0F7A-483A-8978-2312FD3EC066}" type="slidenum"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40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국내 디지털 헬스케어 인식 변화에 앞장서고 있는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테라모션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. 어떤 시도를 하고 있을까요?</a:t>
            </a: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AI, XR 등 IT 신기술을 의료분야에 접목한 디지털 헬스케어. 특히 정신 건강 스트레스, 우울, 불안 장애 관리에 집중하고 있습니다.</a:t>
            </a: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정신건강 관련 서비스를 제공하며 정신건강에 대한 사회의 부정적인 시선을 타파하기 위해 노력하고 있는데요.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EBCE4-0F7A-483A-8978-2312FD3EC066}" type="slidenum"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4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서비스 '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마침'입니다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. </a:t>
            </a: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마음 건강 체크와 마음 일기 기능을 제공합니다.</a:t>
            </a: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간단한 테스트를 통해 우울, 불안, 스트레스 지수를 측정하고 결과를 확인하고</a:t>
            </a: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마음 일기를 작성하며 일상을 기록하고 돌아볼 수 있습니다.</a:t>
            </a: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자기주도적으로 스트레스를 관리하는 것을 의도하여 정신건강을 돌보도록 하는 서비스입니다.</a:t>
            </a: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EBCE4-0F7A-483A-8978-2312FD3EC066}" type="slidenum"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5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의료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IT의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결합으로 새로운 가치를 제공하는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테라모션이였습니다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. 감사합니다.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EBCE4-0F7A-483A-8978-2312FD3EC066}" type="slidenum"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3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A9D0D-F7B3-435D-5ED6-CF7DCD0ADE99}"/>
              </a:ext>
            </a:extLst>
          </p:cNvPr>
          <p:cNvSpPr txBox="1"/>
          <p:nvPr/>
        </p:nvSpPr>
        <p:spPr>
          <a:xfrm>
            <a:off x="2317629" y="3612054"/>
            <a:ext cx="10629711" cy="18249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맑은 고딕"/>
                <a:cs typeface="+mj-cs"/>
              </a:rPr>
              <a:t>Mental Care</a:t>
            </a:r>
            <a:endParaRPr lang="ko-KR" altLang="en-US" sz="3600">
              <a:solidFill>
                <a:schemeClr val="accent1">
                  <a:lumMod val="75000"/>
                </a:schemeClr>
              </a:solidFill>
              <a:cs typeface="+mj-cs"/>
            </a:endParaRPr>
          </a:p>
          <a:p>
            <a:pPr latinLnBrk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/>
                <a:cs typeface="+mj-cs"/>
              </a:rPr>
              <a:t>현대인의 정신건강 </a:t>
            </a:r>
            <a:r>
              <a:rPr lang="en-US" altLang="ko-KR" sz="2800" b="1" kern="1200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/>
                <a:cs typeface="+mj-cs"/>
              </a:rPr>
              <a:t>Care</a:t>
            </a:r>
            <a:r>
              <a:rPr lang="ko-KR" altLang="en-US" sz="2800" b="1" kern="1200" dirty="0" err="1">
                <a:solidFill>
                  <a:schemeClr val="accent3">
                    <a:lumMod val="75000"/>
                  </a:schemeClr>
                </a:solidFill>
                <a:latin typeface="+mj-lt"/>
                <a:ea typeface="맑은 고딕"/>
                <a:cs typeface="+mj-cs"/>
              </a:rPr>
              <a:t>를</a:t>
            </a:r>
            <a:r>
              <a:rPr lang="en-US" altLang="ko-KR" sz="2800" b="1" kern="1200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/>
                <a:cs typeface="+mj-cs"/>
              </a:rPr>
              <a:t> </a:t>
            </a:r>
            <a:r>
              <a:rPr lang="ko-KR" altLang="en-US" sz="2800" b="1" kern="1200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/>
                <a:cs typeface="+mj-cs"/>
              </a:rPr>
              <a:t>위한 </a:t>
            </a:r>
            <a:r>
              <a:rPr lang="en-US" altLang="ko-KR" sz="2800" b="1" kern="1200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/>
                <a:cs typeface="+mj-cs"/>
              </a:rPr>
              <a:t>SW/SVC </a:t>
            </a:r>
            <a:r>
              <a:rPr lang="ko-KR" altLang="en-US" sz="2800" b="1" kern="1200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/>
                <a:cs typeface="+mj-cs"/>
              </a:rPr>
              <a:t>개발</a:t>
            </a:r>
            <a:endParaRPr lang="en-US" altLang="ko-KR" sz="2800" kern="1200" dirty="0">
              <a:solidFill>
                <a:schemeClr val="accent3">
                  <a:lumMod val="75000"/>
                </a:schemeClr>
              </a:solidFill>
              <a:latin typeface="+mj-lt"/>
              <a:ea typeface="맑은 고딕"/>
              <a:cs typeface="+mj-cs"/>
            </a:endParaRP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그림 2" descr="참여기업 | 인공지능융합전공">
            <a:extLst>
              <a:ext uri="{FF2B5EF4-FFF2-40B4-BE49-F238E27FC236}">
                <a16:creationId xmlns:a16="http://schemas.microsoft.com/office/drawing/2014/main" id="{1FAC83E8-4373-14DE-C4F1-99588EE0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48" y="865599"/>
            <a:ext cx="10555905" cy="27445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8F85371-9ED8-43B2-C3E0-6B62EA46B9A9}"/>
              </a:ext>
            </a:extLst>
          </p:cNvPr>
          <p:cNvSpPr txBox="1"/>
          <p:nvPr/>
        </p:nvSpPr>
        <p:spPr>
          <a:xfrm>
            <a:off x="10616582" y="6138366"/>
            <a:ext cx="22236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dirty="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everglow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그림 2" descr="참여기업 | 인공지능융합전공">
            <a:extLst>
              <a:ext uri="{FF2B5EF4-FFF2-40B4-BE49-F238E27FC236}">
                <a16:creationId xmlns:a16="http://schemas.microsoft.com/office/drawing/2014/main" id="{1FAC83E8-4373-14DE-C4F1-99588EE0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474" y="191947"/>
            <a:ext cx="1732166" cy="44749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그림 1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378AE8DD-6955-2228-4E5F-99FA2566C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077" y="5270569"/>
            <a:ext cx="6915150" cy="866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3CA1B5-DC0E-DE7B-11C7-02F842104E6E}"/>
              </a:ext>
            </a:extLst>
          </p:cNvPr>
          <p:cNvSpPr txBox="1"/>
          <p:nvPr/>
        </p:nvSpPr>
        <p:spPr>
          <a:xfrm>
            <a:off x="1533541" y="56052"/>
            <a:ext cx="1673451" cy="73167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/>
                <a:cs typeface="+mj-cs"/>
              </a:rPr>
              <a:t>회사소개</a:t>
            </a:r>
          </a:p>
        </p:txBody>
      </p:sp>
      <p:pic>
        <p:nvPicPr>
          <p:cNvPr id="9" name="그림 8" descr="텍스트, 실내, 지도이(가) 표시된 사진&#10;&#10;자동 생성된 설명">
            <a:extLst>
              <a:ext uri="{FF2B5EF4-FFF2-40B4-BE49-F238E27FC236}">
                <a16:creationId xmlns:a16="http://schemas.microsoft.com/office/drawing/2014/main" id="{FBCE6259-2A76-8A10-B800-F64992FFC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508" y="1392099"/>
            <a:ext cx="4566202" cy="3720409"/>
          </a:xfrm>
          <a:prstGeom prst="rect">
            <a:avLst/>
          </a:prstGeom>
        </p:spPr>
      </p:pic>
      <p:pic>
        <p:nvPicPr>
          <p:cNvPr id="11" name="그림 10" descr="텍스트, 인간의 얼굴, 스크린샷, 사람이(가) 표시된 사진&#10;&#10;자동 생성된 설명">
            <a:extLst>
              <a:ext uri="{FF2B5EF4-FFF2-40B4-BE49-F238E27FC236}">
                <a16:creationId xmlns:a16="http://schemas.microsoft.com/office/drawing/2014/main" id="{2886D78B-678C-4F0A-F0DC-F42B564C2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073" y="1390167"/>
            <a:ext cx="2362200" cy="3724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58D062-A603-35DE-56EA-ADAD04BDA6D5}"/>
              </a:ext>
            </a:extLst>
          </p:cNvPr>
          <p:cNvSpPr txBox="1"/>
          <p:nvPr/>
        </p:nvSpPr>
        <p:spPr>
          <a:xfrm>
            <a:off x="11589135" y="6138366"/>
            <a:ext cx="22236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1</a:t>
            </a:r>
            <a:endParaRPr lang="ko-KR">
              <a:solidFill>
                <a:schemeClr val="accent3">
                  <a:lumMod val="75000"/>
                </a:schemeClr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552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그림 2" descr="참여기업 | 인공지능융합전공">
            <a:extLst>
              <a:ext uri="{FF2B5EF4-FFF2-40B4-BE49-F238E27FC236}">
                <a16:creationId xmlns:a16="http://schemas.microsoft.com/office/drawing/2014/main" id="{1FAC83E8-4373-14DE-C4F1-99588EE0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474" y="191947"/>
            <a:ext cx="1732166" cy="44749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3CA1B5-DC0E-DE7B-11C7-02F842104E6E}"/>
              </a:ext>
            </a:extLst>
          </p:cNvPr>
          <p:cNvSpPr txBox="1"/>
          <p:nvPr/>
        </p:nvSpPr>
        <p:spPr>
          <a:xfrm>
            <a:off x="1533541" y="56052"/>
            <a:ext cx="1673451" cy="73167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/>
                <a:cs typeface="+mj-cs"/>
              </a:rPr>
              <a:t>회사소개</a:t>
            </a:r>
          </a:p>
        </p:txBody>
      </p:sp>
      <p:pic>
        <p:nvPicPr>
          <p:cNvPr id="5" name="그림 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A4E3BBCD-E223-0214-9E3A-472543518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87" y="3002307"/>
            <a:ext cx="10525677" cy="3437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F5719B-01A0-57B4-52D5-09626E940F77}"/>
              </a:ext>
            </a:extLst>
          </p:cNvPr>
          <p:cNvSpPr txBox="1"/>
          <p:nvPr/>
        </p:nvSpPr>
        <p:spPr>
          <a:xfrm>
            <a:off x="11589135" y="6138366"/>
            <a:ext cx="22236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2</a:t>
            </a:r>
          </a:p>
        </p:txBody>
      </p:sp>
      <p:pic>
        <p:nvPicPr>
          <p:cNvPr id="9" name="그림 8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094BAB04-77A3-8967-79E1-C15779C02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175" y="1137202"/>
            <a:ext cx="48196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8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그림 2" descr="참여기업 | 인공지능융합전공">
            <a:extLst>
              <a:ext uri="{FF2B5EF4-FFF2-40B4-BE49-F238E27FC236}">
                <a16:creationId xmlns:a16="http://schemas.microsoft.com/office/drawing/2014/main" id="{1FAC83E8-4373-14DE-C4F1-99588EE0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474" y="191947"/>
            <a:ext cx="1732166" cy="44749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그림 1" descr="폰트, 텍스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35C5AD89-AC73-E2DE-EBDF-54F128F5C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152" y="1991604"/>
            <a:ext cx="8953500" cy="1133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C0EE60-F2A1-80BF-69C9-BCD31B7D61ED}"/>
              </a:ext>
            </a:extLst>
          </p:cNvPr>
          <p:cNvSpPr txBox="1"/>
          <p:nvPr/>
        </p:nvSpPr>
        <p:spPr>
          <a:xfrm>
            <a:off x="1533541" y="56052"/>
            <a:ext cx="1673451" cy="73167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/>
                <a:cs typeface="+mj-cs"/>
              </a:rPr>
              <a:t>회사소개</a:t>
            </a:r>
          </a:p>
        </p:txBody>
      </p:sp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699F1F86-2CA1-0F7C-F48D-2CE60233B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518456"/>
              </p:ext>
            </p:extLst>
          </p:nvPr>
        </p:nvGraphicFramePr>
        <p:xfrm>
          <a:off x="2827130" y="2141331"/>
          <a:ext cx="6383130" cy="492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215F082-09C3-EF90-DF2A-1080EA7D2CE6}"/>
              </a:ext>
            </a:extLst>
          </p:cNvPr>
          <p:cNvSpPr txBox="1"/>
          <p:nvPr/>
        </p:nvSpPr>
        <p:spPr>
          <a:xfrm>
            <a:off x="11589135" y="6138366"/>
            <a:ext cx="22236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812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그림 2" descr="참여기업 | 인공지능융합전공">
            <a:extLst>
              <a:ext uri="{FF2B5EF4-FFF2-40B4-BE49-F238E27FC236}">
                <a16:creationId xmlns:a16="http://schemas.microsoft.com/office/drawing/2014/main" id="{1FAC83E8-4373-14DE-C4F1-99588EE0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474" y="191947"/>
            <a:ext cx="1732166" cy="447491"/>
          </a:xfrm>
          <a:prstGeom prst="rect">
            <a:avLst/>
          </a:prstGeom>
        </p:spPr>
      </p:pic>
      <p:pic>
        <p:nvPicPr>
          <p:cNvPr id="2" name="그림 1" descr="폰트, 텍스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35C5AD89-AC73-E2DE-EBDF-54F128F5CA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152" y="1991604"/>
            <a:ext cx="8953500" cy="113347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C0EE60-F2A1-80BF-69C9-BCD31B7D61ED}"/>
              </a:ext>
            </a:extLst>
          </p:cNvPr>
          <p:cNvSpPr txBox="1"/>
          <p:nvPr/>
        </p:nvSpPr>
        <p:spPr>
          <a:xfrm>
            <a:off x="1533541" y="56052"/>
            <a:ext cx="1673451" cy="73167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/>
                <a:cs typeface="+mj-cs"/>
              </a:rPr>
              <a:t>회사소개</a:t>
            </a:r>
          </a:p>
        </p:txBody>
      </p:sp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699F1F86-2CA1-0F7C-F48D-2CE60233B27D}"/>
              </a:ext>
            </a:extLst>
          </p:cNvPr>
          <p:cNvGraphicFramePr/>
          <p:nvPr/>
        </p:nvGraphicFramePr>
        <p:xfrm>
          <a:off x="2827130" y="2141331"/>
          <a:ext cx="6383130" cy="492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077C3473-C635-5E0B-8396-8DAF0922F17B}"/>
              </a:ext>
            </a:extLst>
          </p:cNvPr>
          <p:cNvSpPr/>
          <p:nvPr/>
        </p:nvSpPr>
        <p:spPr>
          <a:xfrm>
            <a:off x="-230266" y="-15029"/>
            <a:ext cx="12433841" cy="69905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</a:endParaRPr>
          </a:p>
        </p:txBody>
      </p:sp>
      <p:pic>
        <p:nvPicPr>
          <p:cNvPr id="10" name="그림 9" descr="마침 by Theramotion Corp.,">
            <a:extLst>
              <a:ext uri="{FF2B5EF4-FFF2-40B4-BE49-F238E27FC236}">
                <a16:creationId xmlns:a16="http://schemas.microsoft.com/office/drawing/2014/main" id="{F5042FEF-F338-2288-EAB9-F045D58B65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7737" y="1795542"/>
            <a:ext cx="2522330" cy="25112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B930FBF-780E-C0F8-3D07-4D1E6ACE8AFF}"/>
              </a:ext>
            </a:extLst>
          </p:cNvPr>
          <p:cNvSpPr/>
          <p:nvPr/>
        </p:nvSpPr>
        <p:spPr>
          <a:xfrm>
            <a:off x="609440" y="4307255"/>
            <a:ext cx="3629526" cy="1132973"/>
          </a:xfrm>
          <a:prstGeom prst="roundRect">
            <a:avLst/>
          </a:prstGeom>
          <a:solidFill>
            <a:srgbClr val="262B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B2344-2760-C071-838F-73282D99660E}"/>
              </a:ext>
            </a:extLst>
          </p:cNvPr>
          <p:cNvSpPr txBox="1"/>
          <p:nvPr/>
        </p:nvSpPr>
        <p:spPr>
          <a:xfrm>
            <a:off x="11589135" y="6138366"/>
            <a:ext cx="22236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77832AA-2D0D-4730-DDAD-0E8FA982DE1D}"/>
              </a:ext>
            </a:extLst>
          </p:cNvPr>
          <p:cNvSpPr txBox="1"/>
          <p:nvPr/>
        </p:nvSpPr>
        <p:spPr>
          <a:xfrm>
            <a:off x="1072753" y="4607316"/>
            <a:ext cx="3871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Rockwell"/>
                <a:ea typeface="맑은 고딕"/>
              </a:rPr>
              <a:t>마음건강 체크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4F70A82-D1C8-9818-6815-BE50BC3DFFE8}"/>
              </a:ext>
            </a:extLst>
          </p:cNvPr>
          <p:cNvSpPr/>
          <p:nvPr/>
        </p:nvSpPr>
        <p:spPr>
          <a:xfrm>
            <a:off x="7266914" y="4317280"/>
            <a:ext cx="3900236" cy="1122947"/>
          </a:xfrm>
          <a:prstGeom prst="roundRect">
            <a:avLst/>
          </a:prstGeom>
          <a:solidFill>
            <a:srgbClr val="262B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9AED5ED-E6BF-6393-4985-FBBDD7DCC06F}"/>
              </a:ext>
            </a:extLst>
          </p:cNvPr>
          <p:cNvSpPr txBox="1"/>
          <p:nvPr/>
        </p:nvSpPr>
        <p:spPr>
          <a:xfrm>
            <a:off x="8261766" y="4607316"/>
            <a:ext cx="3871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Rockwell"/>
                <a:ea typeface="맑은 고딕"/>
              </a:rPr>
              <a:t>마음 일기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A8C9143-A2FD-4ED8-4D84-31BDD5640102}"/>
              </a:ext>
            </a:extLst>
          </p:cNvPr>
          <p:cNvSpPr/>
          <p:nvPr/>
        </p:nvSpPr>
        <p:spPr>
          <a:xfrm>
            <a:off x="5181439" y="4337333"/>
            <a:ext cx="1614237" cy="1132973"/>
          </a:xfrm>
          <a:prstGeom prst="roundRect">
            <a:avLst/>
          </a:prstGeom>
          <a:solidFill>
            <a:srgbClr val="262B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7955B-60FE-E1B0-C1AE-26AF32225259}"/>
              </a:ext>
            </a:extLst>
          </p:cNvPr>
          <p:cNvSpPr txBox="1"/>
          <p:nvPr/>
        </p:nvSpPr>
        <p:spPr>
          <a:xfrm>
            <a:off x="5456180" y="4609192"/>
            <a:ext cx="10006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 dirty="0">
                <a:solidFill>
                  <a:schemeClr val="bg1"/>
                </a:solidFill>
                <a:latin typeface="Rockwell"/>
                <a:ea typeface="맑은 고딕"/>
              </a:rPr>
              <a:t>마침</a:t>
            </a:r>
          </a:p>
        </p:txBody>
      </p:sp>
    </p:spTree>
    <p:extLst>
      <p:ext uri="{BB962C8B-B14F-4D97-AF65-F5344CB8AC3E}">
        <p14:creationId xmlns:p14="http://schemas.microsoft.com/office/powerpoint/2010/main" val="148421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A9D0D-F7B3-435D-5ED6-CF7DCD0ADE99}"/>
              </a:ext>
            </a:extLst>
          </p:cNvPr>
          <p:cNvSpPr txBox="1"/>
          <p:nvPr/>
        </p:nvSpPr>
        <p:spPr>
          <a:xfrm>
            <a:off x="1511455" y="3744576"/>
            <a:ext cx="9171972" cy="47767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ea typeface="맑은 고딕"/>
                <a:cs typeface="+mj-cs"/>
              </a:rPr>
              <a:t>We provide new value by combining medical and IT</a:t>
            </a: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그림 2" descr="참여기업 | 인공지능융합전공">
            <a:extLst>
              <a:ext uri="{FF2B5EF4-FFF2-40B4-BE49-F238E27FC236}">
                <a16:creationId xmlns:a16="http://schemas.microsoft.com/office/drawing/2014/main" id="{1FAC83E8-4373-14DE-C4F1-99588EE0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48" y="865599"/>
            <a:ext cx="10555905" cy="27445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E03590-4328-9A8C-3070-07CFA3F706E8}"/>
              </a:ext>
            </a:extLst>
          </p:cNvPr>
          <p:cNvSpPr txBox="1"/>
          <p:nvPr/>
        </p:nvSpPr>
        <p:spPr>
          <a:xfrm>
            <a:off x="4957020" y="4904141"/>
            <a:ext cx="9171972" cy="47767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="1" dirty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  <a:cs typeface="+mj-cs"/>
              </a:rPr>
              <a:t>감사합니다.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45975-A643-F676-CC15-E87BED533A60}"/>
              </a:ext>
            </a:extLst>
          </p:cNvPr>
          <p:cNvSpPr txBox="1"/>
          <p:nvPr/>
        </p:nvSpPr>
        <p:spPr>
          <a:xfrm>
            <a:off x="11589135" y="6138366"/>
            <a:ext cx="22236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8968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6</Notes>
  <HiddenSlides>6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463</cp:revision>
  <dcterms:created xsi:type="dcterms:W3CDTF">2024-03-20T12:13:14Z</dcterms:created>
  <dcterms:modified xsi:type="dcterms:W3CDTF">2024-03-21T09:50:55Z</dcterms:modified>
</cp:coreProperties>
</file>