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8724A0-3006-60BF-44A4-F01E39506D35}" v="1431" dt="2024-09-23T17:07:07.072"/>
    <p1510:client id="{D25D9A08-EEDB-4260-19E8-9067E0E863B3}" v="293" dt="2024-09-23T09:59:07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CE132-5B83-4F1A-9D5A-E804C96C2C96}" type="datetimeFigureOut"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BB74-D710-4D15-93F3-0B293FFCB523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3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전치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암호란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평문의</a:t>
            </a:r>
            <a:r>
              <a:rPr lang="ko-KR" altLang="en-US">
                <a:latin typeface="Calibri"/>
                <a:ea typeface="맑은 고딕"/>
                <a:cs typeface="Calibri"/>
              </a:rPr>
              <a:t> 위치를 변경하여 암호문을 만드는 방식입니다.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5BB74-D710-4D15-93F3-0B293FFCB523}" type="slidenum"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5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1. </a:t>
            </a:r>
            <a:r>
              <a:rPr lang="ko-KR" altLang="en-US" dirty="0">
                <a:ea typeface="맑은 고딕"/>
              </a:rPr>
              <a:t>입력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텍스트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길이의</a:t>
            </a:r>
            <a:r>
              <a:rPr lang="en-US" altLang="ko-KR" dirty="0">
                <a:ea typeface="맑은 고딕"/>
              </a:rPr>
              <a:t> n</a:t>
            </a:r>
            <a:r>
              <a:rPr lang="ko-KR" altLang="en-US" dirty="0">
                <a:ea typeface="맑은 고딕"/>
              </a:rPr>
              <a:t>개의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레일을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생성한다</a:t>
            </a:r>
            <a:r>
              <a:rPr lang="en-US" altLang="ko-KR" dirty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2. </a:t>
            </a:r>
            <a:r>
              <a:rPr lang="ko-KR" altLang="en-US" dirty="0" err="1">
                <a:ea typeface="맑은 고딕"/>
              </a:rPr>
              <a:t>지그제그로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레일에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각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문자를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배치한다</a:t>
            </a:r>
            <a:r>
              <a:rPr lang="en-US" altLang="ko-KR" dirty="0">
                <a:ea typeface="맑은 고딕"/>
              </a:rPr>
              <a:t>. </a:t>
            </a:r>
            <a:endParaRPr lang="ko-KR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3. </a:t>
            </a:r>
            <a:r>
              <a:rPr lang="ko-KR" altLang="en-US" dirty="0">
                <a:ea typeface="맑은 고딕"/>
              </a:rPr>
              <a:t>각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레일의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문들을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순서대로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읽어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암호문을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만든다</a:t>
            </a:r>
            <a:r>
              <a:rPr lang="en-US" altLang="ko-KR" dirty="0">
                <a:ea typeface="맑은 고딕"/>
              </a:rPr>
              <a:t>.</a:t>
            </a:r>
            <a:endParaRPr 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5BB74-D710-4D15-93F3-0B293FFCB523}" type="slidenum"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4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dirty="0"/>
              <a:t>입력</a:t>
            </a:r>
            <a:r>
              <a:rPr lang="en-US" dirty="0"/>
              <a:t> </a:t>
            </a:r>
            <a:r>
              <a:rPr lang="ko-KR" dirty="0"/>
              <a:t>텍스트</a:t>
            </a:r>
            <a:r>
              <a:rPr lang="en-US" dirty="0"/>
              <a:t> </a:t>
            </a:r>
            <a:r>
              <a:rPr lang="ko-KR" dirty="0"/>
              <a:t>길이의</a:t>
            </a:r>
            <a:r>
              <a:rPr lang="en-US" dirty="0"/>
              <a:t> n</a:t>
            </a:r>
            <a:r>
              <a:rPr lang="ko-KR" dirty="0"/>
              <a:t>개의</a:t>
            </a:r>
            <a:r>
              <a:rPr lang="en-US" dirty="0"/>
              <a:t> </a:t>
            </a:r>
            <a:r>
              <a:rPr lang="ko-KR" dirty="0"/>
              <a:t>레일을</a:t>
            </a:r>
            <a:r>
              <a:rPr lang="en-US" dirty="0"/>
              <a:t> </a:t>
            </a:r>
            <a:r>
              <a:rPr lang="ko-KR" dirty="0"/>
              <a:t>생성한다</a:t>
            </a:r>
            <a:r>
              <a:rPr lang="en-US" dirty="0"/>
              <a:t> </a:t>
            </a:r>
            <a:endParaRPr lang="ko-KR" dirty="0"/>
          </a:p>
          <a:p>
            <a:r>
              <a:rPr lang="en-US" dirty="0"/>
              <a:t>2. </a:t>
            </a:r>
            <a:r>
              <a:rPr lang="ko-KR" dirty="0" err="1"/>
              <a:t>지그제그로</a:t>
            </a:r>
            <a:r>
              <a:rPr lang="en-US" dirty="0"/>
              <a:t> </a:t>
            </a:r>
            <a:r>
              <a:rPr lang="ko-KR" dirty="0"/>
              <a:t>레일에</a:t>
            </a:r>
            <a:r>
              <a:rPr lang="en-US" dirty="0"/>
              <a:t> </a:t>
            </a:r>
            <a:r>
              <a:rPr lang="ko-KR" dirty="0"/>
              <a:t>각</a:t>
            </a:r>
            <a:r>
              <a:rPr lang="en-US" dirty="0"/>
              <a:t> </a:t>
            </a:r>
            <a:r>
              <a:rPr lang="ko-KR" dirty="0"/>
              <a:t>문자를</a:t>
            </a:r>
            <a:r>
              <a:rPr lang="en-US" dirty="0"/>
              <a:t> </a:t>
            </a:r>
            <a:r>
              <a:rPr lang="ko-KR" dirty="0"/>
              <a:t>배치한다</a:t>
            </a:r>
            <a:r>
              <a:rPr lang="en-US" dirty="0"/>
              <a:t>. </a:t>
            </a:r>
            <a:endParaRPr lang="ko-KR" dirty="0"/>
          </a:p>
          <a:p>
            <a:r>
              <a:rPr lang="en-US" dirty="0"/>
              <a:t>3. </a:t>
            </a:r>
            <a:r>
              <a:rPr lang="ko-KR" dirty="0"/>
              <a:t>각</a:t>
            </a:r>
            <a:r>
              <a:rPr lang="en-US" dirty="0"/>
              <a:t> </a:t>
            </a:r>
            <a:r>
              <a:rPr lang="ko-KR" dirty="0"/>
              <a:t>레일의</a:t>
            </a:r>
            <a:r>
              <a:rPr lang="en-US" dirty="0"/>
              <a:t> </a:t>
            </a:r>
            <a:r>
              <a:rPr lang="ko-KR" dirty="0"/>
              <a:t>문들을</a:t>
            </a:r>
            <a:r>
              <a:rPr lang="en-US" dirty="0"/>
              <a:t> </a:t>
            </a:r>
            <a:r>
              <a:rPr lang="ko-KR" dirty="0"/>
              <a:t>순서대로</a:t>
            </a:r>
            <a:r>
              <a:rPr lang="en-US" dirty="0"/>
              <a:t> </a:t>
            </a:r>
            <a:r>
              <a:rPr lang="ko-KR" dirty="0"/>
              <a:t>읽어</a:t>
            </a:r>
            <a:r>
              <a:rPr lang="en-US" dirty="0"/>
              <a:t> </a:t>
            </a:r>
            <a:r>
              <a:rPr lang="ko-KR" dirty="0"/>
              <a:t>암호문을</a:t>
            </a:r>
            <a:r>
              <a:rPr lang="en-US" dirty="0"/>
              <a:t> </a:t>
            </a:r>
            <a:r>
              <a:rPr lang="ko-KR" dirty="0"/>
              <a:t>만든다</a:t>
            </a:r>
            <a:r>
              <a:rPr lang="en-US" dirty="0"/>
              <a:t>.</a:t>
            </a:r>
            <a:endParaRPr lang="ko-KR" dirty="0"/>
          </a:p>
          <a:p>
            <a:endParaRPr lang="en-US" altLang="ko-KR" dirty="0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5BB74-D710-4D15-93F3-0B293FFCB523}" type="slidenum"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49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1. </a:t>
            </a:r>
            <a:r>
              <a:rPr lang="ko-KR" dirty="0">
                <a:ea typeface="맑은 고딕"/>
              </a:rPr>
              <a:t>입력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텍스트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길이의</a:t>
            </a:r>
            <a:r>
              <a:rPr lang="en-US" altLang="ko-KR" dirty="0">
                <a:ea typeface="맑은 고딕"/>
              </a:rPr>
              <a:t> n</a:t>
            </a:r>
            <a:r>
              <a:rPr lang="ko-KR" dirty="0">
                <a:ea typeface="맑은 고딕"/>
              </a:rPr>
              <a:t>개의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레일을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생성한다</a:t>
            </a:r>
            <a:r>
              <a:rPr lang="en-US" altLang="ko-KR" dirty="0">
                <a:ea typeface="맑은 고딕"/>
              </a:rPr>
              <a:t> </a:t>
            </a:r>
            <a:endParaRPr 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2. </a:t>
            </a:r>
            <a:r>
              <a:rPr lang="ko-KR" dirty="0" err="1">
                <a:ea typeface="맑은 고딕"/>
              </a:rPr>
              <a:t>지그제그로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레일에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각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문자를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배치한다</a:t>
            </a:r>
            <a:r>
              <a:rPr lang="en-US" altLang="ko-KR" dirty="0">
                <a:ea typeface="맑은 고딕"/>
              </a:rPr>
              <a:t>. </a:t>
            </a:r>
            <a:endParaRPr lang="ko-KR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3. </a:t>
            </a:r>
            <a:r>
              <a:rPr lang="ko-KR" dirty="0">
                <a:ea typeface="맑은 고딕"/>
              </a:rPr>
              <a:t>각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레일의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문들을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순서대로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읽어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암호문을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만든다</a:t>
            </a:r>
            <a:r>
              <a:rPr lang="en-US" altLang="ko-KR" dirty="0">
                <a:ea typeface="맑은 고딕"/>
              </a:rPr>
              <a:t>.</a:t>
            </a:r>
            <a:endParaRPr lang="ko-KR" dirty="0">
              <a:ea typeface="맑은 고딕"/>
            </a:endParaRPr>
          </a:p>
          <a:p>
            <a:endParaRPr lang="en-US" altLang="ko-KR" dirty="0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5BB74-D710-4D15-93F3-0B293FFCB523}" type="slidenum"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9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dirty="0"/>
              <a:t>입력</a:t>
            </a:r>
            <a:r>
              <a:rPr lang="en-US" dirty="0"/>
              <a:t> </a:t>
            </a:r>
            <a:r>
              <a:rPr lang="ko-KR" dirty="0"/>
              <a:t>텍스트</a:t>
            </a:r>
            <a:r>
              <a:rPr lang="en-US" dirty="0"/>
              <a:t> </a:t>
            </a:r>
            <a:r>
              <a:rPr lang="ko-KR" dirty="0"/>
              <a:t>길이의</a:t>
            </a:r>
            <a:r>
              <a:rPr lang="en-US" dirty="0"/>
              <a:t> n</a:t>
            </a:r>
            <a:r>
              <a:rPr lang="ko-KR" dirty="0"/>
              <a:t>개의</a:t>
            </a:r>
            <a:r>
              <a:rPr lang="en-US" dirty="0"/>
              <a:t> </a:t>
            </a:r>
            <a:r>
              <a:rPr lang="ko-KR" dirty="0"/>
              <a:t>레일을</a:t>
            </a:r>
            <a:r>
              <a:rPr lang="en-US" dirty="0"/>
              <a:t> </a:t>
            </a:r>
            <a:r>
              <a:rPr lang="ko-KR" dirty="0"/>
              <a:t>생성한다</a:t>
            </a:r>
            <a:r>
              <a:rPr lang="en-US" dirty="0"/>
              <a:t> </a:t>
            </a:r>
          </a:p>
          <a:p>
            <a:r>
              <a:rPr lang="en-US" dirty="0"/>
              <a:t>2. </a:t>
            </a:r>
            <a:r>
              <a:rPr lang="ko-KR" dirty="0"/>
              <a:t>레일</a:t>
            </a:r>
            <a:r>
              <a:rPr lang="en-US" dirty="0"/>
              <a:t> </a:t>
            </a:r>
            <a:r>
              <a:rPr lang="ko-KR" dirty="0"/>
              <a:t>행렬에</a:t>
            </a:r>
            <a:r>
              <a:rPr lang="en-US" dirty="0"/>
              <a:t> </a:t>
            </a:r>
            <a:r>
              <a:rPr lang="ko-KR" dirty="0"/>
              <a:t>마커</a:t>
            </a:r>
            <a:r>
              <a:rPr lang="en-US" dirty="0"/>
              <a:t> </a:t>
            </a:r>
            <a:r>
              <a:rPr lang="ko-KR" dirty="0"/>
              <a:t>표시</a:t>
            </a:r>
          </a:p>
          <a:p>
            <a:r>
              <a:rPr lang="en-US" dirty="0"/>
              <a:t>3. </a:t>
            </a:r>
            <a:r>
              <a:rPr lang="ko-KR" dirty="0"/>
              <a:t>마커가 표시된 위치에 암호문의 문자를 채우</a:t>
            </a:r>
            <a:endParaRPr lang="en-US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5BB74-D710-4D15-93F3-0B293FFCB523}" type="slidenum"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0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dirty="0"/>
              <a:t>입력</a:t>
            </a:r>
            <a:r>
              <a:rPr lang="en-US" dirty="0"/>
              <a:t> </a:t>
            </a:r>
            <a:r>
              <a:rPr lang="ko-KR" dirty="0"/>
              <a:t>텍스트</a:t>
            </a:r>
            <a:r>
              <a:rPr lang="en-US" dirty="0"/>
              <a:t> </a:t>
            </a:r>
            <a:r>
              <a:rPr lang="ko-KR" dirty="0"/>
              <a:t>길이의</a:t>
            </a:r>
            <a:r>
              <a:rPr lang="en-US" dirty="0"/>
              <a:t> n</a:t>
            </a:r>
            <a:r>
              <a:rPr lang="ko-KR" dirty="0"/>
              <a:t>개의</a:t>
            </a:r>
            <a:r>
              <a:rPr lang="en-US" dirty="0"/>
              <a:t> </a:t>
            </a:r>
            <a:r>
              <a:rPr lang="ko-KR" dirty="0"/>
              <a:t>레일을</a:t>
            </a:r>
            <a:r>
              <a:rPr lang="en-US" dirty="0"/>
              <a:t> </a:t>
            </a:r>
            <a:r>
              <a:rPr lang="ko-KR" dirty="0"/>
              <a:t>생성한다</a:t>
            </a:r>
            <a:r>
              <a:rPr lang="en-US" dirty="0"/>
              <a:t> </a:t>
            </a:r>
          </a:p>
          <a:p>
            <a:r>
              <a:rPr lang="en-US" dirty="0"/>
              <a:t>2. </a:t>
            </a:r>
            <a:r>
              <a:rPr lang="ko-KR" dirty="0"/>
              <a:t>레일</a:t>
            </a:r>
            <a:r>
              <a:rPr lang="en-US" dirty="0"/>
              <a:t> </a:t>
            </a:r>
            <a:r>
              <a:rPr lang="ko-KR" dirty="0"/>
              <a:t>행렬에</a:t>
            </a:r>
            <a:r>
              <a:rPr lang="en-US" dirty="0"/>
              <a:t> </a:t>
            </a:r>
            <a:r>
              <a:rPr lang="ko-KR" dirty="0"/>
              <a:t>마커</a:t>
            </a:r>
            <a:r>
              <a:rPr lang="en-US" dirty="0"/>
              <a:t> </a:t>
            </a:r>
            <a:r>
              <a:rPr lang="ko-KR" dirty="0"/>
              <a:t>표시</a:t>
            </a:r>
          </a:p>
          <a:p>
            <a:r>
              <a:rPr lang="en-US" dirty="0"/>
              <a:t>3. </a:t>
            </a:r>
            <a:r>
              <a:rPr lang="ko-KR" dirty="0"/>
              <a:t>마커가 표시된 위치에 암호문의 문자를 채우</a:t>
            </a:r>
            <a:endParaRPr lang="en-US" dirty="0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5BB74-D710-4D15-93F3-0B293FFCB523}" type="slidenum"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6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맑은 고딕"/>
                <a:ea typeface="맑은 고딕"/>
                <a:cs typeface="Calibri"/>
              </a:rPr>
              <a:t>1</a:t>
            </a:r>
            <a:r>
              <a:rPr lang="en-US" dirty="0"/>
              <a:t>. </a:t>
            </a:r>
            <a:r>
              <a:rPr lang="ko-KR" altLang="en-US" dirty="0">
                <a:ea typeface="맑은 고딕"/>
              </a:rPr>
              <a:t>입력</a:t>
            </a:r>
            <a:r>
              <a:rPr lang="en-US" dirty="0"/>
              <a:t> </a:t>
            </a:r>
            <a:r>
              <a:rPr lang="ko-KR" altLang="en-US" dirty="0">
                <a:ea typeface="맑은 고딕"/>
              </a:rPr>
              <a:t>텍스트</a:t>
            </a:r>
            <a:r>
              <a:rPr lang="en-US" dirty="0"/>
              <a:t> </a:t>
            </a:r>
            <a:r>
              <a:rPr lang="ko-KR" altLang="en-US" dirty="0">
                <a:ea typeface="맑은 고딕"/>
              </a:rPr>
              <a:t>길이의</a:t>
            </a:r>
            <a:r>
              <a:rPr lang="en-US" dirty="0"/>
              <a:t> n</a:t>
            </a:r>
            <a:r>
              <a:rPr lang="ko-KR" altLang="en-US" dirty="0">
                <a:ea typeface="맑은 고딕"/>
              </a:rPr>
              <a:t>개의</a:t>
            </a:r>
            <a:r>
              <a:rPr lang="en-US" dirty="0"/>
              <a:t> </a:t>
            </a:r>
            <a:r>
              <a:rPr lang="ko-KR" altLang="en-US" dirty="0">
                <a:ea typeface="맑은 고딕"/>
              </a:rPr>
              <a:t>레일을</a:t>
            </a:r>
            <a:r>
              <a:rPr lang="en-US" dirty="0"/>
              <a:t> </a:t>
            </a:r>
            <a:r>
              <a:rPr lang="ko-KR" altLang="en-US" dirty="0">
                <a:ea typeface="맑은 고딕"/>
              </a:rPr>
              <a:t>생성한다</a:t>
            </a:r>
            <a:r>
              <a:rPr lang="en-US" dirty="0"/>
              <a:t> 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2. </a:t>
            </a:r>
            <a:r>
              <a:rPr lang="ko-KR" altLang="en-US" dirty="0">
                <a:ea typeface="맑은 고딕"/>
              </a:rPr>
              <a:t>레일</a:t>
            </a:r>
            <a:r>
              <a:rPr lang="en-US" dirty="0"/>
              <a:t> </a:t>
            </a:r>
            <a:r>
              <a:rPr lang="ko-KR" altLang="en-US" dirty="0">
                <a:ea typeface="맑은 고딕"/>
              </a:rPr>
              <a:t>행렬에</a:t>
            </a:r>
            <a:r>
              <a:rPr lang="en-US" dirty="0"/>
              <a:t> </a:t>
            </a:r>
            <a:r>
              <a:rPr lang="ko-KR" altLang="en-US" dirty="0">
                <a:ea typeface="맑은 고딕"/>
              </a:rPr>
              <a:t>마커</a:t>
            </a:r>
            <a:r>
              <a:rPr lang="en-US" dirty="0"/>
              <a:t> </a:t>
            </a:r>
            <a:r>
              <a:rPr lang="ko-KR" altLang="en-US" dirty="0">
                <a:ea typeface="맑은 고딕"/>
              </a:rPr>
              <a:t>표시</a:t>
            </a:r>
          </a:p>
          <a:p>
            <a:r>
              <a:rPr lang="en-US" dirty="0">
                <a:ea typeface="맑은 고딕"/>
              </a:rPr>
              <a:t>3. </a:t>
            </a:r>
            <a:r>
              <a:rPr lang="ko-KR" altLang="en-US" dirty="0">
                <a:ea typeface="맑은 고딕"/>
              </a:rPr>
              <a:t>마커가 표시된 위치에 암호문의 문자를 채우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5BB74-D710-4D15-93F3-0B293FFCB523}" type="slidenum"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7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1. </a:t>
            </a:r>
            <a:r>
              <a:rPr lang="ko-KR" altLang="en-US" dirty="0">
                <a:ea typeface="맑은 고딕"/>
              </a:rPr>
              <a:t>암호화와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복호화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과정이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대칭적이며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동일한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키</a:t>
            </a:r>
            <a:r>
              <a:rPr lang="en-US" altLang="ko-KR" dirty="0">
                <a:ea typeface="맑은 고딕"/>
              </a:rPr>
              <a:t>(rail </a:t>
            </a:r>
            <a:r>
              <a:rPr lang="ko-KR" altLang="en-US" dirty="0">
                <a:ea typeface="맑은 고딕"/>
              </a:rPr>
              <a:t>수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err="1">
                <a:ea typeface="맑은 고딕"/>
              </a:rPr>
              <a:t>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사용합니다</a:t>
            </a:r>
            <a:r>
              <a:rPr lang="en-US" altLang="ko-KR" dirty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2. </a:t>
            </a:r>
            <a:r>
              <a:rPr lang="ko-KR" altLang="en-US" dirty="0">
                <a:ea typeface="맑은 고딕"/>
              </a:rPr>
              <a:t>짧은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메시지나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적은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수의</a:t>
            </a:r>
            <a:r>
              <a:rPr lang="en-US" altLang="ko-KR" dirty="0">
                <a:ea typeface="맑은 고딕"/>
              </a:rPr>
              <a:t> rail</a:t>
            </a:r>
            <a:r>
              <a:rPr lang="ko-KR" altLang="en-US" dirty="0">
                <a:ea typeface="맑은 고딕"/>
              </a:rPr>
              <a:t>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사용할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경우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보안성이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낮아질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있습니다</a:t>
            </a:r>
            <a:endParaRPr 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5BB74-D710-4D15-93F3-0B293FFCB523}" type="slidenum"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3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943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4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2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8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7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9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1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4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3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7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anchor="t">
            <a:normAutofit/>
          </a:bodyPr>
          <a:lstStyle/>
          <a:p>
            <a:r>
              <a:rPr lang="ko-KR" altLang="en-US" b="1" err="1"/>
              <a:t>Rail-Fence</a:t>
            </a:r>
            <a:r>
              <a:rPr lang="ko-KR" altLang="en-US" b="1" dirty="0"/>
              <a:t> </a:t>
            </a:r>
            <a:r>
              <a:rPr lang="ko-KR" altLang="en-US" b="1" err="1"/>
              <a:t>Algorithm</a:t>
            </a:r>
            <a:endParaRPr lang="ko-KR" altLang="en-US" b="1"/>
          </a:p>
        </p:txBody>
      </p:sp>
      <p:pic>
        <p:nvPicPr>
          <p:cNvPr id="5" name="Picture 4" descr="A railway junction and power lines">
            <a:extLst>
              <a:ext uri="{FF2B5EF4-FFF2-40B4-BE49-F238E27FC236}">
                <a16:creationId xmlns:a16="http://schemas.microsoft.com/office/drawing/2014/main" id="{E5DA40B3-F533-20FE-7D6A-11B77005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3" r="2641"/>
          <a:stretch/>
        </p:blipFill>
        <p:spPr>
          <a:xfrm>
            <a:off x="4965192" y="1161288"/>
            <a:ext cx="6729984" cy="4645152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body" sz="half" idx="2"/>
          </p:nvPr>
        </p:nvSpPr>
        <p:spPr>
          <a:xfrm>
            <a:off x="871583" y="4705968"/>
            <a:ext cx="3883586" cy="13389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 b="1" dirty="0"/>
              <a:t>Computer </a:t>
            </a:r>
            <a:r>
              <a:rPr lang="ko-KR" altLang="en-US" sz="1400" b="1" err="1"/>
              <a:t>Security</a:t>
            </a:r>
            <a:endParaRPr lang="ko-KR" altLang="en-US" sz="1400" b="1"/>
          </a:p>
          <a:p>
            <a:r>
              <a:rPr lang="ko-KR" altLang="en-US" sz="1400" b="1" err="1"/>
              <a:t>Division</a:t>
            </a:r>
            <a:r>
              <a:rPr lang="ko-KR" altLang="en-US" sz="1400" b="1" dirty="0"/>
              <a:t> of </a:t>
            </a:r>
            <a:r>
              <a:rPr lang="ko-KR" altLang="en-US" sz="1400" b="1" err="1"/>
              <a:t>computer</a:t>
            </a:r>
            <a:r>
              <a:rPr lang="ko-KR" altLang="en-US" sz="1400" b="1" dirty="0"/>
              <a:t> Engineering</a:t>
            </a:r>
          </a:p>
          <a:p>
            <a:r>
              <a:rPr lang="ko-KR" altLang="en-US" sz="1400" b="1" dirty="0"/>
              <a:t>201901208 HYUNDONG KIM</a:t>
            </a:r>
            <a:endParaRPr lang="ko-KR" sz="1400" b="1" dirty="0"/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7032441-B02D-56A7-2310-A3630A46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187F71C-B363-4551-9714-F3FAA041FE8D}" type="datetime1">
              <a:pPr>
                <a:spcAft>
                  <a:spcPts val="600"/>
                </a:spcAft>
              </a:pPr>
              <a:t>2024-09-23</a:t>
            </a:fld>
            <a:endParaRPr lang="en-US"/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9AFF82D7-165E-916B-C3FC-018FCB6C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24F9-593B-8B44-AC32-BBEE8F29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2B4B4-0181-2B61-A107-693EA5FB6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The </a:t>
            </a:r>
            <a:r>
              <a:rPr lang="ko-KR" dirty="0" err="1">
                <a:ea typeface="+mn-lt"/>
                <a:cs typeface="+mn-lt"/>
              </a:rPr>
              <a:t>encryption</a:t>
            </a:r>
            <a:r>
              <a:rPr lang="ko-KR" dirty="0">
                <a:ea typeface="+mn-lt"/>
                <a:cs typeface="+mn-lt"/>
              </a:rPr>
              <a:t> and </a:t>
            </a:r>
            <a:r>
              <a:rPr lang="ko-KR" dirty="0" err="1">
                <a:ea typeface="+mn-lt"/>
                <a:cs typeface="+mn-lt"/>
              </a:rPr>
              <a:t>decryption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processes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are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b="1" dirty="0" err="1">
                <a:solidFill>
                  <a:schemeClr val="accent1"/>
                </a:solidFill>
                <a:ea typeface="+mn-lt"/>
                <a:cs typeface="+mn-lt"/>
              </a:rPr>
              <a:t>symmetrical</a:t>
            </a:r>
            <a:r>
              <a:rPr lang="ko-KR" dirty="0">
                <a:ea typeface="+mn-lt"/>
                <a:cs typeface="+mn-lt"/>
              </a:rPr>
              <a:t> and </a:t>
            </a:r>
            <a:r>
              <a:rPr lang="ko-KR" dirty="0" err="1">
                <a:ea typeface="+mn-lt"/>
                <a:cs typeface="+mn-lt"/>
              </a:rPr>
              <a:t>use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same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key</a:t>
            </a:r>
            <a:r>
              <a:rPr lang="ko-KR" dirty="0">
                <a:ea typeface="+mn-lt"/>
                <a:cs typeface="+mn-lt"/>
              </a:rPr>
              <a:t> (</a:t>
            </a:r>
            <a:r>
              <a:rPr lang="ko-KR" dirty="0" err="1">
                <a:ea typeface="+mn-lt"/>
                <a:cs typeface="+mn-lt"/>
              </a:rPr>
              <a:t>number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rails</a:t>
            </a:r>
            <a:r>
              <a:rPr lang="ko-KR" dirty="0">
                <a:ea typeface="+mn-lt"/>
                <a:cs typeface="+mn-lt"/>
              </a:rPr>
              <a:t>).</a:t>
            </a:r>
            <a:endParaRPr lang="ko-KR" altLang="en-US" dirty="0"/>
          </a:p>
          <a:p>
            <a:r>
              <a:rPr lang="ko-KR" err="1">
                <a:ea typeface="+mn-lt"/>
                <a:cs typeface="+mn-lt"/>
              </a:rPr>
              <a:t>Security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may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be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b="1" err="1">
                <a:solidFill>
                  <a:schemeClr val="accent1"/>
                </a:solidFill>
                <a:ea typeface="+mn-lt"/>
                <a:cs typeface="+mn-lt"/>
              </a:rPr>
              <a:t>compromised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when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using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short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messages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small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number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err="1">
                <a:ea typeface="+mn-lt"/>
                <a:cs typeface="+mn-lt"/>
              </a:rPr>
              <a:t>rails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sz="2000" dirty="0">
                <a:latin typeface="Avenir Next LT Pro"/>
                <a:ea typeface="Malgun Gothic"/>
              </a:rPr>
              <a:t>    → Add meaningless characters</a:t>
            </a:r>
          </a:p>
          <a:p>
            <a:pPr marL="0" indent="0">
              <a:buNone/>
            </a:pPr>
            <a:r>
              <a:rPr lang="en-US" altLang="ko-KR" sz="2000" dirty="0">
                <a:latin typeface="Avenir Next LT Pro"/>
                <a:ea typeface="Malgun Gothic"/>
              </a:rPr>
              <a:t>    → Using more rails</a:t>
            </a:r>
            <a:endParaRPr lang="ko-KR" dirty="0"/>
          </a:p>
          <a:p>
            <a:r>
              <a:rPr lang="en-US" altLang="ko-KR" dirty="0">
                <a:latin typeface="Malgun Gothic"/>
                <a:ea typeface="Malgun Gothic"/>
              </a:rPr>
              <a:t>Time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</a:rPr>
              <a:t>complexity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</a:rPr>
              <a:t>: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latin typeface="Malgun Gothic"/>
                <a:ea typeface="Malgun Gothic"/>
              </a:rPr>
              <a:t>O(row</a:t>
            </a:r>
            <a:r>
              <a:rPr lang="ko-KR" b="1" dirty="0">
                <a:solidFill>
                  <a:schemeClr val="accent1"/>
                </a:solidFill>
                <a:latin typeface="Malgun Gothic"/>
                <a:ea typeface="Malgun Gothic"/>
              </a:rPr>
              <a:t> * </a:t>
            </a:r>
            <a:r>
              <a:rPr lang="en-US" altLang="ko-KR" b="1" dirty="0">
                <a:solidFill>
                  <a:schemeClr val="accent1"/>
                </a:solidFill>
                <a:latin typeface="Malgun Gothic"/>
                <a:ea typeface="Malgun Gothic"/>
              </a:rPr>
              <a:t>col)</a:t>
            </a:r>
            <a:endParaRPr lang="ko-KR" alt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0968C-713D-DDF0-68F7-894BBE6A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9A46-B984-416A-B5D6-12BF96D5ABC3}" type="datetime1">
              <a:t>9/23/2024</a:t>
            </a:fld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AC231-F55F-C5D5-CB5F-6914A678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6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anchor="t">
            <a:normAutofit/>
          </a:bodyPr>
          <a:lstStyle/>
          <a:p>
            <a:r>
              <a:rPr lang="ko-KR" altLang="en-US" b="1" dirty="0" err="1"/>
              <a:t>Thank</a:t>
            </a:r>
            <a:r>
              <a:rPr lang="ko-KR" altLang="en-US" b="1" dirty="0"/>
              <a:t> </a:t>
            </a:r>
            <a:r>
              <a:rPr lang="ko-KR" altLang="en-US" b="1" dirty="0" err="1"/>
              <a:t>you</a:t>
            </a:r>
            <a:r>
              <a:rPr lang="ko-KR" altLang="en-US" b="1" dirty="0"/>
              <a:t>​ </a:t>
            </a:r>
          </a:p>
        </p:txBody>
      </p:sp>
      <p:pic>
        <p:nvPicPr>
          <p:cNvPr id="5" name="Picture 4" descr="A railway junction and power lines">
            <a:extLst>
              <a:ext uri="{FF2B5EF4-FFF2-40B4-BE49-F238E27FC236}">
                <a16:creationId xmlns:a16="http://schemas.microsoft.com/office/drawing/2014/main" id="{E5DA40B3-F533-20FE-7D6A-11B77005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3" r="2641"/>
          <a:stretch/>
        </p:blipFill>
        <p:spPr>
          <a:xfrm>
            <a:off x="4965192" y="1161288"/>
            <a:ext cx="6729984" cy="4645152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body" sz="half" idx="2"/>
          </p:nvPr>
        </p:nvSpPr>
        <p:spPr>
          <a:xfrm>
            <a:off x="871583" y="4705968"/>
            <a:ext cx="3883586" cy="13389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 b="1" dirty="0"/>
              <a:t>Computer </a:t>
            </a:r>
            <a:r>
              <a:rPr lang="ko-KR" altLang="en-US" sz="1400" b="1" err="1"/>
              <a:t>Security</a:t>
            </a:r>
            <a:endParaRPr lang="ko-KR" altLang="en-US" sz="1400" b="1"/>
          </a:p>
          <a:p>
            <a:r>
              <a:rPr lang="ko-KR" altLang="en-US" sz="1400" b="1" err="1"/>
              <a:t>Division</a:t>
            </a:r>
            <a:r>
              <a:rPr lang="ko-KR" altLang="en-US" sz="1400" b="1" dirty="0"/>
              <a:t> of </a:t>
            </a:r>
            <a:r>
              <a:rPr lang="ko-KR" altLang="en-US" sz="1400" b="1" err="1"/>
              <a:t>computer</a:t>
            </a:r>
            <a:r>
              <a:rPr lang="ko-KR" altLang="en-US" sz="1400" b="1" dirty="0"/>
              <a:t> Engineering</a:t>
            </a:r>
          </a:p>
          <a:p>
            <a:r>
              <a:rPr lang="ko-KR" altLang="en-US" sz="1400" b="1" dirty="0"/>
              <a:t>201901208 HYUNDONG KIM</a:t>
            </a:r>
            <a:endParaRPr lang="ko-KR" sz="1400" b="1" dirty="0"/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7032441-B02D-56A7-2310-A3630A46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187F71C-B363-4551-9714-F3FAA041FE8D}" type="datetime1">
              <a:pPr>
                <a:spcAft>
                  <a:spcPts val="600"/>
                </a:spcAft>
              </a:pPr>
              <a:t>2024-09-23</a:t>
            </a:fld>
            <a:endParaRPr lang="en-US"/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9AFF82D7-165E-916B-C3FC-018FCB6C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6A2CF-7A01-7F06-8100-CCE060AD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Rail-Fence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Algorithm's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Intro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65061-AE4B-60D5-728E-CDB1E0E5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= </a:t>
            </a:r>
            <a:r>
              <a:rPr lang="ko-KR" altLang="en-US" dirty="0" err="1">
                <a:ea typeface="맑은 고딕"/>
              </a:rPr>
              <a:t>Zigzag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Cipher</a:t>
            </a:r>
            <a:endParaRPr lang="ko-KR" altLang="en-US" dirty="0" err="1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■ </a:t>
            </a:r>
            <a:r>
              <a:rPr lang="ko-KR" altLang="en-US" err="1">
                <a:ea typeface="맑은 고딕"/>
              </a:rPr>
              <a:t>Kind</a:t>
            </a:r>
            <a:r>
              <a:rPr lang="ko-KR" altLang="en-US" dirty="0">
                <a:ea typeface="맑은 고딕"/>
              </a:rPr>
              <a:t> of </a:t>
            </a:r>
            <a:r>
              <a:rPr lang="ko-KR" altLang="en-US" err="1">
                <a:ea typeface="맑은 고딕"/>
              </a:rPr>
              <a:t>Crypto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b="1" err="1">
                <a:ea typeface="맑은 고딕"/>
              </a:rPr>
              <a:t>transposition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cipher</a:t>
            </a:r>
            <a:r>
              <a:rPr lang="ko-KR" altLang="en-US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(전치 암호)</a:t>
            </a:r>
          </a:p>
          <a:p>
            <a:pPr marL="0" indent="0">
              <a:buNone/>
            </a:pPr>
            <a:r>
              <a:rPr lang="ko-KR" dirty="0">
                <a:ea typeface="맑은 고딕"/>
              </a:rPr>
              <a:t>■ </a:t>
            </a:r>
            <a:r>
              <a:rPr lang="ko-KR" altLang="en-US" dirty="0" err="1">
                <a:ea typeface="맑은 고딕"/>
              </a:rPr>
              <a:t>Input</a:t>
            </a:r>
            <a:r>
              <a:rPr lang="ko-KR" altLang="en-US" dirty="0">
                <a:ea typeface="맑은 고딕"/>
              </a:rPr>
              <a:t> :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text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b="1" dirty="0" err="1">
                <a:ea typeface="맑은 고딕"/>
              </a:rPr>
              <a:t>number</a:t>
            </a:r>
            <a:r>
              <a:rPr lang="ko-KR" altLang="en-US" b="1" dirty="0">
                <a:ea typeface="맑은 고딕"/>
              </a:rPr>
              <a:t> of </a:t>
            </a:r>
            <a:r>
              <a:rPr lang="ko-KR" altLang="en-US" b="1" dirty="0" err="1">
                <a:ea typeface="맑은 고딕"/>
              </a:rPr>
              <a:t>rails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key</a:t>
            </a:r>
            <a:r>
              <a:rPr lang="ko-KR" altLang="en-US" dirty="0">
                <a:ea typeface="맑은 고딕"/>
              </a:rPr>
              <a:t>)</a:t>
            </a:r>
            <a:endParaRPr lang="ko-KR" dirty="0"/>
          </a:p>
          <a:p>
            <a:pPr marL="0" indent="0">
              <a:buNone/>
            </a:pPr>
            <a:r>
              <a:rPr lang="ko-KR" dirty="0">
                <a:ea typeface="맑은 고딕"/>
              </a:rPr>
              <a:t>■ </a:t>
            </a:r>
            <a:r>
              <a:rPr lang="ko-KR" altLang="en-US" dirty="0" err="1">
                <a:ea typeface="맑은 고딕"/>
              </a:rPr>
              <a:t>Output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Cipher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text</a:t>
            </a:r>
          </a:p>
          <a:p>
            <a:pPr marL="0" indent="0">
              <a:buNone/>
            </a:pPr>
            <a:endParaRPr lang="ko-KR" altLang="en-US" dirty="0">
              <a:latin typeface="Avenir Next LT Pro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054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C14BD-E695-BF89-87C9-AFD46B02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/>
              <a:t>Rail-Fence</a:t>
            </a:r>
            <a:r>
              <a:rPr lang="ko-KR" dirty="0"/>
              <a:t> </a:t>
            </a:r>
            <a:r>
              <a:rPr lang="ko-KR" dirty="0" err="1"/>
              <a:t>Algorithm's</a:t>
            </a:r>
            <a:r>
              <a:rPr lang="ko-KR" dirty="0"/>
              <a:t> </a:t>
            </a:r>
            <a:r>
              <a:rPr lang="en-US" altLang="ko-KR" dirty="0"/>
              <a:t>Idea &amp; Keyword</a:t>
            </a:r>
          </a:p>
        </p:txBody>
      </p:sp>
      <p:pic>
        <p:nvPicPr>
          <p:cNvPr id="5" name="그림 4" descr="Zigzag moustache - Free icons">
            <a:extLst>
              <a:ext uri="{FF2B5EF4-FFF2-40B4-BE49-F238E27FC236}">
                <a16:creationId xmlns:a16="http://schemas.microsoft.com/office/drawing/2014/main" id="{854D9DEE-8759-A1B5-3AD1-4CE382DB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75" y="3130760"/>
            <a:ext cx="2545022" cy="2545022"/>
          </a:xfrm>
          <a:prstGeom prst="rect">
            <a:avLst/>
          </a:prstGeom>
        </p:spPr>
      </p:pic>
      <p:pic>
        <p:nvPicPr>
          <p:cNvPr id="8" name="내용 개체 틀 7" descr="Railroad Icons - Free SVG &amp; PNG Railroad Images - Noun Project">
            <a:extLst>
              <a:ext uri="{FF2B5EF4-FFF2-40B4-BE49-F238E27FC236}">
                <a16:creationId xmlns:a16="http://schemas.microsoft.com/office/drawing/2014/main" id="{765D531D-B89B-B7E9-1B58-2AE28BE2D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0969" y="3131503"/>
            <a:ext cx="2539682" cy="253968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2D780D-48E0-1C9E-A986-CD3E82A77B9D}"/>
              </a:ext>
            </a:extLst>
          </p:cNvPr>
          <p:cNvSpPr txBox="1"/>
          <p:nvPr/>
        </p:nvSpPr>
        <p:spPr>
          <a:xfrm>
            <a:off x="3304177" y="2803071"/>
            <a:ext cx="26397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 err="1">
                <a:latin typeface="Malgun Gothic"/>
                <a:ea typeface="Malgun Gothic"/>
              </a:rPr>
              <a:t>N</a:t>
            </a:r>
            <a:r>
              <a:rPr lang="ko-KR" altLang="en-US" sz="3600" b="1" dirty="0">
                <a:latin typeface="Malgun Gothic"/>
                <a:ea typeface="Malgun Gothic"/>
              </a:rPr>
              <a:t> </a:t>
            </a:r>
            <a:r>
              <a:rPr lang="ko-KR" altLang="en-US" sz="3600" b="1" dirty="0" err="1">
                <a:latin typeface="Malgun Gothic"/>
                <a:ea typeface="Malgun Gothic"/>
              </a:rPr>
              <a:t>Rails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58504-F86E-5708-6D79-22BF7C19C9B6}"/>
              </a:ext>
            </a:extLst>
          </p:cNvPr>
          <p:cNvSpPr txBox="1"/>
          <p:nvPr/>
        </p:nvSpPr>
        <p:spPr>
          <a:xfrm>
            <a:off x="6930571" y="2792185"/>
            <a:ext cx="26397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err="1">
                <a:latin typeface="Malgun Gothic"/>
                <a:ea typeface="Malgun Gothic"/>
              </a:rPr>
              <a:t>Zigzag</a:t>
            </a:r>
            <a:r>
              <a:rPr lang="ko-KR" altLang="en-US" sz="3600" b="1" dirty="0">
                <a:latin typeface="Malgun Gothic"/>
                <a:ea typeface="Malgun Gothic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20183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C14BD-E695-BF89-87C9-AFD46B02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</a:t>
            </a:r>
            <a:r>
              <a:rPr lang="en-US" dirty="0" err="1"/>
              <a:t>Encrytion</a:t>
            </a:r>
            <a:endParaRPr lang="en-US" altLang="ko-KR" dirty="0" err="1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D8B5BB-D740-882A-82C9-86C5BF5DE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27613"/>
              </p:ext>
            </p:extLst>
          </p:nvPr>
        </p:nvGraphicFramePr>
        <p:xfrm>
          <a:off x="833120" y="3361799"/>
          <a:ext cx="10529344" cy="1094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096">
                  <a:extLst>
                    <a:ext uri="{9D8B030D-6E8A-4147-A177-3AD203B41FA5}">
                      <a16:colId xmlns:a16="http://schemas.microsoft.com/office/drawing/2014/main" val="311627098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88856887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084280984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142124189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3569599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79040633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3622506607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98964978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747290684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82777984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84580920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65837771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3435003862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28196237"/>
                    </a:ext>
                  </a:extLst>
                </a:gridCol>
              </a:tblGrid>
              <a:tr h="5470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08733301"/>
                  </a:ext>
                </a:extLst>
              </a:tr>
              <a:tr h="547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6495760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9C3FFDE0-AD22-22D7-C960-68BEAA9222F4}"/>
              </a:ext>
            </a:extLst>
          </p:cNvPr>
          <p:cNvSpPr txBox="1"/>
          <p:nvPr/>
        </p:nvSpPr>
        <p:spPr>
          <a:xfrm>
            <a:off x="767080" y="4709160"/>
            <a:ext cx="73761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2000" dirty="0"/>
              <a:t>Create n rails of the length of the input 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6C22F1-B9AF-2A9F-5A89-5B24D15E9B15}"/>
              </a:ext>
            </a:extLst>
          </p:cNvPr>
          <p:cNvSpPr txBox="1"/>
          <p:nvPr/>
        </p:nvSpPr>
        <p:spPr>
          <a:xfrm>
            <a:off x="830580" y="2854960"/>
            <a:ext cx="81940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err="1"/>
              <a:t>Example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Text</a:t>
            </a:r>
            <a:r>
              <a:rPr lang="ko-KR" altLang="en-US" sz="2800" dirty="0"/>
              <a:t> : </a:t>
            </a:r>
            <a:r>
              <a:rPr lang="ko-KR" altLang="en-US" sz="2800" b="1" dirty="0" err="1"/>
              <a:t>attack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at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once</a:t>
            </a:r>
            <a:r>
              <a:rPr lang="ko-KR" altLang="en-US" sz="2800" dirty="0"/>
              <a:t> &amp; </a:t>
            </a:r>
            <a:r>
              <a:rPr lang="ko-KR" altLang="en-US" sz="2800" dirty="0" err="1"/>
              <a:t>Key</a:t>
            </a:r>
            <a:r>
              <a:rPr lang="ko-KR" altLang="en-US" sz="2800" dirty="0"/>
              <a:t> : </a:t>
            </a:r>
            <a:r>
              <a:rPr lang="ko-KR" altLang="en-US" sz="2800" b="1" dirty="0"/>
              <a:t>2</a:t>
            </a:r>
            <a:endParaRPr lang="ko-KR" altLang="en-US" sz="2800" b="1" dirty="0">
              <a:solidFill>
                <a:srgbClr val="000000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426515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C14BD-E695-BF89-87C9-AFD46B02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</a:t>
            </a:r>
            <a:r>
              <a:rPr lang="en-US" dirty="0" err="1"/>
              <a:t>Encrytion</a:t>
            </a:r>
            <a:endParaRPr lang="ko-KR" alt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512D1-5B0E-5070-FD86-B3F4D925FC97}"/>
              </a:ext>
            </a:extLst>
          </p:cNvPr>
          <p:cNvSpPr txBox="1"/>
          <p:nvPr/>
        </p:nvSpPr>
        <p:spPr>
          <a:xfrm>
            <a:off x="830580" y="2854960"/>
            <a:ext cx="81940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err="1"/>
              <a:t>Example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Text</a:t>
            </a:r>
            <a:r>
              <a:rPr lang="ko-KR" altLang="en-US" sz="2800" dirty="0"/>
              <a:t> : </a:t>
            </a:r>
            <a:r>
              <a:rPr lang="ko-KR" altLang="en-US" sz="2800" b="1" dirty="0" err="1"/>
              <a:t>attack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at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once</a:t>
            </a:r>
            <a:r>
              <a:rPr lang="ko-KR" altLang="en-US" sz="2800" dirty="0"/>
              <a:t> </a:t>
            </a:r>
            <a:r>
              <a:rPr lang="ko-KR" sz="2800" dirty="0"/>
              <a:t>&amp; </a:t>
            </a:r>
            <a:r>
              <a:rPr lang="ko-KR" sz="2800" dirty="0" err="1"/>
              <a:t>Key</a:t>
            </a:r>
            <a:r>
              <a:rPr lang="ko-KR" sz="2800" dirty="0"/>
              <a:t> : </a:t>
            </a:r>
            <a:r>
              <a:rPr lang="ko-KR" sz="2800" b="1" dirty="0"/>
              <a:t>2</a:t>
            </a:r>
            <a:endParaRPr lang="ko-KR" sz="2800" dirty="0"/>
          </a:p>
          <a:p>
            <a:endParaRPr lang="ko-KR" altLang="en-US" sz="2800" dirty="0">
              <a:solidFill>
                <a:srgbClr val="000000"/>
              </a:solidFill>
              <a:latin typeface="Avenir Next LT Pro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D8B5BB-D740-882A-82C9-86C5BF5DE35A}"/>
              </a:ext>
            </a:extLst>
          </p:cNvPr>
          <p:cNvGraphicFramePr>
            <a:graphicFrameLocks noGrp="1"/>
          </p:cNvGraphicFramePr>
          <p:nvPr/>
        </p:nvGraphicFramePr>
        <p:xfrm>
          <a:off x="833120" y="3361799"/>
          <a:ext cx="10529344" cy="1094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096">
                  <a:extLst>
                    <a:ext uri="{9D8B030D-6E8A-4147-A177-3AD203B41FA5}">
                      <a16:colId xmlns:a16="http://schemas.microsoft.com/office/drawing/2014/main" val="311627098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88856887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084280984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142124189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3569599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79040633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3622506607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98964978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747290684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82777984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84580920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65837771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3435003862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28196237"/>
                    </a:ext>
                  </a:extLst>
                </a:gridCol>
              </a:tblGrid>
              <a:tr h="5470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a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t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\</a:t>
                      </a:r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s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t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o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08733301"/>
                  </a:ext>
                </a:extLst>
              </a:tr>
              <a:tr h="547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t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a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k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a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\</a:t>
                      </a:r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s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n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e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64957608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F22E21-798F-9DCA-42FD-EAD3F55CA9FE}"/>
              </a:ext>
            </a:extLst>
          </p:cNvPr>
          <p:cNvCxnSpPr/>
          <p:nvPr/>
        </p:nvCxnSpPr>
        <p:spPr>
          <a:xfrm>
            <a:off x="1372235" y="3775075"/>
            <a:ext cx="355600" cy="27432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FFC66B-00B1-A264-05B1-CE7334EDA78E}"/>
              </a:ext>
            </a:extLst>
          </p:cNvPr>
          <p:cNvCxnSpPr>
            <a:cxnSpLocks/>
          </p:cNvCxnSpPr>
          <p:nvPr/>
        </p:nvCxnSpPr>
        <p:spPr>
          <a:xfrm>
            <a:off x="2906395" y="3775075"/>
            <a:ext cx="355600" cy="27432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FB12F55-39DE-A77F-9381-FB4A1C874AA3}"/>
              </a:ext>
            </a:extLst>
          </p:cNvPr>
          <p:cNvCxnSpPr>
            <a:cxnSpLocks/>
          </p:cNvCxnSpPr>
          <p:nvPr/>
        </p:nvCxnSpPr>
        <p:spPr>
          <a:xfrm>
            <a:off x="4440555" y="3775075"/>
            <a:ext cx="355600" cy="27432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4A2B8EF-D057-CF33-3EC2-10F873178241}"/>
              </a:ext>
            </a:extLst>
          </p:cNvPr>
          <p:cNvCxnSpPr>
            <a:cxnSpLocks/>
          </p:cNvCxnSpPr>
          <p:nvPr/>
        </p:nvCxnSpPr>
        <p:spPr>
          <a:xfrm>
            <a:off x="5954395" y="3775075"/>
            <a:ext cx="355600" cy="27432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D66669F-C83A-8049-EB14-9BBB824C7617}"/>
              </a:ext>
            </a:extLst>
          </p:cNvPr>
          <p:cNvCxnSpPr>
            <a:cxnSpLocks/>
          </p:cNvCxnSpPr>
          <p:nvPr/>
        </p:nvCxnSpPr>
        <p:spPr>
          <a:xfrm>
            <a:off x="7488555" y="3775075"/>
            <a:ext cx="355600" cy="27432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65DC331-25AA-446D-5307-EF42E95F9AD5}"/>
              </a:ext>
            </a:extLst>
          </p:cNvPr>
          <p:cNvCxnSpPr>
            <a:cxnSpLocks/>
          </p:cNvCxnSpPr>
          <p:nvPr/>
        </p:nvCxnSpPr>
        <p:spPr>
          <a:xfrm>
            <a:off x="8941435" y="3775075"/>
            <a:ext cx="355600" cy="27432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819C46C-5F7C-1DDD-BD0B-6DCA1A0C334C}"/>
              </a:ext>
            </a:extLst>
          </p:cNvPr>
          <p:cNvCxnSpPr>
            <a:cxnSpLocks/>
          </p:cNvCxnSpPr>
          <p:nvPr/>
        </p:nvCxnSpPr>
        <p:spPr>
          <a:xfrm>
            <a:off x="10465435" y="3775075"/>
            <a:ext cx="355600" cy="27432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0C2A64B-DBD6-590C-61C2-BC39915B3857}"/>
              </a:ext>
            </a:extLst>
          </p:cNvPr>
          <p:cNvCxnSpPr>
            <a:cxnSpLocks/>
          </p:cNvCxnSpPr>
          <p:nvPr/>
        </p:nvCxnSpPr>
        <p:spPr>
          <a:xfrm flipV="1">
            <a:off x="2134234" y="3764915"/>
            <a:ext cx="365760" cy="30480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50CC581-7166-7428-B908-1E5DA6B9902A}"/>
              </a:ext>
            </a:extLst>
          </p:cNvPr>
          <p:cNvCxnSpPr>
            <a:cxnSpLocks/>
          </p:cNvCxnSpPr>
          <p:nvPr/>
        </p:nvCxnSpPr>
        <p:spPr>
          <a:xfrm flipV="1">
            <a:off x="3658233" y="3744594"/>
            <a:ext cx="365760" cy="30480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7150DC-9099-EDBF-914B-23C952BBDC27}"/>
              </a:ext>
            </a:extLst>
          </p:cNvPr>
          <p:cNvCxnSpPr>
            <a:cxnSpLocks/>
          </p:cNvCxnSpPr>
          <p:nvPr/>
        </p:nvCxnSpPr>
        <p:spPr>
          <a:xfrm flipV="1">
            <a:off x="5121273" y="3744594"/>
            <a:ext cx="365760" cy="30480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6BB9B2-3385-F3DC-BF36-86B2DAB9A6FC}"/>
              </a:ext>
            </a:extLst>
          </p:cNvPr>
          <p:cNvCxnSpPr>
            <a:cxnSpLocks/>
          </p:cNvCxnSpPr>
          <p:nvPr/>
        </p:nvCxnSpPr>
        <p:spPr>
          <a:xfrm flipV="1">
            <a:off x="6685913" y="3775074"/>
            <a:ext cx="365760" cy="30480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50AA7E-1225-7D54-9146-2EFE198DEF1C}"/>
              </a:ext>
            </a:extLst>
          </p:cNvPr>
          <p:cNvCxnSpPr>
            <a:cxnSpLocks/>
          </p:cNvCxnSpPr>
          <p:nvPr/>
        </p:nvCxnSpPr>
        <p:spPr>
          <a:xfrm flipV="1">
            <a:off x="8199753" y="3744594"/>
            <a:ext cx="365760" cy="30480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B8E892E-8412-B1B4-B8B6-0A4F64B7B3E1}"/>
              </a:ext>
            </a:extLst>
          </p:cNvPr>
          <p:cNvCxnSpPr>
            <a:cxnSpLocks/>
          </p:cNvCxnSpPr>
          <p:nvPr/>
        </p:nvCxnSpPr>
        <p:spPr>
          <a:xfrm flipV="1">
            <a:off x="9662793" y="3764914"/>
            <a:ext cx="365760" cy="30480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3FFDE0-AD22-22D7-C960-68BEAA9222F4}"/>
              </a:ext>
            </a:extLst>
          </p:cNvPr>
          <p:cNvSpPr txBox="1"/>
          <p:nvPr/>
        </p:nvSpPr>
        <p:spPr>
          <a:xfrm>
            <a:off x="767080" y="4709160"/>
            <a:ext cx="73761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2000" dirty="0"/>
              <a:t>Create n rails of the length of the input text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5DDF8D-FE19-C731-69E7-5E6FEE67D43F}"/>
              </a:ext>
            </a:extLst>
          </p:cNvPr>
          <p:cNvSpPr txBox="1"/>
          <p:nvPr/>
        </p:nvSpPr>
        <p:spPr>
          <a:xfrm>
            <a:off x="794788" y="5083232"/>
            <a:ext cx="73761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/>
              <a:t>2.  Place each character on the rails in a zigzag pattern</a:t>
            </a:r>
            <a:endParaRPr lang="ko-KR" sz="2000" dirty="0"/>
          </a:p>
        </p:txBody>
      </p:sp>
    </p:spTree>
    <p:extLst>
      <p:ext uri="{BB962C8B-B14F-4D97-AF65-F5344CB8AC3E}">
        <p14:creationId xmlns:p14="http://schemas.microsoft.com/office/powerpoint/2010/main" val="336240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C14BD-E695-BF89-87C9-AFD46B02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</a:t>
            </a:r>
            <a:r>
              <a:rPr lang="en-US" altLang="ko-KR" dirty="0" err="1"/>
              <a:t>Encrytion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512D1-5B0E-5070-FD86-B3F4D925FC97}"/>
              </a:ext>
            </a:extLst>
          </p:cNvPr>
          <p:cNvSpPr txBox="1"/>
          <p:nvPr/>
        </p:nvSpPr>
        <p:spPr>
          <a:xfrm>
            <a:off x="830580" y="2854960"/>
            <a:ext cx="81940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/>
              <a:t>Example</a:t>
            </a:r>
            <a:r>
              <a:rPr lang="ko-KR" altLang="en-US" sz="2800" dirty="0"/>
              <a:t> </a:t>
            </a:r>
            <a:r>
              <a:rPr lang="ko-KR" altLang="en-US" sz="2800" err="1"/>
              <a:t>Text</a:t>
            </a:r>
            <a:r>
              <a:rPr lang="ko-KR" altLang="en-US" sz="2800" dirty="0"/>
              <a:t> : </a:t>
            </a:r>
            <a:r>
              <a:rPr lang="ko-KR" altLang="en-US" sz="2800" b="1" err="1"/>
              <a:t>attack</a:t>
            </a:r>
            <a:r>
              <a:rPr lang="ko-KR" altLang="en-US" sz="2800" b="1" dirty="0"/>
              <a:t> </a:t>
            </a:r>
            <a:r>
              <a:rPr lang="ko-KR" altLang="en-US" sz="2800" b="1" err="1"/>
              <a:t>at</a:t>
            </a:r>
            <a:r>
              <a:rPr lang="ko-KR" altLang="en-US" sz="2800" b="1" dirty="0"/>
              <a:t> </a:t>
            </a:r>
            <a:r>
              <a:rPr lang="ko-KR" altLang="en-US" sz="2800" b="1" err="1"/>
              <a:t>once</a:t>
            </a:r>
            <a:r>
              <a:rPr lang="ko-KR" altLang="en-US" sz="2800" dirty="0"/>
              <a:t> → </a:t>
            </a:r>
            <a:r>
              <a:rPr lang="ko-KR" altLang="en-US" sz="2800" b="1" err="1"/>
              <a:t>atc</a:t>
            </a:r>
            <a:r>
              <a:rPr lang="ko-KR" altLang="en-US" sz="2800" b="1" dirty="0"/>
              <a:t> </a:t>
            </a:r>
            <a:r>
              <a:rPr lang="ko-KR" altLang="en-US" sz="2800" b="1" err="1"/>
              <a:t>toctaka</a:t>
            </a:r>
            <a:r>
              <a:rPr lang="ko-KR" altLang="en-US" sz="2800" b="1" dirty="0"/>
              <a:t> </a:t>
            </a:r>
            <a:r>
              <a:rPr lang="ko-KR" altLang="en-US" sz="2800" b="1" err="1"/>
              <a:t>ne</a:t>
            </a:r>
            <a:endParaRPr lang="ko-KR" sz="2800" b="1">
              <a:solidFill>
                <a:srgbClr val="5BEC95"/>
              </a:solidFill>
              <a:latin typeface="Consola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D8B5BB-D740-882A-82C9-86C5BF5DE35A}"/>
              </a:ext>
            </a:extLst>
          </p:cNvPr>
          <p:cNvGraphicFramePr>
            <a:graphicFrameLocks noGrp="1"/>
          </p:cNvGraphicFramePr>
          <p:nvPr/>
        </p:nvGraphicFramePr>
        <p:xfrm>
          <a:off x="833120" y="3361799"/>
          <a:ext cx="10529344" cy="1094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096">
                  <a:extLst>
                    <a:ext uri="{9D8B030D-6E8A-4147-A177-3AD203B41FA5}">
                      <a16:colId xmlns:a16="http://schemas.microsoft.com/office/drawing/2014/main" val="311627098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88856887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084280984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142124189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3569599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79040633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3622506607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98964978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747290684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82777984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84580920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65837771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3435003862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28196237"/>
                    </a:ext>
                  </a:extLst>
                </a:gridCol>
              </a:tblGrid>
              <a:tr h="5470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a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t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\</a:t>
                      </a:r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s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t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o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08733301"/>
                  </a:ext>
                </a:extLst>
              </a:tr>
              <a:tr h="547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t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a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k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a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\</a:t>
                      </a:r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s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n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>
                          <a:latin typeface="Malgun Gothic"/>
                          <a:ea typeface="Malgun Gothic"/>
                        </a:rPr>
                        <a:t>e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64957608"/>
                  </a:ext>
                </a:extLst>
              </a:tr>
            </a:tbl>
          </a:graphicData>
        </a:graphic>
      </p:graphicFrame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B8E892E-8412-B1B4-B8B6-0A4F64B7B3E1}"/>
              </a:ext>
            </a:extLst>
          </p:cNvPr>
          <p:cNvCxnSpPr>
            <a:cxnSpLocks/>
          </p:cNvCxnSpPr>
          <p:nvPr/>
        </p:nvCxnSpPr>
        <p:spPr>
          <a:xfrm flipV="1">
            <a:off x="1057273" y="3419474"/>
            <a:ext cx="10078720" cy="1016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3FFDE0-AD22-22D7-C960-68BEAA9222F4}"/>
              </a:ext>
            </a:extLst>
          </p:cNvPr>
          <p:cNvSpPr txBox="1"/>
          <p:nvPr/>
        </p:nvSpPr>
        <p:spPr>
          <a:xfrm>
            <a:off x="767080" y="4709160"/>
            <a:ext cx="73761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2000" dirty="0"/>
              <a:t>Create n rails of the length of the input text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5DDF8D-FE19-C731-69E7-5E6FEE67D43F}"/>
              </a:ext>
            </a:extLst>
          </p:cNvPr>
          <p:cNvSpPr txBox="1"/>
          <p:nvPr/>
        </p:nvSpPr>
        <p:spPr>
          <a:xfrm>
            <a:off x="794788" y="5083232"/>
            <a:ext cx="73761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/>
              <a:t>2.  Place each character on the rails in a zigzag pattern</a:t>
            </a:r>
            <a:endParaRPr lang="ko-KR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C166E7-83A6-DA24-28AD-972C37EBA7DB}"/>
              </a:ext>
            </a:extLst>
          </p:cNvPr>
          <p:cNvSpPr txBox="1"/>
          <p:nvPr/>
        </p:nvSpPr>
        <p:spPr>
          <a:xfrm>
            <a:off x="794788" y="5457305"/>
            <a:ext cx="84244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/>
              <a:t>3.  Read the letters on each rail in order to create the ciphertext</a:t>
            </a:r>
            <a:endParaRPr lang="ko-KR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40FC81E-457C-3696-9440-E41CF5AA22A5}"/>
              </a:ext>
            </a:extLst>
          </p:cNvPr>
          <p:cNvCxnSpPr>
            <a:cxnSpLocks/>
          </p:cNvCxnSpPr>
          <p:nvPr/>
        </p:nvCxnSpPr>
        <p:spPr>
          <a:xfrm flipV="1">
            <a:off x="1057272" y="3968839"/>
            <a:ext cx="10078720" cy="1016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165FD9-FBBE-265F-F494-8972A9BABB44}"/>
              </a:ext>
            </a:extLst>
          </p:cNvPr>
          <p:cNvSpPr txBox="1"/>
          <p:nvPr/>
        </p:nvSpPr>
        <p:spPr>
          <a:xfrm>
            <a:off x="586739" y="3195501"/>
            <a:ext cx="53067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b="1" dirty="0">
                <a:solidFill>
                  <a:schemeClr val="accent2">
                    <a:lumMod val="76000"/>
                  </a:schemeClr>
                </a:solidFill>
              </a:rPr>
              <a:t>1</a:t>
            </a:r>
          </a:p>
          <a:p>
            <a:r>
              <a:rPr lang="ko-KR" altLang="en-US" sz="3200" b="1" dirty="0">
                <a:solidFill>
                  <a:schemeClr val="accent2">
                    <a:lumMod val="76000"/>
                  </a:schemeClr>
                </a:solidFill>
              </a:rPr>
              <a:t>2</a:t>
            </a:r>
          </a:p>
          <a:p>
            <a:endParaRPr lang="ko-KR" altLang="en-US" sz="3200" b="1" dirty="0">
              <a:solidFill>
                <a:schemeClr val="accent2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6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50A9-C7DC-DB37-84D9-8E900FFB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38" y="316820"/>
            <a:ext cx="9795637" cy="811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Rail-Fence Algorithm's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E91BA-FF57-F3F7-7A59-3D1FFE9EDC51}"/>
              </a:ext>
            </a:extLst>
          </p:cNvPr>
          <p:cNvSpPr txBox="1"/>
          <p:nvPr/>
        </p:nvSpPr>
        <p:spPr>
          <a:xfrm>
            <a:off x="1198181" y="1583192"/>
            <a:ext cx="9795637" cy="17478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Rail &amp; Zigzag fence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4483741-C07A-689C-B940-593666C298F2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How to </a:t>
            </a:r>
            <a:r>
              <a:rPr lang="en-US" altLang="ko-KR" dirty="0" err="1"/>
              <a:t>Decrytion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9309612-0B1A-7426-9166-40E5B4B7A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81868"/>
              </p:ext>
            </p:extLst>
          </p:nvPr>
        </p:nvGraphicFramePr>
        <p:xfrm>
          <a:off x="833120" y="3361799"/>
          <a:ext cx="10529344" cy="1094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096">
                  <a:extLst>
                    <a:ext uri="{9D8B030D-6E8A-4147-A177-3AD203B41FA5}">
                      <a16:colId xmlns:a16="http://schemas.microsoft.com/office/drawing/2014/main" val="311627098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88856887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084280984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142124189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3569599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79040633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3622506607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98964978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747290684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82777984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84580920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65837771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3435003862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28196237"/>
                    </a:ext>
                  </a:extLst>
                </a:gridCol>
              </a:tblGrid>
              <a:tr h="5470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08733301"/>
                  </a:ext>
                </a:extLst>
              </a:tr>
              <a:tr h="547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649576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1FD3C21-F660-293E-29EB-73D71A08F7EB}"/>
              </a:ext>
            </a:extLst>
          </p:cNvPr>
          <p:cNvSpPr txBox="1"/>
          <p:nvPr/>
        </p:nvSpPr>
        <p:spPr>
          <a:xfrm>
            <a:off x="830580" y="2854960"/>
            <a:ext cx="81940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err="1"/>
              <a:t>Example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Text</a:t>
            </a:r>
            <a:r>
              <a:rPr lang="ko-KR" altLang="en-US" sz="2800" dirty="0"/>
              <a:t> : </a:t>
            </a:r>
            <a:r>
              <a:rPr lang="ko-KR" sz="2800" b="1" dirty="0" err="1"/>
              <a:t>atc</a:t>
            </a:r>
            <a:r>
              <a:rPr lang="ko-KR" sz="2800" b="1" dirty="0"/>
              <a:t> </a:t>
            </a:r>
            <a:r>
              <a:rPr lang="ko-KR" sz="2800" b="1" dirty="0" err="1"/>
              <a:t>toctaka</a:t>
            </a:r>
            <a:r>
              <a:rPr lang="ko-KR" sz="2800" b="1" dirty="0"/>
              <a:t> </a:t>
            </a:r>
            <a:r>
              <a:rPr lang="ko-KR" sz="2800" b="1" dirty="0" err="1"/>
              <a:t>ne</a:t>
            </a:r>
            <a:r>
              <a:rPr lang="ko-KR" altLang="en-US" sz="2800" dirty="0"/>
              <a:t> &amp; </a:t>
            </a:r>
            <a:r>
              <a:rPr lang="ko-KR" altLang="en-US" sz="2800" dirty="0" err="1"/>
              <a:t>Key</a:t>
            </a:r>
            <a:r>
              <a:rPr lang="ko-KR" altLang="en-US" sz="2800" dirty="0"/>
              <a:t> : </a:t>
            </a:r>
            <a:r>
              <a:rPr lang="ko-KR" altLang="en-US" sz="2800" b="1" dirty="0"/>
              <a:t>2</a:t>
            </a:r>
            <a:endParaRPr lang="ko-KR" altLang="en-US" sz="2800" b="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D73D0-1F54-3BFD-683A-E9E833695E58}"/>
              </a:ext>
            </a:extLst>
          </p:cNvPr>
          <p:cNvSpPr txBox="1"/>
          <p:nvPr/>
        </p:nvSpPr>
        <p:spPr>
          <a:xfrm>
            <a:off x="767080" y="4709160"/>
            <a:ext cx="73761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2000" dirty="0"/>
              <a:t>Create n rails of the length of the input text</a:t>
            </a:r>
          </a:p>
        </p:txBody>
      </p:sp>
    </p:spTree>
    <p:extLst>
      <p:ext uri="{BB962C8B-B14F-4D97-AF65-F5344CB8AC3E}">
        <p14:creationId xmlns:p14="http://schemas.microsoft.com/office/powerpoint/2010/main" val="150289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50A9-C7DC-DB37-84D9-8E900FFB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38" y="316820"/>
            <a:ext cx="9795637" cy="811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Rail-Fence Algorithm's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E91BA-FF57-F3F7-7A59-3D1FFE9EDC51}"/>
              </a:ext>
            </a:extLst>
          </p:cNvPr>
          <p:cNvSpPr txBox="1"/>
          <p:nvPr/>
        </p:nvSpPr>
        <p:spPr>
          <a:xfrm>
            <a:off x="1198181" y="1583192"/>
            <a:ext cx="9795637" cy="17478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Rail &amp; Zigzag fence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4483741-C07A-689C-B940-593666C298F2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How to </a:t>
            </a:r>
            <a:r>
              <a:rPr lang="en-US" altLang="ko-KR" dirty="0" err="1"/>
              <a:t>Decrytion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9309612-0B1A-7426-9166-40E5B4B7A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18372"/>
              </p:ext>
            </p:extLst>
          </p:nvPr>
        </p:nvGraphicFramePr>
        <p:xfrm>
          <a:off x="833120" y="3361799"/>
          <a:ext cx="10529344" cy="1094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096">
                  <a:extLst>
                    <a:ext uri="{9D8B030D-6E8A-4147-A177-3AD203B41FA5}">
                      <a16:colId xmlns:a16="http://schemas.microsoft.com/office/drawing/2014/main" val="311627098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88856887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084280984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142124189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3569599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79040633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3622506607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98964978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747290684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82777984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84580920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65837771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3435003862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28196237"/>
                    </a:ext>
                  </a:extLst>
                </a:gridCol>
              </a:tblGrid>
              <a:tr h="5470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08733301"/>
                  </a:ext>
                </a:extLst>
              </a:tr>
              <a:tr h="547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*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649576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1FD3C21-F660-293E-29EB-73D71A08F7EB}"/>
              </a:ext>
            </a:extLst>
          </p:cNvPr>
          <p:cNvSpPr txBox="1"/>
          <p:nvPr/>
        </p:nvSpPr>
        <p:spPr>
          <a:xfrm>
            <a:off x="830580" y="2854960"/>
            <a:ext cx="81940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err="1"/>
              <a:t>Example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Text</a:t>
            </a:r>
            <a:r>
              <a:rPr lang="ko-KR" altLang="en-US" sz="2800" dirty="0"/>
              <a:t> : </a:t>
            </a:r>
            <a:r>
              <a:rPr lang="ko-KR" sz="2800" b="1" dirty="0" err="1"/>
              <a:t>atc</a:t>
            </a:r>
            <a:r>
              <a:rPr lang="ko-KR" sz="2800" b="1" dirty="0"/>
              <a:t> </a:t>
            </a:r>
            <a:r>
              <a:rPr lang="ko-KR" sz="2800" b="1" dirty="0" err="1"/>
              <a:t>toctaka</a:t>
            </a:r>
            <a:r>
              <a:rPr lang="ko-KR" sz="2800" b="1" dirty="0"/>
              <a:t> </a:t>
            </a:r>
            <a:r>
              <a:rPr lang="ko-KR" sz="2800" b="1" dirty="0" err="1"/>
              <a:t>ne</a:t>
            </a:r>
            <a:r>
              <a:rPr lang="ko-KR" altLang="en-US" sz="2800" dirty="0"/>
              <a:t> &amp; </a:t>
            </a:r>
            <a:r>
              <a:rPr lang="ko-KR" altLang="en-US" sz="2800" dirty="0" err="1"/>
              <a:t>Key</a:t>
            </a:r>
            <a:r>
              <a:rPr lang="ko-KR" altLang="en-US" sz="2800" dirty="0"/>
              <a:t> : </a:t>
            </a:r>
            <a:r>
              <a:rPr lang="ko-KR" altLang="en-US" sz="2800" b="1" dirty="0"/>
              <a:t>2</a:t>
            </a:r>
            <a:endParaRPr lang="ko-KR" altLang="en-US" sz="2800" b="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D73D0-1F54-3BFD-683A-E9E833695E58}"/>
              </a:ext>
            </a:extLst>
          </p:cNvPr>
          <p:cNvSpPr txBox="1"/>
          <p:nvPr/>
        </p:nvSpPr>
        <p:spPr>
          <a:xfrm>
            <a:off x="767080" y="4709160"/>
            <a:ext cx="73761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2000" dirty="0"/>
              <a:t>Create n rails of the length of the input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E577A-7121-074B-3C64-651316182302}"/>
              </a:ext>
            </a:extLst>
          </p:cNvPr>
          <p:cNvSpPr txBox="1"/>
          <p:nvPr/>
        </p:nvSpPr>
        <p:spPr>
          <a:xfrm>
            <a:off x="794788" y="5083232"/>
            <a:ext cx="73761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/>
              <a:t>2.  Place the markers in the rail matrix</a:t>
            </a:r>
            <a:endParaRPr lang="ko-KR" sz="2000" dirty="0"/>
          </a:p>
        </p:txBody>
      </p:sp>
    </p:spTree>
    <p:extLst>
      <p:ext uri="{BB962C8B-B14F-4D97-AF65-F5344CB8AC3E}">
        <p14:creationId xmlns:p14="http://schemas.microsoft.com/office/powerpoint/2010/main" val="367586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50A9-C7DC-DB37-84D9-8E900FFB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38" y="316820"/>
            <a:ext cx="9795637" cy="811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Rail-Fence Algorithm's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E91BA-FF57-F3F7-7A59-3D1FFE9EDC51}"/>
              </a:ext>
            </a:extLst>
          </p:cNvPr>
          <p:cNvSpPr txBox="1"/>
          <p:nvPr/>
        </p:nvSpPr>
        <p:spPr>
          <a:xfrm>
            <a:off x="1198181" y="1583192"/>
            <a:ext cx="9795637" cy="17478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Rail &amp; Zigzag fence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4483741-C07A-689C-B940-593666C298F2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How to </a:t>
            </a:r>
            <a:r>
              <a:rPr lang="en-US" altLang="ko-KR" dirty="0" err="1"/>
              <a:t>Decrytion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9309612-0B1A-7426-9166-40E5B4B7A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77160"/>
              </p:ext>
            </p:extLst>
          </p:nvPr>
        </p:nvGraphicFramePr>
        <p:xfrm>
          <a:off x="833120" y="3361799"/>
          <a:ext cx="10529344" cy="1094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096">
                  <a:extLst>
                    <a:ext uri="{9D8B030D-6E8A-4147-A177-3AD203B41FA5}">
                      <a16:colId xmlns:a16="http://schemas.microsoft.com/office/drawing/2014/main" val="311627098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88856887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084280984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142124189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3569599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790406335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3622506607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98964978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2747290684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827779843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84580920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465837771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3435003862"/>
                    </a:ext>
                  </a:extLst>
                </a:gridCol>
                <a:gridCol w="752096">
                  <a:extLst>
                    <a:ext uri="{9D8B030D-6E8A-4147-A177-3AD203B41FA5}">
                      <a16:colId xmlns:a16="http://schemas.microsoft.com/office/drawing/2014/main" val="128196237"/>
                    </a:ext>
                  </a:extLst>
                </a:gridCol>
              </a:tblGrid>
              <a:tr h="5470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latin typeface="Malgun Gothic"/>
                          <a:ea typeface="Malgun Gothic"/>
                        </a:rPr>
                        <a:t>a</a:t>
                      </a: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​</a:t>
                      </a:r>
                      <a:endParaRPr lang="ko-KR" altLang="en-US" dirty="0" err="1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latin typeface="Malgun Gothic"/>
                          <a:ea typeface="Malgun Gothic"/>
                        </a:rPr>
                        <a:t>t</a:t>
                      </a:r>
                      <a:endParaRPr lang="ko-KR" dirty="0" err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\</a:t>
                      </a:r>
                      <a:r>
                        <a:rPr lang="ko-KR" altLang="en-US" dirty="0" err="1">
                          <a:latin typeface="Malgun Gothic"/>
                          <a:ea typeface="Malgun Gothic"/>
                        </a:rPr>
                        <a:t>s</a:t>
                      </a:r>
                      <a:endParaRPr lang="ko-KR" dirty="0" err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latin typeface="Malgun Gothic"/>
                          <a:ea typeface="Malgun Gothic"/>
                        </a:rPr>
                        <a:t>t</a:t>
                      </a:r>
                      <a:endParaRPr lang="ko-KR" dirty="0" err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latin typeface="Malgun Gothic"/>
                          <a:ea typeface="Malgun Gothic"/>
                        </a:rPr>
                        <a:t>o</a:t>
                      </a:r>
                      <a:endParaRPr lang="ko-KR" dirty="0" err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c</a:t>
                      </a:r>
                      <a:endParaRPr lang="ko-KR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08733301"/>
                  </a:ext>
                </a:extLst>
              </a:tr>
              <a:tr h="547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latin typeface="Malgun Gothic"/>
                          <a:ea typeface="Malgun Gothic"/>
                        </a:rPr>
                        <a:t>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latin typeface="Malgun Gothic"/>
                          <a:ea typeface="Malgun Gothic"/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k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latin typeface="Malgun Gothic"/>
                          <a:ea typeface="Malgun Gothic"/>
                        </a:rPr>
                        <a:t>a</a:t>
                      </a:r>
                      <a:endParaRPr lang="ko-KR" dirty="0" err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</a:rPr>
                        <a:t>\</a:t>
                      </a:r>
                      <a:r>
                        <a:rPr lang="ko-KR" altLang="en-US" dirty="0" err="1">
                          <a:latin typeface="Malgun Gothic"/>
                          <a:ea typeface="Malgun Gothic"/>
                        </a:rPr>
                        <a:t>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latin typeface="Malgun Gothic"/>
                          <a:ea typeface="Malgun Gothic"/>
                        </a:rPr>
                        <a:t>n</a:t>
                      </a:r>
                      <a:endParaRPr lang="ko-KR" dirty="0" err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algun Gothic"/>
                        <a:ea typeface="Malgun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latin typeface="Malgun Gothic"/>
                          <a:ea typeface="Malgun Gothic"/>
                        </a:rPr>
                        <a:t>e</a:t>
                      </a:r>
                      <a:endParaRPr lang="ko-KR" dirty="0" err="1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649576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1FD3C21-F660-293E-29EB-73D71A08F7EB}"/>
              </a:ext>
            </a:extLst>
          </p:cNvPr>
          <p:cNvSpPr txBox="1"/>
          <p:nvPr/>
        </p:nvSpPr>
        <p:spPr>
          <a:xfrm>
            <a:off x="830580" y="2854960"/>
            <a:ext cx="81940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err="1"/>
              <a:t>Example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Text</a:t>
            </a:r>
            <a:r>
              <a:rPr lang="ko-KR" altLang="en-US" sz="2800" dirty="0"/>
              <a:t> : </a:t>
            </a:r>
            <a:r>
              <a:rPr lang="ko-KR" sz="2800" b="1" dirty="0" err="1"/>
              <a:t>atc</a:t>
            </a:r>
            <a:r>
              <a:rPr lang="ko-KR" sz="2800" b="1" dirty="0"/>
              <a:t> </a:t>
            </a:r>
            <a:r>
              <a:rPr lang="ko-KR" sz="2800" b="1" dirty="0" err="1"/>
              <a:t>toctaka</a:t>
            </a:r>
            <a:r>
              <a:rPr lang="ko-KR" sz="2800" b="1" dirty="0"/>
              <a:t> </a:t>
            </a:r>
            <a:r>
              <a:rPr lang="ko-KR" sz="2800" b="1" dirty="0" err="1"/>
              <a:t>ne</a:t>
            </a:r>
            <a:r>
              <a:rPr lang="ko-KR" altLang="en-US" sz="2800" dirty="0"/>
              <a:t> → </a:t>
            </a:r>
            <a:r>
              <a:rPr lang="ko-KR" sz="2800" b="1" dirty="0" err="1"/>
              <a:t>attack</a:t>
            </a:r>
            <a:r>
              <a:rPr lang="ko-KR" sz="2800" b="1" dirty="0"/>
              <a:t> </a:t>
            </a:r>
            <a:r>
              <a:rPr lang="ko-KR" sz="2800" b="1" dirty="0" err="1"/>
              <a:t>at</a:t>
            </a:r>
            <a:r>
              <a:rPr lang="ko-KR" sz="2800" b="1" dirty="0"/>
              <a:t> </a:t>
            </a:r>
            <a:r>
              <a:rPr lang="ko-KR" sz="2800" b="1" dirty="0" err="1"/>
              <a:t>once</a:t>
            </a:r>
            <a:endParaRPr lang="ko-KR" altLang="en-US" sz="2800" b="1" dirty="0" err="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D73D0-1F54-3BFD-683A-E9E833695E58}"/>
              </a:ext>
            </a:extLst>
          </p:cNvPr>
          <p:cNvSpPr txBox="1"/>
          <p:nvPr/>
        </p:nvSpPr>
        <p:spPr>
          <a:xfrm>
            <a:off x="767080" y="4709160"/>
            <a:ext cx="73761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2000" dirty="0"/>
              <a:t>Create n rails of the length of the input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E577A-7121-074B-3C64-651316182302}"/>
              </a:ext>
            </a:extLst>
          </p:cNvPr>
          <p:cNvSpPr txBox="1"/>
          <p:nvPr/>
        </p:nvSpPr>
        <p:spPr>
          <a:xfrm>
            <a:off x="794788" y="5083232"/>
            <a:ext cx="73761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/>
              <a:t>2.  Place the markers in the rail matrix</a:t>
            </a:r>
            <a:endParaRPr 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80578-10CA-007B-5B82-8A86886CC184}"/>
              </a:ext>
            </a:extLst>
          </p:cNvPr>
          <p:cNvSpPr txBox="1"/>
          <p:nvPr/>
        </p:nvSpPr>
        <p:spPr>
          <a:xfrm>
            <a:off x="794788" y="5457305"/>
            <a:ext cx="84244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/>
              <a:t>3.  </a:t>
            </a:r>
            <a:r>
              <a:rPr lang="en-US" sz="2000" dirty="0">
                <a:ea typeface="+mn-lt"/>
                <a:cs typeface="+mn-lt"/>
              </a:rPr>
              <a:t>Fill in the marked positions with the ciphertext characters</a:t>
            </a:r>
            <a:endParaRPr lang="ko-KR" sz="2000" dirty="0"/>
          </a:p>
        </p:txBody>
      </p:sp>
    </p:spTree>
    <p:extLst>
      <p:ext uri="{BB962C8B-B14F-4D97-AF65-F5344CB8AC3E}">
        <p14:creationId xmlns:p14="http://schemas.microsoft.com/office/powerpoint/2010/main" val="14920911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AccentBoxVTI</vt:lpstr>
      <vt:lpstr>Rail-Fence Algorithm</vt:lpstr>
      <vt:lpstr>Rail-Fence Algorithm's Intro</vt:lpstr>
      <vt:lpstr>Rail-Fence Algorithm's Idea &amp; Keyword</vt:lpstr>
      <vt:lpstr>How to Encrytion</vt:lpstr>
      <vt:lpstr>How to Encrytion</vt:lpstr>
      <vt:lpstr>How to Encrytion</vt:lpstr>
      <vt:lpstr>Rail-Fence Algorithm's Idea</vt:lpstr>
      <vt:lpstr>Rail-Fence Algorithm's Idea</vt:lpstr>
      <vt:lpstr>Rail-Fence Algorithm's Idea</vt:lpstr>
      <vt:lpstr>Conclusion</vt:lpstr>
      <vt:lpstr>Thank you​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451</cp:revision>
  <dcterms:created xsi:type="dcterms:W3CDTF">2024-09-23T09:24:36Z</dcterms:created>
  <dcterms:modified xsi:type="dcterms:W3CDTF">2024-09-23T17:07:13Z</dcterms:modified>
</cp:coreProperties>
</file>