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7" r:id="rId2"/>
    <p:sldId id="260" r:id="rId3"/>
    <p:sldId id="275" r:id="rId4"/>
    <p:sldId id="278" r:id="rId5"/>
    <p:sldId id="267" r:id="rId6"/>
    <p:sldId id="272" r:id="rId7"/>
    <p:sldId id="264" r:id="rId8"/>
    <p:sldId id="274" r:id="rId9"/>
    <p:sldId id="271" r:id="rId10"/>
    <p:sldId id="276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AEA4"/>
    <a:srgbClr val="B5C7E7"/>
    <a:srgbClr val="F2DBCB"/>
    <a:srgbClr val="FFEAFF"/>
    <a:srgbClr val="FFEDE0"/>
    <a:srgbClr val="EFAAAC"/>
    <a:srgbClr val="FE8EB6"/>
    <a:srgbClr val="44546A"/>
    <a:srgbClr val="9B5AA5"/>
    <a:srgbClr val="FF4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CEE9F-D486-44FF-8ADA-6B37BDCC60FB}" v="651" dt="2023-02-13T05:32:45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/>
    <p:restoredTop sz="94462"/>
  </p:normalViewPr>
  <p:slideViewPr>
    <p:cSldViewPr snapToGrid="0">
      <p:cViewPr varScale="1">
        <p:scale>
          <a:sx n="95" d="100"/>
          <a:sy n="95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DFA82-761C-244A-B0AC-10F091120201}" type="datetimeFigureOut">
              <a:rPr kumimoji="1" lang="ko-Kore-KR" altLang="en-US" smtClean="0"/>
              <a:t>02/12/2023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B23D-C275-7C49-8A85-86366E5B0E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239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B23D-C275-7C49-8A85-86366E5B0E7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285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589A3-C179-F515-7774-2E431658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BDCAEA-306E-3D36-2788-76B405E7B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1037C-423F-B41E-F9B3-D59ECE7E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AFFE-33D1-1143-95E9-BF9DFECEFA96}" type="datetimeFigureOut">
              <a:rPr kumimoji="1" lang="ko-Kore-KR" altLang="en-US" smtClean="0"/>
              <a:t>02/12/2023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00DBD-0DCF-DB05-91C8-1230845A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542B7-0328-E94A-301E-A0910B9A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F68-19B9-BD44-A55D-32E94C0CC9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972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B4BC4-DEE5-F764-22C9-81AD243A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43F3D-5FEC-FA46-8452-8E5DD594D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6F3E9-902E-25A0-F4B7-A0F1A489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AFFE-33D1-1143-95E9-BF9DFECEFA96}" type="datetimeFigureOut">
              <a:rPr kumimoji="1" lang="ko-Kore-KR" altLang="en-US" smtClean="0"/>
              <a:t>02/12/2023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35A34-C254-9F93-5349-5F7C14A6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CE7E3-D008-2A4D-6226-CCB32C6B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F68-19B9-BD44-A55D-32E94C0CC9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908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52ED5A-34B3-7F02-08D4-DD35B0EC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06B643-E1EC-223C-E981-D3407A9A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5A977-7BC0-21B5-C9BF-6B2B0F74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AFFE-33D1-1143-95E9-BF9DFECEFA96}" type="datetimeFigureOut">
              <a:rPr kumimoji="1" lang="ko-Kore-KR" altLang="en-US" smtClean="0"/>
              <a:t>02/12/2023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6BA97-B201-F316-2F2B-57438AF4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7ED70-126C-EA9F-B922-152E6A12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F68-19B9-BD44-A55D-32E94C0CC9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010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AE6B8-DF79-4C71-06EA-72FD6FCA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B5B35-60B7-11B2-490A-8FB953BA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B2F2C-8ED4-E0C5-7C9D-6D2AFDAB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AFFE-33D1-1143-95E9-BF9DFECEFA96}" type="datetimeFigureOut">
              <a:rPr kumimoji="1" lang="ko-Kore-KR" altLang="en-US" smtClean="0"/>
              <a:t>02/12/2023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F5A40-5ED7-2E93-C8EC-681EBE16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841AC-2C89-75D6-B752-4B33E826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F68-19B9-BD44-A55D-32E94C0CC9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539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D2920-4896-144F-866A-3EB12CB6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631597-3275-90BC-9F94-359F79FD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4DE8C-7729-0327-398D-8857627B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AFFE-33D1-1143-95E9-BF9DFECEFA96}" type="datetimeFigureOut">
              <a:rPr kumimoji="1" lang="ko-Kore-KR" altLang="en-US" smtClean="0"/>
              <a:t>02/12/2023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9FB18-7E96-F12F-6339-D35D4504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0825A-7909-368C-860C-3CBC06A4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F68-19B9-BD44-A55D-32E94C0CC9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426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194F3-59C0-C755-9FAA-F61430A1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C4A17-B422-610D-8F76-0E331A416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FDA0F-8F04-F6FE-FE4F-DD1BD6B38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1E966-F851-8BD5-D2AC-9282615A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AFFE-33D1-1143-95E9-BF9DFECEFA96}" type="datetimeFigureOut">
              <a:rPr kumimoji="1" lang="ko-Kore-KR" altLang="en-US" smtClean="0"/>
              <a:t>02/12/2023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DB14A-B0C8-1474-96E8-10510465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BAD556-98C4-E8CA-63D4-E4A73458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F68-19B9-BD44-A55D-32E94C0CC9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109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5872C-5103-AFD4-12B7-8DD57C55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CF605-BF33-EE94-8293-59F92836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32ECD-2552-9684-18F6-A5A2BD138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1F5467-CE0A-3120-C49C-92A84C6D6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FC6161-4DB7-297E-C31A-B9C0B7DE5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880806-A4DF-23B5-4FBD-BEC87FB6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AFFE-33D1-1143-95E9-BF9DFECEFA96}" type="datetimeFigureOut">
              <a:rPr kumimoji="1" lang="ko-Kore-KR" altLang="en-US" smtClean="0"/>
              <a:t>02/12/2023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78442-2631-5030-F287-39E1F9DB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5EA025-F00F-1202-987C-9044D1DE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F68-19B9-BD44-A55D-32E94C0CC9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026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839C3-8382-DD41-620C-06FFA28D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9A62AA-F6FA-979C-05EB-1998B75B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AFFE-33D1-1143-95E9-BF9DFECEFA96}" type="datetimeFigureOut">
              <a:rPr kumimoji="1" lang="ko-Kore-KR" altLang="en-US" smtClean="0"/>
              <a:t>02/12/2023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FF6C60-5734-586A-63F2-7DEBBFA9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24F452-DA1F-1695-5650-2809B8D9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F68-19B9-BD44-A55D-32E94C0CC9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19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4214EF-78CA-D332-A2E4-7F1469E0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AFFE-33D1-1143-95E9-BF9DFECEFA96}" type="datetimeFigureOut">
              <a:rPr kumimoji="1" lang="ko-Kore-KR" altLang="en-US" smtClean="0"/>
              <a:t>02/12/2023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EF988-FECC-1A2F-350E-C8ECAF2F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CE99D2-CC7B-5503-CD45-28788F3D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F68-19B9-BD44-A55D-32E94C0CC9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138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5225-288A-9B1D-1A86-4543FE9F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2720E-C482-4A94-79A8-0F5EBD15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87EB5-5C1E-187D-CED3-C89A4F58D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5903E-9DC5-A332-F898-7899131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AFFE-33D1-1143-95E9-BF9DFECEFA96}" type="datetimeFigureOut">
              <a:rPr kumimoji="1" lang="ko-Kore-KR" altLang="en-US" smtClean="0"/>
              <a:t>02/12/2023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5F6F5-3A0C-FACF-5330-720EBE9A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0A9460-2087-1DBA-9108-C97DB784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F68-19B9-BD44-A55D-32E94C0CC9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810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CD1B-B824-C6B7-5F02-C2C1E78A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4D344D-CCD1-1D1B-9953-9BA557976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744D3A-4AC6-CE8E-7565-9501373D8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5F94A-8703-3C65-4A7B-27BCA1A2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AFFE-33D1-1143-95E9-BF9DFECEFA96}" type="datetimeFigureOut">
              <a:rPr kumimoji="1" lang="ko-Kore-KR" altLang="en-US" smtClean="0"/>
              <a:t>02/12/2023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C3A0D-7624-E6C6-5C16-BAEEC35E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251BB-0830-8169-C6A8-7FB62AEB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F68-19B9-BD44-A55D-32E94C0CC9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96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CA97B4-97C7-AB19-9D5D-286F58A5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9B31-3598-ADAE-A5F9-C8B34EA0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67604-45B6-B615-2412-0B3294136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CAFFE-33D1-1143-95E9-BF9DFECEFA96}" type="datetimeFigureOut">
              <a:rPr kumimoji="1" lang="ko-Kore-KR" altLang="en-US" smtClean="0"/>
              <a:t>02/12/2023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8D9B9-F89B-6E0F-6A67-131CCB1C9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5320D-38CB-80EE-59F1-37933390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2F68-19B9-BD44-A55D-32E94C0CC9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849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AA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523BF2DB-6713-B5CE-CEA1-A5F3B2DA8116}"/>
              </a:ext>
            </a:extLst>
          </p:cNvPr>
          <p:cNvCxnSpPr>
            <a:cxnSpLocks/>
          </p:cNvCxnSpPr>
          <p:nvPr/>
        </p:nvCxnSpPr>
        <p:spPr>
          <a:xfrm>
            <a:off x="3312819" y="1922502"/>
            <a:ext cx="75714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4FB5D4-B646-542C-AFBF-0BE04B06639A}"/>
              </a:ext>
            </a:extLst>
          </p:cNvPr>
          <p:cNvSpPr txBox="1"/>
          <p:nvPr/>
        </p:nvSpPr>
        <p:spPr>
          <a:xfrm>
            <a:off x="932542" y="172071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+mn-ea"/>
              </a:rPr>
              <a:t>임산부를</a:t>
            </a:r>
            <a:r>
              <a:rPr kumimoji="1"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2000" b="1" dirty="0" err="1">
                <a:solidFill>
                  <a:schemeClr val="bg1"/>
                </a:solidFill>
                <a:latin typeface="+mn-ea"/>
              </a:rPr>
              <a:t>도의자</a:t>
            </a:r>
            <a:endParaRPr kumimoji="1" lang="ko-Kore-KR" altLang="en-US" sz="2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791B09FC-6033-0B88-C9E3-1D1606FC8776}"/>
              </a:ext>
            </a:extLst>
          </p:cNvPr>
          <p:cNvCxnSpPr>
            <a:cxnSpLocks/>
          </p:cNvCxnSpPr>
          <p:nvPr/>
        </p:nvCxnSpPr>
        <p:spPr>
          <a:xfrm flipV="1">
            <a:off x="1041733" y="4954287"/>
            <a:ext cx="6864817" cy="1313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B50DE2-1B6E-DA8A-2117-7309E27A928C}"/>
              </a:ext>
            </a:extLst>
          </p:cNvPr>
          <p:cNvSpPr txBox="1"/>
          <p:nvPr/>
        </p:nvSpPr>
        <p:spPr>
          <a:xfrm>
            <a:off x="825381" y="2319144"/>
            <a:ext cx="10482357" cy="155427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R" altLang="en-US" sz="9500" b="1" dirty="0">
                <a:solidFill>
                  <a:schemeClr val="bg1"/>
                </a:solidFill>
                <a:ea typeface="맑은 고딕"/>
              </a:rPr>
              <a:t>임산부 사무용 의자</a:t>
            </a:r>
            <a:endParaRPr lang="ko-KR" altLang="en-US" sz="9500" b="1" dirty="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C703217-3C4E-51B9-F013-CB9E8DE58C95}"/>
              </a:ext>
            </a:extLst>
          </p:cNvPr>
          <p:cNvSpPr/>
          <p:nvPr/>
        </p:nvSpPr>
        <p:spPr>
          <a:xfrm>
            <a:off x="1041733" y="4020328"/>
            <a:ext cx="5511396" cy="400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EFAAA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임산부 근로자들을 위한 복지의 패러다임을 바꾸다</a:t>
            </a:r>
            <a:r>
              <a:rPr kumimoji="1" lang="en-US" altLang="ko-KR" dirty="0">
                <a:solidFill>
                  <a:srgbClr val="EFAAA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kumimoji="1" lang="ko-Kore-KR" altLang="en-US" dirty="0">
              <a:solidFill>
                <a:srgbClr val="EFAAAC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FA9A4-4C65-5D33-4B70-41B9BAA8D53A}"/>
              </a:ext>
            </a:extLst>
          </p:cNvPr>
          <p:cNvSpPr txBox="1"/>
          <p:nvPr/>
        </p:nvSpPr>
        <p:spPr>
          <a:xfrm>
            <a:off x="8119476" y="4767369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chemeClr val="bg1"/>
                </a:solidFill>
                <a:latin typeface="+mn-ea"/>
              </a:rPr>
              <a:t>김현동</a:t>
            </a:r>
            <a:r>
              <a:rPr kumimoji="1" lang="ko-KR" altLang="en-US" sz="2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kumimoji="1" lang="ko-KR" altLang="en-US" sz="2000" b="1" dirty="0" err="1">
                <a:solidFill>
                  <a:schemeClr val="bg1"/>
                </a:solidFill>
                <a:latin typeface="+mn-ea"/>
              </a:rPr>
              <a:t>최강산</a:t>
            </a:r>
            <a:r>
              <a:rPr kumimoji="1" lang="ko-KR" altLang="en-US" sz="2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kumimoji="1" lang="ko-KR" altLang="en-US" sz="2000" b="1" dirty="0" err="1">
                <a:solidFill>
                  <a:schemeClr val="bg1"/>
                </a:solidFill>
                <a:latin typeface="+mn-ea"/>
              </a:rPr>
              <a:t>홍지수</a:t>
            </a:r>
            <a:endParaRPr kumimoji="1" lang="ko-Kore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73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CCD9D52-913B-CCB0-B624-39F2E249C3E5}"/>
              </a:ext>
            </a:extLst>
          </p:cNvPr>
          <p:cNvSpPr/>
          <p:nvPr/>
        </p:nvSpPr>
        <p:spPr>
          <a:xfrm>
            <a:off x="0" y="1"/>
            <a:ext cx="12192000" cy="742950"/>
          </a:xfrm>
          <a:prstGeom prst="rect">
            <a:avLst/>
          </a:prstGeom>
          <a:solidFill>
            <a:srgbClr val="EF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+mn-ea"/>
              </a:rPr>
              <a:t>  Expected Effect</a:t>
            </a:r>
            <a:endParaRPr kumimoji="1" lang="ko-Kore-KR" altLang="en-US" sz="2400" b="1" dirty="0">
              <a:latin typeface="+mn-ea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2ED5E2BA-3E00-5CE2-DEE3-ED4F90398BEC}"/>
              </a:ext>
            </a:extLst>
          </p:cNvPr>
          <p:cNvSpPr/>
          <p:nvPr/>
        </p:nvSpPr>
        <p:spPr>
          <a:xfrm>
            <a:off x="5029572" y="2532785"/>
            <a:ext cx="1154544" cy="981364"/>
          </a:xfrm>
          <a:prstGeom prst="flowChartConnector">
            <a:avLst/>
          </a:prstGeom>
          <a:solidFill>
            <a:srgbClr val="F2D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50000"/>
                  </a:schemeClr>
                </a:solidFill>
                <a:latin typeface="+mn-ea"/>
                <a:cs typeface="Arial"/>
              </a:rPr>
              <a:t>1</a:t>
            </a:r>
            <a:endParaRPr lang="ko-KR" sz="2800" b="1" dirty="0">
              <a:solidFill>
                <a:schemeClr val="bg2">
                  <a:lumMod val="50000"/>
                </a:schemeClr>
              </a:solidFill>
              <a:latin typeface="+mn-ea"/>
              <a:cs typeface="Arial"/>
            </a:endParaRPr>
          </a:p>
        </p:txBody>
      </p:sp>
      <p:sp>
        <p:nvSpPr>
          <p:cNvPr id="9" name="순서도: 연결자 7">
            <a:extLst>
              <a:ext uri="{FF2B5EF4-FFF2-40B4-BE49-F238E27FC236}">
                <a16:creationId xmlns:a16="http://schemas.microsoft.com/office/drawing/2014/main" id="{C8B658C4-1A22-DA32-7038-3652CAB94625}"/>
              </a:ext>
            </a:extLst>
          </p:cNvPr>
          <p:cNvSpPr/>
          <p:nvPr/>
        </p:nvSpPr>
        <p:spPr>
          <a:xfrm>
            <a:off x="5024560" y="4202529"/>
            <a:ext cx="1154547" cy="981364"/>
          </a:xfrm>
          <a:prstGeom prst="flowChartConnector">
            <a:avLst/>
          </a:prstGeom>
          <a:solidFill>
            <a:srgbClr val="8AA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800" b="1" dirty="0">
                <a:latin typeface="+mn-ea"/>
                <a:cs typeface="Arial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3953C-CE4C-E546-81F7-4FC5BC84A934}"/>
              </a:ext>
            </a:extLst>
          </p:cNvPr>
          <p:cNvSpPr txBox="1"/>
          <p:nvPr/>
        </p:nvSpPr>
        <p:spPr>
          <a:xfrm>
            <a:off x="6477771" y="2453957"/>
            <a:ext cx="6391377" cy="12903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rPr>
              <a:t>근무 중 발생하는 임산부의 신체적 부담감을 경감시킴으로써 업무 효율이 증가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rPr>
              <a:t>됩니다</a:t>
            </a:r>
            <a:r>
              <a:rPr 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rPr>
              <a:t>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/>
              </a:rPr>
              <a:t> </a:t>
            </a:r>
            <a:endParaRPr 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lt"/>
            </a:endParaRPr>
          </a:p>
          <a:p>
            <a:pPr algn="l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7CDBB-E092-A17A-BFA9-CD4F1C8C5894}"/>
              </a:ext>
            </a:extLst>
          </p:cNvPr>
          <p:cNvSpPr txBox="1"/>
          <p:nvPr/>
        </p:nvSpPr>
        <p:spPr>
          <a:xfrm>
            <a:off x="6477771" y="4055508"/>
            <a:ext cx="7028034" cy="1285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임산부 직원의 권익을 보호하고 배려하는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직장 분위기를 조성해 저출산 시대에 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출산 장려 문화에 앞장설 수 있습니다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8" name="그림 11" descr="장난감이(가) 표시된 사진&#10;&#10;자동 생성된 설명">
            <a:extLst>
              <a:ext uri="{FF2B5EF4-FFF2-40B4-BE49-F238E27FC236}">
                <a16:creationId xmlns:a16="http://schemas.microsoft.com/office/drawing/2014/main" id="{5801E5A6-5A6C-CF5F-7F4E-B77CC580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35" y="2222510"/>
            <a:ext cx="3518337" cy="325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F58D1-844A-B26C-5310-BEAF92F5EDF6}"/>
              </a:ext>
            </a:extLst>
          </p:cNvPr>
          <p:cNvSpPr txBox="1"/>
          <p:nvPr/>
        </p:nvSpPr>
        <p:spPr>
          <a:xfrm>
            <a:off x="5956605" y="5530807"/>
            <a:ext cx="631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1600" dirty="0">
              <a:latin typeface="+mn-ea"/>
            </a:endParaRPr>
          </a:p>
          <a:p>
            <a:endParaRPr kumimoji="1" lang="ko-Kore-KR" altLang="en-US" sz="16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38BC06-DA0B-94D1-2DA6-E58AD09E6514}"/>
              </a:ext>
            </a:extLst>
          </p:cNvPr>
          <p:cNvSpPr/>
          <p:nvPr/>
        </p:nvSpPr>
        <p:spPr>
          <a:xfrm>
            <a:off x="0" y="1"/>
            <a:ext cx="12192000" cy="742950"/>
          </a:xfrm>
          <a:prstGeom prst="rect">
            <a:avLst/>
          </a:prstGeom>
          <a:solidFill>
            <a:srgbClr val="EF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+mn-ea"/>
              </a:rPr>
              <a:t>  Summary</a:t>
            </a:r>
            <a:endParaRPr kumimoji="1" lang="ko-Kore-KR" altLang="en-US" sz="2400" b="1" dirty="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34A33-90BF-6895-54DA-10287A60FA98}"/>
              </a:ext>
            </a:extLst>
          </p:cNvPr>
          <p:cNvGrpSpPr/>
          <p:nvPr/>
        </p:nvGrpSpPr>
        <p:grpSpPr>
          <a:xfrm>
            <a:off x="716956" y="1945380"/>
            <a:ext cx="2254905" cy="4243384"/>
            <a:chOff x="731182" y="1752600"/>
            <a:chExt cx="2643188" cy="4362733"/>
          </a:xfrm>
        </p:grpSpPr>
        <p:sp>
          <p:nvSpPr>
            <p:cNvPr id="6" name="삼각형 5">
              <a:extLst>
                <a:ext uri="{FF2B5EF4-FFF2-40B4-BE49-F238E27FC236}">
                  <a16:creationId xmlns:a16="http://schemas.microsoft.com/office/drawing/2014/main" id="{53DF922D-0F63-4B9E-F69E-66D84D1AB00B}"/>
                </a:ext>
              </a:extLst>
            </p:cNvPr>
            <p:cNvSpPr/>
            <p:nvPr/>
          </p:nvSpPr>
          <p:spPr>
            <a:xfrm>
              <a:off x="731182" y="3206844"/>
              <a:ext cx="2643188" cy="2908489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+mn-ea"/>
              </a:endParaRPr>
            </a:p>
          </p:txBody>
        </p: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BD3AA5BB-5144-8F0E-569B-C767ED4FADB6}"/>
                </a:ext>
              </a:extLst>
            </p:cNvPr>
            <p:cNvSpPr/>
            <p:nvPr/>
          </p:nvSpPr>
          <p:spPr>
            <a:xfrm rot="10800000">
              <a:off x="731182" y="1752600"/>
              <a:ext cx="2643188" cy="2908489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+mn-ea"/>
              </a:endParaRPr>
            </a:p>
          </p:txBody>
        </p:sp>
        <p:sp>
          <p:nvSpPr>
            <p:cNvPr id="9" name="판단 8">
              <a:extLst>
                <a:ext uri="{FF2B5EF4-FFF2-40B4-BE49-F238E27FC236}">
                  <a16:creationId xmlns:a16="http://schemas.microsoft.com/office/drawing/2014/main" id="{C38FADDB-7599-B6AB-EE40-E65840BE1576}"/>
                </a:ext>
              </a:extLst>
            </p:cNvPr>
            <p:cNvSpPr/>
            <p:nvPr/>
          </p:nvSpPr>
          <p:spPr>
            <a:xfrm>
              <a:off x="1728788" y="3206844"/>
              <a:ext cx="642937" cy="1454245"/>
            </a:xfrm>
            <a:prstGeom prst="flowChartDecisi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+mn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7B7DA7-6FAD-03D3-994D-19F4DC447F8B}"/>
              </a:ext>
            </a:extLst>
          </p:cNvPr>
          <p:cNvSpPr txBox="1"/>
          <p:nvPr/>
        </p:nvSpPr>
        <p:spPr>
          <a:xfrm>
            <a:off x="569652" y="940993"/>
            <a:ext cx="11450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600" b="1" dirty="0">
                <a:latin typeface="+mn-ea"/>
              </a:rPr>
              <a:t>일으켜주고 앉혀주는 사무용 임산부 의자</a:t>
            </a:r>
            <a:r>
              <a:rPr kumimoji="1" lang="ko-KR" altLang="en-US" sz="2800" b="1" dirty="0">
                <a:latin typeface="+mn-ea"/>
              </a:rPr>
              <a:t> </a:t>
            </a:r>
            <a:r>
              <a:rPr kumimoji="1" lang="en-US" altLang="ko-KR" sz="1800" b="1" dirty="0">
                <a:latin typeface="+mn-ea"/>
              </a:rPr>
              <a:t>:</a:t>
            </a:r>
            <a:r>
              <a:rPr kumimoji="1" lang="ko-KR" altLang="en-US" sz="1800" b="1" dirty="0">
                <a:latin typeface="+mn-ea"/>
              </a:rPr>
              <a:t> </a:t>
            </a:r>
            <a:r>
              <a:rPr kumimoji="1" lang="ko-Kore-KR" altLang="en-US" sz="1800" b="1" dirty="0">
                <a:latin typeface="+mn-ea"/>
              </a:rPr>
              <a:t>좌립</a:t>
            </a:r>
            <a:r>
              <a:rPr kumimoji="1" lang="ko-KR" altLang="en-US" sz="1800" b="1" dirty="0">
                <a:latin typeface="+mn-ea"/>
              </a:rPr>
              <a:t> 보조 기능을 탑재한 기능성 임산부 의자</a:t>
            </a:r>
            <a:endParaRPr kumimoji="1" lang="en-US" altLang="ko-KR" sz="1400" b="1" dirty="0">
              <a:latin typeface="+mn-ea"/>
            </a:endParaRPr>
          </a:p>
          <a:p>
            <a:endParaRPr kumimoji="1" lang="ko-Kore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401F5-A893-8C68-5EB7-D1A00C0946B7}"/>
              </a:ext>
            </a:extLst>
          </p:cNvPr>
          <p:cNvSpPr txBox="1"/>
          <p:nvPr/>
        </p:nvSpPr>
        <p:spPr>
          <a:xfrm>
            <a:off x="1244862" y="2066734"/>
            <a:ext cx="137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Problem</a:t>
            </a:r>
            <a:endParaRPr kumimoji="1" lang="ko-Kore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1B5C72-6281-4C26-869C-0D5DBD43988A}"/>
              </a:ext>
            </a:extLst>
          </p:cNvPr>
          <p:cNvSpPr txBox="1"/>
          <p:nvPr/>
        </p:nvSpPr>
        <p:spPr>
          <a:xfrm>
            <a:off x="1259150" y="3812248"/>
            <a:ext cx="128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Solution</a:t>
            </a:r>
            <a:endParaRPr kumimoji="1" lang="ko-Kore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A2731-7FA7-A7DD-52B6-38F69475833C}"/>
              </a:ext>
            </a:extLst>
          </p:cNvPr>
          <p:cNvSpPr txBox="1"/>
          <p:nvPr/>
        </p:nvSpPr>
        <p:spPr>
          <a:xfrm>
            <a:off x="866952" y="5537191"/>
            <a:ext cx="231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Expected Effect</a:t>
            </a:r>
            <a:endParaRPr kumimoji="1" lang="ko-Kore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F03689B-B54F-A45B-0639-94F6EBB6EF4B}"/>
              </a:ext>
            </a:extLst>
          </p:cNvPr>
          <p:cNvCxnSpPr>
            <a:cxnSpLocks/>
          </p:cNvCxnSpPr>
          <p:nvPr/>
        </p:nvCxnSpPr>
        <p:spPr>
          <a:xfrm>
            <a:off x="2947830" y="2378764"/>
            <a:ext cx="950529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E6070985-A594-DC9B-A7E1-25998049C439}"/>
              </a:ext>
            </a:extLst>
          </p:cNvPr>
          <p:cNvCxnSpPr>
            <a:cxnSpLocks/>
          </p:cNvCxnSpPr>
          <p:nvPr/>
        </p:nvCxnSpPr>
        <p:spPr>
          <a:xfrm>
            <a:off x="2465859" y="4012303"/>
            <a:ext cx="1439559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03774319-B6FF-AB9C-5BAF-F9231D65053B}"/>
              </a:ext>
            </a:extLst>
          </p:cNvPr>
          <p:cNvCxnSpPr>
            <a:cxnSpLocks/>
          </p:cNvCxnSpPr>
          <p:nvPr/>
        </p:nvCxnSpPr>
        <p:spPr>
          <a:xfrm>
            <a:off x="3038826" y="5591708"/>
            <a:ext cx="950529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3C882AF-D8D0-1F5D-AA80-47C41A4186D4}"/>
              </a:ext>
            </a:extLst>
          </p:cNvPr>
          <p:cNvSpPr/>
          <p:nvPr/>
        </p:nvSpPr>
        <p:spPr>
          <a:xfrm>
            <a:off x="4111232" y="5077013"/>
            <a:ext cx="1343025" cy="1047749"/>
          </a:xfrm>
          <a:prstGeom prst="roundRect">
            <a:avLst/>
          </a:prstGeom>
          <a:pattFill prst="pct7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1F0E841-73B1-5FA0-7EF4-AF07CC72BF04}"/>
              </a:ext>
            </a:extLst>
          </p:cNvPr>
          <p:cNvSpPr/>
          <p:nvPr/>
        </p:nvSpPr>
        <p:spPr>
          <a:xfrm>
            <a:off x="4063863" y="1861397"/>
            <a:ext cx="1343025" cy="1047749"/>
          </a:xfrm>
          <a:prstGeom prst="roundRect">
            <a:avLst/>
          </a:prstGeom>
          <a:pattFill prst="pct70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92CC0B3-1E1B-836C-0D1F-061DBECE70F3}"/>
              </a:ext>
            </a:extLst>
          </p:cNvPr>
          <p:cNvSpPr/>
          <p:nvPr/>
        </p:nvSpPr>
        <p:spPr>
          <a:xfrm>
            <a:off x="4078150" y="3469205"/>
            <a:ext cx="1343025" cy="1047749"/>
          </a:xfrm>
          <a:prstGeom prst="roundRect">
            <a:avLst/>
          </a:prstGeom>
          <a:pattFill prst="pct70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FDEAD9-ED5C-1769-43BB-A9D100E0A4A5}"/>
              </a:ext>
            </a:extLst>
          </p:cNvPr>
          <p:cNvSpPr txBox="1"/>
          <p:nvPr/>
        </p:nvSpPr>
        <p:spPr>
          <a:xfrm>
            <a:off x="5644272" y="1834892"/>
            <a:ext cx="6168075" cy="13311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2000" b="1" dirty="0">
                <a:solidFill>
                  <a:schemeClr val="accent4"/>
                </a:solidFill>
                <a:latin typeface="+mn-ea"/>
              </a:rPr>
              <a:t>기존 의자는 스스로의 힘으로 앉고 일어나야 한다</a:t>
            </a:r>
            <a:r>
              <a:rPr kumimoji="1" lang="en-US" altLang="ko-KR" sz="2000" b="1" dirty="0">
                <a:solidFill>
                  <a:schemeClr val="accent4"/>
                </a:solidFill>
                <a:latin typeface="+mn-ea"/>
              </a:rPr>
              <a:t>.</a:t>
            </a:r>
            <a:r>
              <a:rPr kumimoji="1" lang="ko-KR" altLang="en-US" sz="2000" b="1" dirty="0">
                <a:solidFill>
                  <a:schemeClr val="accent4"/>
                </a:solidFill>
                <a:latin typeface="+mn-ea"/>
              </a:rPr>
              <a:t> </a:t>
            </a:r>
            <a:endParaRPr kumimoji="1" lang="en-US" altLang="ko-KR" sz="2000" b="1" dirty="0">
              <a:solidFill>
                <a:schemeClr val="accent4"/>
              </a:solidFill>
              <a:latin typeface="+mn-ea"/>
            </a:endParaRPr>
          </a:p>
          <a:p>
            <a:endParaRPr kumimoji="1" lang="en-US" altLang="ko-KR" sz="1050" dirty="0">
              <a:latin typeface="+mn-ea"/>
            </a:endParaRPr>
          </a:p>
          <a:p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신체 기능이 약화된 임산부의 경우 이 과정 중에서 통증이나 어지럼증을 적지 않게 호소하고는 한다.</a:t>
            </a:r>
            <a:endParaRPr kumimoji="1" lang="en-US" altLang="ko-Kore-KR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kumimoji="1" lang="ko-Kore-KR" altLang="en-US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E55D3E-D75D-ED51-F6F7-4448855D8396}"/>
              </a:ext>
            </a:extLst>
          </p:cNvPr>
          <p:cNvSpPr txBox="1"/>
          <p:nvPr/>
        </p:nvSpPr>
        <p:spPr>
          <a:xfrm>
            <a:off x="5663655" y="3430319"/>
            <a:ext cx="5250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accent6"/>
                </a:solidFill>
                <a:latin typeface="+mn-ea"/>
              </a:rPr>
              <a:t>의자가 앉고 일어나는 과정을 보조해준다면</a:t>
            </a:r>
            <a:r>
              <a:rPr kumimoji="1" lang="en-US" altLang="ko-KR" sz="2000" b="1" dirty="0">
                <a:solidFill>
                  <a:schemeClr val="accent6"/>
                </a:solidFill>
                <a:latin typeface="+mn-ea"/>
              </a:rPr>
              <a:t>?</a:t>
            </a:r>
          </a:p>
          <a:p>
            <a:endParaRPr kumimoji="1" lang="ko-Kore-KR" altLang="en-US" sz="20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F4C5B-2953-4258-8C3A-DBF554FC2E1F}"/>
              </a:ext>
            </a:extLst>
          </p:cNvPr>
          <p:cNvSpPr txBox="1"/>
          <p:nvPr/>
        </p:nvSpPr>
        <p:spPr>
          <a:xfrm>
            <a:off x="5663655" y="3896773"/>
            <a:ext cx="6318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일어설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때 </a:t>
            </a:r>
            <a:r>
              <a:rPr kumimoji="1" lang="ko-Kore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좌판을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기울여 몸이 앞쪽으로 나아가는 힘을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중심봉을 늘려 다리를 펴는 힘을 제공한다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앉을 때는 반대 원리를 이용한다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kumimoji="1" lang="en-US" altLang="ko-KR" sz="1600" b="1" u="sng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kumimoji="1" lang="ko-Kore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0DB46E-CF16-A249-9EAE-47F6B7CF45CA}"/>
              </a:ext>
            </a:extLst>
          </p:cNvPr>
          <p:cNvSpPr txBox="1"/>
          <p:nvPr/>
        </p:nvSpPr>
        <p:spPr>
          <a:xfrm>
            <a:off x="5663655" y="5024946"/>
            <a:ext cx="6462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accent5"/>
                </a:solidFill>
                <a:latin typeface="+mn-ea"/>
              </a:rPr>
              <a:t>임신 중에도 부담 없는 직장 생활을 할 수 있을 것이다</a:t>
            </a:r>
            <a:r>
              <a:rPr kumimoji="1" lang="en-US" altLang="ko-KR" sz="2000" b="1" dirty="0">
                <a:solidFill>
                  <a:schemeClr val="accent5"/>
                </a:solidFill>
                <a:latin typeface="+mn-ea"/>
              </a:rPr>
              <a:t>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3CAF4B-56B0-1550-90BE-8E6A5FC3758D}"/>
              </a:ext>
            </a:extLst>
          </p:cNvPr>
          <p:cNvSpPr txBox="1"/>
          <p:nvPr/>
        </p:nvSpPr>
        <p:spPr>
          <a:xfrm>
            <a:off x="5663655" y="5530097"/>
            <a:ext cx="631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임산부와 아기가 처할 수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있는 위험 요소들을 최소화하여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최대한 업무에 집중할 수 있는 환경을 조성한다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kumimoji="1" lang="ko-Kore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래픽 2" descr="사무실 의자 윤곽선">
            <a:extLst>
              <a:ext uri="{FF2B5EF4-FFF2-40B4-BE49-F238E27FC236}">
                <a16:creationId xmlns:a16="http://schemas.microsoft.com/office/drawing/2014/main" id="{C3FC10CC-1E23-A3AB-0FFC-1BC74D75C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2889" y="3535879"/>
            <a:ext cx="914400" cy="914400"/>
          </a:xfrm>
          <a:prstGeom prst="rect">
            <a:avLst/>
          </a:prstGeom>
        </p:spPr>
      </p:pic>
      <p:pic>
        <p:nvPicPr>
          <p:cNvPr id="7" name="그래픽 6" descr="임신한 여성 윤곽선">
            <a:extLst>
              <a:ext uri="{FF2B5EF4-FFF2-40B4-BE49-F238E27FC236}">
                <a16:creationId xmlns:a16="http://schemas.microsoft.com/office/drawing/2014/main" id="{139FC6BE-E8E3-BED4-19F9-54C2C8DE8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7009" y="1935867"/>
            <a:ext cx="914400" cy="914400"/>
          </a:xfrm>
          <a:prstGeom prst="rect">
            <a:avLst/>
          </a:prstGeom>
        </p:spPr>
      </p:pic>
      <p:pic>
        <p:nvPicPr>
          <p:cNvPr id="31" name="그래픽 30" descr="여성 프로그래머 윤곽선">
            <a:extLst>
              <a:ext uri="{FF2B5EF4-FFF2-40B4-BE49-F238E27FC236}">
                <a16:creationId xmlns:a16="http://schemas.microsoft.com/office/drawing/2014/main" id="{994C265A-A2FF-8554-469F-98C580AB0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8008" y="50911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5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B8887C2C-731E-A297-2C65-E0A70CD9B6FC}"/>
              </a:ext>
            </a:extLst>
          </p:cNvPr>
          <p:cNvSpPr/>
          <p:nvPr/>
        </p:nvSpPr>
        <p:spPr>
          <a:xfrm>
            <a:off x="3048000" y="1589689"/>
            <a:ext cx="2942896" cy="1432034"/>
          </a:xfrm>
          <a:prstGeom prst="homePlate">
            <a:avLst/>
          </a:prstGeom>
          <a:solidFill>
            <a:srgbClr val="8AA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b="1" dirty="0">
                <a:latin typeface="Malgun Gothic"/>
                <a:ea typeface="Malgun Gothic"/>
              </a:rPr>
              <a:t> </a:t>
            </a:r>
            <a:r>
              <a:rPr 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여성 노동인구 확대</a:t>
            </a:r>
            <a:endParaRPr lang="ko-KR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FBB965-48FC-6EB8-FCAE-3F0804B7DF85}"/>
              </a:ext>
            </a:extLst>
          </p:cNvPr>
          <p:cNvGrpSpPr/>
          <p:nvPr/>
        </p:nvGrpSpPr>
        <p:grpSpPr>
          <a:xfrm>
            <a:off x="8522140" y="1589367"/>
            <a:ext cx="3537792" cy="1418492"/>
            <a:chOff x="7823203" y="1579684"/>
            <a:chExt cx="3504217" cy="1418492"/>
          </a:xfrm>
        </p:grpSpPr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B92CCA65-8E07-A576-B1FC-172247EFFD99}"/>
                </a:ext>
              </a:extLst>
            </p:cNvPr>
            <p:cNvSpPr/>
            <p:nvPr/>
          </p:nvSpPr>
          <p:spPr>
            <a:xfrm>
              <a:off x="7823203" y="1585546"/>
              <a:ext cx="3338457" cy="1406769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</a:rPr>
                <a:t>근무 환경의 </a:t>
              </a:r>
              <a:endPara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Batang" panose="02030600000101010101" pitchFamily="18" charset="-127"/>
              </a:endParaRPr>
            </a:p>
            <a:p>
              <a:pPr algn="ctr"/>
              <a:endParaRPr lang="en-US" altLang="ko-KR" sz="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Batang" panose="02030600000101010101" pitchFamily="18" charset="-127"/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</a:rPr>
                <a:t>개선 필요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CDD379-C335-7C7D-65B9-D6A175B05378}"/>
                </a:ext>
              </a:extLst>
            </p:cNvPr>
            <p:cNvSpPr/>
            <p:nvPr/>
          </p:nvSpPr>
          <p:spPr>
            <a:xfrm>
              <a:off x="10530252" y="1579684"/>
              <a:ext cx="797168" cy="141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b="1" dirty="0">
                <a:latin typeface="Malgun Gothic"/>
                <a:ea typeface="Malgun Gothic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CB1AAEB-A771-E4AD-04C7-8AAE7929DD11}"/>
              </a:ext>
            </a:extLst>
          </p:cNvPr>
          <p:cNvGrpSpPr/>
          <p:nvPr/>
        </p:nvGrpSpPr>
        <p:grpSpPr>
          <a:xfrm>
            <a:off x="5656738" y="1592298"/>
            <a:ext cx="3228819" cy="1418492"/>
            <a:chOff x="5587465" y="1262717"/>
            <a:chExt cx="3228819" cy="1418492"/>
          </a:xfrm>
        </p:grpSpPr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956AD28F-1AF7-7671-9157-8665D42A32A2}"/>
                </a:ext>
              </a:extLst>
            </p:cNvPr>
            <p:cNvSpPr/>
            <p:nvPr/>
          </p:nvSpPr>
          <p:spPr>
            <a:xfrm>
              <a:off x="5587465" y="1262717"/>
              <a:ext cx="3228819" cy="1418492"/>
            </a:xfrm>
            <a:prstGeom prst="chevron">
              <a:avLst/>
            </a:prstGeom>
            <a:solidFill>
              <a:srgbClr val="F2D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맑은 고딕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B441D1-D34F-5C4E-2F3E-C961906395DF}"/>
                </a:ext>
              </a:extLst>
            </p:cNvPr>
            <p:cNvSpPr txBox="1"/>
            <p:nvPr/>
          </p:nvSpPr>
          <p:spPr>
            <a:xfrm>
              <a:off x="6214772" y="1659957"/>
              <a:ext cx="2238930" cy="67710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50000"/>
                    </a:schemeClr>
                  </a:solidFill>
                  <a:latin typeface="Malgun Gothic"/>
                  <a:ea typeface="Malgun Gothic"/>
                </a:rPr>
                <a:t>임산부에 대한</a:t>
              </a:r>
              <a:endParaRPr lang="en-US" altLang="ko-KR" b="1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endParaRPr>
            </a:p>
            <a:p>
              <a:pPr algn="ctr"/>
              <a:endParaRPr lang="en-US" altLang="ko-KR" sz="200" b="1" dirty="0">
                <a:solidFill>
                  <a:schemeClr val="bg2">
                    <a:lumMod val="50000"/>
                  </a:schemeClr>
                </a:solidFill>
                <a:latin typeface="Malgun Gothic"/>
                <a:ea typeface="Batang" panose="02030600000101010101" pitchFamily="18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2">
                      <a:lumMod val="50000"/>
                    </a:schemeClr>
                  </a:solidFill>
                  <a:latin typeface="Malgun Gothic"/>
                  <a:ea typeface="Malgun Gothic"/>
                </a:rPr>
                <a:t> 배려가 필수적</a:t>
              </a:r>
            </a:p>
          </p:txBody>
        </p:sp>
      </p:grp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835386F2-0C80-9B93-B3CA-E07C62DDF15F}"/>
              </a:ext>
            </a:extLst>
          </p:cNvPr>
          <p:cNvSpPr/>
          <p:nvPr/>
        </p:nvSpPr>
        <p:spPr>
          <a:xfrm rot="5400000">
            <a:off x="6055445" y="3133639"/>
            <a:ext cx="457200" cy="72878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57070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5ECD9A-DF33-B666-5503-A789843DB047}"/>
              </a:ext>
            </a:extLst>
          </p:cNvPr>
          <p:cNvSpPr/>
          <p:nvPr/>
        </p:nvSpPr>
        <p:spPr>
          <a:xfrm>
            <a:off x="1645627" y="3950843"/>
            <a:ext cx="9132276" cy="4454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atin typeface="+mn-ea"/>
              </a:rPr>
              <a:t>임산부의 실질적인 근무 환경 고려를 했는가?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2EDC4-3317-41C6-8BDD-D0AAB194ED6A}"/>
              </a:ext>
            </a:extLst>
          </p:cNvPr>
          <p:cNvSpPr txBox="1"/>
          <p:nvPr/>
        </p:nvSpPr>
        <p:spPr>
          <a:xfrm>
            <a:off x="1664677" y="4487970"/>
            <a:ext cx="9114692" cy="17058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여성의 경제활동 참여가 점차적으로 확대되고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임산부를 위한 근무환경 조성은 선택이 아닌 필수가 되었다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단축근무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태아검진휴가 등 근무 중이 아닌 그 이후에 대한 복지가 주를 이룬다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근무 도중의 복지와 근무 환경의 개선이 필요하다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C4EEF4-00FC-AA40-E9F1-632DCB7FB688}"/>
              </a:ext>
            </a:extLst>
          </p:cNvPr>
          <p:cNvCxnSpPr/>
          <p:nvPr/>
        </p:nvCxnSpPr>
        <p:spPr>
          <a:xfrm flipV="1">
            <a:off x="1664677" y="6285201"/>
            <a:ext cx="9108831" cy="2344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B98592C-DCEF-41C4-A7DF-CA22694F1BC1}"/>
              </a:ext>
            </a:extLst>
          </p:cNvPr>
          <p:cNvGrpSpPr/>
          <p:nvPr/>
        </p:nvGrpSpPr>
        <p:grpSpPr>
          <a:xfrm>
            <a:off x="640772" y="1048284"/>
            <a:ext cx="2681430" cy="2508250"/>
            <a:chOff x="132772" y="741794"/>
            <a:chExt cx="2681430" cy="2508250"/>
          </a:xfrm>
        </p:grpSpPr>
        <p:sp>
          <p:nvSpPr>
            <p:cNvPr id="30" name="순서도: 연결자 29">
              <a:extLst>
                <a:ext uri="{FF2B5EF4-FFF2-40B4-BE49-F238E27FC236}">
                  <a16:creationId xmlns:a16="http://schemas.microsoft.com/office/drawing/2014/main" id="{D2C8B72A-675C-A107-504F-237B53E739BB}"/>
                </a:ext>
              </a:extLst>
            </p:cNvPr>
            <p:cNvSpPr/>
            <p:nvPr/>
          </p:nvSpPr>
          <p:spPr>
            <a:xfrm>
              <a:off x="204973" y="744261"/>
              <a:ext cx="2609229" cy="2505783"/>
            </a:xfrm>
            <a:prstGeom prst="flowChartConnector">
              <a:avLst/>
            </a:prstGeom>
            <a:solidFill>
              <a:srgbClr val="8AA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순서도: 연결자 30">
              <a:extLst>
                <a:ext uri="{FF2B5EF4-FFF2-40B4-BE49-F238E27FC236}">
                  <a16:creationId xmlns:a16="http://schemas.microsoft.com/office/drawing/2014/main" id="{B4A17F25-A1E2-E648-2FA2-3CA3F3C7A6E4}"/>
                </a:ext>
              </a:extLst>
            </p:cNvPr>
            <p:cNvSpPr/>
            <p:nvPr/>
          </p:nvSpPr>
          <p:spPr>
            <a:xfrm>
              <a:off x="344398" y="872509"/>
              <a:ext cx="2340339" cy="2249286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9B5A0ED-A588-9EB4-69C5-D00F48A32670}"/>
                </a:ext>
              </a:extLst>
            </p:cNvPr>
            <p:cNvSpPr/>
            <p:nvPr/>
          </p:nvSpPr>
          <p:spPr>
            <a:xfrm>
              <a:off x="132772" y="741794"/>
              <a:ext cx="1414163" cy="1272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EE8848-A8CC-837F-8411-E14EB03FACB2}"/>
                </a:ext>
              </a:extLst>
            </p:cNvPr>
            <p:cNvSpPr txBox="1"/>
            <p:nvPr/>
          </p:nvSpPr>
          <p:spPr>
            <a:xfrm>
              <a:off x="616537" y="1440881"/>
              <a:ext cx="1860796" cy="10366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+mn-ea"/>
                </a:rPr>
                <a:t>필요성</a:t>
              </a:r>
              <a:r>
                <a:rPr lang="en-US" altLang="ko-KR" sz="2000" dirty="0">
                  <a:latin typeface="+mn-ea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latin typeface="+mn-ea"/>
                </a:rPr>
                <a:t>사회적 측면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7BAB83-805F-769E-B529-73930F0FDCD6}"/>
              </a:ext>
            </a:extLst>
          </p:cNvPr>
          <p:cNvSpPr/>
          <p:nvPr/>
        </p:nvSpPr>
        <p:spPr>
          <a:xfrm>
            <a:off x="0" y="1"/>
            <a:ext cx="12192000" cy="742950"/>
          </a:xfrm>
          <a:prstGeom prst="rect">
            <a:avLst/>
          </a:prstGeom>
          <a:solidFill>
            <a:srgbClr val="EF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+mn-ea"/>
              </a:rPr>
              <a:t>  Idea Background</a:t>
            </a:r>
            <a:endParaRPr kumimoji="1" lang="ko-Kore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726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60795C-3B73-DBE0-9ADE-0FED784D98C3}"/>
              </a:ext>
            </a:extLst>
          </p:cNvPr>
          <p:cNvSpPr/>
          <p:nvPr/>
        </p:nvSpPr>
        <p:spPr>
          <a:xfrm>
            <a:off x="2952749" y="1583119"/>
            <a:ext cx="6411312" cy="4204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b="1" dirty="0">
                <a:latin typeface="Malgun Gothic"/>
                <a:ea typeface="Malgun Gothic"/>
              </a:rPr>
              <a:t>임산부는 의자에 앉았다가 일어나는 행동마저 힘들다</a:t>
            </a:r>
            <a:r>
              <a:rPr lang="en-US" altLang="ko-KR" b="1" dirty="0">
                <a:latin typeface="Malgun Gothic"/>
                <a:ea typeface="+mn-lt"/>
              </a:rPr>
              <a:t>.</a:t>
            </a:r>
            <a:endParaRPr lang="ko-KR" dirty="0">
              <a:ea typeface="+mn-lt"/>
              <a:cs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7F232A-0352-5162-18E2-86E7963243BC}"/>
              </a:ext>
            </a:extLst>
          </p:cNvPr>
          <p:cNvSpPr txBox="1"/>
          <p:nvPr/>
        </p:nvSpPr>
        <p:spPr>
          <a:xfrm>
            <a:off x="8090782" y="4421340"/>
            <a:ext cx="2635271" cy="1778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일어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나고 앉는 과정에서 자연스럽게 복압이 상승하게 되는데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이는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lt"/>
              </a:rPr>
              <a:t> </a:t>
            </a:r>
            <a:r>
              <a:rPr 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자궁을 수축시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켜 </a:t>
            </a:r>
            <a:r>
              <a:rPr 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조산 위험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</a:t>
            </a:r>
            <a:r>
              <a:rPr 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증가시킬 수 있다.</a:t>
            </a:r>
            <a:endParaRPr lang="ko-KR" sz="1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36B623-BDE0-5D39-D483-C6E39527D19F}"/>
              </a:ext>
            </a:extLst>
          </p:cNvPr>
          <p:cNvSpPr txBox="1"/>
          <p:nvPr/>
        </p:nvSpPr>
        <p:spPr>
          <a:xfrm>
            <a:off x="1531845" y="4421340"/>
            <a:ext cx="2837812" cy="24714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앉고 일어서는 갑작스러운 행위는 혈압을 급격하게 낮춰 어지러움을 유발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하고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이는 혈액순환이 원활하지 못한 임산부에게 빈번하게 나타난다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lt"/>
            </a:endParaRPr>
          </a:p>
          <a:p>
            <a:pPr algn="ctr">
              <a:lnSpc>
                <a:spcPct val="150000"/>
              </a:lnSpc>
            </a:pPr>
            <a:endParaRPr lang="ko-KR" sz="1500" dirty="0">
              <a:latin typeface="+mn-ea"/>
              <a:cs typeface="+mn-lt"/>
            </a:endParaRPr>
          </a:p>
          <a:p>
            <a:pPr algn="ctr">
              <a:lnSpc>
                <a:spcPct val="150000"/>
              </a:lnSpc>
            </a:pPr>
            <a:endParaRPr lang="ko-KR" altLang="en-US" sz="15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4AF9EDB-7CBC-79C5-7D93-666A850F248D}"/>
              </a:ext>
            </a:extLst>
          </p:cNvPr>
          <p:cNvGrpSpPr/>
          <p:nvPr/>
        </p:nvGrpSpPr>
        <p:grpSpPr>
          <a:xfrm>
            <a:off x="638325" y="1048208"/>
            <a:ext cx="2681430" cy="2508250"/>
            <a:chOff x="132772" y="741794"/>
            <a:chExt cx="2681430" cy="2508250"/>
          </a:xfrm>
        </p:grpSpPr>
        <p:sp>
          <p:nvSpPr>
            <p:cNvPr id="50" name="순서도: 연결자 49">
              <a:extLst>
                <a:ext uri="{FF2B5EF4-FFF2-40B4-BE49-F238E27FC236}">
                  <a16:creationId xmlns:a16="http://schemas.microsoft.com/office/drawing/2014/main" id="{5124B3A2-E57D-59CE-6E5F-8CA978D36FE6}"/>
                </a:ext>
              </a:extLst>
            </p:cNvPr>
            <p:cNvSpPr/>
            <p:nvPr/>
          </p:nvSpPr>
          <p:spPr>
            <a:xfrm>
              <a:off x="204973" y="744261"/>
              <a:ext cx="2609229" cy="2505783"/>
            </a:xfrm>
            <a:prstGeom prst="flowChartConnector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순서도: 연결자 50">
              <a:extLst>
                <a:ext uri="{FF2B5EF4-FFF2-40B4-BE49-F238E27FC236}">
                  <a16:creationId xmlns:a16="http://schemas.microsoft.com/office/drawing/2014/main" id="{6AE9DE3D-A12D-D9FA-A58F-3AA38BD407C9}"/>
                </a:ext>
              </a:extLst>
            </p:cNvPr>
            <p:cNvSpPr/>
            <p:nvPr/>
          </p:nvSpPr>
          <p:spPr>
            <a:xfrm>
              <a:off x="344398" y="872509"/>
              <a:ext cx="2340339" cy="2249286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46A91A9-B8AD-DB98-74E8-E08905CCCEC7}"/>
                </a:ext>
              </a:extLst>
            </p:cNvPr>
            <p:cNvSpPr/>
            <p:nvPr/>
          </p:nvSpPr>
          <p:spPr>
            <a:xfrm>
              <a:off x="132772" y="741794"/>
              <a:ext cx="1414163" cy="1272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1421AFBC-744B-916B-49C4-3C43404CB58A}"/>
              </a:ext>
            </a:extLst>
          </p:cNvPr>
          <p:cNvSpPr/>
          <p:nvPr/>
        </p:nvSpPr>
        <p:spPr>
          <a:xfrm>
            <a:off x="8105579" y="3838665"/>
            <a:ext cx="2512441" cy="414039"/>
          </a:xfrm>
          <a:prstGeom prst="chevron">
            <a:avLst/>
          </a:prstGeom>
          <a:solidFill>
            <a:srgbClr val="B5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조산 위험성 증가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27769-2809-51BA-01A7-1264C23946BE}"/>
              </a:ext>
            </a:extLst>
          </p:cNvPr>
          <p:cNvSpPr/>
          <p:nvPr/>
        </p:nvSpPr>
        <p:spPr>
          <a:xfrm>
            <a:off x="0" y="1"/>
            <a:ext cx="12192000" cy="742950"/>
          </a:xfrm>
          <a:prstGeom prst="rect">
            <a:avLst/>
          </a:prstGeom>
          <a:solidFill>
            <a:srgbClr val="EF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Idea Background</a:t>
            </a:r>
            <a:endParaRPr kumimoji="1" lang="ko-Kore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화살표: 갈매기형 수장 2">
            <a:extLst>
              <a:ext uri="{FF2B5EF4-FFF2-40B4-BE49-F238E27FC236}">
                <a16:creationId xmlns:a16="http://schemas.microsoft.com/office/drawing/2014/main" id="{DAB0C61A-0BF6-1847-D48E-0D0A42E8EC4C}"/>
              </a:ext>
            </a:extLst>
          </p:cNvPr>
          <p:cNvSpPr/>
          <p:nvPr/>
        </p:nvSpPr>
        <p:spPr>
          <a:xfrm>
            <a:off x="1694531" y="3838665"/>
            <a:ext cx="2512441" cy="414039"/>
          </a:xfrm>
          <a:prstGeom prst="chevron">
            <a:avLst/>
          </a:prstGeom>
          <a:solidFill>
            <a:srgbClr val="8AA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기립성 저혈압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F8908-68A5-023E-3B22-04B5086802B0}"/>
              </a:ext>
            </a:extLst>
          </p:cNvPr>
          <p:cNvSpPr txBox="1"/>
          <p:nvPr/>
        </p:nvSpPr>
        <p:spPr>
          <a:xfrm>
            <a:off x="3636202" y="2015026"/>
            <a:ext cx="5166699" cy="1152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lt"/>
              </a:rPr>
              <a:t>많은 산모들이 의자에 앉고 일어나는 과정에서 고통을 호소한다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lt"/>
              </a:rPr>
              <a:t>.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lt"/>
              </a:rPr>
              <a:t> 또한 만삭의 임산부는 몸이 무거워 앉고 일어설 때 균형을 잡기조차 쉽지 않다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lt"/>
              </a:rPr>
              <a:t>.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lt"/>
              </a:rPr>
              <a:t> </a:t>
            </a:r>
            <a:endParaRPr lang="ko-KR" sz="1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화살표: 갈매기형 수장 2">
            <a:extLst>
              <a:ext uri="{FF2B5EF4-FFF2-40B4-BE49-F238E27FC236}">
                <a16:creationId xmlns:a16="http://schemas.microsoft.com/office/drawing/2014/main" id="{0C0E9340-4095-9B3A-E3B7-DEA1F658AE06}"/>
              </a:ext>
            </a:extLst>
          </p:cNvPr>
          <p:cNvSpPr/>
          <p:nvPr/>
        </p:nvSpPr>
        <p:spPr>
          <a:xfrm>
            <a:off x="4900055" y="3838665"/>
            <a:ext cx="2512441" cy="414039"/>
          </a:xfrm>
          <a:prstGeom prst="chevron">
            <a:avLst/>
          </a:prstGeom>
          <a:solidFill>
            <a:srgbClr val="F2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뼈와 관절의 약화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D85AF-9C89-AA63-1CD1-EF3A3530F96F}"/>
              </a:ext>
            </a:extLst>
          </p:cNvPr>
          <p:cNvSpPr txBox="1"/>
          <p:nvPr/>
        </p:nvSpPr>
        <p:spPr>
          <a:xfrm>
            <a:off x="4737369" y="4421340"/>
            <a:ext cx="2837812" cy="28176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뼈와 관절이 약해진 임산부는 작은 행동으로도 통증을 느낄 수 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또한 균형을 잡기 위해 앉고 일어날 때 손바닥에 힘을 가하게 되는데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이는 손목 관절의 약화로 이어진다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lt"/>
            </a:endParaRPr>
          </a:p>
          <a:p>
            <a:pPr algn="ctr">
              <a:lnSpc>
                <a:spcPct val="150000"/>
              </a:lnSpc>
            </a:pPr>
            <a:endParaRPr lang="ko-KR" sz="1500" dirty="0">
              <a:latin typeface="+mn-ea"/>
              <a:cs typeface="+mn-lt"/>
            </a:endParaRPr>
          </a:p>
          <a:p>
            <a:pPr algn="ctr">
              <a:lnSpc>
                <a:spcPct val="150000"/>
              </a:lnSpc>
            </a:pPr>
            <a:endParaRPr lang="ko-KR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5C7B8-2447-DD2A-1048-C8D20577039E}"/>
              </a:ext>
            </a:extLst>
          </p:cNvPr>
          <p:cNvSpPr txBox="1"/>
          <p:nvPr/>
        </p:nvSpPr>
        <p:spPr>
          <a:xfrm>
            <a:off x="1111399" y="1747371"/>
            <a:ext cx="1860796" cy="10366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맑은 고딕"/>
                <a:ea typeface="맑은 고딕"/>
              </a:rPr>
              <a:t>필요성2</a:t>
            </a:r>
            <a:endParaRPr lang="en-US" altLang="ko-KR" sz="2000" dirty="0">
              <a:latin typeface="맑은 고딕"/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맑은 고딕"/>
                <a:ea typeface="맑은 고딕"/>
              </a:rPr>
              <a:t>신체적 측면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0983A8-90A9-1F93-7F30-62F1774A73D8}"/>
              </a:ext>
            </a:extLst>
          </p:cNvPr>
          <p:cNvGrpSpPr/>
          <p:nvPr/>
        </p:nvGrpSpPr>
        <p:grpSpPr>
          <a:xfrm>
            <a:off x="9026835" y="1076950"/>
            <a:ext cx="2609229" cy="2505783"/>
            <a:chOff x="204973" y="744261"/>
            <a:chExt cx="2609229" cy="2505783"/>
          </a:xfrm>
        </p:grpSpPr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8BBB5B10-233F-EE8C-E8A5-4FE275D2D181}"/>
                </a:ext>
              </a:extLst>
            </p:cNvPr>
            <p:cNvSpPr/>
            <p:nvPr/>
          </p:nvSpPr>
          <p:spPr>
            <a:xfrm>
              <a:off x="204973" y="744261"/>
              <a:ext cx="2609229" cy="2505783"/>
            </a:xfrm>
            <a:prstGeom prst="flowChartConnector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8E903FB5-7F7C-3319-7C18-BB7E1DFB4FDC}"/>
                </a:ext>
              </a:extLst>
            </p:cNvPr>
            <p:cNvSpPr/>
            <p:nvPr/>
          </p:nvSpPr>
          <p:spPr>
            <a:xfrm>
              <a:off x="344398" y="872509"/>
              <a:ext cx="2340339" cy="2249286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123192-AEEB-580B-6922-0CD18CB438DF}"/>
              </a:ext>
            </a:extLst>
          </p:cNvPr>
          <p:cNvSpPr/>
          <p:nvPr/>
        </p:nvSpPr>
        <p:spPr>
          <a:xfrm>
            <a:off x="10229014" y="1074483"/>
            <a:ext cx="1414163" cy="127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970ED967-9AA5-74DE-ACF9-147D113C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053" y="1279684"/>
            <a:ext cx="2253155" cy="21539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0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30005FBB-C2B5-80F0-FAF2-F7F8052E1A01}"/>
              </a:ext>
            </a:extLst>
          </p:cNvPr>
          <p:cNvSpPr/>
          <p:nvPr/>
        </p:nvSpPr>
        <p:spPr>
          <a:xfrm>
            <a:off x="4035505" y="2558046"/>
            <a:ext cx="3946960" cy="20946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41FBA51-5901-7A42-C450-C43C41141A46}"/>
              </a:ext>
            </a:extLst>
          </p:cNvPr>
          <p:cNvSpPr/>
          <p:nvPr/>
        </p:nvSpPr>
        <p:spPr>
          <a:xfrm>
            <a:off x="765544" y="2558046"/>
            <a:ext cx="2806996" cy="20946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467404-C651-50D9-2514-6722D960C7FB}"/>
              </a:ext>
            </a:extLst>
          </p:cNvPr>
          <p:cNvSpPr/>
          <p:nvPr/>
        </p:nvSpPr>
        <p:spPr>
          <a:xfrm>
            <a:off x="347330" y="3612345"/>
            <a:ext cx="3643424" cy="2925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2000" b="1" dirty="0">
                <a:solidFill>
                  <a:schemeClr val="tx1"/>
                </a:solidFill>
                <a:latin typeface="+mj-ea"/>
                <a:ea typeface="+mj-ea"/>
              </a:rPr>
              <a:t>Option 1</a:t>
            </a:r>
          </a:p>
          <a:p>
            <a:pPr algn="ctr">
              <a:lnSpc>
                <a:spcPct val="150000"/>
              </a:lnSpc>
            </a:pPr>
            <a:r>
              <a:rPr kumimoji="1" lang="ko-Kore-KR" altLang="en-US" sz="2800" b="1" dirty="0">
                <a:solidFill>
                  <a:schemeClr val="tx1"/>
                </a:solidFill>
                <a:latin typeface="+mj-ea"/>
                <a:ea typeface="+mj-ea"/>
              </a:rPr>
              <a:t>전동</a:t>
            </a:r>
            <a:r>
              <a:rPr kumimoji="1" lang="ko-KR" altLang="en-US" sz="2800" b="1" dirty="0">
                <a:solidFill>
                  <a:schemeClr val="tx1"/>
                </a:solidFill>
                <a:latin typeface="+mj-ea"/>
                <a:ea typeface="+mj-ea"/>
              </a:rPr>
              <a:t> 모터</a:t>
            </a:r>
            <a:endParaRPr kumimoji="1" lang="en-US" altLang="ko-KR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kumimoji="1" lang="en-US" altLang="ko-Kore-KR" sz="5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좌판과 중심봉에</a:t>
            </a:r>
            <a:endParaRPr kumimoji="1"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전동 모터를 장착하여 </a:t>
            </a:r>
            <a:endParaRPr kumimoji="1"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전자동으로 각도 및 높낮이 </a:t>
            </a:r>
            <a:endParaRPr kumimoji="1"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조절이 가능합니다</a:t>
            </a:r>
            <a:r>
              <a:rPr kumimoji="1"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kumimoji="1" lang="en-US" altLang="ko-Kore-KR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085860-4A9A-AA05-CF46-688C212BB7D8}"/>
              </a:ext>
            </a:extLst>
          </p:cNvPr>
          <p:cNvSpPr/>
          <p:nvPr/>
        </p:nvSpPr>
        <p:spPr>
          <a:xfrm>
            <a:off x="3990755" y="1044277"/>
            <a:ext cx="3991710" cy="2567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2000" b="1" dirty="0">
                <a:solidFill>
                  <a:schemeClr val="tx1"/>
                </a:solidFill>
                <a:latin typeface="+mj-ea"/>
                <a:ea typeface="+mj-ea"/>
              </a:rPr>
              <a:t>Option </a:t>
            </a:r>
            <a:r>
              <a:rPr kumimoji="1"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kumimoji="1" lang="en-US" altLang="ko-Kore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 err="1">
                <a:solidFill>
                  <a:schemeClr val="tx1"/>
                </a:solidFill>
                <a:latin typeface="+mj-ea"/>
                <a:ea typeface="+mj-ea"/>
              </a:rPr>
              <a:t>압전소자</a:t>
            </a:r>
            <a:endParaRPr kumimoji="1" lang="en-US" altLang="ko-KR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kumimoji="1" lang="en-US" altLang="ko-Kore-KR" sz="5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압전소자를</a:t>
            </a:r>
            <a:r>
              <a:rPr kumimoji="1"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이용하여 </a:t>
            </a:r>
            <a:endParaRPr kumimoji="1"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자가 발전 및 충전으로 </a:t>
            </a:r>
            <a:endParaRPr kumimoji="1"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전동 모터를 가동시킵니다</a:t>
            </a:r>
            <a:r>
              <a:rPr kumimoji="1"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ctr">
              <a:lnSpc>
                <a:spcPct val="150000"/>
              </a:lnSpc>
            </a:pPr>
            <a:endParaRPr kumimoji="1" lang="en-US" altLang="ko-Kore-KR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AD89286-D510-67B9-17E4-70FCA72CCC33}"/>
              </a:ext>
            </a:extLst>
          </p:cNvPr>
          <p:cNvSpPr/>
          <p:nvPr/>
        </p:nvSpPr>
        <p:spPr>
          <a:xfrm>
            <a:off x="8619460" y="2558045"/>
            <a:ext cx="2806996" cy="20946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70B8F7-91B0-E82C-1492-6A6E9F6965A9}"/>
              </a:ext>
            </a:extLst>
          </p:cNvPr>
          <p:cNvSpPr/>
          <p:nvPr/>
        </p:nvSpPr>
        <p:spPr>
          <a:xfrm>
            <a:off x="8619460" y="3618999"/>
            <a:ext cx="2806996" cy="3198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2000" b="1" dirty="0">
                <a:solidFill>
                  <a:schemeClr val="tx1"/>
                </a:solidFill>
                <a:latin typeface="+mj-ea"/>
                <a:ea typeface="+mj-ea"/>
              </a:rPr>
              <a:t>Option </a:t>
            </a:r>
            <a:r>
              <a:rPr kumimoji="1"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kumimoji="1" lang="en-US" altLang="ko-Kore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solidFill>
                  <a:schemeClr val="tx1"/>
                </a:solidFill>
                <a:latin typeface="+mj-ea"/>
                <a:ea typeface="+mj-ea"/>
              </a:rPr>
              <a:t>비상 정지</a:t>
            </a:r>
            <a:endParaRPr kumimoji="1" lang="en-US" altLang="ko-KR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kumimoji="1" lang="en-US" altLang="ko-Kore-KR" sz="5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전동 모터 구동 중</a:t>
            </a:r>
            <a:endParaRPr kumimoji="1"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비상 상황 발생 시</a:t>
            </a:r>
            <a:endParaRPr kumimoji="1"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버튼을 눌러 작동을</a:t>
            </a:r>
            <a:endParaRPr kumimoji="1"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멈출 수 있습니다</a:t>
            </a:r>
            <a:r>
              <a:rPr kumimoji="1"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ctr">
              <a:lnSpc>
                <a:spcPct val="150000"/>
              </a:lnSpc>
            </a:pPr>
            <a:endParaRPr kumimoji="1" lang="en-US" altLang="ko-Kore-KR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CDAF6AB-879E-56FA-859B-670A7F573252}"/>
              </a:ext>
            </a:extLst>
          </p:cNvPr>
          <p:cNvCxnSpPr/>
          <p:nvPr/>
        </p:nvCxnSpPr>
        <p:spPr>
          <a:xfrm>
            <a:off x="467833" y="3608693"/>
            <a:ext cx="11366204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87D449-7ECC-9A13-3A3D-34826F149AE2}"/>
              </a:ext>
            </a:extLst>
          </p:cNvPr>
          <p:cNvSpPr/>
          <p:nvPr/>
        </p:nvSpPr>
        <p:spPr>
          <a:xfrm>
            <a:off x="0" y="1"/>
            <a:ext cx="12192000" cy="742950"/>
          </a:xfrm>
          <a:prstGeom prst="rect">
            <a:avLst/>
          </a:prstGeom>
          <a:solidFill>
            <a:srgbClr val="EF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+mj-ea"/>
                <a:ea typeface="+mj-ea"/>
              </a:rPr>
              <a:t>  Technology to Use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pic>
        <p:nvPicPr>
          <p:cNvPr id="71" name="그래픽 70" descr="프로세서 윤곽선">
            <a:extLst>
              <a:ext uri="{FF2B5EF4-FFF2-40B4-BE49-F238E27FC236}">
                <a16:creationId xmlns:a16="http://schemas.microsoft.com/office/drawing/2014/main" id="{420422BF-E528-8508-8937-AD721AEC5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4974" y="3824748"/>
            <a:ext cx="566279" cy="566279"/>
          </a:xfrm>
          <a:prstGeom prst="rect">
            <a:avLst/>
          </a:prstGeom>
        </p:spPr>
      </p:pic>
      <p:pic>
        <p:nvPicPr>
          <p:cNvPr id="5" name="그래픽 4" descr="톱니바퀴 윤곽선">
            <a:extLst>
              <a:ext uri="{FF2B5EF4-FFF2-40B4-BE49-F238E27FC236}">
                <a16:creationId xmlns:a16="http://schemas.microsoft.com/office/drawing/2014/main" id="{4125D325-0206-3B79-142C-7AB6CCB73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434" y="2767746"/>
            <a:ext cx="799346" cy="799346"/>
          </a:xfrm>
          <a:prstGeom prst="rect">
            <a:avLst/>
          </a:prstGeom>
        </p:spPr>
      </p:pic>
      <p:pic>
        <p:nvPicPr>
          <p:cNvPr id="9" name="그래픽 8" descr="배터리 충전 윤곽선">
            <a:extLst>
              <a:ext uri="{FF2B5EF4-FFF2-40B4-BE49-F238E27FC236}">
                <a16:creationId xmlns:a16="http://schemas.microsoft.com/office/drawing/2014/main" id="{ADB5F5AC-AA60-2982-41EF-68CC5AFF7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9598" y="3766808"/>
            <a:ext cx="647046" cy="647046"/>
          </a:xfrm>
          <a:prstGeom prst="rect">
            <a:avLst/>
          </a:prstGeom>
        </p:spPr>
      </p:pic>
      <p:pic>
        <p:nvPicPr>
          <p:cNvPr id="10" name="그래픽 9" descr="제곱 윤곽선">
            <a:extLst>
              <a:ext uri="{FF2B5EF4-FFF2-40B4-BE49-F238E27FC236}">
                <a16:creationId xmlns:a16="http://schemas.microsoft.com/office/drawing/2014/main" id="{4DF2314B-A2A0-34F8-1A07-343BAAACC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85367" y="2890943"/>
            <a:ext cx="559636" cy="559636"/>
          </a:xfrm>
          <a:prstGeom prst="rect">
            <a:avLst/>
          </a:prstGeom>
        </p:spPr>
      </p:pic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5228612D-7272-011A-4622-3324F6F25D74}"/>
              </a:ext>
            </a:extLst>
          </p:cNvPr>
          <p:cNvCxnSpPr>
            <a:cxnSpLocks/>
          </p:cNvCxnSpPr>
          <p:nvPr/>
        </p:nvCxnSpPr>
        <p:spPr>
          <a:xfrm flipV="1">
            <a:off x="5829407" y="3871966"/>
            <a:ext cx="283139" cy="436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8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타원 64">
            <a:extLst>
              <a:ext uri="{FF2B5EF4-FFF2-40B4-BE49-F238E27FC236}">
                <a16:creationId xmlns:a16="http://schemas.microsoft.com/office/drawing/2014/main" id="{4B8560A8-444C-7081-6447-7CF997F0C505}"/>
              </a:ext>
            </a:extLst>
          </p:cNvPr>
          <p:cNvSpPr/>
          <p:nvPr/>
        </p:nvSpPr>
        <p:spPr>
          <a:xfrm>
            <a:off x="10229005" y="2108314"/>
            <a:ext cx="880393" cy="8600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982592D-8951-21A6-2102-96604ED02A55}"/>
              </a:ext>
            </a:extLst>
          </p:cNvPr>
          <p:cNvSpPr/>
          <p:nvPr/>
        </p:nvSpPr>
        <p:spPr>
          <a:xfrm>
            <a:off x="914916" y="1860444"/>
            <a:ext cx="4353636" cy="4400619"/>
          </a:xfrm>
          <a:prstGeom prst="ellipse">
            <a:avLst/>
          </a:prstGeom>
          <a:solidFill>
            <a:schemeClr val="bg1"/>
          </a:solidFill>
          <a:ln w="76200">
            <a:solidFill>
              <a:srgbClr val="EFAA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97E36C-E71F-C9E2-D366-CBC040E912CC}"/>
              </a:ext>
            </a:extLst>
          </p:cNvPr>
          <p:cNvSpPr/>
          <p:nvPr/>
        </p:nvSpPr>
        <p:spPr>
          <a:xfrm>
            <a:off x="0" y="1"/>
            <a:ext cx="12192000" cy="742950"/>
          </a:xfrm>
          <a:prstGeom prst="rect">
            <a:avLst/>
          </a:prstGeom>
          <a:solidFill>
            <a:srgbClr val="EF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+mj-ea"/>
                <a:ea typeface="+mj-ea"/>
              </a:rPr>
              <a:t>  Main Idea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BA1CB0-F03A-599F-4B26-4CF8B8ADBE1F}"/>
              </a:ext>
            </a:extLst>
          </p:cNvPr>
          <p:cNvSpPr/>
          <p:nvPr/>
        </p:nvSpPr>
        <p:spPr>
          <a:xfrm>
            <a:off x="462027" y="1705412"/>
            <a:ext cx="3336996" cy="488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j-ea"/>
              <a:ea typeface="+mj-ea"/>
            </a:endParaRPr>
          </a:p>
        </p:txBody>
      </p:sp>
      <p:sp>
        <p:nvSpPr>
          <p:cNvPr id="48" name="삼각형 47">
            <a:extLst>
              <a:ext uri="{FF2B5EF4-FFF2-40B4-BE49-F238E27FC236}">
                <a16:creationId xmlns:a16="http://schemas.microsoft.com/office/drawing/2014/main" id="{319FD615-05EC-DE21-997D-AACE3DE2326B}"/>
              </a:ext>
            </a:extLst>
          </p:cNvPr>
          <p:cNvSpPr/>
          <p:nvPr/>
        </p:nvSpPr>
        <p:spPr>
          <a:xfrm rot="17158416">
            <a:off x="3520290" y="1864115"/>
            <a:ext cx="408738" cy="193998"/>
          </a:xfrm>
          <a:prstGeom prst="triangle">
            <a:avLst/>
          </a:prstGeom>
          <a:solidFill>
            <a:srgbClr val="EF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j-ea"/>
              <a:ea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D64C61-EAAA-142E-1B33-4BD9B6A4CF88}"/>
              </a:ext>
            </a:extLst>
          </p:cNvPr>
          <p:cNvSpPr/>
          <p:nvPr/>
        </p:nvSpPr>
        <p:spPr>
          <a:xfrm>
            <a:off x="4903512" y="2114296"/>
            <a:ext cx="5670533" cy="8600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49AADAF-9D75-EB37-0DFA-C6C17745B022}"/>
              </a:ext>
            </a:extLst>
          </p:cNvPr>
          <p:cNvSpPr/>
          <p:nvPr/>
        </p:nvSpPr>
        <p:spPr>
          <a:xfrm>
            <a:off x="4463315" y="2114296"/>
            <a:ext cx="880393" cy="86003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9EC7A42-48BD-98D0-4C5F-7DEDD2FD7F78}"/>
              </a:ext>
            </a:extLst>
          </p:cNvPr>
          <p:cNvSpPr/>
          <p:nvPr/>
        </p:nvSpPr>
        <p:spPr>
          <a:xfrm>
            <a:off x="4903513" y="5176285"/>
            <a:ext cx="6215502" cy="8600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E4E46A8-1A1F-47EA-780D-D46BA3F24261}"/>
              </a:ext>
            </a:extLst>
          </p:cNvPr>
          <p:cNvSpPr/>
          <p:nvPr/>
        </p:nvSpPr>
        <p:spPr>
          <a:xfrm>
            <a:off x="4463315" y="5176285"/>
            <a:ext cx="880393" cy="86003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8F63B6-3C4D-52A9-6FB4-21AB571625E3}"/>
              </a:ext>
            </a:extLst>
          </p:cNvPr>
          <p:cNvSpPr/>
          <p:nvPr/>
        </p:nvSpPr>
        <p:spPr>
          <a:xfrm>
            <a:off x="10541276" y="5170303"/>
            <a:ext cx="880393" cy="8600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5DBC7FC-87DF-9F7F-C68F-32000BAAA164}"/>
              </a:ext>
            </a:extLst>
          </p:cNvPr>
          <p:cNvSpPr/>
          <p:nvPr/>
        </p:nvSpPr>
        <p:spPr>
          <a:xfrm>
            <a:off x="5448480" y="3645290"/>
            <a:ext cx="5828603" cy="8600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D92DCCE-77B8-D8A6-8CAD-0607AECCC18D}"/>
              </a:ext>
            </a:extLst>
          </p:cNvPr>
          <p:cNvSpPr/>
          <p:nvPr/>
        </p:nvSpPr>
        <p:spPr>
          <a:xfrm>
            <a:off x="5008283" y="3645290"/>
            <a:ext cx="880393" cy="86003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07E1949-60FB-F00A-ACE9-FD959C334E19}"/>
              </a:ext>
            </a:extLst>
          </p:cNvPr>
          <p:cNvSpPr/>
          <p:nvPr/>
        </p:nvSpPr>
        <p:spPr>
          <a:xfrm>
            <a:off x="10685804" y="3630736"/>
            <a:ext cx="880393" cy="8600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77" name="그래픽 76" descr="배지 윤곽선">
            <a:extLst>
              <a:ext uri="{FF2B5EF4-FFF2-40B4-BE49-F238E27FC236}">
                <a16:creationId xmlns:a16="http://schemas.microsoft.com/office/drawing/2014/main" id="{2C0B995B-E39B-E7AA-1F16-B0FCA4771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4167" y="3772800"/>
            <a:ext cx="575905" cy="575905"/>
          </a:xfrm>
          <a:prstGeom prst="rect">
            <a:avLst/>
          </a:prstGeom>
        </p:spPr>
      </p:pic>
      <p:pic>
        <p:nvPicPr>
          <p:cNvPr id="79" name="그래픽 78" descr="배지 1 윤곽선">
            <a:extLst>
              <a:ext uri="{FF2B5EF4-FFF2-40B4-BE49-F238E27FC236}">
                <a16:creationId xmlns:a16="http://schemas.microsoft.com/office/drawing/2014/main" id="{96EAE3D0-AA38-38F8-C0BF-2A6F9B847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558" y="2256360"/>
            <a:ext cx="575905" cy="575905"/>
          </a:xfrm>
          <a:prstGeom prst="rect">
            <a:avLst/>
          </a:prstGeom>
        </p:spPr>
      </p:pic>
      <p:pic>
        <p:nvPicPr>
          <p:cNvPr id="81" name="그래픽 80" descr="배지 3 윤곽선">
            <a:extLst>
              <a:ext uri="{FF2B5EF4-FFF2-40B4-BE49-F238E27FC236}">
                <a16:creationId xmlns:a16="http://schemas.microsoft.com/office/drawing/2014/main" id="{97E52EB1-76FC-B871-0371-F16741240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4794" y="5304580"/>
            <a:ext cx="575905" cy="575905"/>
          </a:xfrm>
          <a:prstGeom prst="rect">
            <a:avLst/>
          </a:prstGeom>
        </p:spPr>
      </p:pic>
      <p:sp>
        <p:nvSpPr>
          <p:cNvPr id="82" name="삼각형 81">
            <a:extLst>
              <a:ext uri="{FF2B5EF4-FFF2-40B4-BE49-F238E27FC236}">
                <a16:creationId xmlns:a16="http://schemas.microsoft.com/office/drawing/2014/main" id="{B1A67B50-1DC6-C4D9-1FAC-C0D063123AD4}"/>
              </a:ext>
            </a:extLst>
          </p:cNvPr>
          <p:cNvSpPr/>
          <p:nvPr/>
        </p:nvSpPr>
        <p:spPr>
          <a:xfrm rot="14468960">
            <a:off x="3632221" y="6060759"/>
            <a:ext cx="408738" cy="193998"/>
          </a:xfrm>
          <a:prstGeom prst="triangle">
            <a:avLst/>
          </a:prstGeom>
          <a:solidFill>
            <a:srgbClr val="EF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j-ea"/>
              <a:ea typeface="+mj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712664-9B6A-C5BC-4B06-A3C9144F7B25}"/>
              </a:ext>
            </a:extLst>
          </p:cNvPr>
          <p:cNvSpPr txBox="1"/>
          <p:nvPr/>
        </p:nvSpPr>
        <p:spPr>
          <a:xfrm>
            <a:off x="872028" y="1061074"/>
            <a:ext cx="10874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+mj-ea"/>
                <a:ea typeface="+mj-ea"/>
              </a:rPr>
              <a:t>임산부가 원활하게 일어서고 앉을 수 있도록 </a:t>
            </a:r>
            <a:r>
              <a:rPr kumimoji="1" lang="ko-KR" altLang="en-US" sz="2400" b="1" dirty="0">
                <a:solidFill>
                  <a:schemeClr val="accent6"/>
                </a:solidFill>
                <a:latin typeface="+mj-ea"/>
                <a:ea typeface="+mj-ea"/>
              </a:rPr>
              <a:t>의자의 높낮이와 좌판의 각도</a:t>
            </a:r>
            <a:r>
              <a:rPr kumimoji="1" lang="ko-KR" altLang="en-US" sz="2000" dirty="0">
                <a:latin typeface="+mj-ea"/>
                <a:ea typeface="+mj-ea"/>
              </a:rPr>
              <a:t>가 자동 조절</a:t>
            </a:r>
            <a:endParaRPr kumimoji="1" lang="ko-Kore-KR" altLang="en-US" sz="20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CDB26-ED06-6B34-8AFD-66EDE22FB572}"/>
              </a:ext>
            </a:extLst>
          </p:cNvPr>
          <p:cNvSpPr txBox="1"/>
          <p:nvPr/>
        </p:nvSpPr>
        <p:spPr>
          <a:xfrm>
            <a:off x="5343708" y="5304580"/>
            <a:ext cx="5731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작동이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끝나면 다시 앉기 전까지 그 위치 그대로 유지됩니다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</a:rPr>
              <a:t>앉을 때는 이와 반대 과정으로 진행됩니다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</a:rPr>
              <a:t>.</a:t>
            </a:r>
            <a:endParaRPr lang="ko-Kore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857FD-DB0A-A328-D183-F32E189D26CF}"/>
              </a:ext>
            </a:extLst>
          </p:cNvPr>
          <p:cNvSpPr txBox="1"/>
          <p:nvPr/>
        </p:nvSpPr>
        <p:spPr>
          <a:xfrm>
            <a:off x="6015367" y="3807000"/>
            <a:ext cx="505939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의자가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높아짐과 동시에 좌판이 앞으로 기울어지면서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</a:rPr>
              <a:t>자연스럽게 몸이 일으켜집니다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</a:rPr>
              <a:t>.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DA60E-037C-EFB5-E361-B2494C91DBD9}"/>
              </a:ext>
            </a:extLst>
          </p:cNvPr>
          <p:cNvSpPr txBox="1"/>
          <p:nvPr/>
        </p:nvSpPr>
        <p:spPr>
          <a:xfrm>
            <a:off x="5804205" y="2263613"/>
            <a:ext cx="431079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의자에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바르게 앉아 손잡이를 잡은 상태에서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</a:rPr>
              <a:t>일어서기 버튼을 누릅니다</a:t>
            </a:r>
            <a:r>
              <a:rPr kumimoji="1" lang="ko-KR" altLang="en-US" sz="1600" dirty="0">
                <a:latin typeface="맑은 고딕"/>
                <a:ea typeface="맑은 고딕"/>
              </a:rPr>
              <a:t>.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그림 10" descr="검은색이(가) 표시된 사진&#10;&#10;자동 생성된 설명">
            <a:extLst>
              <a:ext uri="{FF2B5EF4-FFF2-40B4-BE49-F238E27FC236}">
                <a16:creationId xmlns:a16="http://schemas.microsoft.com/office/drawing/2014/main" id="{DEB8B1D6-27CB-3C26-02CC-33643FCBD7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399" y="2542310"/>
            <a:ext cx="2939472" cy="2974108"/>
          </a:xfrm>
          <a:prstGeom prst="rect">
            <a:avLst/>
          </a:prstGeom>
          <a:ln>
            <a:noFill/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DDF8A2-B42B-9DD2-BCB7-60D896E5C1B3}"/>
              </a:ext>
            </a:extLst>
          </p:cNvPr>
          <p:cNvCxnSpPr>
            <a:cxnSpLocks/>
          </p:cNvCxnSpPr>
          <p:nvPr/>
        </p:nvCxnSpPr>
        <p:spPr>
          <a:xfrm flipV="1">
            <a:off x="2472253" y="3663954"/>
            <a:ext cx="408076" cy="4949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38A7B37-E060-677B-33FE-96AAA7BF58C3}"/>
              </a:ext>
            </a:extLst>
          </p:cNvPr>
          <p:cNvCxnSpPr>
            <a:cxnSpLocks/>
          </p:cNvCxnSpPr>
          <p:nvPr/>
        </p:nvCxnSpPr>
        <p:spPr>
          <a:xfrm flipV="1">
            <a:off x="3096521" y="4499462"/>
            <a:ext cx="0" cy="51861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2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BDE7E8-0652-55E3-F3A1-B7F08E057EF2}"/>
              </a:ext>
            </a:extLst>
          </p:cNvPr>
          <p:cNvSpPr/>
          <p:nvPr/>
        </p:nvSpPr>
        <p:spPr>
          <a:xfrm>
            <a:off x="0" y="1"/>
            <a:ext cx="12192000" cy="742950"/>
          </a:xfrm>
          <a:prstGeom prst="rect">
            <a:avLst/>
          </a:prstGeom>
          <a:solidFill>
            <a:srgbClr val="EF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sz="2400" b="1" dirty="0">
                <a:latin typeface="Malgun Gothic"/>
                <a:ea typeface="NanumGothic"/>
              </a:rPr>
              <a:t>  Main Idea</a:t>
            </a:r>
            <a:endParaRPr lang="ko-KR" sz="2400" b="1">
              <a:latin typeface="Malgun Gothic"/>
              <a:ea typeface="NanumGothic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7AB6AB-DF6A-0D29-85BB-A769C3276F00}"/>
              </a:ext>
            </a:extLst>
          </p:cNvPr>
          <p:cNvSpPr/>
          <p:nvPr/>
        </p:nvSpPr>
        <p:spPr>
          <a:xfrm>
            <a:off x="1082723" y="4543971"/>
            <a:ext cx="10244918" cy="1623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ADC8B5-7611-90E5-0F7D-E426CC3844A2}"/>
              </a:ext>
            </a:extLst>
          </p:cNvPr>
          <p:cNvSpPr/>
          <p:nvPr/>
        </p:nvSpPr>
        <p:spPr>
          <a:xfrm>
            <a:off x="9439701" y="4711098"/>
            <a:ext cx="1269241" cy="122829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latin typeface="+mn-ea"/>
              </a:rPr>
              <a:t>STOP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38EC64F-6FB7-D4CA-61B0-6004EF83F962}"/>
              </a:ext>
            </a:extLst>
          </p:cNvPr>
          <p:cNvSpPr/>
          <p:nvPr/>
        </p:nvSpPr>
        <p:spPr>
          <a:xfrm>
            <a:off x="7751920" y="5016018"/>
            <a:ext cx="614150" cy="64144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C3CDFC-65AD-98C3-FD58-F12A88EEBCB2}"/>
              </a:ext>
            </a:extLst>
          </p:cNvPr>
          <p:cNvSpPr/>
          <p:nvPr/>
        </p:nvSpPr>
        <p:spPr>
          <a:xfrm>
            <a:off x="6375777" y="5010099"/>
            <a:ext cx="614150" cy="64144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래픽 12" descr="위쪽 캐럿 단색으로 채워진">
            <a:extLst>
              <a:ext uri="{FF2B5EF4-FFF2-40B4-BE49-F238E27FC236}">
                <a16:creationId xmlns:a16="http://schemas.microsoft.com/office/drawing/2014/main" id="{1CCC7952-8FEE-9987-3278-B46B02D2E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2865" y="5029565"/>
            <a:ext cx="541362" cy="541362"/>
          </a:xfrm>
          <a:prstGeom prst="rect">
            <a:avLst/>
          </a:prstGeom>
        </p:spPr>
      </p:pic>
      <p:pic>
        <p:nvPicPr>
          <p:cNvPr id="15" name="그래픽 14" descr="아래쪽 캐럿 단색으로 채워진">
            <a:extLst>
              <a:ext uri="{FF2B5EF4-FFF2-40B4-BE49-F238E27FC236}">
                <a16:creationId xmlns:a16="http://schemas.microsoft.com/office/drawing/2014/main" id="{E1C827F4-A941-E588-B764-DBACA63C3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7845" y="5075633"/>
            <a:ext cx="531513" cy="5315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BFA3E6-EE0D-3799-E7AB-D3FFFADC67B7}"/>
              </a:ext>
            </a:extLst>
          </p:cNvPr>
          <p:cNvSpPr txBox="1"/>
          <p:nvPr/>
        </p:nvSpPr>
        <p:spPr>
          <a:xfrm>
            <a:off x="1519881" y="1163642"/>
            <a:ext cx="980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+mn-ea"/>
              </a:rPr>
              <a:t>의자 </a:t>
            </a:r>
            <a:r>
              <a:rPr kumimoji="1" lang="ko-KR" altLang="en-US" sz="2400" b="1" dirty="0">
                <a:solidFill>
                  <a:schemeClr val="accent4"/>
                </a:solidFill>
                <a:latin typeface="+mn-ea"/>
              </a:rPr>
              <a:t>팔걸이에 있는 버튼</a:t>
            </a:r>
            <a:r>
              <a:rPr kumimoji="1" lang="ko-KR" altLang="en-US" sz="2000" dirty="0">
                <a:latin typeface="+mn-ea"/>
              </a:rPr>
              <a:t>을 누르면 아래와 같은 기능들을 이용할 수 있습니다</a:t>
            </a:r>
            <a:r>
              <a:rPr kumimoji="1" lang="en-US" altLang="ko-KR" sz="2000" dirty="0">
                <a:latin typeface="+mn-ea"/>
              </a:rPr>
              <a:t>.</a:t>
            </a:r>
            <a:endParaRPr kumimoji="1" lang="ko-Kore-KR" altLang="en-US" sz="2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B0874-CC54-508F-CE18-3A8C9794CFDC}"/>
              </a:ext>
            </a:extLst>
          </p:cNvPr>
          <p:cNvSpPr txBox="1"/>
          <p:nvPr/>
        </p:nvSpPr>
        <p:spPr>
          <a:xfrm>
            <a:off x="1082723" y="1996757"/>
            <a:ext cx="2863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b="1" dirty="0">
                <a:latin typeface="+mn-ea"/>
              </a:rPr>
              <a:t>일어나기 </a:t>
            </a:r>
            <a:r>
              <a:rPr kumimoji="1" lang="en-US" altLang="ko-KR" sz="2200" b="1" dirty="0">
                <a:latin typeface="+mn-ea"/>
              </a:rPr>
              <a:t>/</a:t>
            </a:r>
            <a:r>
              <a:rPr kumimoji="1" lang="ko-KR" altLang="en-US" sz="2200" b="1" dirty="0">
                <a:latin typeface="+mn-ea"/>
              </a:rPr>
              <a:t> 앉기 버튼</a:t>
            </a:r>
            <a:endParaRPr kumimoji="1" lang="en-US" altLang="ko-KR" sz="22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40588-A844-E503-9307-4A8BFDD80762}"/>
              </a:ext>
            </a:extLst>
          </p:cNvPr>
          <p:cNvSpPr txBox="1"/>
          <p:nvPr/>
        </p:nvSpPr>
        <p:spPr>
          <a:xfrm>
            <a:off x="1067797" y="2472042"/>
            <a:ext cx="601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+mn-ea"/>
              </a:rPr>
              <a:t>원하는 기능을 </a:t>
            </a:r>
            <a:r>
              <a:rPr kumimoji="1" lang="en-US" altLang="ko-KR" dirty="0">
                <a:latin typeface="+mn-ea"/>
              </a:rPr>
              <a:t>3</a:t>
            </a:r>
            <a:r>
              <a:rPr kumimoji="1" lang="ko-KR" altLang="en-US" dirty="0">
                <a:latin typeface="+mn-ea"/>
              </a:rPr>
              <a:t>초 이상 누르면 해당 기능이 작동됩니다</a:t>
            </a:r>
            <a:r>
              <a:rPr kumimoji="1" lang="en-US" altLang="ko-KR" dirty="0">
                <a:latin typeface="+mn-ea"/>
              </a:rPr>
              <a:t>.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4078A2-E52E-9F69-1681-9356FA9AA4E2}"/>
              </a:ext>
            </a:extLst>
          </p:cNvPr>
          <p:cNvSpPr txBox="1"/>
          <p:nvPr/>
        </p:nvSpPr>
        <p:spPr>
          <a:xfrm>
            <a:off x="1097649" y="3165195"/>
            <a:ext cx="2076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200" b="1" dirty="0">
                <a:latin typeface="+mn-ea"/>
              </a:rPr>
              <a:t>비상</a:t>
            </a:r>
            <a:r>
              <a:rPr kumimoji="1" lang="ko-KR" altLang="en-US" sz="2200" b="1" dirty="0">
                <a:latin typeface="+mn-ea"/>
              </a:rPr>
              <a:t> 정지 버튼</a:t>
            </a:r>
            <a:endParaRPr kumimoji="1" lang="en-US" altLang="ko-KR" sz="22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7B25C5-E396-C608-C710-508F9B134710}"/>
              </a:ext>
            </a:extLst>
          </p:cNvPr>
          <p:cNvSpPr txBox="1"/>
          <p:nvPr/>
        </p:nvSpPr>
        <p:spPr>
          <a:xfrm>
            <a:off x="1097649" y="3661616"/>
            <a:ext cx="102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+mn-ea"/>
              </a:rPr>
              <a:t>비상 상황 발생 시 버튼을 누르면</a:t>
            </a:r>
            <a:r>
              <a:rPr kumimoji="1" lang="en-US" altLang="ko-KR" dirty="0">
                <a:latin typeface="+mn-ea"/>
              </a:rPr>
              <a:t>,</a:t>
            </a:r>
            <a:r>
              <a:rPr kumimoji="1" lang="ko-KR" altLang="en-US" dirty="0">
                <a:latin typeface="+mn-ea"/>
              </a:rPr>
              <a:t> 진행 중이던 기능 구동이 멈추고 원래대로 다시 되돌아갑니다</a:t>
            </a:r>
            <a:r>
              <a:rPr kumimoji="1" lang="en-US" altLang="ko-KR" dirty="0">
                <a:latin typeface="+mn-ea"/>
              </a:rPr>
              <a:t>.</a:t>
            </a:r>
            <a:r>
              <a:rPr kumimoji="1" lang="ko-KR" altLang="en-US" dirty="0">
                <a:latin typeface="+mn-ea"/>
              </a:rPr>
              <a:t> 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85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88EB1A-2D6C-9D82-CDA6-C52B82925CB0}"/>
              </a:ext>
            </a:extLst>
          </p:cNvPr>
          <p:cNvSpPr/>
          <p:nvPr/>
        </p:nvSpPr>
        <p:spPr>
          <a:xfrm>
            <a:off x="0" y="1"/>
            <a:ext cx="12192000" cy="742950"/>
          </a:xfrm>
          <a:prstGeom prst="rect">
            <a:avLst/>
          </a:prstGeom>
          <a:solidFill>
            <a:srgbClr val="EF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+mn-ea"/>
              </a:rPr>
              <a:t>  Main Idea</a:t>
            </a:r>
            <a:endParaRPr kumimoji="1" lang="ko-Kore-KR" altLang="en-US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62CA-EF7A-7C4B-84A5-B02CC8541050}"/>
              </a:ext>
            </a:extLst>
          </p:cNvPr>
          <p:cNvSpPr txBox="1"/>
          <p:nvPr/>
        </p:nvSpPr>
        <p:spPr>
          <a:xfrm>
            <a:off x="892053" y="1101780"/>
            <a:ext cx="1040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>
                <a:solidFill>
                  <a:schemeClr val="accent1"/>
                </a:solidFill>
                <a:latin typeface="+mn-ea"/>
              </a:rPr>
              <a:t>압전소자</a:t>
            </a:r>
            <a:r>
              <a:rPr kumimoji="1" lang="ko-Kore-KR" altLang="en-US" sz="2000" dirty="0">
                <a:latin typeface="+mn-ea"/>
              </a:rPr>
              <a:t>를</a:t>
            </a:r>
            <a:r>
              <a:rPr kumimoji="1" lang="ko-KR" altLang="en-US" sz="2000" dirty="0">
                <a:latin typeface="+mn-ea"/>
              </a:rPr>
              <a:t> 이용한 </a:t>
            </a:r>
            <a:r>
              <a:rPr kumimoji="1" lang="ko-Kore-KR" altLang="en-US" sz="2400" b="1" dirty="0">
                <a:solidFill>
                  <a:schemeClr val="accent1"/>
                </a:solidFill>
                <a:latin typeface="+mn-ea"/>
              </a:rPr>
              <a:t>자가</a:t>
            </a:r>
            <a:r>
              <a:rPr kumimoji="1" lang="ko-KR" altLang="en-US" sz="2400" b="1" dirty="0">
                <a:solidFill>
                  <a:schemeClr val="accent1"/>
                </a:solidFill>
                <a:latin typeface="+mn-ea"/>
              </a:rPr>
              <a:t> 발전 및 충전</a:t>
            </a:r>
            <a:r>
              <a:rPr kumimoji="1" lang="ko-KR" altLang="en-US" sz="2000" dirty="0">
                <a:latin typeface="+mn-ea"/>
              </a:rPr>
              <a:t>으로 별도의 전력 공급원이 필요하지 않습니다</a:t>
            </a:r>
            <a:r>
              <a:rPr kumimoji="1" lang="en-US" altLang="ko-KR" sz="2000" dirty="0">
                <a:latin typeface="+mn-ea"/>
              </a:rPr>
              <a:t>.</a:t>
            </a:r>
            <a:endParaRPr kumimoji="1" lang="ko-Kore-KR" altLang="en-US" sz="2000" dirty="0">
              <a:latin typeface="+mn-ea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AC7FD78-1157-A6D6-EB0D-E687662CBAB1}"/>
              </a:ext>
            </a:extLst>
          </p:cNvPr>
          <p:cNvCxnSpPr/>
          <p:nvPr/>
        </p:nvCxnSpPr>
        <p:spPr>
          <a:xfrm flipH="1" flipV="1">
            <a:off x="3981244" y="1908084"/>
            <a:ext cx="899675" cy="5632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F9E1230-3818-F3C8-A665-7FC5A7BB012C}"/>
              </a:ext>
            </a:extLst>
          </p:cNvPr>
          <p:cNvCxnSpPr/>
          <p:nvPr/>
        </p:nvCxnSpPr>
        <p:spPr>
          <a:xfrm flipH="1">
            <a:off x="889686" y="1908084"/>
            <a:ext cx="30915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DAA449-2603-123A-8609-C6C16C1A26FD}"/>
              </a:ext>
            </a:extLst>
          </p:cNvPr>
          <p:cNvSpPr/>
          <p:nvPr/>
        </p:nvSpPr>
        <p:spPr>
          <a:xfrm>
            <a:off x="889686" y="1908084"/>
            <a:ext cx="2248930" cy="5632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+mn-ea"/>
              </a:rPr>
              <a:t>압전소자란</a:t>
            </a:r>
            <a:r>
              <a:rPr kumimoji="1" lang="en-US" altLang="ko-Kore-KR" b="1" dirty="0">
                <a:latin typeface="+mn-ea"/>
              </a:rPr>
              <a:t>?</a:t>
            </a:r>
            <a:endParaRPr kumimoji="1" lang="ko-Kore-KR" altLang="en-US" b="1" dirty="0">
              <a:latin typeface="+mn-ea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CCB8D71A-E93B-6C4D-05B6-41557873BA92}"/>
              </a:ext>
            </a:extLst>
          </p:cNvPr>
          <p:cNvCxnSpPr>
            <a:cxnSpLocks/>
          </p:cNvCxnSpPr>
          <p:nvPr/>
        </p:nvCxnSpPr>
        <p:spPr>
          <a:xfrm flipV="1">
            <a:off x="6989921" y="1892855"/>
            <a:ext cx="1055534" cy="564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8781BFF2-9E75-C4D7-C2D7-B11D167942A5}"/>
              </a:ext>
            </a:extLst>
          </p:cNvPr>
          <p:cNvCxnSpPr>
            <a:cxnSpLocks/>
          </p:cNvCxnSpPr>
          <p:nvPr/>
        </p:nvCxnSpPr>
        <p:spPr>
          <a:xfrm flipH="1" flipV="1">
            <a:off x="8021250" y="1900469"/>
            <a:ext cx="3548272" cy="76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A4B797-89CF-EAB4-9D15-7E73DB76493F}"/>
              </a:ext>
            </a:extLst>
          </p:cNvPr>
          <p:cNvSpPr/>
          <p:nvPr/>
        </p:nvSpPr>
        <p:spPr>
          <a:xfrm>
            <a:off x="8891980" y="1908084"/>
            <a:ext cx="2677542" cy="5632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+mn-ea"/>
              </a:rPr>
              <a:t>중력</a:t>
            </a:r>
            <a:r>
              <a:rPr kumimoji="1" lang="ko-KR" altLang="en-US" b="1" dirty="0">
                <a:latin typeface="+mn-ea"/>
              </a:rPr>
              <a:t>에너지 </a:t>
            </a:r>
            <a:r>
              <a:rPr kumimoji="1" lang="ko-KR" altLang="en-US" b="1" dirty="0" err="1">
                <a:latin typeface="+mn-ea"/>
              </a:rPr>
              <a:t>하베스팅</a:t>
            </a:r>
            <a:r>
              <a:rPr kumimoji="1" lang="en-US" altLang="ko-Kore-KR" b="1" dirty="0">
                <a:latin typeface="+mn-ea"/>
              </a:rPr>
              <a:t>?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A4A7382-42BF-17A2-E19A-ED681CEA4DE5}"/>
              </a:ext>
            </a:extLst>
          </p:cNvPr>
          <p:cNvSpPr/>
          <p:nvPr/>
        </p:nvSpPr>
        <p:spPr>
          <a:xfrm>
            <a:off x="543107" y="2782427"/>
            <a:ext cx="3784716" cy="28131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&gt;&gt;</a:t>
            </a:r>
            <a:r>
              <a:rPr kumimoji="1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  <a:latin typeface="맑은 고딕"/>
                <a:ea typeface="맑은 고딕"/>
              </a:rPr>
              <a:t>압전소자는</a:t>
            </a:r>
            <a:r>
              <a:rPr kumimoji="1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400" b="1" dirty="0">
                <a:solidFill>
                  <a:schemeClr val="tx1"/>
                </a:solidFill>
                <a:latin typeface="맑은 고딕"/>
                <a:ea typeface="맑은 고딕"/>
              </a:rPr>
              <a:t>물리적인 힘을 전압으로</a:t>
            </a:r>
            <a:r>
              <a:rPr kumimoji="1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 변형시키는 장치입니다</a:t>
            </a:r>
            <a:r>
              <a:rPr kumimoji="1"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&gt;&gt;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임산부의 체중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은 기계적 에너지를 생성시키고 내장된 </a:t>
            </a:r>
            <a:r>
              <a:rPr kumimoji="1" lang="ko-KR" altLang="en-US" sz="1400" dirty="0" err="1">
                <a:solidFill>
                  <a:schemeClr val="tx1"/>
                </a:solidFill>
                <a:latin typeface="+mn-ea"/>
              </a:rPr>
              <a:t>압전소자가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기계적 에너지를 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전기적 에너지로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변환시킵니다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 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&gt;&gt;</a:t>
            </a:r>
            <a:r>
              <a:rPr kumimoji="1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 생성된 에너지는 내장형 저장장치에 저장하여 주 기능을 수행합니다</a:t>
            </a:r>
            <a:r>
              <a:rPr kumimoji="1"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0981FD40-48AC-DCCC-FFE6-528150C22D79}"/>
              </a:ext>
            </a:extLst>
          </p:cNvPr>
          <p:cNvSpPr/>
          <p:nvPr/>
        </p:nvSpPr>
        <p:spPr>
          <a:xfrm>
            <a:off x="8046692" y="2782426"/>
            <a:ext cx="3784716" cy="28131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&gt;&gt;</a:t>
            </a:r>
            <a:r>
              <a:rPr kumimoji="1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 에너지 </a:t>
            </a:r>
            <a:r>
              <a:rPr kumimoji="1" lang="ko-KR" altLang="en-US" sz="1400" dirty="0" err="1">
                <a:solidFill>
                  <a:schemeClr val="tx1"/>
                </a:solidFill>
                <a:latin typeface="맑은 고딕"/>
                <a:ea typeface="맑은 고딕"/>
              </a:rPr>
              <a:t>하베스팅이란</a:t>
            </a:r>
            <a:r>
              <a:rPr kumimoji="1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400" b="1" dirty="0">
                <a:solidFill>
                  <a:schemeClr val="tx1"/>
                </a:solidFill>
                <a:latin typeface="맑은 고딕"/>
                <a:ea typeface="맑은 고딕"/>
              </a:rPr>
              <a:t>버려지는 에너지를 수집</a:t>
            </a:r>
            <a:r>
              <a:rPr kumimoji="1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해 전기로 </a:t>
            </a:r>
            <a:r>
              <a:rPr kumimoji="1" lang="ko-KR" altLang="en-US" sz="1400" dirty="0" err="1">
                <a:solidFill>
                  <a:schemeClr val="tx1"/>
                </a:solidFill>
                <a:latin typeface="맑은 고딕"/>
                <a:ea typeface="맑은 고딕"/>
              </a:rPr>
              <a:t>바꿔쓰는</a:t>
            </a:r>
            <a:r>
              <a:rPr kumimoji="1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 기술을 말합니다</a:t>
            </a:r>
            <a:r>
              <a:rPr kumimoji="1"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&gt;&gt; </a:t>
            </a:r>
            <a:r>
              <a:rPr kumimoji="1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과속 </a:t>
            </a:r>
            <a:r>
              <a:rPr kumimoji="1" lang="ko-KR" altLang="en-US" sz="1400" dirty="0" err="1">
                <a:solidFill>
                  <a:schemeClr val="tx1"/>
                </a:solidFill>
                <a:latin typeface="맑은 고딕"/>
                <a:ea typeface="맑은 고딕"/>
              </a:rPr>
              <a:t>방지턱</a:t>
            </a:r>
            <a:r>
              <a:rPr kumimoji="1"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톨게이트</a:t>
            </a:r>
            <a:r>
              <a:rPr kumimoji="1"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횡단보도 등 자동차의 압력을 이용하여 중력 에너지 </a:t>
            </a:r>
            <a:r>
              <a:rPr kumimoji="1" lang="ko-KR" altLang="en-US" sz="1400" dirty="0" err="1">
                <a:solidFill>
                  <a:schemeClr val="tx1"/>
                </a:solidFill>
                <a:latin typeface="맑은 고딕"/>
                <a:ea typeface="맑은 고딕"/>
              </a:rPr>
              <a:t>하베스팅</a:t>
            </a:r>
            <a:r>
              <a:rPr kumimoji="1" lang="ko-KR" altLang="en-US" sz="1400" dirty="0">
                <a:solidFill>
                  <a:schemeClr val="tx1"/>
                </a:solidFill>
                <a:latin typeface="맑은 고딕"/>
                <a:ea typeface="맑은 고딕"/>
              </a:rPr>
              <a:t> 기술이 사용된 예가 있습니다</a:t>
            </a:r>
            <a:r>
              <a:rPr kumimoji="1"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FC7FE5-3A0A-F598-7C25-52F29103EAAE}"/>
              </a:ext>
            </a:extLst>
          </p:cNvPr>
          <p:cNvSpPr txBox="1"/>
          <p:nvPr/>
        </p:nvSpPr>
        <p:spPr>
          <a:xfrm>
            <a:off x="892053" y="5954999"/>
            <a:ext cx="1040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+mn-ea"/>
              </a:rPr>
              <a:t>→ </a:t>
            </a:r>
            <a:r>
              <a:rPr kumimoji="1" lang="ko-KR" altLang="en-US" sz="2400" b="1" dirty="0" err="1">
                <a:latin typeface="+mn-ea"/>
              </a:rPr>
              <a:t>압전소자를</a:t>
            </a:r>
            <a:r>
              <a:rPr kumimoji="1" lang="ko-KR" altLang="en-US" sz="2400" b="1" dirty="0">
                <a:latin typeface="+mn-ea"/>
              </a:rPr>
              <a:t> 이용한 중력 에너지 </a:t>
            </a:r>
            <a:r>
              <a:rPr kumimoji="1" lang="ko-KR" altLang="en-US" sz="2400" b="1" dirty="0" err="1">
                <a:latin typeface="+mn-ea"/>
              </a:rPr>
              <a:t>하베스팅을</a:t>
            </a:r>
            <a:r>
              <a:rPr kumimoji="1" lang="ko-KR" altLang="en-US" sz="2400" b="1" dirty="0">
                <a:latin typeface="+mn-ea"/>
              </a:rPr>
              <a:t> 의자에 적용하는 것이 핵심</a:t>
            </a:r>
            <a:endParaRPr kumimoji="1" lang="ko-Kore-KR" altLang="en-US" sz="2000" dirty="0">
              <a:latin typeface="+mn-ea"/>
            </a:endParaRPr>
          </a:p>
        </p:txBody>
      </p:sp>
      <p:pic>
        <p:nvPicPr>
          <p:cNvPr id="7" name="그림 10" descr="하늘이(가) 표시된 사진&#10;&#10;자동 생성된 설명">
            <a:extLst>
              <a:ext uri="{FF2B5EF4-FFF2-40B4-BE49-F238E27FC236}">
                <a16:creationId xmlns:a16="http://schemas.microsoft.com/office/drawing/2014/main" id="{C44AA5AE-E800-51D4-E9F8-4F663349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73" y="2747397"/>
            <a:ext cx="3308131" cy="28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1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B0A42E45-76E5-137A-12D7-387532374F3A}"/>
              </a:ext>
            </a:extLst>
          </p:cNvPr>
          <p:cNvSpPr/>
          <p:nvPr/>
        </p:nvSpPr>
        <p:spPr>
          <a:xfrm>
            <a:off x="1187814" y="2046796"/>
            <a:ext cx="9684310" cy="4206693"/>
          </a:xfrm>
          <a:prstGeom prst="roundRect">
            <a:avLst/>
          </a:prstGeom>
          <a:solidFill>
            <a:srgbClr val="EFAAAC">
              <a:alpha val="91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ko-KR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DE65F38-77FC-EEFD-E3B5-E1CAF18F824D}"/>
              </a:ext>
            </a:extLst>
          </p:cNvPr>
          <p:cNvCxnSpPr>
            <a:cxnSpLocks/>
          </p:cNvCxnSpPr>
          <p:nvPr/>
        </p:nvCxnSpPr>
        <p:spPr>
          <a:xfrm>
            <a:off x="5767426" y="2858095"/>
            <a:ext cx="0" cy="2593377"/>
          </a:xfrm>
          <a:prstGeom prst="line">
            <a:avLst/>
          </a:prstGeom>
          <a:ln w="12700">
            <a:solidFill>
              <a:srgbClr val="EFAA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276F7B38-D468-3E72-36F2-167F4D82FB41}"/>
              </a:ext>
            </a:extLst>
          </p:cNvPr>
          <p:cNvCxnSpPr>
            <a:cxnSpLocks/>
          </p:cNvCxnSpPr>
          <p:nvPr/>
        </p:nvCxnSpPr>
        <p:spPr>
          <a:xfrm>
            <a:off x="5501869" y="2849423"/>
            <a:ext cx="531115" cy="0"/>
          </a:xfrm>
          <a:prstGeom prst="line">
            <a:avLst/>
          </a:prstGeom>
          <a:ln w="12700">
            <a:solidFill>
              <a:srgbClr val="EFAA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7C27F06-B136-1177-4F56-53D662CA08E7}"/>
              </a:ext>
            </a:extLst>
          </p:cNvPr>
          <p:cNvSpPr/>
          <p:nvPr/>
        </p:nvSpPr>
        <p:spPr>
          <a:xfrm>
            <a:off x="6328016" y="2392067"/>
            <a:ext cx="861511" cy="837494"/>
          </a:xfrm>
          <a:prstGeom prst="ellipse">
            <a:avLst/>
          </a:prstGeom>
          <a:solidFill>
            <a:srgbClr val="FE8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21" name="그래픽 20" descr="설정 단색으로 채워진">
            <a:extLst>
              <a:ext uri="{FF2B5EF4-FFF2-40B4-BE49-F238E27FC236}">
                <a16:creationId xmlns:a16="http://schemas.microsoft.com/office/drawing/2014/main" id="{33E6738A-F2FF-2974-4BFE-21BAA6AAB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645" y="2544669"/>
            <a:ext cx="531999" cy="531999"/>
          </a:xfrm>
          <a:prstGeom prst="rect">
            <a:avLst/>
          </a:prstGeom>
        </p:spPr>
      </p:pic>
      <p:pic>
        <p:nvPicPr>
          <p:cNvPr id="23" name="그래픽 22" descr="정렬 단색으로 채워진">
            <a:extLst>
              <a:ext uri="{FF2B5EF4-FFF2-40B4-BE49-F238E27FC236}">
                <a16:creationId xmlns:a16="http://schemas.microsoft.com/office/drawing/2014/main" id="{74446C5B-ED2B-7FD0-9B2C-38A4D598F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8598" y="2590085"/>
            <a:ext cx="441166" cy="441166"/>
          </a:xfrm>
          <a:prstGeom prst="rect">
            <a:avLst/>
          </a:prstGeom>
        </p:spPr>
      </p:pic>
      <p:pic>
        <p:nvPicPr>
          <p:cNvPr id="35" name="그래픽 34" descr="온도계 단색으로 채워진">
            <a:extLst>
              <a:ext uri="{FF2B5EF4-FFF2-40B4-BE49-F238E27FC236}">
                <a16:creationId xmlns:a16="http://schemas.microsoft.com/office/drawing/2014/main" id="{8810F88D-6490-FFF1-BDF4-A16A7CE88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1368" y="3900578"/>
            <a:ext cx="509755" cy="5097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ED0725B-6E4F-4E5E-9B27-A172AA37495C}"/>
              </a:ext>
            </a:extLst>
          </p:cNvPr>
          <p:cNvSpPr txBox="1"/>
          <p:nvPr/>
        </p:nvSpPr>
        <p:spPr>
          <a:xfrm>
            <a:off x="2620193" y="2514163"/>
            <a:ext cx="167294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좌판 및 등받이 개별 각도</a:t>
            </a:r>
            <a:r>
              <a:rPr kumimoji="1"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NanumGothic"/>
              </a:rPr>
              <a:t> </a:t>
            </a:r>
            <a:r>
              <a:rPr kumimoji="1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조절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89A4C12A-0C4F-4109-FE1C-DCF85E0E9070}"/>
              </a:ext>
            </a:extLst>
          </p:cNvPr>
          <p:cNvCxnSpPr>
            <a:cxnSpLocks/>
          </p:cNvCxnSpPr>
          <p:nvPr/>
        </p:nvCxnSpPr>
        <p:spPr>
          <a:xfrm>
            <a:off x="5512502" y="4150143"/>
            <a:ext cx="531115" cy="0"/>
          </a:xfrm>
          <a:prstGeom prst="line">
            <a:avLst/>
          </a:prstGeom>
          <a:ln w="12700">
            <a:solidFill>
              <a:srgbClr val="EFAA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C42AD36A-9413-BDB7-F000-BD9E73B9211A}"/>
              </a:ext>
            </a:extLst>
          </p:cNvPr>
          <p:cNvCxnSpPr>
            <a:cxnSpLocks/>
          </p:cNvCxnSpPr>
          <p:nvPr/>
        </p:nvCxnSpPr>
        <p:spPr>
          <a:xfrm>
            <a:off x="5512502" y="5451472"/>
            <a:ext cx="531115" cy="0"/>
          </a:xfrm>
          <a:prstGeom prst="line">
            <a:avLst/>
          </a:prstGeom>
          <a:ln w="12700">
            <a:solidFill>
              <a:srgbClr val="EFAA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56C00D2E-5150-82B5-8D89-87530B1EA4ED}"/>
              </a:ext>
            </a:extLst>
          </p:cNvPr>
          <p:cNvSpPr/>
          <p:nvPr/>
        </p:nvSpPr>
        <p:spPr>
          <a:xfrm>
            <a:off x="4347698" y="2391922"/>
            <a:ext cx="861511" cy="837494"/>
          </a:xfrm>
          <a:prstGeom prst="ellipse">
            <a:avLst/>
          </a:prstGeom>
          <a:noFill/>
          <a:ln>
            <a:solidFill>
              <a:srgbClr val="FE8E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E16179E-1202-8A5E-040D-4213F0C73896}"/>
              </a:ext>
            </a:extLst>
          </p:cNvPr>
          <p:cNvSpPr/>
          <p:nvPr/>
        </p:nvSpPr>
        <p:spPr>
          <a:xfrm>
            <a:off x="4347698" y="3731396"/>
            <a:ext cx="861511" cy="837494"/>
          </a:xfrm>
          <a:prstGeom prst="ellipse">
            <a:avLst/>
          </a:prstGeom>
          <a:solidFill>
            <a:srgbClr val="FE8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25" name="그래픽 24" descr="슬리퍼 단색으로 채워진">
            <a:extLst>
              <a:ext uri="{FF2B5EF4-FFF2-40B4-BE49-F238E27FC236}">
                <a16:creationId xmlns:a16="http://schemas.microsoft.com/office/drawing/2014/main" id="{B18BC6ED-92C6-9961-6B69-2A96E89527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6453" y="3900433"/>
            <a:ext cx="517191" cy="517191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78523437-5AA4-73B9-266F-C3C1772F03E4}"/>
              </a:ext>
            </a:extLst>
          </p:cNvPr>
          <p:cNvSpPr/>
          <p:nvPr/>
        </p:nvSpPr>
        <p:spPr>
          <a:xfrm>
            <a:off x="6322747" y="3740426"/>
            <a:ext cx="861511" cy="837494"/>
          </a:xfrm>
          <a:prstGeom prst="ellipse">
            <a:avLst/>
          </a:prstGeom>
          <a:noFill/>
          <a:ln>
            <a:solidFill>
              <a:srgbClr val="FE8E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60AC4BC-9384-12F3-61BE-4BFB30ACF882}"/>
              </a:ext>
            </a:extLst>
          </p:cNvPr>
          <p:cNvSpPr/>
          <p:nvPr/>
        </p:nvSpPr>
        <p:spPr>
          <a:xfrm>
            <a:off x="4354292" y="5032725"/>
            <a:ext cx="861511" cy="837494"/>
          </a:xfrm>
          <a:prstGeom prst="ellipse">
            <a:avLst/>
          </a:prstGeom>
          <a:noFill/>
          <a:ln>
            <a:solidFill>
              <a:srgbClr val="FE8E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F1BEA5D-58B7-DD28-133D-44E20CE5982A}"/>
              </a:ext>
            </a:extLst>
          </p:cNvPr>
          <p:cNvSpPr/>
          <p:nvPr/>
        </p:nvSpPr>
        <p:spPr>
          <a:xfrm>
            <a:off x="6321257" y="5032725"/>
            <a:ext cx="861511" cy="837494"/>
          </a:xfrm>
          <a:prstGeom prst="ellipse">
            <a:avLst/>
          </a:prstGeom>
          <a:solidFill>
            <a:srgbClr val="FE8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17" name="그래픽 16" descr="오른쪽으로 굽은 줄 화살표 단색으로 채워진">
            <a:extLst>
              <a:ext uri="{FF2B5EF4-FFF2-40B4-BE49-F238E27FC236}">
                <a16:creationId xmlns:a16="http://schemas.microsoft.com/office/drawing/2014/main" id="{B4CB35E0-3F6D-9BBD-1CA1-374B7DF1A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11066" y="5270571"/>
            <a:ext cx="358065" cy="358065"/>
          </a:xfrm>
          <a:prstGeom prst="rect">
            <a:avLst/>
          </a:prstGeom>
        </p:spPr>
      </p:pic>
      <p:pic>
        <p:nvPicPr>
          <p:cNvPr id="31" name="그래픽 30" descr="좌뇌 및 우뇌 단색으로 채워진">
            <a:extLst>
              <a:ext uri="{FF2B5EF4-FFF2-40B4-BE49-F238E27FC236}">
                <a16:creationId xmlns:a16="http://schemas.microsoft.com/office/drawing/2014/main" id="{F9E9A556-2DFD-D25C-9276-6720A46CD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84349" y="5157100"/>
            <a:ext cx="593912" cy="5939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F8C3F74-9FC4-E15E-FD3B-46632134BF51}"/>
              </a:ext>
            </a:extLst>
          </p:cNvPr>
          <p:cNvSpPr txBox="1"/>
          <p:nvPr/>
        </p:nvSpPr>
        <p:spPr>
          <a:xfrm>
            <a:off x="2580780" y="3980866"/>
            <a:ext cx="167893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발판 각도 조절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D9CD1D-B472-9149-D0A7-0E86C0754F56}"/>
              </a:ext>
            </a:extLst>
          </p:cNvPr>
          <p:cNvSpPr txBox="1"/>
          <p:nvPr/>
        </p:nvSpPr>
        <p:spPr>
          <a:xfrm>
            <a:off x="2833366" y="5280326"/>
            <a:ext cx="131121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메모리 기능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B97EBC-A990-C920-8DD4-3F24491C574E}"/>
              </a:ext>
            </a:extLst>
          </p:cNvPr>
          <p:cNvSpPr txBox="1"/>
          <p:nvPr/>
        </p:nvSpPr>
        <p:spPr>
          <a:xfrm>
            <a:off x="7400109" y="2515121"/>
            <a:ext cx="167294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중심봉</a:t>
            </a:r>
            <a:r>
              <a:rPr kumimoji="1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 높낮이 개별 조절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D8EBE-1DA0-0DC7-8162-F27C55D6811F}"/>
              </a:ext>
            </a:extLst>
          </p:cNvPr>
          <p:cNvSpPr txBox="1"/>
          <p:nvPr/>
        </p:nvSpPr>
        <p:spPr>
          <a:xfrm>
            <a:off x="7400109" y="3985732"/>
            <a:ext cx="167294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좌판 </a:t>
            </a:r>
            <a:r>
              <a:rPr kumimoji="1"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온열</a:t>
            </a:r>
            <a:r>
              <a:rPr kumimoji="1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 기능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7B1E-C4E2-91D2-DCA5-9F81071A98D2}"/>
              </a:ext>
            </a:extLst>
          </p:cNvPr>
          <p:cNvSpPr txBox="1"/>
          <p:nvPr/>
        </p:nvSpPr>
        <p:spPr>
          <a:xfrm>
            <a:off x="7400109" y="5166237"/>
            <a:ext cx="223629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메모리 및 각도</a:t>
            </a:r>
            <a:r>
              <a:rPr kumimoji="1"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NanumGothic"/>
              </a:rPr>
              <a:t>(</a:t>
            </a:r>
            <a:r>
              <a:rPr kumimoji="1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높낮이</a:t>
            </a:r>
            <a:r>
              <a:rPr kumimoji="1"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NanumGothic"/>
              </a:rPr>
              <a:t>)</a:t>
            </a:r>
            <a:r>
              <a:rPr kumimoji="1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rPr>
              <a:t> 리셋 기능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A4E7E3-44E3-0A37-51F1-ECE3EA8D4B64}"/>
              </a:ext>
            </a:extLst>
          </p:cNvPr>
          <p:cNvSpPr txBox="1"/>
          <p:nvPr/>
        </p:nvSpPr>
        <p:spPr>
          <a:xfrm>
            <a:off x="585729" y="1225897"/>
            <a:ext cx="111315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ore-KR" altLang="en-US" sz="2000" b="1" dirty="0">
                <a:latin typeface="Malgun Gothic"/>
                <a:ea typeface="NanumGothic"/>
              </a:rPr>
              <a:t>상용화되어</a:t>
            </a:r>
            <a:r>
              <a:rPr kumimoji="1" lang="ko-KR" altLang="en-US" sz="2000" b="1" dirty="0">
                <a:latin typeface="Malgun Gothic"/>
                <a:ea typeface="Malgun Gothic"/>
              </a:rPr>
              <a:t> 가정용으로 보급 시 </a:t>
            </a:r>
            <a:r>
              <a:rPr kumimoji="1" lang="ko-KR" altLang="en-US" sz="2800" b="1" dirty="0">
                <a:solidFill>
                  <a:schemeClr val="accent2"/>
                </a:solidFill>
                <a:latin typeface="Malgun Gothic"/>
                <a:ea typeface="Malgun Gothic"/>
              </a:rPr>
              <a:t>전원을 연결하여 다양한 기능</a:t>
            </a:r>
            <a:r>
              <a:rPr kumimoji="1" lang="ko-KR" altLang="en-US" sz="2000" b="1" dirty="0">
                <a:latin typeface="Malgun Gothic"/>
                <a:ea typeface="Malgun Gothic"/>
              </a:rPr>
              <a:t>을 추가할 수 있습니다</a:t>
            </a:r>
            <a:r>
              <a:rPr kumimoji="1" lang="en-US" altLang="ko-KR" sz="2000" b="1" dirty="0">
                <a:latin typeface="Malgun Gothic"/>
                <a:ea typeface="NanumGothic"/>
              </a:rPr>
              <a:t>.</a:t>
            </a:r>
            <a:endParaRPr lang="ko-KR" altLang="en-US" sz="2000" b="1">
              <a:latin typeface="Malgun Gothic"/>
              <a:ea typeface="Nanum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291D70-1275-A788-0851-85C764B73E60}"/>
              </a:ext>
            </a:extLst>
          </p:cNvPr>
          <p:cNvSpPr/>
          <p:nvPr/>
        </p:nvSpPr>
        <p:spPr>
          <a:xfrm>
            <a:off x="0" y="1"/>
            <a:ext cx="12192000" cy="742950"/>
          </a:xfrm>
          <a:prstGeom prst="rect">
            <a:avLst/>
          </a:prstGeom>
          <a:solidFill>
            <a:srgbClr val="EF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b="1" dirty="0">
                <a:latin typeface="+mn-ea"/>
              </a:rPr>
              <a:t>  Expected Effect</a:t>
            </a:r>
            <a:endParaRPr kumimoji="1" lang="ko-Kore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846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604</Words>
  <Application>Microsoft Office PowerPoint</Application>
  <PresentationFormat>와이드스크린</PresentationFormat>
  <Paragraphs>107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홍지수</dc:creator>
  <cp:lastModifiedBy>홍지수</cp:lastModifiedBy>
  <cp:revision>321</cp:revision>
  <dcterms:created xsi:type="dcterms:W3CDTF">2023-02-05T04:42:44Z</dcterms:created>
  <dcterms:modified xsi:type="dcterms:W3CDTF">2023-02-13T05:33:01Z</dcterms:modified>
</cp:coreProperties>
</file>