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770" r:id="rId1"/>
  </p:sldMasterIdLst>
  <p:notesMasterIdLst>
    <p:notesMasterId r:id="rId19"/>
  </p:notesMasterIdLst>
  <p:handoutMasterIdLst>
    <p:handoutMasterId r:id="rId20"/>
  </p:handoutMasterIdLst>
  <p:sldIdLst>
    <p:sldId id="621" r:id="rId2"/>
    <p:sldId id="668" r:id="rId3"/>
    <p:sldId id="658" r:id="rId4"/>
    <p:sldId id="673" r:id="rId5"/>
    <p:sldId id="674" r:id="rId6"/>
    <p:sldId id="675" r:id="rId7"/>
    <p:sldId id="672" r:id="rId8"/>
    <p:sldId id="660" r:id="rId9"/>
    <p:sldId id="680" r:id="rId10"/>
    <p:sldId id="681" r:id="rId11"/>
    <p:sldId id="682" r:id="rId12"/>
    <p:sldId id="678" r:id="rId13"/>
    <p:sldId id="671" r:id="rId14"/>
    <p:sldId id="676" r:id="rId15"/>
    <p:sldId id="677" r:id="rId16"/>
    <p:sldId id="665" r:id="rId17"/>
    <p:sldId id="683" r:id="rId18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orient="horz" pos="4319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pos="2018" userDrawn="1">
          <p15:clr>
            <a:srgbClr val="A4A3A4"/>
          </p15:clr>
        </p15:guide>
        <p15:guide id="6" pos="340" userDrawn="1">
          <p15:clr>
            <a:srgbClr val="A4A3A4"/>
          </p15:clr>
        </p15:guide>
        <p15:guide id="7" pos="4422" userDrawn="1">
          <p15:clr>
            <a:srgbClr val="A4A3A4"/>
          </p15:clr>
        </p15:guide>
        <p15:guide id="8" pos="2971" userDrawn="1">
          <p15:clr>
            <a:srgbClr val="A4A3A4"/>
          </p15:clr>
        </p15:guide>
        <p15:guide id="9" pos="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5C05"/>
    <a:srgbClr val="D020BB"/>
    <a:srgbClr val="00CC66"/>
    <a:srgbClr val="66FF66"/>
    <a:srgbClr val="E6EB29"/>
    <a:srgbClr val="00CC00"/>
    <a:srgbClr val="99FFC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2694" autoAdjust="0"/>
  </p:normalViewPr>
  <p:slideViewPr>
    <p:cSldViewPr>
      <p:cViewPr varScale="1">
        <p:scale>
          <a:sx n="92" d="100"/>
          <a:sy n="92" d="100"/>
        </p:scale>
        <p:origin x="62" y="487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962" y="4873626"/>
            <a:ext cx="5204139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3638" y="887413"/>
            <a:ext cx="4778375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8C2-C4E8-4084-A834-5E9AB5CBCD17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66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28E0-9C0A-4DB8-9040-7FEC344EB220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90372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4" y="6377942"/>
            <a:ext cx="2926079" cy="3693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254D-36B0-4DE8-886B-E0CCE1C5786C}" type="datetime1">
              <a:rPr lang="ko-KR" altLang="en-US" smtClean="0"/>
              <a:t>2021-09-07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6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Sogang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234197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26D1DD-0333-47DA-862B-BA881CCBA281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4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98" r:id="rId3"/>
    <p:sldLayoutId id="2147484801" r:id="rId4"/>
  </p:sldLayoutIdLst>
  <p:transition>
    <p:cut/>
  </p:transition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HungryMan/gososil_2021/tree/main/week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en-US" altLang="ko-KR" sz="3600" dirty="0">
                <a:latin typeface="+mj-ea"/>
              </a:rPr>
              <a:t>Monte Carlo Simulation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고급 소프트웨어 실습</a:t>
            </a:r>
            <a:r>
              <a:rPr lang="en-US" altLang="ko-KR" sz="4000" dirty="0"/>
              <a:t>(CSE4152)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E2F28-2E6B-5E4A-A1F9-5135C0980928}"/>
              </a:ext>
            </a:extLst>
          </p:cNvPr>
          <p:cNvSpPr txBox="1"/>
          <p:nvPr/>
        </p:nvSpPr>
        <p:spPr>
          <a:xfrm>
            <a:off x="4190324" y="27199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214698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/>
              <a:t>히스토그램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4"/>
            <a:ext cx="7704856" cy="46738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[0,99] </a:t>
            </a:r>
            <a:r>
              <a:rPr lang="ko-KR" altLang="en-US" dirty="0"/>
              <a:t>범위에서 </a:t>
            </a:r>
            <a:r>
              <a:rPr lang="en-US" altLang="ko-KR" dirty="0" err="1"/>
              <a:t>stdlib.h</a:t>
            </a:r>
            <a:r>
              <a:rPr lang="ko-KR" altLang="en-US" dirty="0"/>
              <a:t>의 </a:t>
            </a:r>
            <a:r>
              <a:rPr lang="en-US" altLang="ko-KR" dirty="0"/>
              <a:t>rand() </a:t>
            </a:r>
            <a:r>
              <a:rPr lang="ko-KR" altLang="en-US" dirty="0"/>
              <a:t>사용하여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난수를 생성하는 과정을 여러 번 반복하고</a:t>
            </a:r>
            <a:r>
              <a:rPr lang="en-US" altLang="ko-KR" dirty="0"/>
              <a:t>, </a:t>
            </a:r>
            <a:r>
              <a:rPr lang="ko-KR" altLang="en-US" dirty="0"/>
              <a:t>각각의 경우에서 생성된 난수에 대한 분포를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WIN32</a:t>
            </a:r>
            <a:r>
              <a:rPr lang="ko-KR" altLang="en-US" dirty="0"/>
              <a:t>를 사용하여 분포를 </a:t>
            </a:r>
            <a:r>
              <a:rPr lang="ko-KR" altLang="en-US" dirty="0" smtClean="0"/>
              <a:t>히스토그램 </a:t>
            </a:r>
            <a:r>
              <a:rPr lang="ko-KR" altLang="en-US" dirty="0"/>
              <a:t>형식으로 나타내고</a:t>
            </a:r>
            <a:r>
              <a:rPr lang="en-US" altLang="ko-KR" dirty="0"/>
              <a:t>, </a:t>
            </a:r>
            <a:r>
              <a:rPr lang="ko-KR" altLang="en-US" dirty="0"/>
              <a:t>분포가 </a:t>
            </a:r>
            <a:r>
              <a:rPr lang="en-US" altLang="ko-KR" dirty="0"/>
              <a:t>uniform distribution</a:t>
            </a:r>
            <a:r>
              <a:rPr lang="ko-KR" altLang="en-US" dirty="0"/>
              <a:t>의 형태를 </a:t>
            </a:r>
            <a:r>
              <a:rPr lang="ko-KR" altLang="en-US" dirty="0" smtClean="0"/>
              <a:t>보이는지 확인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913851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</a:t>
            </a:r>
            <a:r>
              <a:rPr lang="ko-KR" altLang="en-US" dirty="0"/>
              <a:t> 결과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90E664-052A-43D5-83FF-387F756BF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60848"/>
            <a:ext cx="3612308" cy="4143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5BD1ED-C7E3-2640-A01B-613B06879329}"/>
              </a:ext>
            </a:extLst>
          </p:cNvPr>
          <p:cNvSpPr txBox="1"/>
          <p:nvPr/>
        </p:nvSpPr>
        <p:spPr>
          <a:xfrm>
            <a:off x="3944187" y="629214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실행 결과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344734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</a:t>
            </a:r>
            <a:r>
              <a:rPr lang="ko-KR" altLang="en-US" dirty="0"/>
              <a:t>주사위 던지기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4"/>
            <a:ext cx="7704856" cy="46738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실습은 </a:t>
            </a:r>
            <a:r>
              <a:rPr lang="en-US" altLang="ko-KR" dirty="0"/>
              <a:t>Visual Studio </a:t>
            </a:r>
            <a:r>
              <a:rPr lang="ko-KR" altLang="en-US" dirty="0"/>
              <a:t>환경에서 </a:t>
            </a:r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win32 programming </a:t>
            </a:r>
            <a:r>
              <a:rPr lang="ko-KR" altLang="en-US" dirty="0"/>
              <a:t>을 통해 </a:t>
            </a:r>
            <a:r>
              <a:rPr lang="ko-KR" altLang="en-US" dirty="0" smtClean="0"/>
              <a:t>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rand() 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en-US" altLang="ko-KR" dirty="0" err="1"/>
              <a:t>MAX_TRY</a:t>
            </a:r>
            <a:r>
              <a:rPr lang="ko-KR" altLang="en-US" dirty="0"/>
              <a:t>의 값만큼 </a:t>
            </a:r>
            <a:r>
              <a:rPr lang="en-US" altLang="ko-KR" dirty="0"/>
              <a:t> </a:t>
            </a:r>
            <a:r>
              <a:rPr lang="ko-KR" altLang="en-US" dirty="0"/>
              <a:t>주사위를 </a:t>
            </a:r>
            <a:r>
              <a:rPr lang="ko-KR" altLang="en-US" dirty="0" smtClean="0"/>
              <a:t>던짐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 </a:t>
            </a:r>
            <a:r>
              <a:rPr lang="ko-KR" altLang="en-US" dirty="0"/>
              <a:t>첫번째 던진 주사위의 눈의 값과 두번째로 던진 주사위의 눈의 값의 합이 </a:t>
            </a:r>
            <a:r>
              <a:rPr lang="en-US" altLang="ko-KR" dirty="0"/>
              <a:t>8</a:t>
            </a:r>
            <a:r>
              <a:rPr lang="ko-KR" altLang="en-US" dirty="0"/>
              <a:t>인 경우를 </a:t>
            </a:r>
            <a:r>
              <a:rPr lang="en-US" altLang="ko-KR" dirty="0"/>
              <a:t>hit</a:t>
            </a:r>
            <a:r>
              <a:rPr lang="ko-KR" altLang="en-US" dirty="0"/>
              <a:t>으로 </a:t>
            </a:r>
            <a:r>
              <a:rPr lang="ko-KR" altLang="en-US" dirty="0" smtClean="0"/>
              <a:t>간주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몬테카를로</a:t>
            </a:r>
            <a:r>
              <a:rPr lang="ko-KR" altLang="en-US" dirty="0"/>
              <a:t> </a:t>
            </a:r>
            <a:r>
              <a:rPr lang="ko-KR" altLang="en-US" dirty="0" smtClean="0"/>
              <a:t>시뮬레이</a:t>
            </a:r>
            <a:r>
              <a:rPr lang="ko-KR" altLang="en-US" dirty="0"/>
              <a:t>션</a:t>
            </a:r>
            <a:r>
              <a:rPr lang="ko-KR" altLang="en-US" dirty="0" smtClean="0"/>
              <a:t>을 </a:t>
            </a:r>
            <a:r>
              <a:rPr lang="ko-KR" altLang="en-US" dirty="0"/>
              <a:t>사용하여 두 번 주사위를 던질 때 눈의 합이 총 </a:t>
            </a:r>
            <a:r>
              <a:rPr lang="en-US" altLang="ko-KR" dirty="0"/>
              <a:t>8</a:t>
            </a:r>
            <a:r>
              <a:rPr lang="ko-KR" altLang="en-US" dirty="0"/>
              <a:t>이 될 확률을 구하고 오차율을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13512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2.</a:t>
            </a:r>
            <a:r>
              <a:rPr lang="ko-KR" altLang="en-US" dirty="0"/>
              <a:t> 결과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C97DD-30AE-5B42-BEA8-2C70A35E78D7}"/>
              </a:ext>
            </a:extLst>
          </p:cNvPr>
          <p:cNvSpPr txBox="1"/>
          <p:nvPr/>
        </p:nvSpPr>
        <p:spPr>
          <a:xfrm>
            <a:off x="3484318" y="572514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 파일 결과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3484F-56B8-444C-8EFC-2117D4E43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7" b="2279"/>
          <a:stretch/>
        </p:blipFill>
        <p:spPr>
          <a:xfrm>
            <a:off x="2339752" y="1988840"/>
            <a:ext cx="4298753" cy="33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7031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3. </a:t>
            </a:r>
            <a:r>
              <a:rPr lang="ko-KR" altLang="en-US" dirty="0"/>
              <a:t>원주율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28804"/>
                <a:ext cx="7704856" cy="46738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rand()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이용하여 </a:t>
                </a:r>
                <a:r>
                  <a:rPr lang="en-US" altLang="ko-KR" dirty="0"/>
                  <a:t>MAX_POINTS </a:t>
                </a:r>
                <a:r>
                  <a:rPr lang="ko-KR" altLang="en-US" dirty="0"/>
                  <a:t>개수만큼 </a:t>
                </a:r>
                <a:r>
                  <a:rPr lang="ko-KR" altLang="en-US" dirty="0" err="1"/>
                  <a:t>난수</a:t>
                </a:r>
                <a:r>
                  <a:rPr lang="ko-KR" altLang="en-US" dirty="0"/>
                  <a:t> 순서쌍 생성을 하여 주어진 정사각형 안에 점을 </a:t>
                </a:r>
                <a:r>
                  <a:rPr lang="ko-KR" altLang="en-US" dirty="0" smtClean="0"/>
                  <a:t>그림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이때 주어진 정사각형 안에 접하는 원에 순서쌍이 속할 경우와 아닐 경우를 색으로 </a:t>
                </a:r>
                <a:r>
                  <a:rPr lang="ko-KR" altLang="en-US" dirty="0" smtClean="0"/>
                  <a:t>구별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몬테카를로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시뮬레이션을 </a:t>
                </a:r>
                <a:r>
                  <a:rPr lang="ko-KR" altLang="en-US" dirty="0"/>
                  <a:t>통하여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구하고 오차율을 </a:t>
                </a:r>
                <a:r>
                  <a:rPr lang="ko-KR" altLang="en-US" dirty="0" smtClean="0"/>
                  <a:t>확인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28804"/>
                <a:ext cx="7704856" cy="4673854"/>
              </a:xfr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66467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3.</a:t>
            </a:r>
            <a:r>
              <a:rPr lang="ko-KR" altLang="en-US" dirty="0"/>
              <a:t> 결과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8C4804-648F-4F44-876B-04C79B878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7" y="1844824"/>
            <a:ext cx="4149873" cy="3870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5CDB62-9892-0140-8D96-1F9CB8DA3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134103" cy="3870830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A717EA04-D632-B940-985B-8056DA1C150A}"/>
              </a:ext>
            </a:extLst>
          </p:cNvPr>
          <p:cNvSpPr/>
          <p:nvPr/>
        </p:nvSpPr>
        <p:spPr>
          <a:xfrm>
            <a:off x="4313079" y="3528211"/>
            <a:ext cx="660788" cy="5040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8262E-6B27-874E-8179-003E0B0A770A}"/>
              </a:ext>
            </a:extLst>
          </p:cNvPr>
          <p:cNvSpPr txBox="1"/>
          <p:nvPr/>
        </p:nvSpPr>
        <p:spPr>
          <a:xfrm>
            <a:off x="1079543" y="58691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 파일 실행 예시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C97DD-30AE-5B42-BEA8-2C70A35E78D7}"/>
              </a:ext>
            </a:extLst>
          </p:cNvPr>
          <p:cNvSpPr txBox="1"/>
          <p:nvPr/>
        </p:nvSpPr>
        <p:spPr>
          <a:xfrm>
            <a:off x="5953791" y="58691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 파일 결과 예시</a:t>
            </a:r>
          </a:p>
        </p:txBody>
      </p:sp>
    </p:spTree>
    <p:extLst>
      <p:ext uri="{BB962C8B-B14F-4D97-AF65-F5344CB8AC3E}">
        <p14:creationId xmlns:p14="http://schemas.microsoft.com/office/powerpoint/2010/main" val="334664906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Monte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Carlo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오차율 개선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2204864"/>
                <a:ext cx="8053000" cy="37444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ore-KR" altLang="en-US" dirty="0"/>
                  <a:t>실습에서 계산한 </a:t>
                </a:r>
                <a14:m>
                  <m:oMath xmlns:m="http://schemas.openxmlformats.org/officeDocument/2006/math">
                    <m:r>
                      <a:rPr lang="ko-Kore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smtClean="0"/>
                  <a:t>의 오차율이 </a:t>
                </a:r>
                <a:r>
                  <a:rPr lang="en-US" altLang="ko-KR" dirty="0" smtClean="0"/>
                  <a:t>1</a:t>
                </a:r>
                <a:r>
                  <a:rPr lang="en-US" altLang="ko-KR" dirty="0"/>
                  <a:t>% </a:t>
                </a:r>
                <a:r>
                  <a:rPr lang="ko-KR" altLang="en-US" dirty="0"/>
                  <a:t>미만이 </a:t>
                </a:r>
                <a:r>
                  <a:rPr lang="ko-KR" altLang="en-US" dirty="0" smtClean="0"/>
                  <a:t>되도록 코드 수정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rand() </a:t>
                </a:r>
                <a:r>
                  <a:rPr lang="ko-KR" altLang="en-US" dirty="0"/>
                  <a:t>함수가 아닌 </a:t>
                </a:r>
                <a:r>
                  <a:rPr lang="en-US" altLang="ko-KR" dirty="0"/>
                  <a:t>C++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&lt;random&gt;</a:t>
                </a:r>
                <a:r>
                  <a:rPr lang="ko-KR" altLang="en-US" dirty="0"/>
                  <a:t> 라이브러리를 이용할 </a:t>
                </a:r>
                <a:r>
                  <a:rPr lang="ko-KR" altLang="en-US" dirty="0" smtClean="0"/>
                  <a:t>것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Linear </a:t>
                </a:r>
                <a:r>
                  <a:rPr lang="en-US" altLang="ko-KR" dirty="0" smtClean="0"/>
                  <a:t>congruential, </a:t>
                </a:r>
                <a:r>
                  <a:rPr lang="ko-KR" altLang="en-US" dirty="0" smtClean="0"/>
                  <a:t>메르센 </a:t>
                </a:r>
                <a:r>
                  <a:rPr lang="ko-KR" altLang="en-US" dirty="0" err="1"/>
                  <a:t>트위스터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등의 </a:t>
                </a:r>
                <a:r>
                  <a:rPr lang="ko-KR" altLang="en-US" dirty="0" err="1" smtClean="0"/>
                  <a:t>난수</a:t>
                </a:r>
                <a:r>
                  <a:rPr lang="ko-KR" altLang="en-US" smtClean="0"/>
                  <a:t> 생성 방법에 대하여 간단히 설명할 것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2204864"/>
                <a:ext cx="8053000" cy="3744416"/>
              </a:xfrm>
              <a:blipFill>
                <a:blip r:embed="rId2"/>
                <a:stretch>
                  <a:fillRect l="-681" t="-489" r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640598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1.</a:t>
            </a:r>
            <a:r>
              <a:rPr lang="ko-KR" altLang="en-US" dirty="0"/>
              <a:t> 결과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C97DD-30AE-5B42-BEA8-2C70A35E78D7}"/>
              </a:ext>
            </a:extLst>
          </p:cNvPr>
          <p:cNvSpPr txBox="1"/>
          <p:nvPr/>
        </p:nvSpPr>
        <p:spPr>
          <a:xfrm>
            <a:off x="3760720" y="573325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과제결과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A34A2-9445-4940-80BA-0F86C130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12" y="1772816"/>
            <a:ext cx="3733376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613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맑은 고딕" panose="020B0503020000020004" pitchFamily="50" charset="-127"/>
              <a:buChar char="-"/>
            </a:pPr>
            <a:r>
              <a:rPr lang="ko-KR" altLang="en-US" sz="2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환경</a:t>
            </a:r>
            <a:endParaRPr lang="en-US" altLang="ko-KR" sz="2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맑은 고딕" panose="020B0503020000020004" pitchFamily="50" charset="-127"/>
              <a:buChar char="-"/>
            </a:pPr>
            <a:r>
              <a:rPr lang="en-US" altLang="ko-KR" sz="2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Monte </a:t>
            </a:r>
            <a:r>
              <a:rPr lang="en-US" altLang="ko-KR" sz="2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Carlo simulation</a:t>
            </a:r>
          </a:p>
          <a:p>
            <a:pPr marL="342900" lvl="0" indent="-342900" algn="just">
              <a:lnSpc>
                <a:spcPct val="115000"/>
              </a:lnSpc>
              <a:buFont typeface="맑은 고딕" panose="020B0503020000020004" pitchFamily="50" charset="-127"/>
              <a:buChar char="-"/>
            </a:pPr>
            <a:r>
              <a:rPr lang="en-US" altLang="ko-KR" sz="2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Random number generation (</a:t>
            </a:r>
            <a:r>
              <a:rPr lang="ko-KR" altLang="en-US" sz="2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난수</a:t>
            </a:r>
            <a:r>
              <a:rPr lang="ko-KR" altLang="en-US" sz="2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생성</a:t>
            </a:r>
            <a:r>
              <a:rPr lang="en-US" altLang="ko-KR" sz="2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15000"/>
              </a:lnSpc>
              <a:buFont typeface="맑은 고딕" panose="020B0503020000020004" pitchFamily="50" charset="-127"/>
              <a:buChar char="-"/>
            </a:pPr>
            <a:r>
              <a:rPr lang="ko-KR" altLang="en-US" sz="2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endParaRPr lang="en-US" altLang="ko-KR" sz="2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맑은 고딕" panose="020B0503020000020004" pitchFamily="50" charset="-127"/>
              <a:buChar char="-"/>
            </a:pPr>
            <a:r>
              <a:rPr lang="ko-KR" altLang="en-US" sz="2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654815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실험환경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Window</a:t>
            </a:r>
            <a:r>
              <a:rPr lang="ko-Kore-KR" altLang="en-US" dirty="0"/>
              <a:t> </a:t>
            </a:r>
            <a:r>
              <a:rPr lang="en-US" altLang="ko-Kore-KR" dirty="0" smtClean="0"/>
              <a:t>Visual </a:t>
            </a:r>
            <a:r>
              <a:rPr lang="en-US" altLang="ko-Kore-KR" dirty="0"/>
              <a:t>Studio 2019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C++ </a:t>
            </a:r>
            <a:r>
              <a:rPr lang="ko-KR" altLang="en-US" dirty="0"/>
              <a:t>의 </a:t>
            </a:r>
            <a:r>
              <a:rPr lang="en-US" altLang="ko-KR" dirty="0"/>
              <a:t>Win32 programming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공개된 </a:t>
            </a:r>
            <a:r>
              <a:rPr lang="en-US" altLang="ko-KR" dirty="0"/>
              <a:t>Win32 SDK </a:t>
            </a:r>
            <a:r>
              <a:rPr lang="ko-KR" altLang="en-US" dirty="0" err="1"/>
              <a:t>를</a:t>
            </a:r>
            <a:r>
              <a:rPr lang="ko-KR" altLang="en-US" dirty="0"/>
              <a:t> 이용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" altLang="ko-KR" dirty="0">
                <a:hlinkClick r:id="rId2"/>
              </a:rPr>
              <a:t>Visual Studio </a:t>
            </a:r>
            <a:r>
              <a:rPr lang="ko-KR" altLang="en-US" dirty="0">
                <a:hlinkClick r:id="rId2"/>
              </a:rPr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86940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</a:t>
            </a:r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확정 </a:t>
            </a:r>
            <a:r>
              <a:rPr lang="ko-KR" altLang="en-US" dirty="0"/>
              <a:t>모형</a:t>
            </a:r>
            <a:r>
              <a:rPr lang="en-US" altLang="ko-KR" dirty="0"/>
              <a:t>(deterministic model)</a:t>
            </a:r>
            <a:r>
              <a:rPr lang="ko-KR" altLang="en-US" dirty="0"/>
              <a:t>이 아닌 확률 모형</a:t>
            </a:r>
            <a:r>
              <a:rPr lang="en-US" altLang="ko-KR" dirty="0"/>
              <a:t>(stochastic model)</a:t>
            </a:r>
            <a:r>
              <a:rPr lang="ko-KR" altLang="en-US" dirty="0"/>
              <a:t>에서는 분석적인 방법으로 해를 찾을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몬테카를로</a:t>
            </a:r>
            <a:r>
              <a:rPr lang="ko-KR" altLang="en-US" dirty="0"/>
              <a:t> </a:t>
            </a:r>
            <a:r>
              <a:rPr lang="ko-KR" altLang="en-US" dirty="0" smtClean="0"/>
              <a:t>시뮬레이션</a:t>
            </a:r>
            <a:r>
              <a:rPr lang="en-US" altLang="ko-KR" dirty="0" smtClean="0"/>
              <a:t>(Monte </a:t>
            </a:r>
            <a:r>
              <a:rPr lang="en-US" altLang="ko-KR" dirty="0"/>
              <a:t>Carlo simulation)</a:t>
            </a:r>
            <a:r>
              <a:rPr lang="ko-KR" altLang="en-US" dirty="0"/>
              <a:t>은 랜덤 샘플링 기법을 반복하여 시뮬레이션을 수행하고</a:t>
            </a:r>
            <a:r>
              <a:rPr lang="en-US" altLang="ko-KR" dirty="0"/>
              <a:t>,</a:t>
            </a:r>
            <a:r>
              <a:rPr lang="ko-KR" altLang="en-US" dirty="0"/>
              <a:t> 원하는 수치적 결과를  전체 확률 분포에서 계산해내는 계산 알고리즘의 한 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몬테카를로</a:t>
            </a:r>
            <a:r>
              <a:rPr lang="ko-KR" altLang="en-US" dirty="0"/>
              <a:t> 시뮬레이션은 수치 적분</a:t>
            </a:r>
            <a:r>
              <a:rPr lang="en-US" altLang="ko-KR" dirty="0"/>
              <a:t>, </a:t>
            </a:r>
            <a:r>
              <a:rPr lang="ko-KR" altLang="en-US" dirty="0"/>
              <a:t>확률 분포 계산</a:t>
            </a:r>
            <a:r>
              <a:rPr lang="en-US" altLang="ko-KR" dirty="0"/>
              <a:t>,</a:t>
            </a:r>
            <a:r>
              <a:rPr lang="ko-KR" altLang="en-US" dirty="0"/>
              <a:t> 확률 기반 최적화 등의 분야에서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Simulation: </a:t>
            </a:r>
            <a:r>
              <a:rPr lang="ko-KR" altLang="en-US" dirty="0"/>
              <a:t>동전 던지기를 모사하기 위하여 </a:t>
            </a:r>
            <a:r>
              <a:rPr lang="en-US" altLang="ko-KR" dirty="0"/>
              <a:t>[0,1] </a:t>
            </a:r>
            <a:r>
              <a:rPr lang="ko-KR" altLang="en-US" dirty="0"/>
              <a:t>범위에서 </a:t>
            </a:r>
            <a:r>
              <a:rPr lang="en-US" altLang="ko-KR" dirty="0"/>
              <a:t>random value</a:t>
            </a:r>
            <a:r>
              <a:rPr lang="ko-KR" altLang="en-US" dirty="0"/>
              <a:t>를 추출하여 </a:t>
            </a:r>
            <a:r>
              <a:rPr lang="en-US" altLang="ko-KR" dirty="0"/>
              <a:t>0.5 </a:t>
            </a:r>
            <a:r>
              <a:rPr lang="ko-KR" altLang="en-US" dirty="0"/>
              <a:t>미만을 </a:t>
            </a:r>
            <a:r>
              <a:rPr lang="en-US" altLang="ko-KR" dirty="0"/>
              <a:t>tail</a:t>
            </a:r>
            <a:r>
              <a:rPr lang="ko-KR" altLang="en-US" dirty="0"/>
              <a:t>로</a:t>
            </a:r>
            <a:r>
              <a:rPr lang="en-US" altLang="ko-KR" dirty="0"/>
              <a:t>, 0.5 </a:t>
            </a:r>
            <a:r>
              <a:rPr lang="ko-KR" altLang="en-US" dirty="0"/>
              <a:t>이상을 </a:t>
            </a:r>
            <a:r>
              <a:rPr lang="en-US" altLang="ko-KR" dirty="0"/>
              <a:t>head</a:t>
            </a:r>
            <a:r>
              <a:rPr lang="ko-KR" altLang="en-US" dirty="0"/>
              <a:t>로 간주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Monte Carlo method: </a:t>
            </a:r>
            <a:r>
              <a:rPr lang="ko-KR" altLang="en-US" dirty="0"/>
              <a:t>동전을 한 박스 쏟아서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의 숫자를 세고</a:t>
            </a:r>
            <a:r>
              <a:rPr lang="en-US" altLang="ko-KR" dirty="0"/>
              <a:t>, </a:t>
            </a:r>
            <a:r>
              <a:rPr lang="ko-KR" altLang="en-US" dirty="0"/>
              <a:t>이로부터 </a:t>
            </a:r>
            <a:r>
              <a:rPr lang="en-US" altLang="ko-KR" dirty="0"/>
              <a:t>head</a:t>
            </a:r>
            <a:r>
              <a:rPr lang="ko-KR" altLang="en-US" dirty="0"/>
              <a:t>가 나올 확률을 구함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Monte Carlo simulation: [0,1] </a:t>
            </a:r>
            <a:r>
              <a:rPr lang="ko-KR" altLang="en-US" dirty="0"/>
              <a:t>범위에서 </a:t>
            </a:r>
            <a:r>
              <a:rPr lang="en-US" altLang="ko-KR" dirty="0"/>
              <a:t>random value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반복해서 추출</a:t>
            </a:r>
            <a:r>
              <a:rPr lang="en-US" altLang="ko-KR" dirty="0"/>
              <a:t>, </a:t>
            </a:r>
            <a:r>
              <a:rPr lang="ko-KR" altLang="en-US" dirty="0"/>
              <a:t>이로부터 </a:t>
            </a:r>
            <a:r>
              <a:rPr lang="en-US" altLang="ko-KR" dirty="0"/>
              <a:t>head</a:t>
            </a:r>
            <a:r>
              <a:rPr lang="ko-KR" altLang="en-US" dirty="0"/>
              <a:t>를 얻을 확률을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99045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</a:t>
            </a:r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Monte Carlo simulation</a:t>
            </a:r>
            <a:r>
              <a:rPr lang="ko-KR" altLang="en-US" dirty="0" smtClean="0"/>
              <a:t>의 </a:t>
            </a:r>
            <a:r>
              <a:rPr lang="ko-KR" altLang="en-US" dirty="0"/>
              <a:t>일반적인 패턴은 다음과 같다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샘플링을 진행할 영역 정의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정의한 영역에 </a:t>
            </a:r>
            <a:r>
              <a:rPr lang="ko-KR" altLang="en-US" dirty="0" smtClean="0"/>
              <a:t>대한 랜덤 </a:t>
            </a:r>
            <a:r>
              <a:rPr lang="ko-KR" altLang="en-US" dirty="0"/>
              <a:t>샘플링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수집한 샘플들에 대해 결정론적 계산</a:t>
            </a:r>
            <a:r>
              <a:rPr lang="en-US" altLang="ko-KR" dirty="0"/>
              <a:t>(deterministic computation)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결과를 집계하여 근사치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84745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몬테카를로 방법의 </a:t>
            </a:r>
            <a:r>
              <a:rPr lang="ko-KR" altLang="en-US" dirty="0" smtClean="0"/>
              <a:t>간단한 </a:t>
            </a:r>
            <a:r>
              <a:rPr lang="ko-KR" altLang="en-US" dirty="0"/>
              <a:t>예시로 주사위를 두 번 던져 </a:t>
            </a:r>
            <a:r>
              <a:rPr lang="en-US" altLang="ko-KR" dirty="0"/>
              <a:t>8</a:t>
            </a:r>
            <a:r>
              <a:rPr lang="ko-KR" altLang="en-US" dirty="0"/>
              <a:t>의 합이 나오는 경우의 확률을 구해볼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1,6] </a:t>
            </a:r>
            <a:r>
              <a:rPr lang="ko-KR" altLang="en-US" dirty="0"/>
              <a:t>범위의 난수를 두 개 생성하여</a:t>
            </a:r>
            <a:r>
              <a:rPr lang="en-US" altLang="ko-KR" dirty="0"/>
              <a:t>,</a:t>
            </a:r>
            <a:r>
              <a:rPr lang="ko-KR" altLang="en-US" dirty="0"/>
              <a:t> 주사위를 두 번 던지는 </a:t>
            </a:r>
            <a:r>
              <a:rPr lang="ko-KR" altLang="en-US" dirty="0" smtClean="0"/>
              <a:t>시행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번을 랜덤하게 실행하는 시뮬레이션을 </a:t>
            </a:r>
            <a:r>
              <a:rPr lang="ko-KR" altLang="en-US" dirty="0" smtClean="0"/>
              <a:t>진행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dirty="0"/>
              <a:t>두 난수의 합이 </a:t>
            </a:r>
            <a:r>
              <a:rPr lang="en-US" altLang="ko-KR" dirty="0"/>
              <a:t>8</a:t>
            </a:r>
            <a:r>
              <a:rPr lang="ko-KR" altLang="en-US" dirty="0"/>
              <a:t>이면 </a:t>
            </a:r>
            <a:r>
              <a:rPr lang="en-US" altLang="ko-KR" dirty="0"/>
              <a:t>hit, </a:t>
            </a:r>
            <a:r>
              <a:rPr lang="ko-KR" altLang="en-US" dirty="0"/>
              <a:t>아닐 경우 </a:t>
            </a:r>
            <a:r>
              <a:rPr lang="en-US" altLang="ko-KR" dirty="0"/>
              <a:t>miss</a:t>
            </a:r>
            <a:r>
              <a:rPr lang="ko-KR" altLang="en-US" dirty="0"/>
              <a:t>라고 가정하고 </a:t>
            </a:r>
            <a:r>
              <a:rPr lang="en-US" altLang="ko-KR" dirty="0"/>
              <a:t>hit</a:t>
            </a:r>
            <a:r>
              <a:rPr lang="ko-KR" altLang="en-US" dirty="0"/>
              <a:t>와 </a:t>
            </a:r>
            <a:r>
              <a:rPr lang="en-US" altLang="ko-KR" dirty="0" smtClean="0"/>
              <a:t>miss</a:t>
            </a:r>
            <a:r>
              <a:rPr lang="ko-KR" altLang="en-US" dirty="0" smtClean="0"/>
              <a:t>의 횟수 집계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dirty="0"/>
              <a:t>전체 시행 횟수에 대한 </a:t>
            </a:r>
            <a:r>
              <a:rPr lang="en-US" altLang="ko-KR" dirty="0"/>
              <a:t>hit</a:t>
            </a:r>
            <a:r>
              <a:rPr lang="ko-KR" altLang="en-US" dirty="0"/>
              <a:t>의 </a:t>
            </a:r>
            <a:r>
              <a:rPr lang="ko-KR" altLang="en-US" dirty="0" smtClean="0"/>
              <a:t>비율 계산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dirty="0" smtClean="0"/>
              <a:t>수학적으로 </a:t>
            </a:r>
            <a:r>
              <a:rPr lang="ko-KR" altLang="en-US" dirty="0"/>
              <a:t>계산한 확률과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99707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352927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몬테카를로 방법의 또 다른 예시로 원주율을 구하는 것을 들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CD2CC0-3B24-3845-B8C5-636C4807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37779"/>
            <a:ext cx="2981177" cy="2981177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8413B69-4C78-3140-911A-82868E93631A}"/>
              </a:ext>
            </a:extLst>
          </p:cNvPr>
          <p:cNvSpPr txBox="1"/>
          <p:nvPr/>
        </p:nvSpPr>
        <p:spPr>
          <a:xfrm>
            <a:off x="1353218" y="5687697"/>
            <a:ext cx="65815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atinLnBrk="1"/>
            <a:r>
              <a:rPr lang="ko-KR" altLang="ko-KR" sz="1600" dirty="0"/>
              <a:t>그림</a:t>
            </a:r>
            <a:r>
              <a:rPr lang="en-US" altLang="ko-KR" sz="1600" dirty="0"/>
              <a:t> 1. </a:t>
            </a:r>
            <a:r>
              <a:rPr lang="ko-KR" altLang="en-US" sz="1600" dirty="0" err="1"/>
              <a:t>몬테카를로</a:t>
            </a:r>
            <a:r>
              <a:rPr lang="ko-KR" altLang="en-US" sz="1600" dirty="0"/>
              <a:t> 방법으로 원주율을 계산하는 과정</a:t>
            </a:r>
            <a:r>
              <a:rPr lang="en-US" altLang="ko-KR" sz="1600" dirty="0"/>
              <a:t>(https://</a:t>
            </a:r>
            <a:r>
              <a:rPr lang="en-US" altLang="ko-KR" sz="1600" dirty="0" err="1"/>
              <a:t>commons.wikimedia.org</a:t>
            </a:r>
            <a:r>
              <a:rPr lang="en-US" altLang="ko-KR" sz="1600" dirty="0"/>
              <a:t>/wiki/File:Pi_30K.gif#/media/</a:t>
            </a:r>
            <a:r>
              <a:rPr lang="ko-KR" altLang="en-US" sz="1600" dirty="0"/>
              <a:t>파일</a:t>
            </a:r>
            <a:r>
              <a:rPr lang="en-US" altLang="ko-KR" sz="1600" dirty="0"/>
              <a:t>:Pi_30K.gif)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36401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Simulation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28803"/>
                <a:ext cx="8568952" cy="448051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이라는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식으로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표현되는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원을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이용하여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원주율 계산 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 </a:t>
                </a:r>
                <a:r>
                  <a:rPr lang="ko-KR" altLang="en-US" dirty="0" smtClean="0"/>
                  <a:t>원은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≤1, −1 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 </m:t>
                    </m:r>
                  </m:oMath>
                </a14:m>
                <a:r>
                  <a:rPr lang="ko-KR" altLang="en-US" dirty="0" smtClean="0"/>
                  <a:t>로 </a:t>
                </a:r>
                <a:r>
                  <a:rPr lang="ko-KR" altLang="en-US" dirty="0"/>
                  <a:t>표현되는 넓이가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인 정사각형 공간 안에 </a:t>
                </a:r>
                <a:r>
                  <a:rPr lang="ko-KR" altLang="en-US" dirty="0" smtClean="0"/>
                  <a:t>포함됨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 공간 안에서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난수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순서쌍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을 </a:t>
                </a:r>
                <a:r>
                  <a:rPr lang="ko-KR" altLang="en-US" dirty="0" smtClean="0"/>
                  <a:t>추출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추출한 점 중 원 내부의 점의 </a:t>
                </a:r>
                <a:r>
                  <a:rPr lang="ko-KR" altLang="en-US" dirty="0" smtClean="0"/>
                  <a:t>개수 집계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원 내부의 개수와 전체 개수의 비율은 두 영역의 비율은 </a:t>
                </a:r>
                <a:r>
                  <a:rPr lang="ko-KR" altLang="en-US" dirty="0" smtClean="0"/>
                  <a:t>나타냄</a:t>
                </a:r>
                <a:r>
                  <a:rPr lang="en-US" altLang="ko-KR" dirty="0" smtClean="0"/>
                  <a:t>. </a:t>
                </a:r>
                <a:r>
                  <a:rPr lang="ko-KR" altLang="en-US" dirty="0"/>
                  <a:t>이를 이용하여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구함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28803"/>
                <a:ext cx="8568952" cy="4480517"/>
              </a:xfrm>
              <a:blipFill>
                <a:blip r:embed="rId2"/>
                <a:stretch>
                  <a:fillRect l="-641" t="-136" r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79014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rand() </a:t>
            </a:r>
            <a:r>
              <a:rPr lang="ko-KR" altLang="en-US" dirty="0"/>
              <a:t>함수의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28803"/>
            <a:ext cx="8568952" cy="448051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Seed</a:t>
            </a:r>
            <a:r>
              <a:rPr lang="ko-KR" altLang="en-US" sz="2000" dirty="0"/>
              <a:t> 값이 너무 천천히 변하여 </a:t>
            </a:r>
            <a:r>
              <a:rPr lang="ko-KR" altLang="en-US" sz="2000" i="0" dirty="0">
                <a:solidFill>
                  <a:srgbClr val="3C3C3C"/>
                </a:solidFill>
                <a:effectLst/>
                <a:latin typeface="Noto Sans KR"/>
              </a:rPr>
              <a:t>같은 시간대에서는 모두 같은 의사 난수</a:t>
            </a:r>
            <a:r>
              <a:rPr lang="en-US" altLang="ko-KR" sz="2000" i="0" dirty="0">
                <a:solidFill>
                  <a:srgbClr val="3C3C3C"/>
                </a:solidFill>
                <a:effectLst/>
                <a:latin typeface="Noto Sans KR"/>
              </a:rPr>
              <a:t>(pseudo random number)</a:t>
            </a:r>
            <a:r>
              <a:rPr lang="ko-KR" altLang="en-US" sz="2000" i="0" dirty="0">
                <a:solidFill>
                  <a:srgbClr val="3C3C3C"/>
                </a:solidFill>
                <a:effectLst/>
                <a:latin typeface="Noto Sans KR"/>
              </a:rPr>
              <a:t> 수열을 생성</a:t>
            </a:r>
            <a:endParaRPr lang="en-US" altLang="ko-KR" sz="2000" dirty="0"/>
          </a:p>
          <a:p>
            <a:r>
              <a:rPr lang="ko-KR" altLang="en-US" sz="2000" dirty="0"/>
              <a:t>주어진 범위에서 균등하게 난수를 생성하지 않음</a:t>
            </a:r>
            <a:r>
              <a:rPr lang="en-US" altLang="ko-KR" sz="2000" dirty="0"/>
              <a:t> (0 ~ 32767 (RAND_MAX))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C</a:t>
            </a:r>
            <a:r>
              <a:rPr lang="ko-KR" altLang="en-US" sz="2000" dirty="0"/>
              <a:t>의 </a:t>
            </a:r>
            <a:r>
              <a:rPr lang="en-US" altLang="ko-KR" sz="2000" dirty="0"/>
              <a:t>rand() </a:t>
            </a:r>
            <a:r>
              <a:rPr lang="ko-KR" altLang="en-US" sz="2000" dirty="0" smtClean="0"/>
              <a:t>함수가 사용하는 </a:t>
            </a:r>
            <a:r>
              <a:rPr lang="ko-KR" altLang="en-US" sz="2000" dirty="0" err="1" smtClean="0"/>
              <a:t>선형합동법</a:t>
            </a:r>
            <a:r>
              <a:rPr lang="en-US" altLang="ko-KR" sz="2000" dirty="0" smtClean="0"/>
              <a:t>(Linear </a:t>
            </a:r>
            <a:r>
              <a:rPr lang="en-US" altLang="ko-KR" sz="2000" dirty="0"/>
              <a:t>congruential </a:t>
            </a:r>
            <a:r>
              <a:rPr lang="en-US" altLang="ko-KR" sz="2000" dirty="0" smtClean="0"/>
              <a:t>generator)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방식의 알고리즘은 생성하는 난수 수열의 상관 관계가 높아서 </a:t>
            </a:r>
            <a:r>
              <a:rPr lang="ko-KR" altLang="en-US" sz="2000" dirty="0" smtClean="0"/>
              <a:t>비효율적임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C</a:t>
            </a:r>
            <a:r>
              <a:rPr lang="en-US" altLang="ko-KR" sz="2000" dirty="0"/>
              <a:t>++</a:t>
            </a:r>
            <a:r>
              <a:rPr lang="ko-KR" altLang="en-US" sz="2000" dirty="0"/>
              <a:t>의 </a:t>
            </a:r>
            <a:r>
              <a:rPr lang="en-US" altLang="ko-KR" sz="2000" dirty="0"/>
              <a:t>&lt;random&gt; </a:t>
            </a:r>
            <a:r>
              <a:rPr lang="ko-KR" altLang="en-US" sz="2000" dirty="0" smtClean="0"/>
              <a:t>라이브러리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메르센 </a:t>
            </a:r>
            <a:r>
              <a:rPr lang="ko-KR" altLang="en-US" sz="2000" dirty="0" err="1" smtClean="0"/>
              <a:t>트위스터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난수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생성기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Mersenne</a:t>
            </a:r>
            <a:r>
              <a:rPr lang="en-US" altLang="ko-KR" sz="2000" dirty="0"/>
              <a:t> Twister)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30142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29797</TotalTime>
  <Pages>3</Pages>
  <Words>660</Words>
  <Application>Microsoft Office PowerPoint</Application>
  <PresentationFormat>화면 슬라이드 쇼(4:3)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HY헤드라인M</vt:lpstr>
      <vt:lpstr>Noto Sans KR</vt:lpstr>
      <vt:lpstr>굴림</vt:lpstr>
      <vt:lpstr>돋움</vt:lpstr>
      <vt:lpstr>맑은 고딕</vt:lpstr>
      <vt:lpstr>Arial</vt:lpstr>
      <vt:lpstr>Calibri</vt:lpstr>
      <vt:lpstr>Cambria Math</vt:lpstr>
      <vt:lpstr>Monotype Sorts</vt:lpstr>
      <vt:lpstr>Times New Roman</vt:lpstr>
      <vt:lpstr>Wingdings 2</vt:lpstr>
      <vt:lpstr>HDOfficeLightV0</vt:lpstr>
      <vt:lpstr>PowerPoint 프레젠테이션</vt:lpstr>
      <vt:lpstr>목차</vt:lpstr>
      <vt:lpstr>실험환경</vt:lpstr>
      <vt:lpstr>Monte Carlo Simulation</vt:lpstr>
      <vt:lpstr>Monte Carlo Simulation</vt:lpstr>
      <vt:lpstr>Monte Carlo Simulation</vt:lpstr>
      <vt:lpstr>Monte Carlo Simulation</vt:lpstr>
      <vt:lpstr>Monte Carlo Simulation</vt:lpstr>
      <vt:lpstr>rand() 함수의 한계</vt:lpstr>
      <vt:lpstr>실습1. 히스토그램 그리기</vt:lpstr>
      <vt:lpstr>실습1. 결과 예시</vt:lpstr>
      <vt:lpstr>실습 2. 주사위 던지기</vt:lpstr>
      <vt:lpstr>실습2. 결과 예시</vt:lpstr>
      <vt:lpstr>실습3. 원주율 구하기</vt:lpstr>
      <vt:lpstr>실습3. 결과 예시</vt:lpstr>
      <vt:lpstr>과제: Monte Carlo simulation의 오차율 개선 </vt:lpstr>
      <vt:lpstr>과제1. 결과 예시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usp</cp:lastModifiedBy>
  <cp:revision>2433</cp:revision>
  <cp:lastPrinted>2018-07-22T10:09:21Z</cp:lastPrinted>
  <dcterms:created xsi:type="dcterms:W3CDTF">1996-06-27T04:55:18Z</dcterms:created>
  <dcterms:modified xsi:type="dcterms:W3CDTF">2021-09-07T09:24:16Z</dcterms:modified>
</cp:coreProperties>
</file>