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56" userDrawn="1">
          <p15:clr>
            <a:srgbClr val="A4A3A4"/>
          </p15:clr>
        </p15:guide>
        <p15:guide id="2" orient="horz" pos="3384" userDrawn="1">
          <p15:clr>
            <a:srgbClr val="A4A3A4"/>
          </p15:clr>
        </p15:guide>
        <p15:guide id="3" pos="120" userDrawn="1">
          <p15:clr>
            <a:srgbClr val="A4A3A4"/>
          </p15:clr>
        </p15:guide>
        <p15:guide id="4" orient="horz" pos="2688" userDrawn="1">
          <p15:clr>
            <a:srgbClr val="A4A3A4"/>
          </p15:clr>
        </p15:guide>
        <p15:guide id="5" orient="horz" pos="3168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  <p15:guide id="7" orient="horz" pos="576" userDrawn="1">
          <p15:clr>
            <a:srgbClr val="A4A3A4"/>
          </p15:clr>
        </p15:guide>
        <p15:guide id="8" orient="horz" pos="648" userDrawn="1">
          <p15:clr>
            <a:srgbClr val="A4A3A4"/>
          </p15:clr>
        </p15:guide>
        <p15:guide id="9" pos="4008" userDrawn="1">
          <p15:clr>
            <a:srgbClr val="A4A3A4"/>
          </p15:clr>
        </p15:guide>
        <p15:guide id="10" pos="7248" userDrawn="1">
          <p15:clr>
            <a:srgbClr val="A4A3A4"/>
          </p15:clr>
        </p15:guide>
        <p15:guide id="11" pos="2472" userDrawn="1">
          <p15:clr>
            <a:srgbClr val="A4A3A4"/>
          </p15:clr>
        </p15:guide>
        <p15:guide id="12" pos="2424" userDrawn="1">
          <p15:clr>
            <a:srgbClr val="A4A3A4"/>
          </p15:clr>
        </p15:guide>
        <p15:guide id="13" orient="horz" pos="1992" userDrawn="1">
          <p15:clr>
            <a:srgbClr val="A4A3A4"/>
          </p15:clr>
        </p15:guide>
        <p15:guide id="14" pos="2928" userDrawn="1">
          <p15:clr>
            <a:srgbClr val="A4A3A4"/>
          </p15:clr>
        </p15:guide>
        <p15:guide id="15" pos="2616" userDrawn="1">
          <p15:clr>
            <a:srgbClr val="A4A3A4"/>
          </p15:clr>
        </p15:guide>
        <p15:guide id="16" pos="7320" userDrawn="1">
          <p15:clr>
            <a:srgbClr val="A4A3A4"/>
          </p15:clr>
        </p15:guide>
        <p15:guide id="17" pos="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11893"/>
    <a:srgbClr val="941651"/>
    <a:srgbClr val="009193"/>
    <a:srgbClr val="FFFFFF"/>
    <a:srgbClr val="0000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/>
    <p:restoredTop sz="90204"/>
  </p:normalViewPr>
  <p:slideViewPr>
    <p:cSldViewPr snapToGrid="0">
      <p:cViewPr varScale="1">
        <p:scale>
          <a:sx n="110" d="100"/>
          <a:sy n="110" d="100"/>
        </p:scale>
        <p:origin x="1600" y="184"/>
      </p:cViewPr>
      <p:guideLst>
        <p:guide pos="1656"/>
        <p:guide orient="horz" pos="3384"/>
        <p:guide pos="120"/>
        <p:guide orient="horz" pos="2688"/>
        <p:guide orient="horz" pos="3168"/>
        <p:guide orient="horz" pos="2328"/>
        <p:guide orient="horz" pos="576"/>
        <p:guide orient="horz" pos="648"/>
        <p:guide pos="4008"/>
        <p:guide pos="7248"/>
        <p:guide pos="2472"/>
        <p:guide pos="2424"/>
        <p:guide orient="horz" pos="1992"/>
        <p:guide pos="2928"/>
        <p:guide pos="2616"/>
        <p:guide pos="7320"/>
        <p:guide pos="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F5574-B6AA-E740-9F23-0DCF72F7C4D4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43A5D-89EF-A240-9CE3-23AFD1D1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Picture: https://</a:t>
            </a:r>
            <a:r>
              <a:rPr lang="en-US" dirty="0" err="1"/>
              <a:t>www.istockphoto.com</a:t>
            </a:r>
            <a:r>
              <a:rPr lang="en-US" dirty="0"/>
              <a:t>/illustrations/</a:t>
            </a:r>
            <a:r>
              <a:rPr lang="en-US" dirty="0" err="1"/>
              <a:t>latina</a:t>
            </a:r>
            <a:r>
              <a:rPr lang="en-US" dirty="0"/>
              <a:t>-woman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43A5D-89EF-A240-9CE3-23AFD1D1E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illustrate, in the model of a generic disease, a population of Mexican women is divided into fifteen compartments. These compartments represent the number of women at time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Female infants enter the population into the healthy compartment at the birth rate</a:t>
                </a:r>
                <a:r>
                  <a:rPr lang="en-US" sz="1200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Healthy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women develop breast cancer symptoms at a rate of lambda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known as the age-specific breast cancer onset. Women progress through subsequent undetected breast cancer stages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constant rates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Women who are detected for breast cancer transition to being detected and not receiving any treatment by the detection rate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 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screening rate for mammography is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This parameter was obtained from the National Health and Nutrition Survey (</a:t>
                </a:r>
                <a:r>
                  <a:rPr lang="en-US" sz="12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Ensanut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Women who do not receive treatment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progress through subsequently diagnosed breast cancer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Disease progression in detected and not treated stages captures progression to more advanced stages as women wait for treatment. Women progress to treatment stages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 rate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den>
                    </m:f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 parameter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en-US" sz="12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represents the median annual wait time to receive treatment in Mexico.</a:t>
                </a:r>
                <a:r>
                  <a:rPr lang="en-US" sz="1200" baseline="30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Women can exit each compartment at a background mortality 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a breast cancer-related mortality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Stage-specific mortality rates are used from a</a:t>
                </a:r>
                <a:r>
                  <a:rPr lang="en-US" sz="1200" baseline="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pervious cost-effectiveness analysis in Mexico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Women who are detected and not receiving treatment experience lower survivability compared to women who are receiving treatment.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illustrate, in the model of a generic disease, a population of Mexican women is divided into fifteen compartments. These compartments represent the number of women at time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𝑡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Female infants enter the population into the healthy compartment at the birth rate</a:t>
                </a:r>
                <a:r>
                  <a:rPr lang="en-US" sz="1200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(𝑏)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Healthy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(𝐻)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women develop breast cancer symptoms at a rate of lambda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(𝜆)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known as the age-specific breast cancer onset. Women progress through subsequent undetected breast cancer stages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𝑎_1− 𝑎_4 )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constant rates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𝛽_2− 𝛽_4 )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Women who are detected for breast cancer transition to being detected and not receiving any treatment by the detection rate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𝛿_1− 𝛿_4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screening rate for mammography is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𝜂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This parameter was obtained from the National Health and Nutrition Survey (</a:t>
                </a:r>
                <a:r>
                  <a:rPr lang="en-US" sz="12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Ensanut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Women who do not receive treatment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𝑏_1−𝑏_4)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progress through subsequently diagnosed breast cancer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(𝛽〗_2− 𝛽_4)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Disease progression in detected and not treated stages captures progression to more advanced stages as women wait for treatment. Women progress to treatment stages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(𝑐〗_1−𝑐_4)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 rate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1∕𝜙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 parameter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𝜙</a:t>
                </a:r>
                <a:r>
                  <a:rPr lang="en-US" sz="12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represents the median annual wait time to receive treatment in Mexico.</a:t>
                </a:r>
                <a:r>
                  <a:rPr lang="en-US" sz="1200" baseline="30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Women can exit each compartment at a background mortality rate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𝜇)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 a breast cancer-related mortality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𝛾, 𝜏)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Stage-specific mortality rates are used from a</a:t>
                </a:r>
                <a:r>
                  <a:rPr lang="en-US" sz="1200" baseline="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pervious cost-effectiveness analysis in Mexico</a:t>
                </a:r>
                <a:r>
                  <a:rPr lang="en-US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Women who are detected and not receiving treatment experience lower survivability compared to women who are receiving treatment.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43A5D-89EF-A240-9CE3-23AFD1D1E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89DE-1DE8-A598-3B8C-AEAC1BE3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2B61-6345-3E2A-888F-204B793E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B718-BC3A-578D-DD99-5121518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171B3-05F2-71EB-5021-891E72AB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80D3-D24D-2945-5A12-751FA43F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1C00-0B09-F630-E0D5-E4EF8408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1DBB8-B386-08B8-B077-3332BD2A9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E8D2-CDF1-026C-AC34-1B5CF436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2F20-C272-B45C-133E-325751F6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A6CA5-63D2-240A-4BAF-3FBBCCF6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5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D35E6-B10E-36E6-E18A-69BB62D5A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F5FE4-4B4A-F114-2E34-7AA9B240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D597-82EC-F00B-AFF1-11281F41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1E7F-6CF4-C5DE-7D98-E6DA92BE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3B06-833A-CB16-7306-6D238D84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3157-F951-E1DB-B563-30A25C1E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7B31-CF1A-C206-216C-2AB91828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5D50-5048-3A95-D442-4FB496A0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A9E5-7553-69F9-B444-B6F32651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4FC7-BFE3-BCF1-7722-4DA0F5A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3382-76DF-7362-4B76-BAE56AE9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C3050-C4A0-4F53-0D50-E6F7F808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507C-4FA4-EED6-5C2B-921B83CC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1167-650E-734E-D8C1-5ACF8B50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305EC-49ED-B793-C95A-41661130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4023-DCEF-C53E-9D5C-533D7387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EB6B-25CE-1E1E-56AB-0C033CC0D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5851-9333-B70C-2089-81CEDD8E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2A258-D347-A28D-787F-3DDCBF6D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A9592-852D-023E-8564-CCE24035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AF64-2A25-4BF8-1712-BBDBD10F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E59-4CDD-15D4-3688-2D97AA9E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13BCB-FE4B-B467-EAE0-4CD2B7B8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E1F71-A5EF-70D0-DC4E-CA200465F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69DB-1228-45C6-AD74-9F6DBBDEB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4E99-1F3C-E3F4-8CD2-DC3202CA6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A14BF-1C58-8A47-DE73-65D6B3B9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3EDE8-5A79-EA39-33D9-677212D5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E9376-9D9C-C82B-94D6-5931F08E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E6C7-B9BC-5928-F416-33BB9FCC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5EF5-5322-5BBB-69C9-ABE10767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7FF2-A48F-922D-1797-D80168FF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503F4-1169-03EB-3804-F5961E1C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15464-FCE3-D9D8-471C-81B622E4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F8650-86CF-1689-95A1-3FC1A938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69447-2F17-8B71-646B-6CE5176C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069-076A-DA2D-AE79-8952D05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DE4A-4784-117C-590D-2937183E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E9A69-FAE5-92AC-37BD-D333C91B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944EC-CC2B-6961-E8CB-9B0EC785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D5B8A-4FEA-B5A6-7999-B74B29AB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6E4BB-82A1-EC2D-E9A4-FB550C4D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2D2-735B-FA01-F4B7-AB6F630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6F1A-222A-C6EC-1D96-4927F34B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A7D96-D25F-2396-A8A0-3EA2F49F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4FEA9-9E18-7BA0-8EA2-2B191256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53905-E664-60B7-268D-623B0B9E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BFD4E-A2E3-4EB9-E8E4-058DFAE6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7A428-9A27-0D3C-2FE6-E828AB29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8F171-0E48-4D63-6B50-0061E4E7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6B24-EE6B-D87C-35E0-6D6D5DE62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ABB1-CB40-AA47-9FE2-08E9092480F8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FDB07-4F8D-517E-4641-4B52A6C1D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18B8-7DE1-E861-21FA-50A7D2730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AD4F-2289-2C46-AD36-36BCBE37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2F94-FA54-7F2F-2DC9-397E3F7D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743" y="5164397"/>
            <a:ext cx="8124645" cy="132556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median time interval from symptom presentation to a healthcare professional to diagnosis is about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1.5 months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high-income countries. However, a study among Mexican women with breast cancer found that the median presentation to diagnosis time is about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months. </a:t>
            </a:r>
            <a:endParaRPr lang="en-US" sz="18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D8F0239-B647-0B1F-332C-BB7233F09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43" y="498884"/>
            <a:ext cx="8124645" cy="43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E16EF1-15B7-4341-C7CB-E90CACA6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77" y="195510"/>
            <a:ext cx="8937536" cy="48423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7156600-3E06-0FD7-8883-426F3F49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5037828"/>
            <a:ext cx="11231592" cy="1624662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policymakers in low-to-middle-income countries (LMICs) face unique challenges in implementing breast cancer control policies.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Traditional screening-focused policies aimed at identifying disease in asymptomatic patients are challenging to implement in resource-constrained LMICs as they tend to increase the demand on the healthcare system, reducing its ability to provide on-time and appropriate diagnosis and care for both symptom- and screened-detected women.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efforts must focus on allocating timely diagnostic and treatment resources for newly symptomatic women in LMICs.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BAF781F8-06DE-9E34-10BD-5B54EC3D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19" y="197198"/>
            <a:ext cx="9264672" cy="5133926"/>
          </a:xfrm>
          <a:prstGeom prst="rect">
            <a:avLst/>
          </a:prstGeom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63A7340A-BDA4-ED29-88AA-3F69323A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19" y="5165536"/>
            <a:ext cx="8785562" cy="1624662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mathematical population-level policy model of the natural history of breast cancer, allowing for screening, and detection of breast cancer in Mexican women</a:t>
            </a:r>
            <a:r>
              <a:rPr lang="en-US" sz="900" dirty="0">
                <a:effectLst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80E3-190D-A4F7-9464-FAF58A97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77" y="26229"/>
            <a:ext cx="8942717" cy="922667"/>
          </a:xfrm>
        </p:spPr>
        <p:txBody>
          <a:bodyPr>
            <a:normAutofit/>
          </a:bodyPr>
          <a:lstStyle/>
          <a:p>
            <a:r>
              <a:rPr lang="en-US" sz="2800" dirty="0"/>
              <a:t>The age-specific incidence that is produced by the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70597-D942-5044-8DE9-D127BDBE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9" y="948896"/>
            <a:ext cx="6400799" cy="56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80E3-190D-A4F7-9464-FAF58A97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77" y="26229"/>
            <a:ext cx="10737012" cy="922667"/>
          </a:xfrm>
        </p:spPr>
        <p:txBody>
          <a:bodyPr>
            <a:normAutofit/>
          </a:bodyPr>
          <a:lstStyle/>
          <a:p>
            <a:r>
              <a:rPr lang="en-US" sz="2800" dirty="0"/>
              <a:t>The stage distribution that is produced by the model at steady state.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66F20-C6A4-507D-E1C8-2A4636BD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8" y="933110"/>
            <a:ext cx="6097437" cy="58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449</Words>
  <Application>Microsoft Macintosh PowerPoint</Application>
  <PresentationFormat>Widescreen</PresentationFormat>
  <Paragraphs>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The median time interval from symptom presentation to a healthcare professional to diagnosis is about 1.5 months in high-income countries. However, a study among Mexican women with breast cancer found that the median presentation to diagnosis time is about 5 months. </vt:lpstr>
      <vt:lpstr>Health policymakers in low-to-middle-income countries (LMICs) face unique challenges in implementing breast cancer control policies. Traditional screening-focused policies aimed at identifying disease in asymptomatic patients are challenging to implement in resource-constrained LMICs as they tend to increase the demand on the healthcare system, reducing its ability to provide on-time and appropriate diagnosis and care for both symptom- and screened-detected women. Therefore, efforts must focus on allocating timely diagnostic and treatment resources for newly symptomatic women in LMICs. </vt:lpstr>
      <vt:lpstr>A mathematical population-level policy model of the natural history of breast cancer, allowing for screening, and detection of breast cancer in Mexican women. </vt:lpstr>
      <vt:lpstr>The age-specific incidence that is produced by the model.</vt:lpstr>
      <vt:lpstr>The stage distribution that is produced by the model at steady state.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Franco</dc:creator>
  <cp:lastModifiedBy>Melissa Franco</cp:lastModifiedBy>
  <cp:revision>33</cp:revision>
  <dcterms:created xsi:type="dcterms:W3CDTF">2023-02-02T07:57:58Z</dcterms:created>
  <dcterms:modified xsi:type="dcterms:W3CDTF">2023-06-05T19:11:00Z</dcterms:modified>
</cp:coreProperties>
</file>