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p:scale>
          <a:sx n="121" d="100"/>
          <a:sy n="121" d="100"/>
        </p:scale>
        <p:origin x="-102"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744685-BC44-48B8-AEF0-DA5218F587A2}"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397089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44685-BC44-48B8-AEF0-DA5218F587A2}"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325320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44685-BC44-48B8-AEF0-DA5218F587A2}"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50218C-7CF3-4059-8474-4688C2FE0C5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015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744685-BC44-48B8-AEF0-DA5218F587A2}"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3403067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744685-BC44-48B8-AEF0-DA5218F587A2}"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50218C-7CF3-4059-8474-4688C2FE0C5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14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744685-BC44-48B8-AEF0-DA5218F587A2}"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3383469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44685-BC44-48B8-AEF0-DA5218F587A2}"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274511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44685-BC44-48B8-AEF0-DA5218F587A2}"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263460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44685-BC44-48B8-AEF0-DA5218F587A2}"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22478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44685-BC44-48B8-AEF0-DA5218F587A2}"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26660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744685-BC44-48B8-AEF0-DA5218F587A2}"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269496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744685-BC44-48B8-AEF0-DA5218F587A2}"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263840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744685-BC44-48B8-AEF0-DA5218F587A2}"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329790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44685-BC44-48B8-AEF0-DA5218F587A2}"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384610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744685-BC44-48B8-AEF0-DA5218F587A2}"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206216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744685-BC44-48B8-AEF0-DA5218F587A2}"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50218C-7CF3-4059-8474-4688C2FE0C52}" type="slidenum">
              <a:rPr lang="en-US" smtClean="0"/>
              <a:t>‹#›</a:t>
            </a:fld>
            <a:endParaRPr lang="en-US"/>
          </a:p>
        </p:txBody>
      </p:sp>
    </p:spTree>
    <p:extLst>
      <p:ext uri="{BB962C8B-B14F-4D97-AF65-F5344CB8AC3E}">
        <p14:creationId xmlns:p14="http://schemas.microsoft.com/office/powerpoint/2010/main" val="80478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744685-BC44-48B8-AEF0-DA5218F587A2}" type="datetimeFigureOut">
              <a:rPr lang="en-US" smtClean="0"/>
              <a:t>1/10/2022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50218C-7CF3-4059-8474-4688C2FE0C52}" type="slidenum">
              <a:rPr lang="en-US" smtClean="0"/>
              <a:t>‹#›</a:t>
            </a:fld>
            <a:endParaRPr lang="en-US"/>
          </a:p>
        </p:txBody>
      </p:sp>
    </p:spTree>
    <p:extLst>
      <p:ext uri="{BB962C8B-B14F-4D97-AF65-F5344CB8AC3E}">
        <p14:creationId xmlns:p14="http://schemas.microsoft.com/office/powerpoint/2010/main" val="186286388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1179" y="476518"/>
            <a:ext cx="9040410" cy="6014434"/>
          </a:xfrm>
        </p:spPr>
        <p:txBody>
          <a:bodyPr>
            <a:normAutofit fontScale="92500" lnSpcReduction="10000"/>
          </a:bodyPr>
          <a:lstStyle/>
          <a:p>
            <a:pPr algn="ctr"/>
            <a:r>
              <a:rPr lang="id-ID" b="1">
                <a:latin typeface="Cambria" panose="02040503050406030204" pitchFamily="18" charset="0"/>
                <a:ea typeface="Cambria" panose="02040503050406030204" pitchFamily="18" charset="0"/>
              </a:rPr>
              <a:t>METODE AGILE</a:t>
            </a:r>
            <a:endParaRPr lang="en-US">
              <a:latin typeface="Cambria" panose="02040503050406030204" pitchFamily="18" charset="0"/>
              <a:ea typeface="Cambria" panose="02040503050406030204" pitchFamily="18" charset="0"/>
            </a:endParaRPr>
          </a:p>
          <a:p>
            <a:pPr algn="ctr"/>
            <a:r>
              <a:rPr lang="id-ID" b="1">
                <a:latin typeface="Cambria" panose="02040503050406030204" pitchFamily="18" charset="0"/>
                <a:ea typeface="Cambria" panose="02040503050406030204" pitchFamily="18" charset="0"/>
              </a:rPr>
              <a:t>DALAM PENGEMBANGAN SISTEM INFORMASI</a:t>
            </a:r>
            <a:endParaRPr lang="en-US">
              <a:latin typeface="Cambria" panose="02040503050406030204" pitchFamily="18" charset="0"/>
              <a:ea typeface="Cambria" panose="02040503050406030204" pitchFamily="18" charset="0"/>
            </a:endParaRPr>
          </a:p>
          <a:p>
            <a:pPr algn="ctr"/>
            <a:r>
              <a:rPr lang="id-ID" b="1">
                <a:latin typeface="Cambria" panose="02040503050406030204" pitchFamily="18" charset="0"/>
                <a:ea typeface="Cambria" panose="02040503050406030204" pitchFamily="18" charset="0"/>
              </a:rPr>
              <a:t>APLIKASI PENGOLAHAN DATA PERPUSTAKAAN</a:t>
            </a:r>
            <a:endParaRPr lang="en-US">
              <a:latin typeface="Cambria" panose="02040503050406030204" pitchFamily="18" charset="0"/>
              <a:ea typeface="Cambria" panose="02040503050406030204" pitchFamily="18" charset="0"/>
            </a:endParaRPr>
          </a:p>
          <a:p>
            <a:pPr algn="ctr"/>
            <a:endParaRPr lang="en-ID" smtClean="0">
              <a:latin typeface="Cambria" panose="02040503050406030204" pitchFamily="18" charset="0"/>
              <a:ea typeface="Cambria" panose="02040503050406030204" pitchFamily="18" charset="0"/>
            </a:endParaRPr>
          </a:p>
          <a:p>
            <a:pPr algn="ctr"/>
            <a:endParaRPr lang="en-ID">
              <a:latin typeface="Cambria" panose="02040503050406030204" pitchFamily="18" charset="0"/>
              <a:ea typeface="Cambria" panose="02040503050406030204" pitchFamily="18" charset="0"/>
            </a:endParaRPr>
          </a:p>
          <a:p>
            <a:pPr algn="ctr"/>
            <a:endParaRPr lang="en-ID" smtClean="0">
              <a:latin typeface="Cambria" panose="02040503050406030204" pitchFamily="18" charset="0"/>
              <a:ea typeface="Cambria" panose="02040503050406030204" pitchFamily="18" charset="0"/>
            </a:endParaRPr>
          </a:p>
          <a:p>
            <a:pPr algn="ctr"/>
            <a:endParaRPr lang="en-ID">
              <a:latin typeface="Cambria" panose="02040503050406030204" pitchFamily="18" charset="0"/>
              <a:ea typeface="Cambria" panose="02040503050406030204" pitchFamily="18" charset="0"/>
            </a:endParaRPr>
          </a:p>
          <a:p>
            <a:pPr algn="ctr"/>
            <a:endParaRPr lang="en-ID" smtClean="0">
              <a:latin typeface="Cambria" panose="02040503050406030204" pitchFamily="18" charset="0"/>
              <a:ea typeface="Cambria" panose="02040503050406030204" pitchFamily="18" charset="0"/>
            </a:endParaRPr>
          </a:p>
          <a:p>
            <a:pPr algn="ctr"/>
            <a:endParaRPr lang="en-ID" smtClean="0">
              <a:latin typeface="Cambria" panose="02040503050406030204" pitchFamily="18" charset="0"/>
              <a:ea typeface="Cambria" panose="02040503050406030204" pitchFamily="18" charset="0"/>
            </a:endParaRPr>
          </a:p>
          <a:p>
            <a:pPr algn="ctr"/>
            <a:r>
              <a:rPr lang="en-US" b="1" smtClean="0">
                <a:latin typeface="Cambria" panose="02040503050406030204" pitchFamily="18" charset="0"/>
                <a:ea typeface="Cambria" panose="02040503050406030204" pitchFamily="18" charset="0"/>
              </a:rPr>
              <a:t>Kelompok </a:t>
            </a:r>
            <a:r>
              <a:rPr lang="en-US" b="1">
                <a:latin typeface="Cambria" panose="02040503050406030204" pitchFamily="18" charset="0"/>
                <a:ea typeface="Cambria" panose="02040503050406030204" pitchFamily="18" charset="0"/>
              </a:rPr>
              <a:t>5 :</a:t>
            </a:r>
            <a:endParaRPr lang="en-US">
              <a:latin typeface="Cambria" panose="02040503050406030204" pitchFamily="18" charset="0"/>
              <a:ea typeface="Cambria" panose="02040503050406030204" pitchFamily="18" charset="0"/>
            </a:endParaRPr>
          </a:p>
          <a:p>
            <a:r>
              <a:rPr lang="en-US" b="1" smtClean="0">
                <a:latin typeface="Cambria" panose="02040503050406030204" pitchFamily="18" charset="0"/>
                <a:ea typeface="Cambria" panose="02040503050406030204" pitchFamily="18" charset="0"/>
              </a:rPr>
              <a:t>					Muhammad </a:t>
            </a:r>
            <a:r>
              <a:rPr lang="en-US" b="1">
                <a:latin typeface="Cambria" panose="02040503050406030204" pitchFamily="18" charset="0"/>
                <a:ea typeface="Cambria" panose="02040503050406030204" pitchFamily="18" charset="0"/>
              </a:rPr>
              <a:t>Lukman Hakim	(5200411171)</a:t>
            </a:r>
            <a:endParaRPr lang="en-US">
              <a:latin typeface="Cambria" panose="02040503050406030204" pitchFamily="18" charset="0"/>
              <a:ea typeface="Cambria" panose="02040503050406030204" pitchFamily="18" charset="0"/>
            </a:endParaRPr>
          </a:p>
          <a:p>
            <a:r>
              <a:rPr lang="en-US" b="1" smtClean="0">
                <a:latin typeface="Cambria" panose="02040503050406030204" pitchFamily="18" charset="0"/>
                <a:ea typeface="Cambria" panose="02040503050406030204" pitchFamily="18" charset="0"/>
              </a:rPr>
              <a:t>					Septo </a:t>
            </a:r>
            <a:r>
              <a:rPr lang="en-US" b="1">
                <a:latin typeface="Cambria" panose="02040503050406030204" pitchFamily="18" charset="0"/>
                <a:ea typeface="Cambria" panose="02040503050406030204" pitchFamily="18" charset="0"/>
              </a:rPr>
              <a:t>Distiano Rifky			(5200411191)</a:t>
            </a:r>
            <a:endParaRPr lang="en-US">
              <a:latin typeface="Cambria" panose="02040503050406030204" pitchFamily="18" charset="0"/>
              <a:ea typeface="Cambria" panose="02040503050406030204" pitchFamily="18" charset="0"/>
            </a:endParaRPr>
          </a:p>
          <a:p>
            <a:r>
              <a:rPr lang="en-US" b="1" smtClean="0">
                <a:latin typeface="Cambria" panose="02040503050406030204" pitchFamily="18" charset="0"/>
                <a:ea typeface="Cambria" panose="02040503050406030204" pitchFamily="18" charset="0"/>
              </a:rPr>
              <a:t>					Ardhian </a:t>
            </a:r>
            <a:r>
              <a:rPr lang="en-US" b="1">
                <a:latin typeface="Cambria" panose="02040503050406030204" pitchFamily="18" charset="0"/>
                <a:ea typeface="Cambria" panose="02040503050406030204" pitchFamily="18" charset="0"/>
              </a:rPr>
              <a:t>Alamsyah			</a:t>
            </a:r>
            <a:r>
              <a:rPr lang="en-US" b="1" smtClean="0">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5200411230)</a:t>
            </a:r>
            <a:endParaRPr lang="en-US">
              <a:latin typeface="Cambria" panose="02040503050406030204" pitchFamily="18" charset="0"/>
              <a:ea typeface="Cambria" panose="02040503050406030204" pitchFamily="18" charset="0"/>
            </a:endParaRPr>
          </a:p>
          <a:p>
            <a:r>
              <a:rPr lang="en-US" b="1" smtClean="0">
                <a:latin typeface="Cambria" panose="02040503050406030204" pitchFamily="18" charset="0"/>
                <a:ea typeface="Cambria" panose="02040503050406030204" pitchFamily="18" charset="0"/>
              </a:rPr>
              <a:t>					Dimas </a:t>
            </a:r>
            <a:r>
              <a:rPr lang="en-US" b="1">
                <a:latin typeface="Cambria" panose="02040503050406030204" pitchFamily="18" charset="0"/>
                <a:ea typeface="Cambria" panose="02040503050406030204" pitchFamily="18" charset="0"/>
              </a:rPr>
              <a:t>Aziz Hidayatulloh	</a:t>
            </a:r>
            <a:r>
              <a:rPr lang="en-US" b="1" smtClean="0">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5200411321)</a:t>
            </a:r>
            <a:endParaRPr lang="en-US">
              <a:latin typeface="Cambria" panose="02040503050406030204" pitchFamily="18" charset="0"/>
              <a:ea typeface="Cambria" panose="02040503050406030204" pitchFamily="18" charset="0"/>
            </a:endParaRPr>
          </a:p>
          <a:p>
            <a:r>
              <a:rPr lang="en-US" b="1" smtClean="0">
                <a:latin typeface="Cambria" panose="02040503050406030204" pitchFamily="18" charset="0"/>
                <a:ea typeface="Cambria" panose="02040503050406030204" pitchFamily="18" charset="0"/>
              </a:rPr>
              <a:t>					Muhamad Irfannudin		        	(5200411342</a:t>
            </a:r>
            <a:r>
              <a:rPr lang="en-US" b="1">
                <a:latin typeface="Cambria" panose="02040503050406030204" pitchFamily="18" charset="0"/>
                <a:ea typeface="Cambria" panose="02040503050406030204" pitchFamily="18" charset="0"/>
              </a:rPr>
              <a:t>)</a:t>
            </a:r>
            <a:endParaRPr lang="en-US">
              <a:latin typeface="Cambria" panose="02040503050406030204" pitchFamily="18" charset="0"/>
              <a:ea typeface="Cambria" panose="02040503050406030204" pitchFamily="18" charset="0"/>
            </a:endParaRPr>
          </a:p>
          <a:p>
            <a:r>
              <a:rPr lang="en-US" b="1" smtClean="0">
                <a:latin typeface="Cambria" panose="02040503050406030204" pitchFamily="18" charset="0"/>
                <a:ea typeface="Cambria" panose="02040503050406030204" pitchFamily="18" charset="0"/>
              </a:rPr>
              <a:t>					Miftahul </a:t>
            </a:r>
            <a:r>
              <a:rPr lang="en-US" b="1">
                <a:latin typeface="Cambria" panose="02040503050406030204" pitchFamily="18" charset="0"/>
                <a:ea typeface="Cambria" panose="02040503050406030204" pitchFamily="18" charset="0"/>
              </a:rPr>
              <a:t>'Azam Fajri		</a:t>
            </a:r>
            <a:r>
              <a:rPr lang="en-US" b="1" smtClean="0">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5200411351</a:t>
            </a:r>
            <a:r>
              <a:rPr lang="en-US" b="1" smtClean="0">
                <a:latin typeface="Cambria" panose="02040503050406030204" pitchFamily="18" charset="0"/>
                <a:ea typeface="Cambria" panose="02040503050406030204" pitchFamily="18" charset="0"/>
              </a:rPr>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01" y="1739717"/>
            <a:ext cx="1898565" cy="1898565"/>
          </a:xfrm>
          <a:prstGeom prst="rect">
            <a:avLst/>
          </a:prstGeom>
        </p:spPr>
      </p:pic>
    </p:spTree>
    <p:extLst>
      <p:ext uri="{BB962C8B-B14F-4D97-AF65-F5344CB8AC3E}">
        <p14:creationId xmlns:p14="http://schemas.microsoft.com/office/powerpoint/2010/main" val="388171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Tahapan Metode Agile</a:t>
            </a:r>
            <a:endParaRPr lang="en-US" sz="3200"/>
          </a:p>
        </p:txBody>
      </p:sp>
      <p:sp>
        <p:nvSpPr>
          <p:cNvPr id="3" name="Content Placeholder 2"/>
          <p:cNvSpPr>
            <a:spLocks noGrp="1"/>
          </p:cNvSpPr>
          <p:nvPr>
            <p:ph idx="1"/>
          </p:nvPr>
        </p:nvSpPr>
        <p:spPr/>
        <p:txBody>
          <a:bodyPr>
            <a:normAutofit fontScale="92500" lnSpcReduction="10000"/>
          </a:bodyPr>
          <a:lstStyle/>
          <a:p>
            <a:pPr marL="0" indent="0" algn="just">
              <a:buNone/>
            </a:pPr>
            <a:r>
              <a:rPr lang="en-ID" sz="2000" smtClean="0"/>
              <a:t>2. Implementasi</a:t>
            </a:r>
          </a:p>
          <a:p>
            <a:pPr marL="0" indent="0" algn="just">
              <a:buNone/>
            </a:pPr>
            <a:r>
              <a:rPr lang="en-ID" sz="2000" smtClean="0"/>
              <a:t>	</a:t>
            </a:r>
            <a:r>
              <a:rPr lang="id-ID" sz="2000" smtClean="0"/>
              <a:t>Dalam </a:t>
            </a:r>
            <a:r>
              <a:rPr lang="id-ID" sz="2000"/>
              <a:t>fase ini, proses pengembangan software dimulai. Jadi, tim pengembang akan mulai membangun seluruh sistem dengan menulis kode menggunakan bahasa pemrograman yang dipilih. Tahapan SDLC ini dapat dikatakan sebagai fase terpanjang dari proses pengembangan software.</a:t>
            </a:r>
            <a:endParaRPr lang="en-US" sz="2000"/>
          </a:p>
          <a:p>
            <a:pPr marL="0" indent="0" algn="just">
              <a:buNone/>
            </a:pPr>
            <a:r>
              <a:rPr lang="en-ID" sz="2000" smtClean="0"/>
              <a:t>	</a:t>
            </a:r>
            <a:r>
              <a:rPr lang="id-ID" sz="2000" smtClean="0"/>
              <a:t>Untuk </a:t>
            </a:r>
            <a:r>
              <a:rPr lang="id-ID" sz="2000"/>
              <a:t>pengerjaan proyek besar, proses pengembangan software biasanya akan dibagi menjadi beberapa unit atau modul kemudian ditugaskan ke beberapa tim pengembang. Database admin akan membuat data yang diperlukan dalam database, front-end developer bertugas membuat UI dan GUI untuk berinteraksi dengan back-end. Proses pengembangan software tersebut akan dilakukan berdasarkan pedoman dan prosedur yang sudah ditentukan sebelumnya.</a:t>
            </a:r>
            <a:endParaRPr lang="en-US" sz="2000"/>
          </a:p>
          <a:p>
            <a:pPr marL="0" indent="0" algn="just">
              <a:buNone/>
            </a:pPr>
            <a:endParaRPr lang="en-US" sz="2000"/>
          </a:p>
        </p:txBody>
      </p:sp>
    </p:spTree>
    <p:extLst>
      <p:ext uri="{BB962C8B-B14F-4D97-AF65-F5344CB8AC3E}">
        <p14:creationId xmlns:p14="http://schemas.microsoft.com/office/powerpoint/2010/main" val="88347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Tahapan Metode Agile</a:t>
            </a:r>
            <a:endParaRPr lang="en-US" sz="3200"/>
          </a:p>
        </p:txBody>
      </p:sp>
      <p:sp>
        <p:nvSpPr>
          <p:cNvPr id="3" name="Content Placeholder 2"/>
          <p:cNvSpPr>
            <a:spLocks noGrp="1"/>
          </p:cNvSpPr>
          <p:nvPr>
            <p:ph idx="1"/>
          </p:nvPr>
        </p:nvSpPr>
        <p:spPr/>
        <p:txBody>
          <a:bodyPr>
            <a:normAutofit/>
          </a:bodyPr>
          <a:lstStyle/>
          <a:p>
            <a:pPr marL="0" indent="0" algn="just">
              <a:buNone/>
            </a:pPr>
            <a:r>
              <a:rPr lang="en-ID" sz="2000" smtClean="0"/>
              <a:t>3. Testing</a:t>
            </a:r>
            <a:endParaRPr lang="en-US" sz="2000"/>
          </a:p>
          <a:p>
            <a:pPr marL="0" indent="0" algn="just">
              <a:buNone/>
            </a:pPr>
            <a:r>
              <a:rPr lang="en-ID" sz="2000"/>
              <a:t>	</a:t>
            </a:r>
            <a:r>
              <a:rPr lang="id-ID" sz="2000"/>
              <a:t>Tahapan SDLC ini akan melibatkan para software Quality Assurance (QA) untuk melakukan pengujian pada sistem dan menilai apakah software dapat bekerja sesuai dengan fungsionalitas yang diharapkan. Tim QA akan menguji semua area software untuk memastikan bahwa sistem terbebas dari cacat, error, ataupun bug. Jika ternyata masalah ditemukan di dalam software yang dikembangkan, maka tim QA akan menginformasikannya dengan tim pengembang agar perbaikan dapat segera dilakukan. Proses ini berlanjut hingga software benar-benar terbebas dari bug, bekerja stabil, dan berfungsi sesuai harapan.</a:t>
            </a:r>
            <a:endParaRPr lang="en-ID" sz="2000" smtClean="0"/>
          </a:p>
        </p:txBody>
      </p:sp>
    </p:spTree>
    <p:extLst>
      <p:ext uri="{BB962C8B-B14F-4D97-AF65-F5344CB8AC3E}">
        <p14:creationId xmlns:p14="http://schemas.microsoft.com/office/powerpoint/2010/main" val="178369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Tahapan Metode Agile</a:t>
            </a:r>
            <a:endParaRPr lang="en-US" sz="3200"/>
          </a:p>
        </p:txBody>
      </p:sp>
      <p:sp>
        <p:nvSpPr>
          <p:cNvPr id="3" name="Content Placeholder 2"/>
          <p:cNvSpPr>
            <a:spLocks noGrp="1"/>
          </p:cNvSpPr>
          <p:nvPr>
            <p:ph idx="1"/>
          </p:nvPr>
        </p:nvSpPr>
        <p:spPr/>
        <p:txBody>
          <a:bodyPr>
            <a:normAutofit/>
          </a:bodyPr>
          <a:lstStyle/>
          <a:p>
            <a:pPr marL="0" indent="0" algn="just">
              <a:buNone/>
            </a:pPr>
            <a:r>
              <a:rPr lang="en-ID" sz="2000" dirty="0" smtClean="0"/>
              <a:t>4. Deployments</a:t>
            </a:r>
          </a:p>
          <a:p>
            <a:pPr marL="0" indent="0" algn="just">
              <a:buNone/>
            </a:pPr>
            <a:r>
              <a:rPr lang="en-ID" sz="2000" dirty="0" smtClean="0"/>
              <a:t>	</a:t>
            </a:r>
            <a:r>
              <a:rPr lang="id-ID" sz="2000" dirty="0" smtClean="0"/>
              <a:t>Setelah </a:t>
            </a:r>
            <a:r>
              <a:rPr lang="id-ID" sz="2000" dirty="0"/>
              <a:t>fase pengujian perangkat lunak selesai dan tidak ada bug yang tersisa pada sistem, maka tahap implementasi dapat dimulai. Tahap ini biasanya juga disebut sebagai tahap deployment. Tujuan dari tahap ini adalah untuk men-deploy perangkat lunak ke lingkungan produksi sehingga users dapat mulai menggunakannya.</a:t>
            </a:r>
            <a:endParaRPr lang="en-US" sz="2000" dirty="0"/>
          </a:p>
          <a:p>
            <a:pPr marL="0" indent="0" algn="just">
              <a:buNone/>
            </a:pPr>
            <a:r>
              <a:rPr lang="en-ID" sz="2000" dirty="0" smtClean="0"/>
              <a:t>	</a:t>
            </a:r>
            <a:r>
              <a:rPr lang="id-ID" sz="2000" dirty="0" smtClean="0"/>
              <a:t>Fase ini melibatkan penginstalan aktual dari sistem yang baru dikembangkan. Untuk proyek sederhana, contoh deployment seperti menerapkan kode ke server web. Sedangkan untuk proyek pengembagan software berskala besar, deployment akan melibatkan proses integrasi dengan banyak sistem berbeda.</a:t>
            </a:r>
            <a:endParaRPr lang="en-US" sz="2000" dirty="0" smtClean="0"/>
          </a:p>
          <a:p>
            <a:pPr marL="0" indent="0" algn="just">
              <a:buNone/>
            </a:pPr>
            <a:endParaRPr lang="en-ID" sz="2000" dirty="0" smtClean="0"/>
          </a:p>
        </p:txBody>
      </p:sp>
    </p:spTree>
    <p:extLst>
      <p:ext uri="{BB962C8B-B14F-4D97-AF65-F5344CB8AC3E}">
        <p14:creationId xmlns:p14="http://schemas.microsoft.com/office/powerpoint/2010/main" val="332392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Tahapan Metode Agile</a:t>
            </a:r>
            <a:endParaRPr lang="en-US" sz="3200"/>
          </a:p>
        </p:txBody>
      </p:sp>
      <p:sp>
        <p:nvSpPr>
          <p:cNvPr id="3" name="Content Placeholder 2"/>
          <p:cNvSpPr>
            <a:spLocks noGrp="1"/>
          </p:cNvSpPr>
          <p:nvPr>
            <p:ph idx="1"/>
          </p:nvPr>
        </p:nvSpPr>
        <p:spPr/>
        <p:txBody>
          <a:bodyPr>
            <a:normAutofit fontScale="92500" lnSpcReduction="10000"/>
          </a:bodyPr>
          <a:lstStyle/>
          <a:p>
            <a:pPr marL="0" indent="0" algn="just">
              <a:buNone/>
            </a:pPr>
            <a:r>
              <a:rPr lang="en-ID" sz="2000" smtClean="0"/>
              <a:t>5. Pemeliharaan</a:t>
            </a:r>
          </a:p>
          <a:p>
            <a:pPr marL="0" indent="0" algn="just">
              <a:buNone/>
            </a:pPr>
            <a:r>
              <a:rPr lang="en-ID" sz="2000"/>
              <a:t>	</a:t>
            </a:r>
            <a:r>
              <a:rPr lang="id-ID" sz="2000"/>
              <a:t>Tahapan SDLC yang terakhir adalah proses maintenance atau pemeliharaan software. Di tahap ini, tim akan melakukan pemeliharaan sistem dan rutin melakukan pembaruan agar kinerja software tetap dapat optimal</a:t>
            </a:r>
            <a:r>
              <a:rPr lang="id-ID" sz="2000" smtClean="0"/>
              <a:t>.</a:t>
            </a:r>
            <a:endParaRPr lang="en-ID" sz="2000" smtClean="0"/>
          </a:p>
          <a:p>
            <a:pPr marL="0" indent="0" algn="just">
              <a:buNone/>
            </a:pPr>
            <a:r>
              <a:rPr lang="id-ID" sz="2000"/>
              <a:t>Biasanya beberapa aktivitas maintenance yang dilakukan adalah:</a:t>
            </a:r>
            <a:endParaRPr lang="en-US" sz="2000"/>
          </a:p>
          <a:p>
            <a:pPr lvl="0">
              <a:buFont typeface="Wingdings" panose="05000000000000000000" pitchFamily="2" charset="2"/>
              <a:buChar char="§"/>
            </a:pPr>
            <a:r>
              <a:rPr lang="id-ID" sz="2000"/>
              <a:t>Perbaikan bug: perbaikan bug ketika ada masalah yang dilaporkan</a:t>
            </a:r>
            <a:endParaRPr lang="en-US" sz="2000"/>
          </a:p>
          <a:p>
            <a:pPr lvl="0">
              <a:buFont typeface="Wingdings" panose="05000000000000000000" pitchFamily="2" charset="2"/>
              <a:buChar char="§"/>
            </a:pPr>
            <a:r>
              <a:rPr lang="id-ID" sz="2000"/>
              <a:t>Upgrade sistem : meningkatkan kinerja software dengan sistem yang lebih baru</a:t>
            </a:r>
            <a:endParaRPr lang="en-US" sz="2000"/>
          </a:p>
          <a:p>
            <a:pPr lvl="0">
              <a:buFont typeface="Wingdings" panose="05000000000000000000" pitchFamily="2" charset="2"/>
              <a:buChar char="§"/>
            </a:pPr>
            <a:r>
              <a:rPr lang="id-ID" sz="2000"/>
              <a:t>Peningkatan fitur: menambahkan fitur atau fungsionalitas pada pada software yang </a:t>
            </a:r>
            <a:r>
              <a:rPr lang="id-ID" sz="2000" smtClean="0"/>
              <a:t>dikembangkan</a:t>
            </a:r>
            <a:endParaRPr lang="en-US" sz="2000"/>
          </a:p>
        </p:txBody>
      </p:sp>
    </p:spTree>
    <p:extLst>
      <p:ext uri="{BB962C8B-B14F-4D97-AF65-F5344CB8AC3E}">
        <p14:creationId xmlns:p14="http://schemas.microsoft.com/office/powerpoint/2010/main" val="397139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Diagram Jenjang</a:t>
            </a:r>
            <a:endParaRPr lang="en-US" sz="32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506828"/>
            <a:ext cx="7498407" cy="4356011"/>
          </a:xfrm>
          <a:prstGeom prst="rect">
            <a:avLst/>
          </a:prstGeom>
        </p:spPr>
      </p:pic>
    </p:spTree>
    <p:extLst>
      <p:ext uri="{BB962C8B-B14F-4D97-AF65-F5344CB8AC3E}">
        <p14:creationId xmlns:p14="http://schemas.microsoft.com/office/powerpoint/2010/main" val="7513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dirty="0" smtClean="0">
                <a:latin typeface="Cambria" panose="02040503050406030204" pitchFamily="18" charset="0"/>
                <a:ea typeface="Cambria" panose="02040503050406030204" pitchFamily="18" charset="0"/>
              </a:rPr>
              <a:t>Diagram </a:t>
            </a:r>
            <a:r>
              <a:rPr lang="en-ID" sz="3200" b="1" dirty="0" err="1" smtClean="0">
                <a:latin typeface="Cambria" panose="02040503050406030204" pitchFamily="18" charset="0"/>
                <a:ea typeface="Cambria" panose="02040503050406030204" pitchFamily="18" charset="0"/>
              </a:rPr>
              <a:t>Konteks</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2162174"/>
            <a:ext cx="9162756" cy="3245397"/>
          </a:xfrm>
          <a:prstGeom prst="rect">
            <a:avLst/>
          </a:prstGeom>
        </p:spPr>
      </p:pic>
    </p:spTree>
    <p:extLst>
      <p:ext uri="{BB962C8B-B14F-4D97-AF65-F5344CB8AC3E}">
        <p14:creationId xmlns:p14="http://schemas.microsoft.com/office/powerpoint/2010/main" val="77143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dirty="0" smtClean="0">
                <a:latin typeface="Cambria" panose="02040503050406030204" pitchFamily="18" charset="0"/>
                <a:ea typeface="Cambria" panose="02040503050406030204" pitchFamily="18" charset="0"/>
              </a:rPr>
              <a:t>DFD Level 1</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69" y="1179224"/>
            <a:ext cx="6960476" cy="5300403"/>
          </a:xfrm>
          <a:prstGeom prst="rect">
            <a:avLst/>
          </a:prstGeom>
        </p:spPr>
      </p:pic>
    </p:spTree>
    <p:extLst>
      <p:ext uri="{BB962C8B-B14F-4D97-AF65-F5344CB8AC3E}">
        <p14:creationId xmlns:p14="http://schemas.microsoft.com/office/powerpoint/2010/main" val="158932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ambria" panose="02040503050406030204" pitchFamily="18" charset="0"/>
                <a:ea typeface="Cambria" panose="02040503050406030204" pitchFamily="18" charset="0"/>
              </a:rPr>
              <a:t>ERD</a:t>
            </a:r>
            <a:endParaRPr lang="en-US" sz="3200" b="1"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405719"/>
            <a:ext cx="7847613" cy="5063320"/>
          </a:xfrm>
          <a:prstGeom prst="rect">
            <a:avLst/>
          </a:prstGeom>
        </p:spPr>
      </p:pic>
    </p:spTree>
    <p:extLst>
      <p:ext uri="{BB962C8B-B14F-4D97-AF65-F5344CB8AC3E}">
        <p14:creationId xmlns:p14="http://schemas.microsoft.com/office/powerpoint/2010/main" val="579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ambria" panose="02040503050406030204" pitchFamily="18" charset="0"/>
                <a:ea typeface="Cambria" panose="02040503050406030204" pitchFamily="18" charset="0"/>
              </a:rPr>
              <a:t>RELASI DATA BASE</a:t>
            </a:r>
            <a:endParaRPr lang="en-US" sz="3200" b="1"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576" y="1555845"/>
            <a:ext cx="7014949" cy="4868483"/>
          </a:xfrm>
          <a:prstGeom prst="rect">
            <a:avLst/>
          </a:prstGeom>
        </p:spPr>
      </p:pic>
    </p:spTree>
    <p:extLst>
      <p:ext uri="{BB962C8B-B14F-4D97-AF65-F5344CB8AC3E}">
        <p14:creationId xmlns:p14="http://schemas.microsoft.com/office/powerpoint/2010/main" val="224128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latin typeface="Cambria" panose="02040503050406030204" pitchFamily="18" charset="0"/>
                <a:ea typeface="Cambria" panose="02040503050406030204" pitchFamily="18" charset="0"/>
              </a:rPr>
              <a:t>Tampilan Aplikasi</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smtClean="0"/>
              <a:t>1. Login Admi</a:t>
            </a:r>
            <a:r>
              <a:rPr lang="en-US" sz="2000" dirty="0"/>
              <a:t>n</a:t>
            </a: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435373" y="2456597"/>
            <a:ext cx="6677617" cy="4189863"/>
          </a:xfrm>
        </p:spPr>
      </p:pic>
    </p:spTree>
    <p:extLst>
      <p:ext uri="{BB962C8B-B14F-4D97-AF65-F5344CB8AC3E}">
        <p14:creationId xmlns:p14="http://schemas.microsoft.com/office/powerpoint/2010/main" val="412545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93321"/>
          </a:xfrm>
        </p:spPr>
        <p:txBody>
          <a:bodyPr>
            <a:normAutofit/>
          </a:bodyPr>
          <a:lstStyle/>
          <a:p>
            <a:r>
              <a:rPr lang="en-ID" sz="1800" b="1" smtClean="0">
                <a:latin typeface="Cambria" panose="02040503050406030204" pitchFamily="18" charset="0"/>
                <a:ea typeface="Cambria" panose="02040503050406030204" pitchFamily="18" charset="0"/>
              </a:rPr>
              <a:t>1. Latar Belakang</a:t>
            </a:r>
            <a:endParaRPr lang="en-US" sz="1800" b="1">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589212" y="1017431"/>
            <a:ext cx="8915400" cy="4893791"/>
          </a:xfrm>
        </p:spPr>
        <p:txBody>
          <a:bodyPr>
            <a:normAutofit/>
          </a:bodyPr>
          <a:lstStyle/>
          <a:p>
            <a:pPr marL="0" indent="0" algn="just">
              <a:buNone/>
            </a:pPr>
            <a:r>
              <a:rPr lang="en-US" sz="1600" smtClean="0">
                <a:latin typeface="Cambria" panose="02040503050406030204" pitchFamily="18" charset="0"/>
                <a:ea typeface="Cambria" panose="02040503050406030204" pitchFamily="18" charset="0"/>
              </a:rPr>
              <a:t>	Perpustakaan </a:t>
            </a:r>
            <a:r>
              <a:rPr lang="en-US" sz="1600">
                <a:latin typeface="Cambria" panose="02040503050406030204" pitchFamily="18" charset="0"/>
                <a:ea typeface="Cambria" panose="02040503050406030204" pitchFamily="18" charset="0"/>
              </a:rPr>
              <a:t>adalah suatu kesatuan unit kerja yang terdiri dari beberapa bagian yaitu, bagian pengembangan, bagian pengolahan koleksi, bagian pelayanan pengguna, dan bagian pemeliharaan sarana dan prasarana. Dengan adanya perkembangan teknologi membuat manusia berfikir untuk dapat bekerja lebih efektif dan efisien. Salah satunya yaitu membuat sistem konvensional menjadi sistem yang terkomputerisasi</a:t>
            </a:r>
            <a:r>
              <a:rPr lang="en-US" sz="1600" smtClean="0">
                <a:latin typeface="Cambria" panose="02040503050406030204" pitchFamily="18" charset="0"/>
                <a:ea typeface="Cambria" panose="02040503050406030204" pitchFamily="18" charset="0"/>
              </a:rPr>
              <a:t>.</a:t>
            </a:r>
          </a:p>
          <a:p>
            <a:pPr marL="0" indent="0" algn="just">
              <a:buNone/>
            </a:pPr>
            <a:r>
              <a:rPr lang="en-ID" sz="1600" smtClean="0">
                <a:latin typeface="Cambria" panose="02040503050406030204" pitchFamily="18" charset="0"/>
                <a:ea typeface="Cambria" panose="02040503050406030204" pitchFamily="18" charset="0"/>
              </a:rPr>
              <a:t>	</a:t>
            </a:r>
            <a:r>
              <a:rPr lang="id-ID" sz="1600" smtClean="0">
                <a:latin typeface="Cambria" panose="02040503050406030204" pitchFamily="18" charset="0"/>
                <a:ea typeface="Cambria" panose="02040503050406030204" pitchFamily="18" charset="0"/>
              </a:rPr>
              <a:t>Terdapat </a:t>
            </a:r>
            <a:r>
              <a:rPr lang="id-ID" sz="1600">
                <a:latin typeface="Cambria" panose="02040503050406030204" pitchFamily="18" charset="0"/>
                <a:ea typeface="Cambria" panose="02040503050406030204" pitchFamily="18" charset="0"/>
              </a:rPr>
              <a:t>beberapa masalah yang sering muncul, </a:t>
            </a:r>
            <a:r>
              <a:rPr lang="en-US" sz="1600">
                <a:latin typeface="Cambria" panose="02040503050406030204" pitchFamily="18" charset="0"/>
                <a:ea typeface="Cambria" panose="02040503050406030204" pitchFamily="18" charset="0"/>
              </a:rPr>
              <a:t>Sistem yang digunakan pada perpustakaan sekolah ini masih kurang memadai. Dimana sistem yang berjalan pada perpustakaan masih manual bagi buku bacaan sedangkan pada buku paket menggunakan Microsoft Excel dalam hal pengolahan data anggota, proses peminjaman, proses pengembalian dan laporan</a:t>
            </a:r>
            <a:r>
              <a:rPr lang="id-ID" sz="1600" smtClean="0">
                <a:latin typeface="Cambria" panose="02040503050406030204" pitchFamily="18" charset="0"/>
                <a:ea typeface="Cambria" panose="02040503050406030204" pitchFamily="18" charset="0"/>
              </a:rPr>
              <a:t>.</a:t>
            </a:r>
            <a:endParaRPr lang="en-US" sz="1600" smtClean="0">
              <a:latin typeface="Cambria" panose="02040503050406030204" pitchFamily="18" charset="0"/>
              <a:ea typeface="Cambria" panose="02040503050406030204" pitchFamily="18" charset="0"/>
            </a:endParaRPr>
          </a:p>
          <a:p>
            <a:pPr marL="0" indent="0" algn="just">
              <a:buNone/>
            </a:pPr>
            <a:r>
              <a:rPr lang="en-ID" sz="1600" smtClean="0">
                <a:latin typeface="Cambria" panose="02040503050406030204" pitchFamily="18" charset="0"/>
                <a:ea typeface="Cambria" panose="02040503050406030204" pitchFamily="18" charset="0"/>
              </a:rPr>
              <a:t>	</a:t>
            </a:r>
            <a:r>
              <a:rPr lang="id-ID" sz="1600" smtClean="0">
                <a:latin typeface="Cambria" panose="02040503050406030204" pitchFamily="18" charset="0"/>
                <a:ea typeface="Cambria" panose="02040503050406030204" pitchFamily="18" charset="0"/>
              </a:rPr>
              <a:t>Berdasarkan </a:t>
            </a:r>
            <a:r>
              <a:rPr lang="id-ID" sz="1600">
                <a:latin typeface="Cambria" panose="02040503050406030204" pitchFamily="18" charset="0"/>
                <a:ea typeface="Cambria" panose="02040503050406030204" pitchFamily="18" charset="0"/>
              </a:rPr>
              <a:t>dari permasalahan tersebut penelitian ini merancang sistem aplikasi pendataan perpustakaan berbasis web di </a:t>
            </a:r>
            <a:r>
              <a:rPr lang="en-US" sz="1600">
                <a:latin typeface="Cambria" panose="02040503050406030204" pitchFamily="18" charset="0"/>
                <a:ea typeface="Cambria" panose="02040503050406030204" pitchFamily="18" charset="0"/>
              </a:rPr>
              <a:t>S</a:t>
            </a:r>
            <a:r>
              <a:rPr lang="id-ID" sz="1600">
                <a:latin typeface="Cambria" panose="02040503050406030204" pitchFamily="18" charset="0"/>
                <a:ea typeface="Cambria" panose="02040503050406030204" pitchFamily="18" charset="0"/>
              </a:rPr>
              <a:t>MA</a:t>
            </a:r>
            <a:r>
              <a:rPr lang="en-US" sz="1600">
                <a:latin typeface="Cambria" panose="02040503050406030204" pitchFamily="18" charset="0"/>
                <a:ea typeface="Cambria" panose="02040503050406030204" pitchFamily="18" charset="0"/>
              </a:rPr>
              <a:t> Negeri </a:t>
            </a:r>
            <a:r>
              <a:rPr lang="id-ID" sz="1600">
                <a:latin typeface="Cambria" panose="02040503050406030204" pitchFamily="18" charset="0"/>
                <a:ea typeface="Cambria" panose="02040503050406030204" pitchFamily="18" charset="0"/>
              </a:rPr>
              <a:t>05 Yogyakarta. Data yang diolah pada sistem ini yaitu data admin, data buku, data siswa, data jadwal pinjam, data peminjam. Aplikasi Pengolahan Data Perpustakaan berbasis web ini di bangun menggunakan bahasa pemrograman HTML, php, dengan web editornya yaitu Visual Studio Code. Pada rancangan aplikasi ini, juga menggunakan data base yaitu MySQL, dan XAMPP Control Panel v3.2.2 sebagai web server.</a:t>
            </a:r>
            <a:endParaRPr lang="en-US" sz="1600">
              <a:latin typeface="Cambria" panose="02040503050406030204" pitchFamily="18" charset="0"/>
              <a:ea typeface="Cambria" panose="02040503050406030204" pitchFamily="18" charset="0"/>
            </a:endParaRPr>
          </a:p>
          <a:p>
            <a:pPr marL="0" indent="0" algn="just">
              <a:buNone/>
            </a:pPr>
            <a:r>
              <a:rPr lang="en-ID" sz="1600" smtClean="0">
                <a:latin typeface="Cambria" panose="02040503050406030204" pitchFamily="18" charset="0"/>
                <a:ea typeface="Cambria" panose="02040503050406030204" pitchFamily="18" charset="0"/>
              </a:rPr>
              <a:t>	</a:t>
            </a:r>
            <a:r>
              <a:rPr lang="id-ID" sz="1600" smtClean="0">
                <a:latin typeface="Cambria" panose="02040503050406030204" pitchFamily="18" charset="0"/>
                <a:ea typeface="Cambria" panose="02040503050406030204" pitchFamily="18" charset="0"/>
              </a:rPr>
              <a:t>Dengan </a:t>
            </a:r>
            <a:r>
              <a:rPr lang="id-ID" sz="1600">
                <a:latin typeface="Cambria" panose="02040503050406030204" pitchFamily="18" charset="0"/>
                <a:ea typeface="Cambria" panose="02040503050406030204" pitchFamily="18" charset="0"/>
              </a:rPr>
              <a:t>adanya sistem ini bertujuan untuk mempermudah admin dalam pendataan buku, pendataan siswa, pendataan peminjam buku, dan pendataan laporan peminjam buku menggunakan Aplikasi Pengolahan Data Perpustakaan berbasis web yang dibuat.</a:t>
            </a:r>
            <a:endParaRPr lang="en-US" sz="16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069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latin typeface="Cambria" panose="02040503050406030204" pitchFamily="18" charset="0"/>
                <a:ea typeface="Cambria" panose="02040503050406030204" pitchFamily="18" charset="0"/>
              </a:rPr>
              <a:t>Tampilan Aplikasi</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a:t>2</a:t>
            </a:r>
            <a:r>
              <a:rPr lang="en-US" sz="2000" dirty="0" smtClean="0"/>
              <a:t>. </a:t>
            </a:r>
            <a:r>
              <a:rPr lang="en-US" sz="2000" dirty="0" err="1" smtClean="0"/>
              <a:t>Tampilan</a:t>
            </a:r>
            <a:r>
              <a:rPr lang="en-US" sz="2000" dirty="0" smtClean="0"/>
              <a:t> Input Data Buku</a:t>
            </a:r>
            <a:endParaRPr lang="en-US" sz="20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380781" y="2555664"/>
            <a:ext cx="6377367" cy="3626772"/>
          </a:xfrm>
        </p:spPr>
      </p:pic>
    </p:spTree>
    <p:extLst>
      <p:ext uri="{BB962C8B-B14F-4D97-AF65-F5344CB8AC3E}">
        <p14:creationId xmlns:p14="http://schemas.microsoft.com/office/powerpoint/2010/main" val="1580366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latin typeface="Cambria" panose="02040503050406030204" pitchFamily="18" charset="0"/>
                <a:ea typeface="Cambria" panose="02040503050406030204" pitchFamily="18" charset="0"/>
              </a:rPr>
              <a:t>Tampilan Aplikasi</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smtClean="0"/>
              <a:t>3. </a:t>
            </a:r>
            <a:r>
              <a:rPr lang="en-US" sz="2000" dirty="0" err="1" smtClean="0"/>
              <a:t>Tampilan</a:t>
            </a:r>
            <a:r>
              <a:rPr lang="en-US" sz="2000" dirty="0" smtClean="0"/>
              <a:t> Input Data </a:t>
            </a:r>
            <a:r>
              <a:rPr lang="en-US" sz="2000" dirty="0" err="1" smtClean="0"/>
              <a:t>Siswa</a:t>
            </a: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489965" y="2674961"/>
            <a:ext cx="6650322" cy="3835021"/>
          </a:xfrm>
        </p:spPr>
      </p:pic>
    </p:spTree>
    <p:extLst>
      <p:ext uri="{BB962C8B-B14F-4D97-AF65-F5344CB8AC3E}">
        <p14:creationId xmlns:p14="http://schemas.microsoft.com/office/powerpoint/2010/main" val="330279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latin typeface="Cambria" panose="02040503050406030204" pitchFamily="18" charset="0"/>
                <a:ea typeface="Cambria" panose="02040503050406030204" pitchFamily="18" charset="0"/>
              </a:rPr>
              <a:t>Tampilan Aplikasi</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smtClean="0"/>
              <a:t>3. </a:t>
            </a:r>
            <a:r>
              <a:rPr lang="en-US" sz="2000" dirty="0" err="1" smtClean="0"/>
              <a:t>Tampilan</a:t>
            </a:r>
            <a:r>
              <a:rPr lang="en-US" sz="2000" dirty="0" smtClean="0"/>
              <a:t> Input </a:t>
            </a:r>
            <a:r>
              <a:rPr lang="en-US" sz="2000" dirty="0" err="1" smtClean="0"/>
              <a:t>Pinjam</a:t>
            </a:r>
            <a:r>
              <a:rPr lang="en-US" sz="2000" dirty="0" smtClean="0"/>
              <a:t> Buku</a:t>
            </a:r>
            <a:endParaRPr lang="en-US" sz="20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476316" y="2678494"/>
            <a:ext cx="6827743" cy="3831488"/>
          </a:xfrm>
        </p:spPr>
      </p:pic>
    </p:spTree>
    <p:extLst>
      <p:ext uri="{BB962C8B-B14F-4D97-AF65-F5344CB8AC3E}">
        <p14:creationId xmlns:p14="http://schemas.microsoft.com/office/powerpoint/2010/main" val="4168016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latin typeface="Cambria" panose="02040503050406030204" pitchFamily="18" charset="0"/>
                <a:ea typeface="Cambria" panose="02040503050406030204" pitchFamily="18" charset="0"/>
              </a:rPr>
              <a:t>Tampilan Aplikasi</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a:t>4</a:t>
            </a:r>
            <a:r>
              <a:rPr lang="en-US" sz="2000" dirty="0" smtClean="0"/>
              <a:t>. </a:t>
            </a:r>
            <a:r>
              <a:rPr lang="en-US" sz="2000" dirty="0" err="1" smtClean="0"/>
              <a:t>Daftar</a:t>
            </a:r>
            <a:r>
              <a:rPr lang="en-US" sz="2000" dirty="0" smtClean="0"/>
              <a:t> Buku</a:t>
            </a: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408078" y="2664846"/>
            <a:ext cx="6663969" cy="3804193"/>
          </a:xfrm>
        </p:spPr>
      </p:pic>
    </p:spTree>
    <p:extLst>
      <p:ext uri="{BB962C8B-B14F-4D97-AF65-F5344CB8AC3E}">
        <p14:creationId xmlns:p14="http://schemas.microsoft.com/office/powerpoint/2010/main" val="94394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latin typeface="Cambria" panose="02040503050406030204" pitchFamily="18" charset="0"/>
                <a:ea typeface="Cambria" panose="02040503050406030204" pitchFamily="18" charset="0"/>
              </a:rPr>
              <a:t>Tampilan Aplikasi</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smtClean="0"/>
              <a:t>5. </a:t>
            </a:r>
            <a:r>
              <a:rPr lang="en-US" sz="2000" dirty="0" err="1" smtClean="0"/>
              <a:t>Daftar</a:t>
            </a:r>
            <a:r>
              <a:rPr lang="en-US" sz="2000" dirty="0" smtClean="0"/>
              <a:t> </a:t>
            </a:r>
            <a:r>
              <a:rPr lang="en-US" sz="2000" dirty="0" err="1" smtClean="0"/>
              <a:t>Siswa</a:t>
            </a:r>
            <a:endParaRPr lang="en-US" sz="20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436347" y="2705788"/>
            <a:ext cx="7018811" cy="3681363"/>
          </a:xfrm>
        </p:spPr>
      </p:pic>
    </p:spTree>
    <p:extLst>
      <p:ext uri="{BB962C8B-B14F-4D97-AF65-F5344CB8AC3E}">
        <p14:creationId xmlns:p14="http://schemas.microsoft.com/office/powerpoint/2010/main" val="2662623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latin typeface="Cambria" panose="02040503050406030204" pitchFamily="18" charset="0"/>
                <a:ea typeface="Cambria" panose="02040503050406030204" pitchFamily="18" charset="0"/>
              </a:rPr>
              <a:t>Tampilan Aplikasi</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smtClean="0"/>
              <a:t>6. </a:t>
            </a:r>
            <a:r>
              <a:rPr lang="en-US" sz="2000" dirty="0" err="1" smtClean="0"/>
              <a:t>Daftar</a:t>
            </a:r>
            <a:r>
              <a:rPr lang="en-US" sz="2000" dirty="0" smtClean="0"/>
              <a:t> </a:t>
            </a:r>
            <a:r>
              <a:rPr lang="en-US" sz="2000" dirty="0" err="1" smtClean="0"/>
              <a:t>Peminjam</a:t>
            </a: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353486" y="2596607"/>
            <a:ext cx="7141641" cy="3776897"/>
          </a:xfrm>
        </p:spPr>
      </p:pic>
    </p:spTree>
    <p:extLst>
      <p:ext uri="{BB962C8B-B14F-4D97-AF65-F5344CB8AC3E}">
        <p14:creationId xmlns:p14="http://schemas.microsoft.com/office/powerpoint/2010/main" val="70907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latin typeface="Cambria" panose="02040503050406030204" pitchFamily="18" charset="0"/>
                <a:ea typeface="Cambria" panose="02040503050406030204" pitchFamily="18" charset="0"/>
              </a:rPr>
              <a:t>Desain</a:t>
            </a:r>
            <a:r>
              <a:rPr lang="en-US" sz="3200" b="1" dirty="0" smtClean="0">
                <a:latin typeface="Cambria" panose="02040503050406030204" pitchFamily="18" charset="0"/>
                <a:ea typeface="Cambria" panose="02040503050406030204" pitchFamily="18" charset="0"/>
              </a:rPr>
              <a:t> </a:t>
            </a:r>
            <a:r>
              <a:rPr lang="en-US" sz="3200" b="1" dirty="0" err="1" smtClean="0">
                <a:latin typeface="Cambria" panose="02040503050406030204" pitchFamily="18" charset="0"/>
                <a:ea typeface="Cambria" panose="02040503050406030204" pitchFamily="18" charset="0"/>
              </a:rPr>
              <a:t>Sistem</a:t>
            </a:r>
            <a:endParaRPr lang="en-US" sz="32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953021" y="1735956"/>
            <a:ext cx="3992732" cy="576262"/>
          </a:xfrm>
        </p:spPr>
        <p:txBody>
          <a:bodyPr/>
          <a:lstStyle/>
          <a:p>
            <a:r>
              <a:rPr lang="en-US" sz="2000" dirty="0" smtClean="0"/>
              <a:t>7. Print</a:t>
            </a:r>
            <a:endParaRPr lang="en-US" sz="20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339840" y="2623902"/>
            <a:ext cx="6950572" cy="3940671"/>
          </a:xfrm>
        </p:spPr>
      </p:pic>
    </p:spTree>
    <p:extLst>
      <p:ext uri="{BB962C8B-B14F-4D97-AF65-F5344CB8AC3E}">
        <p14:creationId xmlns:p14="http://schemas.microsoft.com/office/powerpoint/2010/main" val="17937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a:latin typeface="Cambria" panose="02040503050406030204" pitchFamily="18" charset="0"/>
                <a:ea typeface="Cambria" panose="02040503050406030204" pitchFamily="18" charset="0"/>
              </a:rPr>
              <a:t>1.2 Rumusan Masalah</a:t>
            </a:r>
            <a:endParaRPr lang="en-US" sz="320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id-ID" sz="2000" dirty="0"/>
              <a:t>Bagaimana merancang sistem Aplikasi Pengolahan Data Perpustakaan berbasis web dengan menggunakan metode Agile.</a:t>
            </a:r>
            <a:endParaRPr lang="en-US" sz="2000" dirty="0"/>
          </a:p>
          <a:p>
            <a:pPr algn="just">
              <a:buFont typeface="Wingdings" panose="05000000000000000000" pitchFamily="2" charset="2"/>
              <a:buChar char="§"/>
            </a:pPr>
            <a:r>
              <a:rPr lang="id-ID" sz="2000" dirty="0"/>
              <a:t>Bagaimana cara mengimplementasikan sistem Aplikasi Pengolahan Data Perpustakaan berbasis web.</a:t>
            </a:r>
            <a:endParaRPr lang="en-US" sz="2000" dirty="0"/>
          </a:p>
          <a:p>
            <a:pPr algn="just"/>
            <a:endParaRPr lang="en-US" sz="2000" dirty="0"/>
          </a:p>
        </p:txBody>
      </p:sp>
    </p:spTree>
    <p:extLst>
      <p:ext uri="{BB962C8B-B14F-4D97-AF65-F5344CB8AC3E}">
        <p14:creationId xmlns:p14="http://schemas.microsoft.com/office/powerpoint/2010/main" val="384261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1.3 Batasan Masalah</a:t>
            </a:r>
            <a:endParaRPr lang="en-US" sz="3200"/>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
            </a:pPr>
            <a:r>
              <a:rPr lang="id-ID" sz="2000"/>
              <a:t>Aplikasi yang akan digunakan akan berbasis web.</a:t>
            </a:r>
            <a:endParaRPr lang="en-US" sz="2000"/>
          </a:p>
          <a:p>
            <a:pPr lvl="0" algn="just">
              <a:buFont typeface="Wingdings" panose="05000000000000000000" pitchFamily="2" charset="2"/>
              <a:buChar char="§"/>
            </a:pPr>
            <a:r>
              <a:rPr lang="id-ID" sz="2000"/>
              <a:t>Aplikasi hanya dapat dijalankan jika terkoneksi internet.</a:t>
            </a:r>
            <a:endParaRPr lang="en-US" sz="2000"/>
          </a:p>
          <a:p>
            <a:pPr lvl="0" algn="just">
              <a:buFont typeface="Wingdings" panose="05000000000000000000" pitchFamily="2" charset="2"/>
              <a:buChar char="§"/>
            </a:pPr>
            <a:r>
              <a:rPr lang="id-ID" sz="2000"/>
              <a:t>Aplikasi dapat digunakan dengan baik pada web browser Google Crhome.</a:t>
            </a:r>
            <a:endParaRPr lang="en-US" sz="2000"/>
          </a:p>
        </p:txBody>
      </p:sp>
    </p:spTree>
    <p:extLst>
      <p:ext uri="{BB962C8B-B14F-4D97-AF65-F5344CB8AC3E}">
        <p14:creationId xmlns:p14="http://schemas.microsoft.com/office/powerpoint/2010/main" val="134901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1.4 Tujuan Penelitian</a:t>
            </a:r>
            <a:endParaRPr lang="en-US" sz="3200"/>
          </a:p>
        </p:txBody>
      </p:sp>
      <p:sp>
        <p:nvSpPr>
          <p:cNvPr id="3" name="Content Placeholder 2"/>
          <p:cNvSpPr>
            <a:spLocks noGrp="1"/>
          </p:cNvSpPr>
          <p:nvPr>
            <p:ph idx="1"/>
          </p:nvPr>
        </p:nvSpPr>
        <p:spPr/>
        <p:txBody>
          <a:bodyPr>
            <a:normAutofit/>
          </a:bodyPr>
          <a:lstStyle/>
          <a:p>
            <a:pPr marL="0" indent="0" algn="just">
              <a:buNone/>
            </a:pPr>
            <a:r>
              <a:rPr lang="en-ID" sz="2000" smtClean="0"/>
              <a:t>	</a:t>
            </a:r>
            <a:r>
              <a:rPr lang="id-ID" sz="2000" smtClean="0"/>
              <a:t>Tujuan </a:t>
            </a:r>
            <a:r>
              <a:rPr lang="id-ID" sz="2000"/>
              <a:t>dilakukannya penelitian ini adalah menghasilkan dan mengimplementasi sistem Aplikasi Pengolahan Data Perpustakaan berbasis </a:t>
            </a:r>
            <a:r>
              <a:rPr lang="id-ID" sz="2000" smtClean="0"/>
              <a:t>web.</a:t>
            </a:r>
            <a:endParaRPr lang="en-US" sz="2000">
              <a:effectLst/>
            </a:endParaRPr>
          </a:p>
        </p:txBody>
      </p:sp>
    </p:spTree>
    <p:extLst>
      <p:ext uri="{BB962C8B-B14F-4D97-AF65-F5344CB8AC3E}">
        <p14:creationId xmlns:p14="http://schemas.microsoft.com/office/powerpoint/2010/main" val="22780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1.5 Manfaat Penelitian</a:t>
            </a:r>
            <a:endParaRPr lang="en-US" sz="3200"/>
          </a:p>
        </p:txBody>
      </p:sp>
      <p:sp>
        <p:nvSpPr>
          <p:cNvPr id="3" name="Content Placeholder 2"/>
          <p:cNvSpPr>
            <a:spLocks noGrp="1"/>
          </p:cNvSpPr>
          <p:nvPr>
            <p:ph idx="1"/>
          </p:nvPr>
        </p:nvSpPr>
        <p:spPr/>
        <p:txBody>
          <a:bodyPr>
            <a:normAutofit/>
          </a:bodyPr>
          <a:lstStyle/>
          <a:p>
            <a:pPr marL="0" indent="0" algn="just">
              <a:buNone/>
            </a:pPr>
            <a:r>
              <a:rPr lang="id-ID" sz="2000"/>
              <a:t>Manfaat dari dilakukannya penelitian ini adalah sebagai berikut </a:t>
            </a:r>
            <a:r>
              <a:rPr lang="id-ID" sz="2000" smtClean="0"/>
              <a:t>:</a:t>
            </a:r>
            <a:endParaRPr lang="en-ID" sz="2000" smtClean="0"/>
          </a:p>
          <a:p>
            <a:pPr lvl="0" algn="just">
              <a:buFont typeface="Wingdings" panose="05000000000000000000" pitchFamily="2" charset="2"/>
              <a:buChar char="§"/>
            </a:pPr>
            <a:r>
              <a:rPr lang="id-ID" sz="2000"/>
              <a:t>Untuk meminimalisirkan waktu yang digunakan dalam pendataan buku, pendataan siswa, dan pendataan peminjam buku.</a:t>
            </a:r>
            <a:endParaRPr lang="en-US" sz="2000"/>
          </a:p>
          <a:p>
            <a:pPr lvl="0" algn="just">
              <a:buFont typeface="Wingdings" panose="05000000000000000000" pitchFamily="2" charset="2"/>
              <a:buChar char="§"/>
            </a:pPr>
            <a:r>
              <a:rPr lang="id-ID" sz="2000"/>
              <a:t>Mempermudah admin dalam pendataan buku, pendataan siswa, pendataan peminjam buku, dan pendataan laporan.</a:t>
            </a:r>
            <a:endParaRPr lang="en-US" sz="2000"/>
          </a:p>
          <a:p>
            <a:pPr marL="0" indent="0" algn="just">
              <a:buNone/>
            </a:pPr>
            <a:endParaRPr lang="en-US" sz="2000">
              <a:effectLst/>
            </a:endParaRPr>
          </a:p>
        </p:txBody>
      </p:sp>
    </p:spTree>
    <p:extLst>
      <p:ext uri="{BB962C8B-B14F-4D97-AF65-F5344CB8AC3E}">
        <p14:creationId xmlns:p14="http://schemas.microsoft.com/office/powerpoint/2010/main" val="277273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Metode Agile</a:t>
            </a:r>
            <a:endParaRPr lang="en-US" sz="32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5156" y="1264555"/>
            <a:ext cx="6087224" cy="4468282"/>
          </a:xfrm>
        </p:spPr>
      </p:pic>
    </p:spTree>
    <p:extLst>
      <p:ext uri="{BB962C8B-B14F-4D97-AF65-F5344CB8AC3E}">
        <p14:creationId xmlns:p14="http://schemas.microsoft.com/office/powerpoint/2010/main" val="362040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Pengertian Metode Agile</a:t>
            </a:r>
            <a:endParaRPr lang="en-US" sz="3200"/>
          </a:p>
        </p:txBody>
      </p:sp>
      <p:sp>
        <p:nvSpPr>
          <p:cNvPr id="3" name="Content Placeholder 2"/>
          <p:cNvSpPr>
            <a:spLocks noGrp="1"/>
          </p:cNvSpPr>
          <p:nvPr>
            <p:ph idx="1"/>
          </p:nvPr>
        </p:nvSpPr>
        <p:spPr/>
        <p:txBody>
          <a:bodyPr>
            <a:normAutofit fontScale="85000" lnSpcReduction="10000"/>
          </a:bodyPr>
          <a:lstStyle/>
          <a:p>
            <a:pPr marL="0" indent="0" algn="just">
              <a:buNone/>
            </a:pPr>
            <a:r>
              <a:rPr lang="en-ID" sz="2000" smtClean="0"/>
              <a:t>	</a:t>
            </a:r>
            <a:r>
              <a:rPr lang="id-ID" sz="2000" smtClean="0"/>
              <a:t>Agile </a:t>
            </a:r>
            <a:r>
              <a:rPr lang="id-ID" sz="2000"/>
              <a:t>Software Development adalah metodologi pengembangan software yang didasarkan pada proses pengerjaan yang dilakukan berulang dimana, aturan dan solusi yang disepakati dilakukan dengan kolaborasi antar tiap tim secara terorganisir dan terstruktur.</a:t>
            </a:r>
            <a:endParaRPr lang="en-US" sz="2000"/>
          </a:p>
          <a:p>
            <a:pPr marL="0" indent="0" algn="just">
              <a:buNone/>
            </a:pPr>
            <a:r>
              <a:rPr lang="en-ID" sz="2000" smtClean="0"/>
              <a:t>	</a:t>
            </a:r>
            <a:r>
              <a:rPr lang="id-ID" sz="2000" smtClean="0"/>
              <a:t>Agile </a:t>
            </a:r>
            <a:r>
              <a:rPr lang="id-ID" sz="2000"/>
              <a:t>development sendiri merupakan model pengembangan perangkat lunak dalam jangka pendek. Kemudian, membutuhkan adaptasi yang cepat dalam mengatasi setiap perubahan. Nilai terpenting dari Agile development ini adalah memungkinkan sebuah tim dalam mengambil keputusan dengan cepat, kualitas dan prediksi yang baik, serta memiliki potensi yang baik dalam menangani setiap perubahan.</a:t>
            </a:r>
            <a:endParaRPr lang="en-US" sz="2000"/>
          </a:p>
          <a:p>
            <a:pPr marL="0" indent="0" algn="just">
              <a:buNone/>
            </a:pPr>
            <a:r>
              <a:rPr lang="en-ID" sz="2000" smtClean="0"/>
              <a:t>	</a:t>
            </a:r>
            <a:r>
              <a:rPr lang="id-ID" sz="2000" smtClean="0"/>
              <a:t>Proses </a:t>
            </a:r>
            <a:r>
              <a:rPr lang="id-ID" sz="2000"/>
              <a:t>pengembangan Agile mengacu pada konsep dari Agile Manifesto. Konsep tersebut dikembangkan oleh 14 tokoh terkenal dalam industri software. Setelah mengenal apa itu Agile, selanjutnya masuk pada pembahasan mengenai tujuan dari Agile development sendiri.</a:t>
            </a:r>
            <a:endParaRPr lang="en-US" sz="2000"/>
          </a:p>
        </p:txBody>
      </p:sp>
    </p:spTree>
    <p:extLst>
      <p:ext uri="{BB962C8B-B14F-4D97-AF65-F5344CB8AC3E}">
        <p14:creationId xmlns:p14="http://schemas.microsoft.com/office/powerpoint/2010/main" val="120799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200" b="1" smtClean="0">
                <a:latin typeface="Cambria" panose="02040503050406030204" pitchFamily="18" charset="0"/>
                <a:ea typeface="Cambria" panose="02040503050406030204" pitchFamily="18" charset="0"/>
              </a:rPr>
              <a:t>Tahapan Metode Agile</a:t>
            </a:r>
            <a:endParaRPr lang="en-US" sz="3200"/>
          </a:p>
        </p:txBody>
      </p:sp>
      <p:sp>
        <p:nvSpPr>
          <p:cNvPr id="3" name="Content Placeholder 2"/>
          <p:cNvSpPr>
            <a:spLocks noGrp="1"/>
          </p:cNvSpPr>
          <p:nvPr>
            <p:ph idx="1"/>
          </p:nvPr>
        </p:nvSpPr>
        <p:spPr/>
        <p:txBody>
          <a:bodyPr>
            <a:normAutofit/>
          </a:bodyPr>
          <a:lstStyle/>
          <a:p>
            <a:pPr marL="457200" indent="-457200" algn="just">
              <a:buAutoNum type="arabicPeriod"/>
            </a:pPr>
            <a:r>
              <a:rPr lang="en-ID" sz="2000" smtClean="0"/>
              <a:t>Perencanaan</a:t>
            </a:r>
          </a:p>
          <a:p>
            <a:pPr marL="0" indent="0" algn="just">
              <a:buNone/>
            </a:pPr>
            <a:r>
              <a:rPr lang="en-ID" sz="2000"/>
              <a:t>	</a:t>
            </a:r>
            <a:r>
              <a:rPr lang="id-ID" sz="2000"/>
              <a:t>Perencanaan adalah tahap dimana tim akan mengidentifikasi dan menentukan scope atau ruang lingkup yang perlu dilakukan dalam proses pengembangan proyek. Pada tahap ini, tim juga akan mengumpulkan semua informasi yang dibutuhkan dalam proses pengembangan software dari para pemangku kepentingan. Setelah itu, tim akan merencanakan struktur tim, time frame, budget, security, dan berbagai faktor penting lain yang dibutuhkan untuk pengembangan software.</a:t>
            </a:r>
            <a:endParaRPr lang="en-US" sz="2000"/>
          </a:p>
        </p:txBody>
      </p:sp>
    </p:spTree>
    <p:extLst>
      <p:ext uri="{BB962C8B-B14F-4D97-AF65-F5344CB8AC3E}">
        <p14:creationId xmlns:p14="http://schemas.microsoft.com/office/powerpoint/2010/main" val="19484750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109</TotalTime>
  <Words>221</Words>
  <Application>Microsoft Office PowerPoint</Application>
  <PresentationFormat>Custom</PresentationFormat>
  <Paragraphs>81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PowerPoint Presentation</vt:lpstr>
      <vt:lpstr>1. Latar Belakang</vt:lpstr>
      <vt:lpstr>1.2 Rumusan Masalah</vt:lpstr>
      <vt:lpstr>1.3 Batasan Masalah</vt:lpstr>
      <vt:lpstr>1.4 Tujuan Penelitian</vt:lpstr>
      <vt:lpstr>1.5 Manfaat Penelitian</vt:lpstr>
      <vt:lpstr>Metode Agile</vt:lpstr>
      <vt:lpstr>Pengertian Metode Agile</vt:lpstr>
      <vt:lpstr>Tahapan Metode Agile</vt:lpstr>
      <vt:lpstr>Tahapan Metode Agile</vt:lpstr>
      <vt:lpstr>Tahapan Metode Agile</vt:lpstr>
      <vt:lpstr>Tahapan Metode Agile</vt:lpstr>
      <vt:lpstr>Tahapan Metode Agile</vt:lpstr>
      <vt:lpstr>Diagram Jenjang</vt:lpstr>
      <vt:lpstr>Diagram Konteks</vt:lpstr>
      <vt:lpstr>DFD Level 1</vt:lpstr>
      <vt:lpstr>ERD</vt:lpstr>
      <vt:lpstr>RELASI DATA BASE</vt:lpstr>
      <vt:lpstr>Tampilan Aplikasi</vt:lpstr>
      <vt:lpstr>Tampilan Aplikasi</vt:lpstr>
      <vt:lpstr>Tampilan Aplikasi</vt:lpstr>
      <vt:lpstr>Tampilan Aplikasi</vt:lpstr>
      <vt:lpstr>Tampilan Aplikasi</vt:lpstr>
      <vt:lpstr>Tampilan Aplikasi</vt:lpstr>
      <vt:lpstr>Tampilan Aplikasi</vt:lpstr>
      <vt:lpstr>Desain Sistem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cp:lastModifiedBy>
  <cp:revision>12</cp:revision>
  <dcterms:created xsi:type="dcterms:W3CDTF">2022-01-10T11:56:29Z</dcterms:created>
  <dcterms:modified xsi:type="dcterms:W3CDTF">2022-01-10T13:51:43Z</dcterms:modified>
</cp:coreProperties>
</file>