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7" roundtripDataSignature="AMtx7miuWCCvdv16g5nIS9O09i1+Hhn2a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iftakhul An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4-12T14:32:41.003">
    <p:pos x="7816" y="938"/>
    <p:text>rggrgrg</p:text>
    <p:extLst>
      <p:ext uri="{C676402C-5697-4E1C-873F-D02D1690AC5C}">
        <p15:threadingInfo timeZoneBias="0"/>
      </p:ext>
      <p:ext uri="http://customooxmlschemas.google.com/">
        <go:slidesCustomData xmlns:go="http://customooxmlschemas.google.com/" commentPostId="AAAAYBSMv9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hangye/"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icrosoft Yahe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71" name="Shape 71"/>
        <p:cNvGrpSpPr/>
        <p:nvPr/>
      </p:nvGrpSpPr>
      <p:grpSpPr>
        <a:xfrm>
          <a:off x="0" y="0"/>
          <a:ext cx="0" cy="0"/>
          <a:chOff x="0" y="0"/>
          <a:chExt cx="0" cy="0"/>
        </a:xfrm>
      </p:grpSpPr>
      <p:sp>
        <p:nvSpPr>
          <p:cNvPr id="72" name="Google Shape;7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icrosoft Yahe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4"/>
          <p:cNvSpPr/>
          <p:nvPr>
            <p:ph idx="2" type="pic"/>
          </p:nvPr>
        </p:nvSpPr>
        <p:spPr>
          <a:xfrm>
            <a:off x="5183188" y="987425"/>
            <a:ext cx="6172200" cy="4873625"/>
          </a:xfrm>
          <a:prstGeom prst="rect">
            <a:avLst/>
          </a:prstGeom>
          <a:noFill/>
          <a:ln>
            <a:noFill/>
          </a:ln>
        </p:spPr>
      </p:sp>
      <p:sp>
        <p:nvSpPr>
          <p:cNvPr id="74" name="Google Shape;7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8" name="Shape 78"/>
        <p:cNvGrpSpPr/>
        <p:nvPr/>
      </p:nvGrpSpPr>
      <p:grpSpPr>
        <a:xfrm>
          <a:off x="0" y="0"/>
          <a:ext cx="0" cy="0"/>
          <a:chOff x="0" y="0"/>
          <a:chExt cx="0" cy="0"/>
        </a:xfrm>
      </p:grpSpPr>
      <p:sp>
        <p:nvSpPr>
          <p:cNvPr id="79" name="Google Shape;7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84" name="Shape 84"/>
        <p:cNvGrpSpPr/>
        <p:nvPr/>
      </p:nvGrpSpPr>
      <p:grpSpPr>
        <a:xfrm>
          <a:off x="0" y="0"/>
          <a:ext cx="0" cy="0"/>
          <a:chOff x="0" y="0"/>
          <a:chExt cx="0" cy="0"/>
        </a:xfrm>
      </p:grpSpPr>
      <p:sp>
        <p:nvSpPr>
          <p:cNvPr id="85" name="Google Shape;8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icrosoft Yahe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比较">
  <p:cSld name="1_比较">
    <p:spTree>
      <p:nvGrpSpPr>
        <p:cNvPr id="45" name="Shape 45"/>
        <p:cNvGrpSpPr/>
        <p:nvPr/>
      </p:nvGrpSpPr>
      <p:grpSpPr>
        <a:xfrm>
          <a:off x="0" y="0"/>
          <a:ext cx="0" cy="0"/>
          <a:chOff x="0" y="0"/>
          <a:chExt cx="0" cy="0"/>
        </a:xfrm>
      </p:grpSpPr>
      <p:sp>
        <p:nvSpPr>
          <p:cNvPr id="46" name="Google Shape;46;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20"/>
          <p:cNvSpPr txBox="1"/>
          <p:nvPr/>
        </p:nvSpPr>
        <p:spPr>
          <a:xfrm>
            <a:off x="623392" y="6739570"/>
            <a:ext cx="1440159" cy="118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00"/>
              <a:buFont typeface="Microsoft Yahei"/>
              <a:buNone/>
            </a:pPr>
            <a:r>
              <a:rPr b="0" i="0" lang="en-US" sz="100" u="sng" cap="none" strike="noStrike">
                <a:solidFill>
                  <a:srgbClr val="000000"/>
                </a:solidFill>
                <a:latin typeface="Microsoft Yahei"/>
                <a:ea typeface="Microsoft Yahei"/>
                <a:cs typeface="Microsoft Yahei"/>
                <a:sym typeface="Microsoft Yahei"/>
                <a:hlinkClick r:id="rId2">
                  <a:extLst>
                    <a:ext uri="{A12FA001-AC4F-418D-AE19-62706E023703}">
                      <ahyp:hlinkClr val="tx"/>
                    </a:ext>
                  </a:extLst>
                </a:hlinkClick>
              </a:rPr>
              <a:t>行业PPT模板</a:t>
            </a:r>
            <a:r>
              <a:rPr b="0" i="0" lang="en-US" sz="100" u="none" cap="none" strike="noStrike">
                <a:solidFill>
                  <a:srgbClr val="000000"/>
                </a:solidFill>
                <a:latin typeface="Microsoft Yahei"/>
                <a:ea typeface="Microsoft Yahei"/>
                <a:cs typeface="Microsoft Yahei"/>
                <a:sym typeface="Microsoft Yahei"/>
              </a:rPr>
              <a:t>http://www.1ppt.com/hangye/</a:t>
            </a:r>
            <a:endParaRPr/>
          </a:p>
        </p:txBody>
      </p:sp>
    </p:spTree>
  </p:cSld>
  <p:clrMapOvr>
    <a:masterClrMapping/>
  </p:clrMapOvr>
  <p:transition spd="slow" p14:dur="1500">
    <p:random/>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5" name="Shape 55"/>
        <p:cNvGrpSpPr/>
        <p:nvPr/>
      </p:nvGrpSpPr>
      <p:grpSpPr>
        <a:xfrm>
          <a:off x="0" y="0"/>
          <a:ext cx="0" cy="0"/>
          <a:chOff x="0" y="0"/>
          <a:chExt cx="0" cy="0"/>
        </a:xfrm>
      </p:grpSpPr>
      <p:sp>
        <p:nvSpPr>
          <p:cNvPr id="56" name="Google Shape;5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0" name="Shape 60"/>
        <p:cNvGrpSpPr/>
        <p:nvPr/>
      </p:nvGrpSpPr>
      <p:grpSpPr>
        <a:xfrm>
          <a:off x="0" y="0"/>
          <a:ext cx="0" cy="0"/>
          <a:chOff x="0" y="0"/>
          <a:chExt cx="0" cy="0"/>
        </a:xfrm>
      </p:grpSpPr>
      <p:sp>
        <p:nvSpPr>
          <p:cNvPr id="61" name="Google Shape;6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64" name="Shape 64"/>
        <p:cNvGrpSpPr/>
        <p:nvPr/>
      </p:nvGrpSpPr>
      <p:grpSpPr>
        <a:xfrm>
          <a:off x="0" y="0"/>
          <a:ext cx="0" cy="0"/>
          <a:chOff x="0" y="0"/>
          <a:chExt cx="0" cy="0"/>
        </a:xfrm>
      </p:grpSpPr>
      <p:sp>
        <p:nvSpPr>
          <p:cNvPr id="65" name="Google Shape;6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icrosoft Yahe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icrosoft Yahei"/>
              <a:buNone/>
              <a:defRPr b="0" i="0" sz="4400" u="none" cap="none" strike="noStrike">
                <a:solidFill>
                  <a:schemeClr val="dk1"/>
                </a:solidFill>
                <a:latin typeface="Microsoft Yahei"/>
                <a:ea typeface="Microsoft Yahei"/>
                <a:cs typeface="Microsoft Yahei"/>
                <a:sym typeface="Microsoft Ya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icrosoft Yahei"/>
                <a:ea typeface="Microsoft Yahei"/>
                <a:cs typeface="Microsoft Yahei"/>
                <a:sym typeface="Microsoft Ya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1pPr>
            <a:lvl2pPr indent="0" lvl="1"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2pPr>
            <a:lvl3pPr indent="0" lvl="2"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3pPr>
            <a:lvl4pPr indent="0" lvl="3"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4pPr>
            <a:lvl5pPr indent="0" lvl="4"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5pPr>
            <a:lvl6pPr indent="0" lvl="5"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6pPr>
            <a:lvl7pPr indent="0" lvl="6"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7pPr>
            <a:lvl8pPr indent="0" lvl="7"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8pPr>
            <a:lvl9pPr indent="0" lvl="8"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14:dur="1500">
    <p:random/>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4.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
          <p:cNvPicPr preferRelativeResize="0"/>
          <p:nvPr/>
        </p:nvPicPr>
        <p:blipFill rotWithShape="1">
          <a:blip r:embed="rId4">
            <a:alphaModFix/>
          </a:blip>
          <a:srcRect b="-173" l="0" r="0" t="0"/>
          <a:stretch/>
        </p:blipFill>
        <p:spPr>
          <a:xfrm flipH="1">
            <a:off x="0" y="0"/>
            <a:ext cx="12192000" cy="6957392"/>
          </a:xfrm>
          <a:prstGeom prst="rect">
            <a:avLst/>
          </a:prstGeom>
          <a:noFill/>
          <a:ln>
            <a:noFill/>
          </a:ln>
        </p:spPr>
      </p:pic>
      <p:pic>
        <p:nvPicPr>
          <p:cNvPr id="95" name="Google Shape;95;p1"/>
          <p:cNvPicPr preferRelativeResize="0"/>
          <p:nvPr/>
        </p:nvPicPr>
        <p:blipFill rotWithShape="1">
          <a:blip r:embed="rId5">
            <a:alphaModFix/>
          </a:blip>
          <a:srcRect b="0" l="0" r="0" t="0"/>
          <a:stretch/>
        </p:blipFill>
        <p:spPr>
          <a:xfrm flipH="1">
            <a:off x="5663952" y="1488964"/>
            <a:ext cx="6744057" cy="5386713"/>
          </a:xfrm>
          <a:prstGeom prst="rect">
            <a:avLst/>
          </a:prstGeom>
          <a:noFill/>
          <a:ln>
            <a:noFill/>
          </a:ln>
          <a:effectLst>
            <a:outerShdw blurRad="63500" rotWithShape="0" algn="ctr">
              <a:srgbClr val="000000">
                <a:alpha val="40000"/>
              </a:srgbClr>
            </a:outerShdw>
          </a:effectLst>
        </p:spPr>
      </p:pic>
      <p:sp>
        <p:nvSpPr>
          <p:cNvPr id="96" name="Google Shape;96;p1"/>
          <p:cNvSpPr/>
          <p:nvPr/>
        </p:nvSpPr>
        <p:spPr>
          <a:xfrm>
            <a:off x="335360" y="515448"/>
            <a:ext cx="3960440" cy="642036"/>
          </a:xfrm>
          <a:prstGeom prst="roundRect">
            <a:avLst>
              <a:gd fmla="val 50000" name="adj"/>
            </a:avLst>
          </a:prstGeom>
          <a:solidFill>
            <a:srgbClr val="0331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Microsoft Yahei"/>
                <a:ea typeface="Microsoft Yahei"/>
                <a:cs typeface="Microsoft Yahei"/>
                <a:sym typeface="Microsoft Yahei"/>
              </a:rPr>
              <a:t>Kelompok 31</a:t>
            </a:r>
            <a:endParaRPr b="0" i="0" sz="2800" u="none" cap="none" strike="noStrike">
              <a:solidFill>
                <a:schemeClr val="lt1"/>
              </a:solidFill>
              <a:latin typeface="Microsoft Yahei"/>
              <a:ea typeface="Microsoft Yahei"/>
              <a:cs typeface="Microsoft Yahei"/>
              <a:sym typeface="Microsoft Yahei"/>
            </a:endParaRPr>
          </a:p>
        </p:txBody>
      </p:sp>
      <p:sp>
        <p:nvSpPr>
          <p:cNvPr id="97" name="Google Shape;97;p1"/>
          <p:cNvSpPr txBox="1"/>
          <p:nvPr/>
        </p:nvSpPr>
        <p:spPr>
          <a:xfrm>
            <a:off x="0" y="1407249"/>
            <a:ext cx="80793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rgbClr val="033180"/>
                </a:solidFill>
                <a:latin typeface="Microsoft Yahei"/>
                <a:ea typeface="Microsoft Yahei"/>
                <a:cs typeface="Microsoft Yahei"/>
                <a:sym typeface="Microsoft Yahei"/>
              </a:rPr>
              <a:t>Fraud Sms </a:t>
            </a:r>
            <a:r>
              <a:rPr lang="en-US" sz="5400">
                <a:solidFill>
                  <a:srgbClr val="033180"/>
                </a:solidFill>
                <a:latin typeface="Microsoft Yahei"/>
                <a:ea typeface="Microsoft Yahei"/>
                <a:cs typeface="Microsoft Yahei"/>
                <a:sym typeface="Microsoft Yahei"/>
              </a:rPr>
              <a:t>classification </a:t>
            </a:r>
            <a:r>
              <a:rPr b="0" i="0" lang="en-US" sz="6600" u="none" cap="none" strike="noStrike">
                <a:solidFill>
                  <a:srgbClr val="033180"/>
                </a:solidFill>
                <a:latin typeface="Microsoft Yahei"/>
                <a:ea typeface="Microsoft Yahei"/>
                <a:cs typeface="Microsoft Yahei"/>
                <a:sym typeface="Microsoft Yahei"/>
              </a:rPr>
              <a:t>Detection</a:t>
            </a:r>
            <a:r>
              <a:rPr b="0" i="0" lang="en-US" sz="5400" u="none" cap="none" strike="noStrike">
                <a:solidFill>
                  <a:srgbClr val="033180"/>
                </a:solidFill>
                <a:latin typeface="Microsoft Yahei"/>
                <a:ea typeface="Microsoft Yahei"/>
                <a:cs typeface="Microsoft Yahei"/>
                <a:sym typeface="Microsoft Yahei"/>
              </a:rPr>
              <a:t> </a:t>
            </a:r>
            <a:endParaRPr b="0" i="0" sz="5400" u="none" cap="none" strike="noStrike">
              <a:solidFill>
                <a:srgbClr val="033180"/>
              </a:solidFill>
              <a:latin typeface="Microsoft Yahei"/>
              <a:ea typeface="Microsoft Yahei"/>
              <a:cs typeface="Microsoft Yahei"/>
              <a:sym typeface="Microsoft Yahei"/>
            </a:endParaRPr>
          </a:p>
        </p:txBody>
      </p:sp>
      <p:sp>
        <p:nvSpPr>
          <p:cNvPr id="98" name="Google Shape;98;p1"/>
          <p:cNvSpPr txBox="1"/>
          <p:nvPr/>
        </p:nvSpPr>
        <p:spPr>
          <a:xfrm>
            <a:off x="998112" y="5762373"/>
            <a:ext cx="6083068" cy="769441"/>
          </a:xfrm>
          <a:prstGeom prst="rect">
            <a:avLst/>
          </a:prstGeom>
          <a:noFill/>
          <a:ln>
            <a:noFill/>
          </a:ln>
        </p:spPr>
        <p:txBody>
          <a:bodyPr anchorCtr="0" anchor="t" bIns="0" lIns="0" spcFirstLastPara="1" rIns="0" wrap="square" tIns="0">
            <a:spAutoFit/>
          </a:bodyPr>
          <a:lstStyle/>
          <a:p>
            <a:pPr indent="-228757" lvl="1" marL="457516" marR="0" rtl="0" algn="l">
              <a:lnSpc>
                <a:spcPct val="105928"/>
              </a:lnSpc>
              <a:spcBef>
                <a:spcPts val="0"/>
              </a:spcBef>
              <a:spcAft>
                <a:spcPts val="0"/>
              </a:spcAft>
              <a:buClr>
                <a:schemeClr val="lt1"/>
              </a:buClr>
              <a:buSzPts val="2800"/>
              <a:buFont typeface="Arial"/>
              <a:buChar char="•"/>
            </a:pPr>
            <a:r>
              <a:rPr b="1" i="0" lang="en-US" sz="2800" u="none" cap="none" strike="noStrike">
                <a:solidFill>
                  <a:schemeClr val="lt1"/>
                </a:solidFill>
                <a:latin typeface="Times New Roman"/>
                <a:ea typeface="Times New Roman"/>
                <a:cs typeface="Times New Roman"/>
                <a:sym typeface="Times New Roman"/>
              </a:rPr>
              <a:t>Miftakhul Anam - 19090127</a:t>
            </a:r>
            <a:endParaRPr b="1" i="0" sz="2800" u="none" cap="none" strike="noStrike">
              <a:solidFill>
                <a:schemeClr val="lt1"/>
              </a:solidFill>
              <a:latin typeface="Times New Roman"/>
              <a:ea typeface="Times New Roman"/>
              <a:cs typeface="Times New Roman"/>
              <a:sym typeface="Times New Roman"/>
            </a:endParaRPr>
          </a:p>
          <a:p>
            <a:pPr indent="-228757" lvl="1" marL="457516" marR="0" rtl="0" algn="l">
              <a:lnSpc>
                <a:spcPct val="105928"/>
              </a:lnSpc>
              <a:spcBef>
                <a:spcPts val="0"/>
              </a:spcBef>
              <a:spcAft>
                <a:spcPts val="0"/>
              </a:spcAft>
              <a:buClr>
                <a:schemeClr val="lt1"/>
              </a:buClr>
              <a:buSzPts val="2800"/>
              <a:buFont typeface="Arial"/>
              <a:buChar char="•"/>
            </a:pPr>
            <a:r>
              <a:rPr b="1" i="0" lang="en-US" sz="2800" u="none" cap="none" strike="noStrike">
                <a:solidFill>
                  <a:schemeClr val="lt1"/>
                </a:solidFill>
                <a:latin typeface="Times New Roman"/>
                <a:ea typeface="Times New Roman"/>
                <a:cs typeface="Times New Roman"/>
                <a:sym typeface="Times New Roman"/>
              </a:rPr>
              <a:t>M . Salman Septianto - 19090080</a:t>
            </a:r>
            <a:endParaRPr b="1" i="0" sz="2800" u="none" cap="none" strike="noStrike">
              <a:solidFill>
                <a:schemeClr val="lt1"/>
              </a:solidFill>
              <a:latin typeface="Times New Roman"/>
              <a:ea typeface="Times New Roman"/>
              <a:cs typeface="Times New Roman"/>
              <a:sym typeface="Times New Roman"/>
            </a:endParaRPr>
          </a:p>
        </p:txBody>
      </p:sp>
    </p:spTree>
  </p:cSld>
  <p:clrMapOvr>
    <a:masterClrMapping/>
  </p:clrMapOvr>
  <p:transition advTm="2693" spd="slow" p14:dur="1500">
    <p:random/>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3"/>
          <p:cNvPicPr preferRelativeResize="0"/>
          <p:nvPr/>
        </p:nvPicPr>
        <p:blipFill rotWithShape="1">
          <a:blip r:embed="rId3">
            <a:alphaModFix/>
          </a:blip>
          <a:srcRect b="-173" l="0" r="0" t="0"/>
          <a:stretch/>
        </p:blipFill>
        <p:spPr>
          <a:xfrm flipH="1">
            <a:off x="0" y="-3153"/>
            <a:ext cx="12192000" cy="6957392"/>
          </a:xfrm>
          <a:prstGeom prst="rect">
            <a:avLst/>
          </a:prstGeom>
          <a:noFill/>
          <a:ln>
            <a:noFill/>
          </a:ln>
        </p:spPr>
      </p:pic>
      <p:sp>
        <p:nvSpPr>
          <p:cNvPr id="158" name="Google Shape;158;p13"/>
          <p:cNvSpPr txBox="1"/>
          <p:nvPr>
            <p:ph type="title"/>
          </p:nvPr>
        </p:nvSpPr>
        <p:spPr>
          <a:xfrm>
            <a:off x="1276441" y="2670600"/>
            <a:ext cx="9639118" cy="15168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lt1"/>
              </a:buClr>
              <a:buSzPts val="6000"/>
              <a:buFont typeface="Microsoft Yahei"/>
              <a:buNone/>
            </a:pPr>
            <a:r>
              <a:rPr lang="en-US" sz="6000">
                <a:solidFill>
                  <a:schemeClr val="lt1"/>
                </a:solidFill>
              </a:rPr>
              <a:t>TERIMAKASIH</a:t>
            </a:r>
            <a:endParaRPr/>
          </a:p>
        </p:txBody>
      </p:sp>
    </p:spTree>
  </p:cSld>
  <p:clrMapOvr>
    <a:masterClrMapping/>
  </p:clrMapOvr>
  <p:transition advTm="1607" spd="slow" p14:dur="1500">
    <p:random/>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p:nvPr/>
        </p:nvSpPr>
        <p:spPr>
          <a:xfrm>
            <a:off x="84435" y="119004"/>
            <a:ext cx="3230455" cy="3136364"/>
          </a:xfrm>
          <a:prstGeom prst="ellipse">
            <a:avLst/>
          </a:prstGeom>
          <a:solidFill>
            <a:srgbClr val="0331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pic>
        <p:nvPicPr>
          <p:cNvPr id="104" name="Google Shape;104;p2"/>
          <p:cNvPicPr preferRelativeResize="0"/>
          <p:nvPr/>
        </p:nvPicPr>
        <p:blipFill rotWithShape="1">
          <a:blip r:embed="rId3">
            <a:alphaModFix/>
          </a:blip>
          <a:srcRect b="0" l="0" r="0" t="0"/>
          <a:stretch/>
        </p:blipFill>
        <p:spPr>
          <a:xfrm>
            <a:off x="8688288" y="3690784"/>
            <a:ext cx="3899117" cy="3136364"/>
          </a:xfrm>
          <a:prstGeom prst="rect">
            <a:avLst/>
          </a:prstGeom>
          <a:noFill/>
          <a:ln>
            <a:noFill/>
          </a:ln>
        </p:spPr>
      </p:pic>
      <p:sp>
        <p:nvSpPr>
          <p:cNvPr id="105" name="Google Shape;105;p2"/>
          <p:cNvSpPr txBox="1"/>
          <p:nvPr/>
        </p:nvSpPr>
        <p:spPr>
          <a:xfrm>
            <a:off x="-965019" y="1333243"/>
            <a:ext cx="532936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lt1"/>
                </a:solidFill>
                <a:latin typeface="Microsoft Yahei"/>
                <a:ea typeface="Microsoft Yahei"/>
                <a:cs typeface="Microsoft Yahei"/>
                <a:sym typeface="Microsoft Yahei"/>
              </a:rPr>
              <a:t>Ide Proyek</a:t>
            </a:r>
            <a:r>
              <a:rPr b="0" i="0" lang="en-US" sz="4000" u="none" cap="none" strike="noStrike">
                <a:solidFill>
                  <a:srgbClr val="033180"/>
                </a:solidFill>
                <a:latin typeface="Microsoft Yahei"/>
                <a:ea typeface="Microsoft Yahei"/>
                <a:cs typeface="Microsoft Yahei"/>
                <a:sym typeface="Microsoft Yahei"/>
              </a:rPr>
              <a:t> </a:t>
            </a:r>
            <a:endParaRPr b="0" i="0" sz="4000" u="none" cap="none" strike="noStrike">
              <a:solidFill>
                <a:srgbClr val="033180"/>
              </a:solidFill>
              <a:latin typeface="Microsoft Yahei"/>
              <a:ea typeface="Microsoft Yahei"/>
              <a:cs typeface="Microsoft Yahei"/>
              <a:sym typeface="Microsoft Yahei"/>
            </a:endParaRPr>
          </a:p>
        </p:txBody>
      </p:sp>
      <p:sp>
        <p:nvSpPr>
          <p:cNvPr id="106" name="Google Shape;106;p2"/>
          <p:cNvSpPr txBox="1"/>
          <p:nvPr/>
        </p:nvSpPr>
        <p:spPr>
          <a:xfrm>
            <a:off x="3513233" y="332929"/>
            <a:ext cx="77175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Microsoft Yahei"/>
                <a:ea typeface="Microsoft Yahei"/>
                <a:cs typeface="Microsoft Yahei"/>
                <a:sym typeface="Microsoft Yahei"/>
              </a:rPr>
              <a:t>Fraud Sms Detection adalah sistem atau aplikasi untuk melakukan pendeteksian secara manual terhadap sms yang masuk ke smartphone, jadi sms di copy paste lalu masuk ke aplikasi tersebut dan di paste kan ke dalam aplikasi tersebut lalu dilakukan pendeteksian apakah termasuk sms spam, normal atau promo. </a:t>
            </a:r>
            <a:endParaRPr b="0" i="0" sz="3200" u="none" cap="none" strike="noStrike">
              <a:solidFill>
                <a:schemeClr val="dk1"/>
              </a:solidFill>
              <a:latin typeface="Microsoft Yahei"/>
              <a:ea typeface="Microsoft Yahei"/>
              <a:cs typeface="Microsoft Yahei"/>
              <a:sym typeface="Microsoft Yahei"/>
            </a:endParaRPr>
          </a:p>
        </p:txBody>
      </p:sp>
    </p:spTree>
  </p:cSld>
  <p:clrMapOvr>
    <a:masterClrMapping/>
  </p:clrMapOvr>
  <p:transition advTm="2058" spd="slow" p14:dur="1500">
    <p:random/>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3"/>
          <p:cNvPicPr preferRelativeResize="0"/>
          <p:nvPr/>
        </p:nvPicPr>
        <p:blipFill rotWithShape="1">
          <a:blip r:embed="rId3">
            <a:alphaModFix/>
          </a:blip>
          <a:srcRect b="-173" l="0" r="0" t="0"/>
          <a:stretch/>
        </p:blipFill>
        <p:spPr>
          <a:xfrm flipH="1">
            <a:off x="0" y="-3153"/>
            <a:ext cx="12192000" cy="6957392"/>
          </a:xfrm>
          <a:prstGeom prst="rect">
            <a:avLst/>
          </a:prstGeom>
          <a:noFill/>
          <a:ln>
            <a:noFill/>
          </a:ln>
        </p:spPr>
      </p:pic>
      <p:sp>
        <p:nvSpPr>
          <p:cNvPr id="112" name="Google Shape;112;p3"/>
          <p:cNvSpPr txBox="1"/>
          <p:nvPr>
            <p:ph type="title"/>
          </p:nvPr>
        </p:nvSpPr>
        <p:spPr>
          <a:xfrm>
            <a:off x="1276441" y="2670600"/>
            <a:ext cx="9639118" cy="15168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lt1"/>
              </a:buClr>
              <a:buSzPts val="6000"/>
              <a:buFont typeface="Microsoft Yahei"/>
              <a:buNone/>
            </a:pPr>
            <a:r>
              <a:rPr lang="en-US" sz="6000">
                <a:solidFill>
                  <a:schemeClr val="lt1"/>
                </a:solidFill>
              </a:rPr>
              <a:t>Bidang Implementasi Deep Learning</a:t>
            </a:r>
            <a:endParaRPr sz="6000">
              <a:solidFill>
                <a:schemeClr val="lt1"/>
              </a:solidFill>
            </a:endParaRPr>
          </a:p>
        </p:txBody>
      </p:sp>
    </p:spTree>
  </p:cSld>
  <p:clrMapOvr>
    <a:masterClrMapping/>
  </p:clrMapOvr>
  <p:transition advTm="1607" spd="slow" p14:dur="1500">
    <p:random/>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4"/>
          <p:cNvPicPr preferRelativeResize="0"/>
          <p:nvPr/>
        </p:nvPicPr>
        <p:blipFill rotWithShape="1">
          <a:blip r:embed="rId3">
            <a:alphaModFix/>
          </a:blip>
          <a:srcRect b="0" l="0" r="0" t="0"/>
          <a:stretch/>
        </p:blipFill>
        <p:spPr>
          <a:xfrm>
            <a:off x="-371858" y="4387136"/>
            <a:ext cx="4498696" cy="2569332"/>
          </a:xfrm>
          <a:prstGeom prst="rect">
            <a:avLst/>
          </a:prstGeom>
          <a:noFill/>
          <a:ln>
            <a:noFill/>
          </a:ln>
        </p:spPr>
      </p:pic>
      <p:sp>
        <p:nvSpPr>
          <p:cNvPr id="118" name="Google Shape;118;p4"/>
          <p:cNvSpPr txBox="1"/>
          <p:nvPr/>
        </p:nvSpPr>
        <p:spPr>
          <a:xfrm>
            <a:off x="720550" y="1268748"/>
            <a:ext cx="11287500" cy="3994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1100"/>
              <a:buFont typeface="Arial"/>
              <a:buNone/>
            </a:pPr>
            <a:r>
              <a:rPr lang="en-US" sz="3200">
                <a:solidFill>
                  <a:schemeClr val="dk1"/>
                </a:solidFill>
                <a:latin typeface="Microsoft Yahei"/>
                <a:ea typeface="Microsoft Yahei"/>
                <a:cs typeface="Microsoft Yahei"/>
                <a:sym typeface="Microsoft Yahei"/>
              </a:rPr>
              <a:t>Berdasarkan penelitian algoritma Long short term memory network (LSTM) adalah salah satu modifikasi dari recurrent neural network atau RNN. Banyak modifikasi dari RNN, tetapi LSTM merupakan salah satu yang populer di antaranya. LSTM hadir untuk melengkapi kekurangan RNN yang tidak dapat memprediksi kata berdasarkan informasi lampau yang disimpan dalam jangka waktu lama. </a:t>
            </a:r>
            <a:endParaRPr sz="3200">
              <a:solidFill>
                <a:schemeClr val="dk1"/>
              </a:solidFill>
              <a:latin typeface="Microsoft Yahei"/>
              <a:ea typeface="Microsoft Yahei"/>
              <a:cs typeface="Microsoft Yahei"/>
              <a:sym typeface="Microsoft Yahei"/>
            </a:endParaRPr>
          </a:p>
          <a:p>
            <a:pPr indent="0" lvl="0" marL="0" marR="0" rtl="0" algn="ctr">
              <a:lnSpc>
                <a:spcPct val="90000"/>
              </a:lnSpc>
              <a:spcBef>
                <a:spcPts val="0"/>
              </a:spcBef>
              <a:spcAft>
                <a:spcPts val="0"/>
              </a:spcAft>
              <a:buClr>
                <a:schemeClr val="dk1"/>
              </a:buClr>
              <a:buSzPts val="1100"/>
              <a:buFont typeface="Arial"/>
              <a:buNone/>
            </a:pPr>
            <a:r>
              <a:t/>
            </a:r>
            <a:endParaRPr sz="3200">
              <a:solidFill>
                <a:schemeClr val="dk1"/>
              </a:solidFill>
              <a:latin typeface="Microsoft Yahei"/>
              <a:ea typeface="Microsoft Yahei"/>
              <a:cs typeface="Microsoft Yahei"/>
              <a:sym typeface="Microsoft Yahei"/>
            </a:endParaRPr>
          </a:p>
          <a:p>
            <a:pPr indent="0" lvl="0" marL="0" marR="0" rtl="0" algn="ctr">
              <a:lnSpc>
                <a:spcPct val="90000"/>
              </a:lnSpc>
              <a:spcBef>
                <a:spcPts val="0"/>
              </a:spcBef>
              <a:spcAft>
                <a:spcPts val="0"/>
              </a:spcAft>
              <a:buClr>
                <a:schemeClr val="dk1"/>
              </a:buClr>
              <a:buSzPts val="1100"/>
              <a:buFont typeface="Arial"/>
              <a:buNone/>
            </a:pPr>
            <a:r>
              <a:t/>
            </a:r>
            <a:endParaRPr sz="3200">
              <a:solidFill>
                <a:schemeClr val="dk1"/>
              </a:solidFill>
              <a:latin typeface="Microsoft Yahei"/>
              <a:ea typeface="Microsoft Yahei"/>
              <a:cs typeface="Microsoft Yahei"/>
              <a:sym typeface="Microsoft Yahei"/>
            </a:endParaRPr>
          </a:p>
          <a:p>
            <a:pPr indent="0" lvl="0" marL="0" marR="0" rtl="0" algn="ctr">
              <a:lnSpc>
                <a:spcPct val="90000"/>
              </a:lnSpc>
              <a:spcBef>
                <a:spcPts val="0"/>
              </a:spcBef>
              <a:spcAft>
                <a:spcPts val="0"/>
              </a:spcAft>
              <a:buClr>
                <a:schemeClr val="dk1"/>
              </a:buClr>
              <a:buSzPts val="3200"/>
              <a:buFont typeface="Arial"/>
              <a:buNone/>
            </a:pPr>
            <a:r>
              <a:t/>
            </a:r>
            <a:endParaRPr sz="3200">
              <a:solidFill>
                <a:schemeClr val="dk1"/>
              </a:solidFill>
              <a:latin typeface="Microsoft Yahei"/>
              <a:ea typeface="Microsoft Yahei"/>
              <a:cs typeface="Microsoft Yahei"/>
              <a:sym typeface="Microsoft Yahei"/>
            </a:endParaRPr>
          </a:p>
        </p:txBody>
      </p:sp>
      <p:sp>
        <p:nvSpPr>
          <p:cNvPr id="119" name="Google Shape;119;p4"/>
          <p:cNvSpPr txBox="1"/>
          <p:nvPr>
            <p:ph type="title"/>
          </p:nvPr>
        </p:nvSpPr>
        <p:spPr>
          <a:xfrm>
            <a:off x="720538" y="332656"/>
            <a:ext cx="10351302" cy="726301"/>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40474B"/>
              </a:buClr>
              <a:buSzPts val="4400"/>
              <a:buFont typeface="Microsoft Yahei"/>
              <a:buNone/>
            </a:pPr>
            <a:r>
              <a:rPr lang="en-US">
                <a:solidFill>
                  <a:srgbClr val="40474B"/>
                </a:solidFill>
              </a:rPr>
              <a:t>Deteksi sms penipuan </a:t>
            </a:r>
            <a:endParaRPr/>
          </a:p>
        </p:txBody>
      </p:sp>
    </p:spTree>
  </p:cSld>
  <p:clrMapOvr>
    <a:masterClrMapping/>
  </p:clrMapOvr>
  <p:transition advTm="3228"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5"/>
          <p:cNvPicPr preferRelativeResize="0"/>
          <p:nvPr/>
        </p:nvPicPr>
        <p:blipFill rotWithShape="1">
          <a:blip r:embed="rId3">
            <a:alphaModFix/>
          </a:blip>
          <a:srcRect b="-173" l="0" r="0" t="0"/>
          <a:stretch/>
        </p:blipFill>
        <p:spPr>
          <a:xfrm flipH="1">
            <a:off x="0" y="-3153"/>
            <a:ext cx="12192000" cy="6957392"/>
          </a:xfrm>
          <a:prstGeom prst="rect">
            <a:avLst/>
          </a:prstGeom>
          <a:noFill/>
          <a:ln>
            <a:noFill/>
          </a:ln>
        </p:spPr>
      </p:pic>
      <p:sp>
        <p:nvSpPr>
          <p:cNvPr id="125" name="Google Shape;125;p5"/>
          <p:cNvSpPr txBox="1"/>
          <p:nvPr>
            <p:ph type="title"/>
          </p:nvPr>
        </p:nvSpPr>
        <p:spPr>
          <a:xfrm>
            <a:off x="1276441" y="2276872"/>
            <a:ext cx="9639118" cy="15168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lt1"/>
              </a:buClr>
              <a:buSzPts val="6000"/>
              <a:buFont typeface="Microsoft Yahei"/>
              <a:buNone/>
            </a:pPr>
            <a:r>
              <a:rPr lang="en-US" sz="6000">
                <a:solidFill>
                  <a:schemeClr val="lt1"/>
                </a:solidFill>
              </a:rPr>
              <a:t>Model Deep Learning</a:t>
            </a:r>
            <a:endParaRPr/>
          </a:p>
        </p:txBody>
      </p:sp>
    </p:spTree>
  </p:cSld>
  <p:clrMapOvr>
    <a:masterClrMapping/>
  </p:clrMapOvr>
  <p:transition advTm="1607" spd="slow" p14:dur="1500">
    <p:random/>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rgbClr val="000000"/>
              </a:solidFill>
              <a:highlight>
                <a:srgbClr val="FFFFFF"/>
              </a:highlight>
              <a:latin typeface="Georgia"/>
              <a:ea typeface="Georgia"/>
              <a:cs typeface="Georgia"/>
              <a:sym typeface="Georgia"/>
            </a:endParaRPr>
          </a:p>
        </p:txBody>
      </p:sp>
      <p:sp>
        <p:nvSpPr>
          <p:cNvPr id="131" name="Google Shape;131;p6"/>
          <p:cNvSpPr txBox="1"/>
          <p:nvPr/>
        </p:nvSpPr>
        <p:spPr>
          <a:xfrm>
            <a:off x="713250" y="920621"/>
            <a:ext cx="8234400" cy="649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lang="en-US" sz="3200">
                <a:solidFill>
                  <a:schemeClr val="dk1"/>
                </a:solidFill>
                <a:latin typeface="Microsoft Yahei"/>
                <a:ea typeface="Microsoft Yahei"/>
                <a:cs typeface="Microsoft Yahei"/>
                <a:sym typeface="Microsoft Yahei"/>
              </a:rPr>
              <a:t>Algoritma Long short term memory network (LSTM) adalah salah satu modifikasi dari recurrent neural network atau RNN. Banyak modifikasi dari RNN, tetapi LSTM merupakan salah satu yang populer di antaranya. LSTM hadir untuk melengkapi kekurangan RNN yang tidak dapat memprediksi kata berdasarkan informasi lampau yang disimpan dalam jangka waktu lama. </a:t>
            </a:r>
            <a:endParaRPr sz="3200">
              <a:solidFill>
                <a:schemeClr val="dk1"/>
              </a:solidFill>
              <a:latin typeface="Microsoft Yahei"/>
              <a:ea typeface="Microsoft Yahei"/>
              <a:cs typeface="Microsoft Yahei"/>
              <a:sym typeface="Microsoft Yahei"/>
            </a:endParaRPr>
          </a:p>
          <a:p>
            <a:pPr indent="0" lvl="0" marL="0" marR="0" rtl="0" algn="l">
              <a:spcBef>
                <a:spcPts val="0"/>
              </a:spcBef>
              <a:spcAft>
                <a:spcPts val="0"/>
              </a:spcAft>
              <a:buClr>
                <a:schemeClr val="dk1"/>
              </a:buClr>
              <a:buSzPts val="1100"/>
              <a:buFont typeface="Arial"/>
              <a:buNone/>
            </a:pPr>
            <a:r>
              <a:t/>
            </a:r>
            <a:endParaRPr sz="3200">
              <a:solidFill>
                <a:schemeClr val="dk1"/>
              </a:solidFill>
              <a:latin typeface="Microsoft Yahei"/>
              <a:ea typeface="Microsoft Yahei"/>
              <a:cs typeface="Microsoft Yahei"/>
              <a:sym typeface="Microsoft Yahei"/>
            </a:endParaRPr>
          </a:p>
          <a:p>
            <a:pPr indent="0" lvl="0" marL="0" marR="0" rtl="0" algn="l">
              <a:spcBef>
                <a:spcPts val="0"/>
              </a:spcBef>
              <a:spcAft>
                <a:spcPts val="0"/>
              </a:spcAft>
              <a:buClr>
                <a:schemeClr val="dk1"/>
              </a:buClr>
              <a:buSzPts val="1100"/>
              <a:buFont typeface="Arial"/>
              <a:buNone/>
            </a:pPr>
            <a:r>
              <a:t/>
            </a:r>
            <a:endParaRPr sz="32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3200">
              <a:solidFill>
                <a:schemeClr val="dk1"/>
              </a:solidFill>
              <a:latin typeface="Microsoft Yahei"/>
              <a:ea typeface="Microsoft Yahei"/>
              <a:cs typeface="Microsoft Yahei"/>
              <a:sym typeface="Microsoft Yahei"/>
            </a:endParaRPr>
          </a:p>
        </p:txBody>
      </p:sp>
      <p:pic>
        <p:nvPicPr>
          <p:cNvPr id="132" name="Google Shape;132;p6"/>
          <p:cNvPicPr preferRelativeResize="0"/>
          <p:nvPr/>
        </p:nvPicPr>
        <p:blipFill rotWithShape="1">
          <a:blip r:embed="rId3">
            <a:alphaModFix/>
          </a:blip>
          <a:srcRect b="0" l="0" r="0" t="0"/>
          <a:stretch/>
        </p:blipFill>
        <p:spPr>
          <a:xfrm>
            <a:off x="8688288" y="3690784"/>
            <a:ext cx="3899117" cy="3136364"/>
          </a:xfrm>
          <a:prstGeom prst="rect">
            <a:avLst/>
          </a:prstGeom>
          <a:noFill/>
          <a:ln>
            <a:noFill/>
          </a:ln>
        </p:spPr>
      </p:pic>
    </p:spTree>
  </p:cSld>
  <p:clrMapOvr>
    <a:masterClrMapping/>
  </p:clrMapOvr>
  <p:transition advTm="744" spd="slow" p14:dur="1500">
    <p:random/>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b="-173" l="0" r="0" t="0"/>
          <a:stretch/>
        </p:blipFill>
        <p:spPr>
          <a:xfrm flipH="1">
            <a:off x="0" y="-3153"/>
            <a:ext cx="12192000" cy="6957392"/>
          </a:xfrm>
          <a:prstGeom prst="rect">
            <a:avLst/>
          </a:prstGeom>
          <a:noFill/>
          <a:ln>
            <a:noFill/>
          </a:ln>
        </p:spPr>
      </p:pic>
      <p:sp>
        <p:nvSpPr>
          <p:cNvPr id="138" name="Google Shape;138;p7"/>
          <p:cNvSpPr txBox="1"/>
          <p:nvPr>
            <p:ph type="title"/>
          </p:nvPr>
        </p:nvSpPr>
        <p:spPr>
          <a:xfrm>
            <a:off x="878541" y="2108850"/>
            <a:ext cx="9639000" cy="15168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lt1"/>
              </a:buClr>
              <a:buSzPts val="6000"/>
              <a:buFont typeface="Microsoft Yahei"/>
              <a:buNone/>
            </a:pPr>
            <a:r>
              <a:rPr lang="en-US" sz="6000">
                <a:solidFill>
                  <a:schemeClr val="lt1"/>
                </a:solidFill>
              </a:rPr>
              <a:t>Dataset</a:t>
            </a:r>
            <a:endParaRPr/>
          </a:p>
        </p:txBody>
      </p:sp>
    </p:spTree>
  </p:cSld>
  <p:clrMapOvr>
    <a:masterClrMapping/>
  </p:clrMapOvr>
  <p:transition advTm="1607" spd="slow" p14:dur="1500">
    <p:random/>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2400"/>
              <a:buFont typeface="Arial"/>
              <a:buNone/>
            </a:pPr>
            <a:r>
              <a:t/>
            </a:r>
            <a:endParaRPr sz="2400">
              <a:solidFill>
                <a:srgbClr val="000000"/>
              </a:solidFill>
              <a:highlight>
                <a:srgbClr val="FFFFFF"/>
              </a:highlight>
              <a:latin typeface="Georgia"/>
              <a:ea typeface="Georgia"/>
              <a:cs typeface="Georgia"/>
              <a:sym typeface="Georgia"/>
            </a:endParaRPr>
          </a:p>
        </p:txBody>
      </p:sp>
      <p:sp>
        <p:nvSpPr>
          <p:cNvPr id="144" name="Google Shape;144;p8"/>
          <p:cNvSpPr txBox="1"/>
          <p:nvPr/>
        </p:nvSpPr>
        <p:spPr>
          <a:xfrm>
            <a:off x="713250" y="920621"/>
            <a:ext cx="8234481"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Microsoft Yahei"/>
                <a:ea typeface="Microsoft Yahei"/>
                <a:cs typeface="Microsoft Yahei"/>
                <a:sym typeface="Microsoft Yahei"/>
              </a:rPr>
              <a:t>Untuk Melakukan Deteksi pada sms maka sebelumnya melakukan pengumpulan data sms yang sudah dilabeling dan dilakukan training.</a:t>
            </a:r>
            <a:endParaRPr sz="4400">
              <a:solidFill>
                <a:schemeClr val="dk1"/>
              </a:solidFill>
              <a:latin typeface="Microsoft Yahei"/>
              <a:ea typeface="Microsoft Yahei"/>
              <a:cs typeface="Microsoft Yahei"/>
              <a:sym typeface="Microsoft Yahei"/>
            </a:endParaRPr>
          </a:p>
        </p:txBody>
      </p:sp>
      <p:pic>
        <p:nvPicPr>
          <p:cNvPr id="145" name="Google Shape;145;p8"/>
          <p:cNvPicPr preferRelativeResize="0"/>
          <p:nvPr/>
        </p:nvPicPr>
        <p:blipFill rotWithShape="1">
          <a:blip r:embed="rId3">
            <a:alphaModFix/>
          </a:blip>
          <a:srcRect b="0" l="0" r="0" t="0"/>
          <a:stretch/>
        </p:blipFill>
        <p:spPr>
          <a:xfrm>
            <a:off x="8688288" y="3690784"/>
            <a:ext cx="3899117" cy="3136364"/>
          </a:xfrm>
          <a:prstGeom prst="rect">
            <a:avLst/>
          </a:prstGeom>
          <a:noFill/>
          <a:ln>
            <a:noFill/>
          </a:ln>
        </p:spPr>
      </p:pic>
    </p:spTree>
  </p:cSld>
  <p:clrMapOvr>
    <a:masterClrMapping/>
  </p:clrMapOvr>
  <p:transition advTm="744" spd="slow" p14:dur="1500">
    <p:random/>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2400"/>
              <a:buFont typeface="Arial"/>
              <a:buNone/>
            </a:pPr>
            <a:r>
              <a:t/>
            </a:r>
            <a:endParaRPr sz="2400">
              <a:solidFill>
                <a:srgbClr val="000000"/>
              </a:solidFill>
              <a:highlight>
                <a:srgbClr val="FFFFFF"/>
              </a:highlight>
              <a:latin typeface="Georgia"/>
              <a:ea typeface="Georgia"/>
              <a:cs typeface="Georgia"/>
              <a:sym typeface="Georgia"/>
            </a:endParaRPr>
          </a:p>
        </p:txBody>
      </p:sp>
      <p:sp>
        <p:nvSpPr>
          <p:cNvPr id="151" name="Google Shape;151;p9"/>
          <p:cNvSpPr txBox="1"/>
          <p:nvPr/>
        </p:nvSpPr>
        <p:spPr>
          <a:xfrm>
            <a:off x="713250" y="260648"/>
            <a:ext cx="8234481"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Microsoft Yahei"/>
                <a:ea typeface="Microsoft Yahei"/>
                <a:cs typeface="Microsoft Yahei"/>
                <a:sym typeface="Microsoft Yahei"/>
              </a:rPr>
              <a:t>Pembuatan dataset dilakukan dengan pengumpulan dari internet dan kata kata sendiri.</a:t>
            </a:r>
            <a:endParaRPr sz="2800">
              <a:solidFill>
                <a:schemeClr val="dk1"/>
              </a:solidFill>
              <a:latin typeface="Microsoft Yahei"/>
              <a:ea typeface="Microsoft Yahei"/>
              <a:cs typeface="Microsoft Yahei"/>
              <a:sym typeface="Microsoft Yahei"/>
            </a:endParaRPr>
          </a:p>
        </p:txBody>
      </p:sp>
      <p:pic>
        <p:nvPicPr>
          <p:cNvPr id="152" name="Google Shape;152;p9"/>
          <p:cNvPicPr preferRelativeResize="0"/>
          <p:nvPr/>
        </p:nvPicPr>
        <p:blipFill>
          <a:blip r:embed="rId3">
            <a:alphaModFix/>
          </a:blip>
          <a:stretch>
            <a:fillRect/>
          </a:stretch>
        </p:blipFill>
        <p:spPr>
          <a:xfrm>
            <a:off x="831175" y="1645650"/>
            <a:ext cx="10789973" cy="4849551"/>
          </a:xfrm>
          <a:prstGeom prst="rect">
            <a:avLst/>
          </a:prstGeom>
          <a:noFill/>
          <a:ln>
            <a:noFill/>
          </a:ln>
        </p:spPr>
      </p:pic>
    </p:spTree>
  </p:cSld>
  <p:clrMapOvr>
    <a:masterClrMapping/>
  </p:clrMapOvr>
  <p:transition advTm="744" spd="slow" p14:dur="1500">
    <p:random/>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ww.freeppt7.co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2021-09-09T06:36:52Z</dcterms:created>
  <dc:creator>www.freeppt7.com</dc:creator>
</cp:coreProperties>
</file>