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6" r:id="rId4"/>
    <p:sldId id="362" r:id="rId5"/>
    <p:sldId id="263" r:id="rId6"/>
    <p:sldId id="264" r:id="rId7"/>
    <p:sldId id="342" r:id="rId8"/>
    <p:sldId id="363" r:id="rId9"/>
    <p:sldId id="364" r:id="rId10"/>
    <p:sldId id="365" r:id="rId11"/>
    <p:sldId id="388" r:id="rId12"/>
    <p:sldId id="382" r:id="rId13"/>
    <p:sldId id="386" r:id="rId14"/>
    <p:sldId id="387" r:id="rId15"/>
    <p:sldId id="389" r:id="rId16"/>
    <p:sldId id="390" r:id="rId17"/>
    <p:sldId id="391" r:id="rId18"/>
    <p:sldId id="393" r:id="rId19"/>
    <p:sldId id="366" r:id="rId20"/>
    <p:sldId id="394" r:id="rId21"/>
    <p:sldId id="375" r:id="rId22"/>
    <p:sldId id="370" r:id="rId23"/>
    <p:sldId id="371" r:id="rId24"/>
    <p:sldId id="372" r:id="rId25"/>
    <p:sldId id="373" r:id="rId26"/>
    <p:sldId id="376" r:id="rId27"/>
    <p:sldId id="377" r:id="rId28"/>
    <p:sldId id="378" r:id="rId29"/>
    <p:sldId id="379" r:id="rId30"/>
    <p:sldId id="380" r:id="rId31"/>
    <p:sldId id="381" r:id="rId32"/>
    <p:sldId id="395" r:id="rId33"/>
    <p:sldId id="396" r:id="rId34"/>
    <p:sldId id="397" r:id="rId35"/>
    <p:sldId id="39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71" d="100"/>
          <a:sy n="71" d="100"/>
        </p:scale>
        <p:origin x="1176" y="2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9F23-5362-4E91-A6A1-693BA717AD7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B5FF4-E91E-4391-BC97-89BE9259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6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17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3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75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7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4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55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0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2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4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86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87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0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7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93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3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61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Dc L SC C open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9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95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6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8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45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1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5FF4-E91E-4391-BC97-89BE9259391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5F3E-9E7D-42F2-BF49-E8A8B5852F27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D5F3E-9E7D-42F2-BF49-E8A8B5852F27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AEF69-1F36-4930-BF75-140E5DC19E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24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41.wmf"/><Relationship Id="rId4" Type="http://schemas.openxmlformats.org/officeDocument/2006/relationships/image" Target="../media/image44.jp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6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5.wmf"/><Relationship Id="rId14" Type="http://schemas.openxmlformats.org/officeDocument/2006/relationships/image" Target="../media/image48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50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9.wmf"/><Relationship Id="rId14" Type="http://schemas.openxmlformats.org/officeDocument/2006/relationships/image" Target="../media/image52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11" Type="http://schemas.openxmlformats.org/officeDocument/2006/relationships/image" Target="../media/image55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3.wmf"/><Relationship Id="rId4" Type="http://schemas.openxmlformats.org/officeDocument/2006/relationships/image" Target="../media/image54.jpg"/><Relationship Id="rId9" Type="http://schemas.openxmlformats.org/officeDocument/2006/relationships/oleObject" Target="../embeddings/oleObject3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6.wmf"/><Relationship Id="rId5" Type="http://schemas.openxmlformats.org/officeDocument/2006/relationships/image" Target="../media/image58.png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57.PNG"/><Relationship Id="rId9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11" Type="http://schemas.openxmlformats.org/officeDocument/2006/relationships/image" Target="../media/image61.pn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9.wmf"/><Relationship Id="rId4" Type="http://schemas.openxmlformats.org/officeDocument/2006/relationships/image" Target="../media/image60.png"/><Relationship Id="rId9" Type="http://schemas.openxmlformats.org/officeDocument/2006/relationships/oleObject" Target="../embeddings/oleObject4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4.png"/><Relationship Id="rId9" Type="http://schemas.openxmlformats.org/officeDocument/2006/relationships/image" Target="../media/image6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0"/>
            <a:ext cx="6629400" cy="480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1" descr="D:\ITK\PROMOSI ITK\LOGO + TYPO ITK (paten) kec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916361"/>
            <a:ext cx="2819400" cy="1865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2590800" y="228600"/>
            <a:ext cx="6553200" cy="15696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Britannic Bold" pitchFamily="34" charset="0"/>
              </a:rPr>
              <a:t>RANGKAIAN LISTRIK I</a:t>
            </a:r>
            <a:r>
              <a:rPr lang="id-ID" sz="4800" dirty="0" smtClean="0">
                <a:solidFill>
                  <a:schemeClr val="bg1"/>
                </a:solidFill>
                <a:latin typeface="Britannic Bold" pitchFamily="34" charset="0"/>
              </a:rPr>
              <a:t>I</a:t>
            </a:r>
            <a:br>
              <a:rPr lang="id-ID" sz="4800" dirty="0" smtClean="0">
                <a:solidFill>
                  <a:schemeClr val="bg1"/>
                </a:solidFill>
                <a:latin typeface="Britannic Bold" pitchFamily="34" charset="0"/>
              </a:rPr>
            </a:br>
            <a:r>
              <a:rPr lang="id-ID" sz="4800" dirty="0" smtClean="0">
                <a:solidFill>
                  <a:schemeClr val="bg1"/>
                </a:solidFill>
                <a:latin typeface="Britannic Bold" pitchFamily="34" charset="0"/>
              </a:rPr>
              <a:t>EL12</a:t>
            </a:r>
            <a:r>
              <a:rPr lang="en-US" sz="4800" dirty="0" smtClean="0">
                <a:solidFill>
                  <a:schemeClr val="bg1"/>
                </a:solidFill>
                <a:latin typeface="Britannic Bold" pitchFamily="34" charset="0"/>
              </a:rPr>
              <a:t>0</a:t>
            </a:r>
            <a:r>
              <a:rPr lang="id-ID" sz="4800" dirty="0">
                <a:solidFill>
                  <a:schemeClr val="bg1"/>
                </a:solidFill>
                <a:latin typeface="Britannic Bold" pitchFamily="34" charset="0"/>
              </a:rPr>
              <a:t>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4170402"/>
            <a:ext cx="6037229" cy="5539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id-ID" sz="3000" dirty="0" smtClean="0">
                <a:latin typeface="Britannic Bold" pitchFamily="34" charset="0"/>
              </a:rPr>
              <a:t>PROGRAM STUDI TEKNIK ELEKTRO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36148" y="3093184"/>
            <a:ext cx="56220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Britannic Bold" pitchFamily="34" charset="0"/>
              </a:rPr>
              <a:t>Nita Indriani Pertiwi, </a:t>
            </a:r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S</a:t>
            </a:r>
            <a:r>
              <a:rPr lang="en-US" sz="3200" dirty="0" smtClean="0">
                <a:solidFill>
                  <a:schemeClr val="bg1"/>
                </a:solidFill>
                <a:latin typeface="Britannic Bold" pitchFamily="34" charset="0"/>
              </a:rPr>
              <a:t>.</a:t>
            </a:r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T</a:t>
            </a:r>
            <a:r>
              <a:rPr lang="id-ID" sz="3200" dirty="0">
                <a:solidFill>
                  <a:schemeClr val="bg1"/>
                </a:solidFill>
                <a:latin typeface="Britannic Bold" pitchFamily="34" charset="0"/>
              </a:rPr>
              <a:t>.,</a:t>
            </a:r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M</a:t>
            </a:r>
            <a:r>
              <a:rPr lang="en-US" sz="3200" dirty="0" smtClean="0">
                <a:solidFill>
                  <a:schemeClr val="bg1"/>
                </a:solidFill>
                <a:latin typeface="Britannic Bold" pitchFamily="34" charset="0"/>
              </a:rPr>
              <a:t>.</a:t>
            </a:r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T</a:t>
            </a:r>
            <a:r>
              <a:rPr lang="en-US" sz="3200" dirty="0" smtClean="0">
                <a:solidFill>
                  <a:schemeClr val="bg1"/>
                </a:solidFill>
                <a:latin typeface="Britannic Bold" pitchFamily="34" charset="0"/>
              </a:rPr>
              <a:t>.</a:t>
            </a:r>
            <a:endParaRPr lang="id-ID" sz="3200" dirty="0" smtClean="0">
              <a:solidFill>
                <a:schemeClr val="bg1"/>
              </a:solidFill>
              <a:latin typeface="Britannic Bold" pitchFamily="34" charset="0"/>
            </a:endParaRPr>
          </a:p>
          <a:p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</a:rPr>
              <a:t>Thorikul Huda, S.T.,M.T.</a:t>
            </a:r>
            <a:endParaRPr lang="id-ID" sz="3200" dirty="0">
              <a:solidFill>
                <a:schemeClr val="bg1"/>
              </a:solidFill>
              <a:latin typeface="Britannic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" y="2904423"/>
            <a:ext cx="2362270" cy="189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916360"/>
            <a:ext cx="2574774" cy="1865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" t="9131" r="7003" b="8202"/>
          <a:stretch/>
        </p:blipFill>
        <p:spPr>
          <a:xfrm>
            <a:off x="68706" y="4916361"/>
            <a:ext cx="2403019" cy="188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FUNGSI PERIODIK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624" y="1479479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 smtClean="0">
                <a:latin typeface="Bookman Old Style" panose="02050604050505020204" pitchFamily="18" charset="0"/>
              </a:rPr>
              <a:t>Nilai Sesaat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90800" y="1401208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latin typeface="Bookman Old Style" panose="02050604050505020204" pitchFamily="18" charset="0"/>
              </a:rPr>
              <a:t>Nilai yang berubah-ubah terhadap waktu dalam suatu periode tertentu </a:t>
            </a:r>
            <a:endParaRPr lang="id-ID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14472"/>
              </p:ext>
            </p:extLst>
          </p:nvPr>
        </p:nvGraphicFramePr>
        <p:xfrm>
          <a:off x="6705600" y="1479479"/>
          <a:ext cx="194468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4" imgW="990360" imgH="203040" progId="Equation.3">
                  <p:embed/>
                </p:oleObj>
              </mc:Choice>
              <mc:Fallback>
                <p:oleObj name="Equation" r:id="rId4" imgW="9903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5600" y="1479479"/>
                        <a:ext cx="194468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26203" y="3033023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 smtClean="0">
                <a:latin typeface="Bookman Old Style" panose="02050604050505020204" pitchFamily="18" charset="0"/>
              </a:rPr>
              <a:t>Nilai Rata-rata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9" r="15449" b="11732"/>
          <a:stretch/>
        </p:blipFill>
        <p:spPr>
          <a:xfrm>
            <a:off x="3657600" y="2863798"/>
            <a:ext cx="4419600" cy="29869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9624" y="3570727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latin typeface="Bookman Old Style" panose="02050604050505020204" pitchFamily="18" charset="0"/>
              </a:rPr>
              <a:t>Pada sinus murni nilai rata-rata diperoleh dari setengah periode</a:t>
            </a:r>
            <a:endParaRPr lang="id-ID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36447"/>
              </p:ext>
            </p:extLst>
          </p:nvPr>
        </p:nvGraphicFramePr>
        <p:xfrm>
          <a:off x="689230" y="4998043"/>
          <a:ext cx="190157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7" imgW="901440" imgH="393480" progId="Equation.DSMT4">
                  <p:embed/>
                </p:oleObj>
              </mc:Choice>
              <mc:Fallback>
                <p:oleObj name="Equation" r:id="rId7" imgW="901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30" y="4998043"/>
                        <a:ext cx="190157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5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KONVERSI SINUS - COSINUS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57486"/>
            <a:ext cx="3445856" cy="18172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88856" y="2350054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latin typeface="Bookman Old Style" panose="02050604050505020204" pitchFamily="18" charset="0"/>
              </a:rPr>
              <a:t>Contoh : </a:t>
            </a:r>
            <a:endParaRPr lang="id-ID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69125"/>
            <a:ext cx="4266607" cy="15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 SOAL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257300"/>
            <a:ext cx="8229600" cy="4800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err="1" smtClean="0">
                <a:latin typeface="Bookman Old Style" panose="02050604050505020204" pitchFamily="18" charset="0"/>
              </a:rPr>
              <a:t>Sebuah</a:t>
            </a:r>
            <a:r>
              <a:rPr lang="en-US" sz="2000" dirty="0" smtClean="0">
                <a:latin typeface="Bookman Old Style" panose="02050604050505020204" pitchFamily="18" charset="0"/>
              </a:rPr>
              <a:t> generator ac </a:t>
            </a:r>
            <a:r>
              <a:rPr lang="en-US" sz="2000" dirty="0" err="1" smtClean="0">
                <a:latin typeface="Bookman Old Style" panose="02050604050505020204" pitchFamily="18" charset="0"/>
              </a:rPr>
              <a:t>menghasilkan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tegangan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sebesar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id-ID" sz="2000" i="1" dirty="0" smtClean="0">
                <a:latin typeface="Bookman Old Style" panose="02050604050505020204" pitchFamily="18" charset="0"/>
              </a:rPr>
              <a:t>v</a:t>
            </a:r>
            <a:r>
              <a:rPr lang="id-ID" sz="2000" dirty="0" smtClean="0">
                <a:latin typeface="Bookman Old Style" panose="02050604050505020204" pitchFamily="18" charset="0"/>
              </a:rPr>
              <a:t>(</a:t>
            </a:r>
            <a:r>
              <a:rPr lang="id-ID" sz="2000" i="1" dirty="0" smtClean="0">
                <a:latin typeface="Bookman Old Style" panose="02050604050505020204" pitchFamily="18" charset="0"/>
              </a:rPr>
              <a:t>t</a:t>
            </a:r>
            <a:r>
              <a:rPr lang="id-ID" sz="2000" dirty="0" smtClean="0">
                <a:latin typeface="Bookman Old Style" panose="02050604050505020204" pitchFamily="18" charset="0"/>
              </a:rPr>
              <a:t>)</a:t>
            </a:r>
            <a:r>
              <a:rPr lang="en-US" sz="2000" dirty="0" smtClean="0">
                <a:latin typeface="Bookman Old Style" panose="02050604050505020204" pitchFamily="18" charset="0"/>
              </a:rPr>
              <a:t> = 120 sin 60</a:t>
            </a:r>
            <a:r>
              <a:rPr lang="en-US" sz="2000" i="1" dirty="0" smtClean="0">
                <a:latin typeface="Bookman Old Style" panose="02050604050505020204" pitchFamily="18" charset="0"/>
              </a:rPr>
              <a:t>t </a:t>
            </a:r>
            <a:r>
              <a:rPr lang="en-US" sz="2000" dirty="0" smtClean="0">
                <a:latin typeface="Bookman Old Style" panose="02050604050505020204" pitchFamily="18" charset="0"/>
              </a:rPr>
              <a:t>volt </a:t>
            </a:r>
            <a:r>
              <a:rPr lang="en-US" sz="2000" dirty="0" err="1" smtClean="0">
                <a:latin typeface="Bookman Old Style" panose="02050604050505020204" pitchFamily="18" charset="0"/>
              </a:rPr>
              <a:t>dan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arus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id-ID" sz="2000" i="1" dirty="0" smtClean="0">
                <a:latin typeface="Bookman Old Style" panose="02050604050505020204" pitchFamily="18" charset="0"/>
              </a:rPr>
              <a:t>i</a:t>
            </a:r>
            <a:r>
              <a:rPr lang="id-ID" sz="2000" dirty="0" smtClean="0">
                <a:latin typeface="Bookman Old Style" panose="02050604050505020204" pitchFamily="18" charset="0"/>
              </a:rPr>
              <a:t>(</a:t>
            </a:r>
            <a:r>
              <a:rPr lang="id-ID" sz="2000" i="1" dirty="0" smtClean="0">
                <a:latin typeface="Bookman Old Style" panose="02050604050505020204" pitchFamily="18" charset="0"/>
              </a:rPr>
              <a:t>t</a:t>
            </a:r>
            <a:r>
              <a:rPr lang="id-ID" sz="2000" dirty="0">
                <a:latin typeface="Bookman Old Style" panose="02050604050505020204" pitchFamily="18" charset="0"/>
              </a:rPr>
              <a:t>)</a:t>
            </a:r>
            <a:r>
              <a:rPr lang="en-US" sz="2000" dirty="0" smtClean="0">
                <a:latin typeface="Bookman Old Style" panose="02050604050505020204" pitchFamily="18" charset="0"/>
              </a:rPr>
              <a:t> = 40 sin 60</a:t>
            </a:r>
            <a:r>
              <a:rPr lang="en-US" sz="2000" i="1" dirty="0" smtClean="0">
                <a:latin typeface="Bookman Old Style" panose="02050604050505020204" pitchFamily="18" charset="0"/>
              </a:rPr>
              <a:t>t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id-ID" sz="2000" dirty="0" smtClean="0">
                <a:latin typeface="Bookman Old Style" panose="02050604050505020204" pitchFamily="18" charset="0"/>
              </a:rPr>
              <a:t>A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2000" dirty="0" smtClean="0">
              <a:latin typeface="Bookman Old Style" panose="02050604050505020204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r>
              <a:rPr lang="en-US" sz="2000" dirty="0" err="1" smtClean="0">
                <a:latin typeface="Bookman Old Style" panose="02050604050505020204" pitchFamily="18" charset="0"/>
              </a:rPr>
              <a:t>Tentuka</a:t>
            </a:r>
            <a:r>
              <a:rPr lang="id-ID" sz="2000" dirty="0" smtClean="0">
                <a:latin typeface="Bookman Old Style" panose="02050604050505020204" pitchFamily="18" charset="0"/>
              </a:rPr>
              <a:t>n </a:t>
            </a:r>
            <a:r>
              <a:rPr lang="en-US" sz="2000" dirty="0" smtClean="0">
                <a:latin typeface="Bookman Old Style" panose="02050604050505020204" pitchFamily="18" charset="0"/>
              </a:rPr>
              <a:t>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000" dirty="0" err="1" smtClean="0">
                <a:latin typeface="Bookman Old Style" panose="02050604050505020204" pitchFamily="18" charset="0"/>
              </a:rPr>
              <a:t>Tegangan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dan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arus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maksimum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2000" dirty="0" err="1" smtClean="0">
                <a:latin typeface="Bookman Old Style" panose="02050604050505020204" pitchFamily="18" charset="0"/>
              </a:rPr>
              <a:t>Sudut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frekuensi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2000" dirty="0" err="1" smtClean="0">
                <a:latin typeface="Bookman Old Style" panose="02050604050505020204" pitchFamily="18" charset="0"/>
              </a:rPr>
              <a:t>Frekuensi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2000" dirty="0" err="1" smtClean="0">
                <a:latin typeface="Bookman Old Style" panose="02050604050505020204" pitchFamily="18" charset="0"/>
              </a:rPr>
              <a:t>Perioda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2000" dirty="0" err="1" smtClean="0">
                <a:latin typeface="Bookman Old Style" panose="02050604050505020204" pitchFamily="18" charset="0"/>
              </a:rPr>
              <a:t>Tegangan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dan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arus</a:t>
            </a:r>
            <a:r>
              <a:rPr lang="en-US" sz="2000" dirty="0" smtClean="0">
                <a:latin typeface="Bookman Old Style" panose="02050604050505020204" pitchFamily="18" charset="0"/>
              </a:rPr>
              <a:t> rata-rata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000" dirty="0" err="1" smtClean="0">
                <a:latin typeface="Bookman Old Style" panose="02050604050505020204" pitchFamily="18" charset="0"/>
              </a:rPr>
              <a:t>Tegangan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dan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arus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efektif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n-US" sz="2000" dirty="0" err="1" smtClean="0">
                <a:latin typeface="Bookman Old Style" panose="02050604050505020204" pitchFamily="18" charset="0"/>
              </a:rPr>
              <a:t>Tegangan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i="1" dirty="0" smtClean="0">
                <a:latin typeface="Bookman Old Style" panose="02050604050505020204" pitchFamily="18" charset="0"/>
              </a:rPr>
              <a:t>peak to peak</a:t>
            </a:r>
          </a:p>
          <a:p>
            <a:pPr algn="just">
              <a:buFont typeface="Arial" pitchFamily="34" charset="0"/>
              <a:buNone/>
            </a:pP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 SOAL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201596"/>
            <a:ext cx="8382000" cy="50351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latin typeface="Bookman Old Style" panose="02050604050505020204" pitchFamily="18" charset="0"/>
              </a:rPr>
              <a:t>Persamaan</a:t>
            </a:r>
            <a:r>
              <a:rPr lang="en-US" sz="1800" dirty="0" smtClean="0">
                <a:latin typeface="Bookman Old Style" panose="02050604050505020204" pitchFamily="18" charset="0"/>
              </a:rPr>
              <a:t> </a:t>
            </a:r>
            <a:r>
              <a:rPr lang="en-US" sz="1800" dirty="0" err="1" smtClean="0">
                <a:latin typeface="Bookman Old Style" panose="02050604050505020204" pitchFamily="18" charset="0"/>
              </a:rPr>
              <a:t>tegangan</a:t>
            </a:r>
            <a:r>
              <a:rPr lang="en-US" sz="1800" dirty="0" smtClean="0">
                <a:latin typeface="Bookman Old Style" panose="02050604050505020204" pitchFamily="18" charset="0"/>
              </a:rPr>
              <a:t> </a:t>
            </a:r>
            <a:r>
              <a:rPr lang="id-ID" sz="1800" i="1" dirty="0">
                <a:latin typeface="Bookman Old Style" panose="02050604050505020204" pitchFamily="18" charset="0"/>
              </a:rPr>
              <a:t>v</a:t>
            </a:r>
            <a:r>
              <a:rPr lang="id-ID" sz="1800" dirty="0">
                <a:latin typeface="Bookman Old Style" panose="02050604050505020204" pitchFamily="18" charset="0"/>
              </a:rPr>
              <a:t>(</a:t>
            </a:r>
            <a:r>
              <a:rPr lang="id-ID" sz="1800" i="1" dirty="0">
                <a:latin typeface="Bookman Old Style" panose="02050604050505020204" pitchFamily="18" charset="0"/>
              </a:rPr>
              <a:t>t</a:t>
            </a:r>
            <a:r>
              <a:rPr lang="id-ID" sz="1800" dirty="0">
                <a:latin typeface="Bookman Old Style" panose="02050604050505020204" pitchFamily="18" charset="0"/>
              </a:rPr>
              <a:t>)</a:t>
            </a:r>
            <a:r>
              <a:rPr lang="en-US" sz="1800" dirty="0">
                <a:latin typeface="Bookman Old Style" panose="02050604050505020204" pitchFamily="18" charset="0"/>
              </a:rPr>
              <a:t> = 120 sin 60</a:t>
            </a:r>
            <a:r>
              <a:rPr lang="en-US" sz="1800" i="1" dirty="0">
                <a:latin typeface="Bookman Old Style" panose="02050604050505020204" pitchFamily="18" charset="0"/>
              </a:rPr>
              <a:t>t </a:t>
            </a:r>
            <a:r>
              <a:rPr lang="en-US" sz="1800" dirty="0">
                <a:latin typeface="Bookman Old Style" panose="02050604050505020204" pitchFamily="18" charset="0"/>
              </a:rPr>
              <a:t>volt </a:t>
            </a:r>
            <a:r>
              <a:rPr lang="en-US" sz="1800" dirty="0" err="1">
                <a:latin typeface="Bookman Old Style" panose="02050604050505020204" pitchFamily="18" charset="0"/>
              </a:rPr>
              <a:t>dan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latin typeface="Bookman Old Style" panose="02050604050505020204" pitchFamily="18" charset="0"/>
              </a:rPr>
              <a:t>arus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id-ID" sz="1800" i="1" dirty="0">
                <a:latin typeface="Bookman Old Style" panose="02050604050505020204" pitchFamily="18" charset="0"/>
              </a:rPr>
              <a:t>i</a:t>
            </a:r>
            <a:r>
              <a:rPr lang="id-ID" sz="1800" dirty="0">
                <a:latin typeface="Bookman Old Style" panose="02050604050505020204" pitchFamily="18" charset="0"/>
              </a:rPr>
              <a:t>(</a:t>
            </a:r>
            <a:r>
              <a:rPr lang="id-ID" sz="1800" i="1" dirty="0">
                <a:latin typeface="Bookman Old Style" panose="02050604050505020204" pitchFamily="18" charset="0"/>
              </a:rPr>
              <a:t>t</a:t>
            </a:r>
            <a:r>
              <a:rPr lang="id-ID" sz="1800" dirty="0">
                <a:latin typeface="Bookman Old Style" panose="02050604050505020204" pitchFamily="18" charset="0"/>
              </a:rPr>
              <a:t>)</a:t>
            </a:r>
            <a:r>
              <a:rPr lang="en-US" sz="1800" dirty="0">
                <a:latin typeface="Bookman Old Style" panose="02050604050505020204" pitchFamily="18" charset="0"/>
              </a:rPr>
              <a:t> = 40 sin 60</a:t>
            </a:r>
            <a:r>
              <a:rPr lang="en-US" sz="1800" i="1" dirty="0">
                <a:latin typeface="Bookman Old Style" panose="02050604050505020204" pitchFamily="18" charset="0"/>
              </a:rPr>
              <a:t>t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id-ID" sz="1800" dirty="0">
                <a:latin typeface="Bookman Old Style" panose="02050604050505020204" pitchFamily="18" charset="0"/>
              </a:rPr>
              <a:t>A </a:t>
            </a:r>
            <a:endParaRPr lang="id-ID" sz="1800" dirty="0" smtClean="0">
              <a:latin typeface="Bookman Old Style" panose="02050604050505020204" pitchFamily="18" charset="0"/>
            </a:endParaRPr>
          </a:p>
          <a:p>
            <a:pPr>
              <a:buAutoNum type="alphaLcParenR"/>
            </a:pPr>
            <a:r>
              <a:rPr lang="en-US" sz="1800" dirty="0" err="1" smtClean="0">
                <a:latin typeface="Bookman Old Style" panose="02050604050505020204" pitchFamily="18" charset="0"/>
              </a:rPr>
              <a:t>Tegangan</a:t>
            </a:r>
            <a:r>
              <a:rPr lang="en-US" sz="1800" dirty="0" smtClean="0">
                <a:latin typeface="Bookman Old Style" panose="02050604050505020204" pitchFamily="18" charset="0"/>
              </a:rPr>
              <a:t> </a:t>
            </a:r>
            <a:r>
              <a:rPr lang="en-US" sz="1800" dirty="0" err="1" smtClean="0">
                <a:latin typeface="Bookman Old Style" panose="02050604050505020204" pitchFamily="18" charset="0"/>
              </a:rPr>
              <a:t>dan</a:t>
            </a:r>
            <a:r>
              <a:rPr lang="en-US" sz="1800" dirty="0" smtClean="0">
                <a:latin typeface="Bookman Old Style" panose="02050604050505020204" pitchFamily="18" charset="0"/>
              </a:rPr>
              <a:t> </a:t>
            </a:r>
            <a:r>
              <a:rPr lang="en-US" sz="1800" dirty="0" err="1" smtClean="0">
                <a:latin typeface="Bookman Old Style" panose="02050604050505020204" pitchFamily="18" charset="0"/>
              </a:rPr>
              <a:t>arus</a:t>
            </a:r>
            <a:r>
              <a:rPr lang="en-US" sz="1800" dirty="0" smtClean="0">
                <a:latin typeface="Bookman Old Style" panose="02050604050505020204" pitchFamily="18" charset="0"/>
              </a:rPr>
              <a:t> </a:t>
            </a:r>
            <a:r>
              <a:rPr lang="en-US" sz="1800" dirty="0" err="1" smtClean="0">
                <a:latin typeface="Bookman Old Style" panose="02050604050505020204" pitchFamily="18" charset="0"/>
              </a:rPr>
              <a:t>maksimum</a:t>
            </a:r>
            <a:endParaRPr lang="id-ID" sz="18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id-ID" sz="18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id-ID" sz="18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id-ID" sz="1800" dirty="0">
                <a:latin typeface="Bookman Old Style" panose="02050604050505020204" pitchFamily="18" charset="0"/>
              </a:rPr>
              <a:t> </a:t>
            </a:r>
            <a:r>
              <a:rPr lang="id-ID" sz="1800" dirty="0" smtClean="0">
                <a:latin typeface="Bookman Old Style" panose="02050604050505020204" pitchFamily="18" charset="0"/>
              </a:rPr>
              <a:t>    </a:t>
            </a:r>
            <a:r>
              <a:rPr lang="en-US" sz="1800" dirty="0" smtClean="0">
                <a:latin typeface="Bookman Old Style" panose="02050604050505020204" pitchFamily="18" charset="0"/>
              </a:rPr>
              <a:t>Dari </a:t>
            </a:r>
            <a:r>
              <a:rPr lang="en-US" sz="1800" dirty="0" err="1" smtClean="0">
                <a:latin typeface="Bookman Old Style" panose="02050604050505020204" pitchFamily="18" charset="0"/>
              </a:rPr>
              <a:t>persamaan</a:t>
            </a:r>
            <a:r>
              <a:rPr lang="en-US" sz="1800" dirty="0" smtClean="0">
                <a:latin typeface="Bookman Old Style" panose="02050604050505020204" pitchFamily="18" charset="0"/>
              </a:rPr>
              <a:t> </a:t>
            </a:r>
            <a:r>
              <a:rPr lang="en-US" sz="1800" dirty="0" err="1" smtClean="0">
                <a:latin typeface="Bookman Old Style" panose="02050604050505020204" pitchFamily="18" charset="0"/>
              </a:rPr>
              <a:t>diketahui</a:t>
            </a:r>
            <a:r>
              <a:rPr lang="en-US" sz="1800" dirty="0" smtClean="0">
                <a:latin typeface="Bookman Old Style" panose="02050604050505020204" pitchFamily="18" charset="0"/>
              </a:rPr>
              <a:t> </a:t>
            </a:r>
            <a:r>
              <a:rPr lang="en-US" sz="1800" dirty="0" err="1" smtClean="0">
                <a:latin typeface="Bookman Old Style" panose="02050604050505020204" pitchFamily="18" charset="0"/>
              </a:rPr>
              <a:t>bahwa</a:t>
            </a:r>
            <a:r>
              <a:rPr lang="en-US" sz="1800" dirty="0" smtClean="0">
                <a:latin typeface="Bookman Old Style" panose="02050604050505020204" pitchFamily="18" charset="0"/>
              </a:rPr>
              <a:t> :</a:t>
            </a:r>
            <a:r>
              <a:rPr lang="id-ID" sz="1800" dirty="0" smtClean="0">
                <a:latin typeface="Bookman Old Style" panose="02050604050505020204" pitchFamily="18" charset="0"/>
              </a:rPr>
              <a:t> </a:t>
            </a:r>
            <a:r>
              <a:rPr lang="en-US" sz="1800" i="1" dirty="0" err="1" smtClean="0">
                <a:latin typeface="Bookman Old Style" panose="02050604050505020204" pitchFamily="18" charset="0"/>
              </a:rPr>
              <a:t>Vm</a:t>
            </a:r>
            <a:r>
              <a:rPr lang="en-US" sz="1800" dirty="0" smtClean="0">
                <a:latin typeface="Bookman Old Style" panose="02050604050505020204" pitchFamily="18" charset="0"/>
              </a:rPr>
              <a:t> = 120 volt </a:t>
            </a:r>
            <a:r>
              <a:rPr lang="en-US" sz="1800" dirty="0" err="1" smtClean="0">
                <a:latin typeface="Bookman Old Style" panose="02050604050505020204" pitchFamily="18" charset="0"/>
              </a:rPr>
              <a:t>dan</a:t>
            </a:r>
            <a:r>
              <a:rPr lang="en-US" sz="1800" dirty="0" smtClean="0">
                <a:latin typeface="Bookman Old Style" panose="02050604050505020204" pitchFamily="18" charset="0"/>
              </a:rPr>
              <a:t> </a:t>
            </a:r>
            <a:r>
              <a:rPr lang="en-US" sz="1800" i="1" dirty="0" err="1" smtClean="0">
                <a:latin typeface="Bookman Old Style" panose="02050604050505020204" pitchFamily="18" charset="0"/>
              </a:rPr>
              <a:t>Im</a:t>
            </a:r>
            <a:r>
              <a:rPr lang="en-US" sz="1800" dirty="0" smtClean="0">
                <a:latin typeface="Bookman Old Style" panose="02050604050505020204" pitchFamily="18" charset="0"/>
              </a:rPr>
              <a:t> = 40 A.</a:t>
            </a:r>
          </a:p>
          <a:p>
            <a:pPr marL="514350" indent="-4763" algn="just">
              <a:buFont typeface="Arial" pitchFamily="34" charset="0"/>
              <a:buNone/>
            </a:pPr>
            <a:endParaRPr lang="en-US" sz="1800" dirty="0" smtClean="0">
              <a:latin typeface="Bookman Old Style" panose="02050604050505020204" pitchFamily="18" charset="0"/>
            </a:endParaRPr>
          </a:p>
          <a:p>
            <a:pPr algn="just">
              <a:buAutoNum type="alphaLcParenR" startAt="2"/>
              <a:tabLst>
                <a:tab pos="363538" algn="l"/>
              </a:tabLst>
            </a:pPr>
            <a:r>
              <a:rPr lang="en-US" sz="1800" dirty="0" err="1" smtClean="0">
                <a:latin typeface="Bookman Old Style" panose="02050604050505020204" pitchFamily="18" charset="0"/>
              </a:rPr>
              <a:t>Sudut</a:t>
            </a:r>
            <a:r>
              <a:rPr lang="en-US" sz="1800" dirty="0" smtClean="0">
                <a:latin typeface="Bookman Old Style" panose="02050604050505020204" pitchFamily="18" charset="0"/>
              </a:rPr>
              <a:t> </a:t>
            </a:r>
            <a:r>
              <a:rPr lang="en-US" sz="1800" dirty="0" err="1" smtClean="0">
                <a:latin typeface="Bookman Old Style" panose="02050604050505020204" pitchFamily="18" charset="0"/>
              </a:rPr>
              <a:t>frekuensi</a:t>
            </a:r>
            <a:endParaRPr lang="id-ID" sz="1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  <a:tabLst>
                <a:tab pos="363538" algn="l"/>
              </a:tabLst>
            </a:pPr>
            <a:r>
              <a:rPr lang="id-ID" sz="1800" dirty="0" smtClean="0">
                <a:latin typeface="Bookman Old Style" panose="02050604050505020204" pitchFamily="18" charset="0"/>
              </a:rPr>
              <a:t>	</a:t>
            </a:r>
            <a:r>
              <a:rPr lang="en-US" sz="1800" dirty="0" err="1" smtClean="0">
                <a:latin typeface="Bookman Old Style" panose="02050604050505020204" pitchFamily="18" charset="0"/>
              </a:rPr>
              <a:t>Sudut</a:t>
            </a:r>
            <a:r>
              <a:rPr lang="en-US" sz="1800" dirty="0" smtClean="0">
                <a:latin typeface="Bookman Old Style" panose="02050604050505020204" pitchFamily="18" charset="0"/>
              </a:rPr>
              <a:t> </a:t>
            </a:r>
            <a:r>
              <a:rPr lang="en-US" sz="1800" dirty="0" err="1" smtClean="0">
                <a:latin typeface="Bookman Old Style" panose="02050604050505020204" pitchFamily="18" charset="0"/>
              </a:rPr>
              <a:t>frekuensi</a:t>
            </a:r>
            <a:r>
              <a:rPr lang="en-US" sz="1800" dirty="0" smtClean="0">
                <a:latin typeface="Bookman Old Style" panose="02050604050505020204" pitchFamily="18" charset="0"/>
              </a:rPr>
              <a:t>   </a:t>
            </a:r>
            <a:r>
              <a:rPr lang="el-GR" sz="1800" i="1" dirty="0" smtClean="0">
                <a:latin typeface="Bookman Old Style" panose="02050604050505020204" pitchFamily="18" charset="0"/>
              </a:rPr>
              <a:t>ω</a:t>
            </a:r>
            <a:r>
              <a:rPr lang="en-US" sz="1800" dirty="0" smtClean="0">
                <a:latin typeface="Bookman Old Style" panose="02050604050505020204" pitchFamily="18" charset="0"/>
              </a:rPr>
              <a:t> = 60 rad/</a:t>
            </a:r>
            <a:r>
              <a:rPr lang="en-US" sz="1800" dirty="0" err="1" smtClean="0">
                <a:latin typeface="Bookman Old Style" panose="02050604050505020204" pitchFamily="18" charset="0"/>
              </a:rPr>
              <a:t>det</a:t>
            </a:r>
            <a:endParaRPr lang="en-US" sz="1800" dirty="0" smtClean="0">
              <a:latin typeface="Bookman Old Style" panose="02050604050505020204" pitchFamily="18" charset="0"/>
            </a:endParaRPr>
          </a:p>
          <a:p>
            <a:pPr marL="514350" indent="-4763" algn="just">
              <a:buFont typeface="Arial" pitchFamily="34" charset="0"/>
              <a:buNone/>
            </a:pPr>
            <a:endParaRPr lang="en-US" sz="1800" dirty="0" smtClean="0">
              <a:latin typeface="Bookman Old Style" panose="02050604050505020204" pitchFamily="18" charset="0"/>
            </a:endParaRPr>
          </a:p>
          <a:p>
            <a:pPr algn="just">
              <a:buAutoNum type="alphaLcParenR" startAt="3"/>
              <a:tabLst>
                <a:tab pos="363538" algn="l"/>
              </a:tabLst>
            </a:pPr>
            <a:r>
              <a:rPr lang="en-US" sz="1800" dirty="0" err="1" smtClean="0">
                <a:latin typeface="Bookman Old Style" panose="02050604050505020204" pitchFamily="18" charset="0"/>
              </a:rPr>
              <a:t>Frekuensi</a:t>
            </a:r>
            <a:endParaRPr lang="id-ID" sz="1800" dirty="0">
              <a:latin typeface="Bookman Old Style" panose="02050604050505020204" pitchFamily="18" charset="0"/>
            </a:endParaRPr>
          </a:p>
          <a:p>
            <a:pPr marL="0" indent="0" algn="just">
              <a:buNone/>
              <a:tabLst>
                <a:tab pos="363538" algn="l"/>
              </a:tabLst>
            </a:pPr>
            <a:r>
              <a:rPr lang="id-ID" sz="1800" i="1" dirty="0" smtClean="0">
                <a:latin typeface="Bookman Old Style" panose="02050604050505020204" pitchFamily="18" charset="0"/>
              </a:rPr>
              <a:t>	</a:t>
            </a:r>
            <a:r>
              <a:rPr lang="el-GR" sz="1800" i="1" dirty="0" smtClean="0">
                <a:latin typeface="Bookman Old Style" panose="02050604050505020204" pitchFamily="18" charset="0"/>
              </a:rPr>
              <a:t>ω</a:t>
            </a:r>
            <a:r>
              <a:rPr lang="en-US" sz="1800" dirty="0" smtClean="0">
                <a:latin typeface="Bookman Old Style" panose="02050604050505020204" pitchFamily="18" charset="0"/>
              </a:rPr>
              <a:t> = 2</a:t>
            </a:r>
            <a:r>
              <a:rPr lang="el-GR" sz="1800" dirty="0" smtClean="0">
                <a:latin typeface="Bookman Old Style" panose="02050604050505020204" pitchFamily="18" charset="0"/>
              </a:rPr>
              <a:t>π</a:t>
            </a:r>
            <a:r>
              <a:rPr lang="en-US" sz="1800" i="1" dirty="0" smtClean="0">
                <a:latin typeface="Bookman Old Style" panose="02050604050505020204" pitchFamily="18" charset="0"/>
              </a:rPr>
              <a:t>f</a:t>
            </a:r>
            <a:r>
              <a:rPr lang="en-US" sz="1800" dirty="0" smtClean="0">
                <a:latin typeface="Bookman Old Style" panose="02050604050505020204" pitchFamily="18" charset="0"/>
              </a:rPr>
              <a:t> </a:t>
            </a:r>
            <a:r>
              <a:rPr lang="en-US" sz="1800" dirty="0" smtClean="0">
                <a:latin typeface="Bookman Old Style" panose="02050604050505020204" pitchFamily="18" charset="0"/>
                <a:sym typeface="Wingdings" pitchFamily="2" charset="2"/>
              </a:rPr>
              <a:t> </a:t>
            </a:r>
            <a:r>
              <a:rPr lang="en-US" sz="1800" i="1" dirty="0" smtClean="0">
                <a:latin typeface="Bookman Old Style" panose="02050604050505020204" pitchFamily="18" charset="0"/>
                <a:sym typeface="Wingdings" pitchFamily="2" charset="2"/>
              </a:rPr>
              <a:t>f </a:t>
            </a:r>
            <a:r>
              <a:rPr lang="en-US" sz="1800" dirty="0" smtClean="0">
                <a:latin typeface="Bookman Old Style" panose="02050604050505020204" pitchFamily="18" charset="0"/>
                <a:sym typeface="Wingdings" pitchFamily="2" charset="2"/>
              </a:rPr>
              <a:t>= </a:t>
            </a:r>
            <a:r>
              <a:rPr lang="el-GR" sz="1800" i="1" dirty="0" smtClean="0">
                <a:latin typeface="Bookman Old Style" panose="02050604050505020204" pitchFamily="18" charset="0"/>
                <a:sym typeface="Wingdings" pitchFamily="2" charset="2"/>
              </a:rPr>
              <a:t>ω</a:t>
            </a:r>
            <a:r>
              <a:rPr lang="en-US" sz="1800" dirty="0" smtClean="0">
                <a:latin typeface="Bookman Old Style" panose="02050604050505020204" pitchFamily="18" charset="0"/>
                <a:sym typeface="Wingdings" pitchFamily="2" charset="2"/>
              </a:rPr>
              <a:t>/2</a:t>
            </a:r>
            <a:r>
              <a:rPr lang="el-GR" sz="1800" dirty="0" smtClean="0">
                <a:latin typeface="Bookman Old Style" panose="02050604050505020204" pitchFamily="18" charset="0"/>
                <a:sym typeface="Wingdings" pitchFamily="2" charset="2"/>
              </a:rPr>
              <a:t>π</a:t>
            </a:r>
            <a:r>
              <a:rPr lang="en-US" sz="1800" dirty="0" smtClean="0">
                <a:latin typeface="Bookman Old Style" panose="02050604050505020204" pitchFamily="18" charset="0"/>
                <a:sym typeface="Wingdings" pitchFamily="2" charset="2"/>
              </a:rPr>
              <a:t> </a:t>
            </a:r>
            <a:r>
              <a:rPr lang="en-US" sz="1800" dirty="0" err="1" smtClean="0">
                <a:latin typeface="Bookman Old Style" panose="02050604050505020204" pitchFamily="18" charset="0"/>
                <a:sym typeface="Wingdings" pitchFamily="2" charset="2"/>
              </a:rPr>
              <a:t>dimana</a:t>
            </a:r>
            <a:r>
              <a:rPr lang="en-US" sz="1800" dirty="0" smtClean="0">
                <a:latin typeface="Bookman Old Style" panose="02050604050505020204" pitchFamily="18" charset="0"/>
                <a:sym typeface="Wingdings" pitchFamily="2" charset="2"/>
              </a:rPr>
              <a:t> </a:t>
            </a:r>
            <a:r>
              <a:rPr lang="el-GR" sz="1800" dirty="0" smtClean="0">
                <a:latin typeface="Bookman Old Style" panose="02050604050505020204" pitchFamily="18" charset="0"/>
                <a:sym typeface="Wingdings" pitchFamily="2" charset="2"/>
              </a:rPr>
              <a:t>π</a:t>
            </a:r>
            <a:r>
              <a:rPr lang="en-US" sz="1800" dirty="0" smtClean="0">
                <a:latin typeface="Bookman Old Style" panose="02050604050505020204" pitchFamily="18" charset="0"/>
                <a:sym typeface="Wingdings" pitchFamily="2" charset="2"/>
              </a:rPr>
              <a:t> = 22/7</a:t>
            </a:r>
            <a:endParaRPr lang="id-ID" sz="1800" dirty="0" smtClean="0">
              <a:latin typeface="Bookman Old Style" panose="02050604050505020204" pitchFamily="18" charset="0"/>
              <a:sym typeface="Wingdings" pitchFamily="2" charset="2"/>
            </a:endParaRPr>
          </a:p>
          <a:p>
            <a:pPr marL="0" indent="0" algn="just">
              <a:buNone/>
              <a:tabLst>
                <a:tab pos="363538" algn="l"/>
              </a:tabLst>
            </a:pPr>
            <a:r>
              <a:rPr lang="id-ID" sz="1800" dirty="0">
                <a:latin typeface="Bookman Old Style" panose="02050604050505020204" pitchFamily="18" charset="0"/>
                <a:sym typeface="Wingdings" pitchFamily="2" charset="2"/>
              </a:rPr>
              <a:t>	</a:t>
            </a:r>
            <a:r>
              <a:rPr lang="en-US" sz="1800" i="1" dirty="0" smtClean="0">
                <a:latin typeface="Bookman Old Style" panose="02050604050505020204" pitchFamily="18" charset="0"/>
                <a:sym typeface="Wingdings" pitchFamily="2" charset="2"/>
              </a:rPr>
              <a:t>f</a:t>
            </a:r>
            <a:r>
              <a:rPr lang="en-US" sz="1800" dirty="0" smtClean="0">
                <a:latin typeface="Bookman Old Style" panose="02050604050505020204" pitchFamily="18" charset="0"/>
                <a:sym typeface="Wingdings" pitchFamily="2" charset="2"/>
              </a:rPr>
              <a:t>    = 60/(</a:t>
            </a:r>
            <a:r>
              <a:rPr lang="id-ID" sz="1800" dirty="0" smtClean="0">
                <a:latin typeface="Bookman Old Style" panose="02050604050505020204" pitchFamily="18" charset="0"/>
                <a:sym typeface="Wingdings" pitchFamily="2" charset="2"/>
              </a:rPr>
              <a:t>(2)(</a:t>
            </a:r>
            <a:r>
              <a:rPr lang="en-US" sz="1800" dirty="0" smtClean="0">
                <a:latin typeface="Bookman Old Style" panose="02050604050505020204" pitchFamily="18" charset="0"/>
                <a:sym typeface="Wingdings" pitchFamily="2" charset="2"/>
              </a:rPr>
              <a:t>22/7)</a:t>
            </a:r>
            <a:r>
              <a:rPr lang="id-ID" sz="1800" dirty="0">
                <a:latin typeface="Bookman Old Style" panose="02050604050505020204" pitchFamily="18" charset="0"/>
                <a:sym typeface="Wingdings" pitchFamily="2" charset="2"/>
              </a:rPr>
              <a:t>)</a:t>
            </a:r>
            <a:r>
              <a:rPr lang="en-US" sz="1800" dirty="0" smtClean="0">
                <a:latin typeface="Bookman Old Style" panose="02050604050505020204" pitchFamily="18" charset="0"/>
                <a:sym typeface="Wingdings" pitchFamily="2" charset="2"/>
              </a:rPr>
              <a:t>  </a:t>
            </a:r>
            <a:r>
              <a:rPr lang="en-US" sz="1800" i="1" dirty="0" smtClean="0">
                <a:latin typeface="Bookman Old Style" panose="02050604050505020204" pitchFamily="18" charset="0"/>
                <a:sym typeface="Wingdings" pitchFamily="2" charset="2"/>
              </a:rPr>
              <a:t>f</a:t>
            </a:r>
            <a:r>
              <a:rPr lang="en-US" sz="1800" dirty="0" smtClean="0">
                <a:latin typeface="Bookman Old Style" panose="02050604050505020204" pitchFamily="18" charset="0"/>
                <a:sym typeface="Wingdings" pitchFamily="2" charset="2"/>
              </a:rPr>
              <a:t> =  9,55 Hz</a:t>
            </a:r>
            <a:endParaRPr lang="id-ID" sz="1800" dirty="0" smtClean="0">
              <a:latin typeface="Bookman Old Style" panose="02050604050505020204" pitchFamily="18" charset="0"/>
              <a:sym typeface="Wingdings" pitchFamily="2" charset="2"/>
            </a:endParaRPr>
          </a:p>
          <a:p>
            <a:pPr marL="0" indent="0" algn="just">
              <a:buNone/>
              <a:tabLst>
                <a:tab pos="363538" algn="l"/>
              </a:tabLst>
            </a:pPr>
            <a:endParaRPr lang="en-US" sz="1800" dirty="0" smtClean="0">
              <a:latin typeface="Bookman Old Style" panose="02050604050505020204" pitchFamily="18" charset="0"/>
              <a:sym typeface="Wingdings" pitchFamily="2" charset="2"/>
            </a:endParaRPr>
          </a:p>
          <a:p>
            <a:pPr marL="0" indent="0" algn="just">
              <a:buNone/>
              <a:tabLst>
                <a:tab pos="363538" algn="l"/>
              </a:tabLst>
            </a:pPr>
            <a:r>
              <a:rPr lang="id-ID" sz="1800" dirty="0" smtClean="0">
                <a:latin typeface="Bookman Old Style" panose="02050604050505020204" pitchFamily="18" charset="0"/>
              </a:rPr>
              <a:t>d)	</a:t>
            </a:r>
            <a:r>
              <a:rPr lang="en-US" sz="1800" dirty="0" err="1" smtClean="0">
                <a:latin typeface="Bookman Old Style" panose="02050604050505020204" pitchFamily="18" charset="0"/>
              </a:rPr>
              <a:t>Perioda</a:t>
            </a:r>
            <a:r>
              <a:rPr lang="en-US" sz="1800" dirty="0" smtClean="0">
                <a:latin typeface="Bookman Old Style" panose="02050604050505020204" pitchFamily="18" charset="0"/>
              </a:rPr>
              <a:t>  </a:t>
            </a:r>
          </a:p>
          <a:p>
            <a:pPr marL="0" indent="0" algn="just">
              <a:buNone/>
              <a:tabLst>
                <a:tab pos="363538" algn="l"/>
              </a:tabLst>
            </a:pPr>
            <a:r>
              <a:rPr lang="id-ID" sz="1800" dirty="0" smtClean="0">
                <a:latin typeface="Bookman Old Style" panose="02050604050505020204" pitchFamily="18" charset="0"/>
              </a:rPr>
              <a:t>	</a:t>
            </a:r>
            <a:r>
              <a:rPr lang="en-US" sz="1800" dirty="0" smtClean="0">
                <a:latin typeface="Bookman Old Style" panose="02050604050505020204" pitchFamily="18" charset="0"/>
              </a:rPr>
              <a:t>T = 1/</a:t>
            </a:r>
            <a:r>
              <a:rPr lang="en-US" sz="1800" i="1" dirty="0" smtClean="0">
                <a:latin typeface="Bookman Old Style" panose="02050604050505020204" pitchFamily="18" charset="0"/>
              </a:rPr>
              <a:t>f</a:t>
            </a:r>
            <a:r>
              <a:rPr lang="en-US" sz="1800" dirty="0" smtClean="0">
                <a:latin typeface="Bookman Old Style" panose="02050604050505020204" pitchFamily="18" charset="0"/>
              </a:rPr>
              <a:t> </a:t>
            </a:r>
            <a:r>
              <a:rPr lang="en-US" sz="1800" dirty="0" smtClean="0">
                <a:latin typeface="Bookman Old Style" panose="02050604050505020204" pitchFamily="18" charset="0"/>
                <a:sym typeface="Wingdings" pitchFamily="2" charset="2"/>
              </a:rPr>
              <a:t> T = 1/9,55 = 0,105 </a:t>
            </a:r>
            <a:r>
              <a:rPr lang="en-US" sz="1800" dirty="0" err="1" smtClean="0">
                <a:latin typeface="Bookman Old Style" panose="02050604050505020204" pitchFamily="18" charset="0"/>
                <a:sym typeface="Wingdings" pitchFamily="2" charset="2"/>
              </a:rPr>
              <a:t>detik</a:t>
            </a:r>
            <a:endParaRPr lang="en-US" sz="1800" dirty="0" smtClean="0">
              <a:latin typeface="Bookman Old Style" panose="02050604050505020204" pitchFamily="18" charset="0"/>
            </a:endParaRPr>
          </a:p>
          <a:p>
            <a:pPr marL="514350" indent="-514350">
              <a:buFont typeface="+mj-lt"/>
              <a:buAutoNum type="alphaLcPeriod"/>
            </a:pPr>
            <a:endParaRPr lang="en-US" sz="1800" dirty="0" smtClean="0">
              <a:latin typeface="Bookman Old Style" panose="020506040505050202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Bookman Old Style" panose="02050604050505020204" pitchFamily="18" charset="0"/>
            </a:endParaRPr>
          </a:p>
          <a:p>
            <a:endParaRPr lang="en-US" sz="18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37170"/>
              </p:ext>
            </p:extLst>
          </p:nvPr>
        </p:nvGraphicFramePr>
        <p:xfrm>
          <a:off x="914400" y="2062698"/>
          <a:ext cx="1524000" cy="381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4" imgW="914400" imgH="228600" progId="Equation.3">
                  <p:embed/>
                </p:oleObj>
              </mc:Choice>
              <mc:Fallback>
                <p:oleObj name="Equation" r:id="rId4" imgW="914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2062698"/>
                        <a:ext cx="1524000" cy="381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282392"/>
              </p:ext>
            </p:extLst>
          </p:nvPr>
        </p:nvGraphicFramePr>
        <p:xfrm>
          <a:off x="3429000" y="2062698"/>
          <a:ext cx="1481667" cy="392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6" imgW="863280" imgH="228600" progId="Equation.3">
                  <p:embed/>
                </p:oleObj>
              </mc:Choice>
              <mc:Fallback>
                <p:oleObj name="Equation" r:id="rId6" imgW="8632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9000" y="2062698"/>
                        <a:ext cx="1481667" cy="392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8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 SOAL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1407621"/>
            <a:ext cx="8229600" cy="449995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tabLst>
                <a:tab pos="444500" algn="l"/>
              </a:tabLst>
            </a:pPr>
            <a:r>
              <a:rPr lang="id-ID" sz="2000" dirty="0" smtClean="0">
                <a:latin typeface="Bookman Old Style" panose="02050604050505020204" pitchFamily="18" charset="0"/>
              </a:rPr>
              <a:t>e)	</a:t>
            </a:r>
            <a:r>
              <a:rPr lang="en-US" sz="2000" dirty="0" err="1" smtClean="0">
                <a:latin typeface="Bookman Old Style" panose="02050604050505020204" pitchFamily="18" charset="0"/>
              </a:rPr>
              <a:t>Tegangan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dan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arus</a:t>
            </a:r>
            <a:r>
              <a:rPr lang="en-US" sz="2000" dirty="0" smtClean="0">
                <a:latin typeface="Bookman Old Style" panose="02050604050505020204" pitchFamily="18" charset="0"/>
              </a:rPr>
              <a:t> rata-rata</a:t>
            </a:r>
          </a:p>
          <a:p>
            <a:pPr marL="514350" indent="-4763" algn="just">
              <a:buFont typeface="Arial" pitchFamily="34" charset="0"/>
              <a:buNone/>
            </a:pPr>
            <a:endParaRPr lang="en-US" sz="2000" dirty="0" smtClean="0">
              <a:latin typeface="Bookman Old Style" panose="02050604050505020204" pitchFamily="18" charset="0"/>
            </a:endParaRPr>
          </a:p>
          <a:p>
            <a:pPr marL="514350" indent="-4763" algn="just">
              <a:buFont typeface="Arial" pitchFamily="34" charset="0"/>
              <a:buNone/>
            </a:pPr>
            <a:endParaRPr lang="en-US" sz="2000" dirty="0" smtClean="0">
              <a:latin typeface="Bookman Old Style" panose="02050604050505020204" pitchFamily="18" charset="0"/>
            </a:endParaRPr>
          </a:p>
          <a:p>
            <a:pPr marL="514350" indent="-4763" algn="just">
              <a:buFont typeface="Arial" pitchFamily="34" charset="0"/>
              <a:buNone/>
            </a:pPr>
            <a:r>
              <a:rPr lang="en-US" sz="2000" dirty="0" err="1" smtClean="0">
                <a:latin typeface="Bookman Old Style" panose="02050604050505020204" pitchFamily="18" charset="0"/>
              </a:rPr>
              <a:t>Vr</a:t>
            </a:r>
            <a:r>
              <a:rPr lang="en-US" sz="2000" dirty="0" smtClean="0">
                <a:latin typeface="Bookman Old Style" panose="02050604050505020204" pitchFamily="18" charset="0"/>
              </a:rPr>
              <a:t> = 2. 120/</a:t>
            </a:r>
            <a:r>
              <a:rPr lang="el-GR" sz="2000" dirty="0" smtClean="0">
                <a:latin typeface="Bookman Old Style" panose="02050604050505020204" pitchFamily="18" charset="0"/>
              </a:rPr>
              <a:t>π</a:t>
            </a:r>
            <a:r>
              <a:rPr lang="en-US" sz="2000" dirty="0" smtClean="0">
                <a:latin typeface="Bookman Old Style" panose="02050604050505020204" pitchFamily="18" charset="0"/>
              </a:rPr>
              <a:t> = 76,36 Volt</a:t>
            </a:r>
          </a:p>
          <a:p>
            <a:pPr marL="514350" indent="-4763" algn="just">
              <a:buFont typeface="Arial" pitchFamily="34" charset="0"/>
              <a:buNone/>
            </a:pPr>
            <a:r>
              <a:rPr lang="en-US" sz="2000" dirty="0" err="1" smtClean="0">
                <a:latin typeface="Bookman Old Style" panose="02050604050505020204" pitchFamily="18" charset="0"/>
              </a:rPr>
              <a:t>Ir</a:t>
            </a:r>
            <a:r>
              <a:rPr lang="en-US" sz="2000" dirty="0" smtClean="0">
                <a:latin typeface="Bookman Old Style" panose="02050604050505020204" pitchFamily="18" charset="0"/>
              </a:rPr>
              <a:t> =  2. 40/</a:t>
            </a:r>
            <a:r>
              <a:rPr lang="el-GR" sz="2000" dirty="0" smtClean="0">
                <a:latin typeface="Bookman Old Style" panose="02050604050505020204" pitchFamily="18" charset="0"/>
              </a:rPr>
              <a:t> π</a:t>
            </a:r>
            <a:r>
              <a:rPr lang="en-US" sz="2000" dirty="0" smtClean="0">
                <a:latin typeface="Bookman Old Style" panose="02050604050505020204" pitchFamily="18" charset="0"/>
              </a:rPr>
              <a:t> = 25,45 A</a:t>
            </a:r>
          </a:p>
          <a:p>
            <a:pPr marL="514350" indent="-4763" algn="just">
              <a:buFont typeface="Arial" pitchFamily="34" charset="0"/>
              <a:buNone/>
            </a:pPr>
            <a:endParaRPr lang="en-US" sz="2000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  <a:tabLst>
                <a:tab pos="444500" algn="l"/>
              </a:tabLst>
            </a:pPr>
            <a:r>
              <a:rPr lang="id-ID" sz="2000" dirty="0" smtClean="0">
                <a:latin typeface="Bookman Old Style" panose="02050604050505020204" pitchFamily="18" charset="0"/>
              </a:rPr>
              <a:t>f)	</a:t>
            </a:r>
            <a:r>
              <a:rPr lang="en-US" sz="2000" dirty="0" err="1" smtClean="0">
                <a:latin typeface="Bookman Old Style" panose="02050604050505020204" pitchFamily="18" charset="0"/>
              </a:rPr>
              <a:t>Tegangan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dan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arus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efektif</a:t>
            </a:r>
            <a:endParaRPr lang="en-US" sz="2000" dirty="0" smtClean="0">
              <a:latin typeface="Bookman Old Style" panose="02050604050505020204" pitchFamily="18" charset="0"/>
            </a:endParaRPr>
          </a:p>
          <a:p>
            <a:pPr marL="514350" indent="-4763" algn="just">
              <a:buNone/>
            </a:pPr>
            <a:r>
              <a:rPr lang="en-US" sz="2000" i="1" dirty="0" err="1" smtClean="0">
                <a:latin typeface="Bookman Old Style" panose="02050604050505020204" pitchFamily="18" charset="0"/>
              </a:rPr>
              <a:t>V</a:t>
            </a:r>
            <a:r>
              <a:rPr lang="en-US" sz="2000" i="1" baseline="-25000" dirty="0" err="1" smtClean="0">
                <a:latin typeface="Bookman Old Style" panose="02050604050505020204" pitchFamily="18" charset="0"/>
              </a:rPr>
              <a:t>ef</a:t>
            </a:r>
            <a:r>
              <a:rPr lang="id-ID" sz="2000" i="1" baseline="-25000" dirty="0" smtClean="0">
                <a:latin typeface="Bookman Old Style" panose="02050604050505020204" pitchFamily="18" charset="0"/>
              </a:rPr>
              <a:t>f</a:t>
            </a:r>
            <a:r>
              <a:rPr lang="en-US" sz="2000" baseline="-25000" dirty="0" smtClean="0">
                <a:latin typeface="Bookman Old Style" panose="02050604050505020204" pitchFamily="18" charset="0"/>
              </a:rPr>
              <a:t>  </a:t>
            </a:r>
            <a:r>
              <a:rPr lang="en-US" sz="2000" dirty="0" smtClean="0">
                <a:latin typeface="Bookman Old Style" panose="02050604050505020204" pitchFamily="18" charset="0"/>
              </a:rPr>
              <a:t>= </a:t>
            </a:r>
            <a:r>
              <a:rPr lang="en-US" sz="2000" i="1" dirty="0" err="1" smtClean="0">
                <a:latin typeface="Bookman Old Style" panose="02050604050505020204" pitchFamily="18" charset="0"/>
              </a:rPr>
              <a:t>V</a:t>
            </a:r>
            <a:r>
              <a:rPr lang="en-US" sz="2000" i="1" baseline="-25000" dirty="0" err="1" smtClean="0">
                <a:latin typeface="Bookman Old Style" panose="02050604050505020204" pitchFamily="18" charset="0"/>
              </a:rPr>
              <a:t>m</a:t>
            </a:r>
            <a:r>
              <a:rPr lang="en-US" sz="2000" dirty="0" smtClean="0">
                <a:latin typeface="Bookman Old Style" panose="02050604050505020204" pitchFamily="18" charset="0"/>
              </a:rPr>
              <a:t>/√</a:t>
            </a:r>
            <a:r>
              <a:rPr lang="en-US" sz="1800" dirty="0" smtClean="0">
                <a:latin typeface="Bookman Old Style" panose="02050604050505020204" pitchFamily="18" charset="0"/>
              </a:rPr>
              <a:t>2 </a:t>
            </a:r>
            <a:r>
              <a:rPr lang="en-US" sz="2000" dirty="0" smtClean="0">
                <a:latin typeface="Bookman Old Style" panose="02050604050505020204" pitchFamily="18" charset="0"/>
                <a:sym typeface="Wingdings" pitchFamily="2" charset="2"/>
              </a:rPr>
              <a:t> </a:t>
            </a:r>
            <a:r>
              <a:rPr lang="en-US" sz="2000" i="1" dirty="0" err="1">
                <a:latin typeface="Bookman Old Style" panose="02050604050505020204" pitchFamily="18" charset="0"/>
              </a:rPr>
              <a:t>V</a:t>
            </a:r>
            <a:r>
              <a:rPr lang="en-US" sz="2000" i="1" baseline="-25000" dirty="0" err="1">
                <a:latin typeface="Bookman Old Style" panose="02050604050505020204" pitchFamily="18" charset="0"/>
              </a:rPr>
              <a:t>ef</a:t>
            </a:r>
            <a:r>
              <a:rPr lang="id-ID" sz="2000" i="1" baseline="-25000" dirty="0">
                <a:latin typeface="Bookman Old Style" panose="02050604050505020204" pitchFamily="18" charset="0"/>
              </a:rPr>
              <a:t>f</a:t>
            </a:r>
            <a:r>
              <a:rPr lang="en-US" sz="2000" dirty="0" smtClean="0">
                <a:latin typeface="Bookman Old Style" panose="02050604050505020204" pitchFamily="18" charset="0"/>
                <a:sym typeface="Wingdings" pitchFamily="2" charset="2"/>
              </a:rPr>
              <a:t> =  120/√2 = 84,85 Volt</a:t>
            </a:r>
          </a:p>
          <a:p>
            <a:pPr marL="514350" indent="-4763" algn="just">
              <a:buNone/>
            </a:pPr>
            <a:r>
              <a:rPr lang="en-US" sz="2000" i="1" dirty="0" err="1" smtClean="0">
                <a:latin typeface="Bookman Old Style" panose="02050604050505020204" pitchFamily="18" charset="0"/>
                <a:sym typeface="Wingdings" pitchFamily="2" charset="2"/>
              </a:rPr>
              <a:t>I</a:t>
            </a:r>
            <a:r>
              <a:rPr lang="en-US" sz="2000" i="1" baseline="-25000" dirty="0" err="1" smtClean="0">
                <a:latin typeface="Bookman Old Style" panose="02050604050505020204" pitchFamily="18" charset="0"/>
                <a:sym typeface="Wingdings" pitchFamily="2" charset="2"/>
              </a:rPr>
              <a:t>ef</a:t>
            </a:r>
            <a:r>
              <a:rPr lang="id-ID" sz="2000" i="1" baseline="-25000" dirty="0" smtClean="0">
                <a:latin typeface="Bookman Old Style" panose="02050604050505020204" pitchFamily="18" charset="0"/>
                <a:sym typeface="Wingdings" pitchFamily="2" charset="2"/>
              </a:rPr>
              <a:t>f</a:t>
            </a:r>
            <a:r>
              <a:rPr lang="en-US" sz="2000" baseline="-25000" dirty="0" smtClean="0">
                <a:latin typeface="Bookman Old Style" panose="02050604050505020204" pitchFamily="18" charset="0"/>
                <a:sym typeface="Wingdings" pitchFamily="2" charset="2"/>
              </a:rPr>
              <a:t> </a:t>
            </a:r>
            <a:r>
              <a:rPr lang="id-ID" sz="2000" baseline="-25000" dirty="0" smtClean="0">
                <a:latin typeface="Bookman Old Style" panose="02050604050505020204" pitchFamily="18" charset="0"/>
                <a:sym typeface="Wingdings" pitchFamily="2" charset="2"/>
              </a:rPr>
              <a:t>   </a:t>
            </a:r>
            <a:r>
              <a:rPr lang="en-US" sz="2000" dirty="0" smtClean="0">
                <a:latin typeface="Bookman Old Style" panose="02050604050505020204" pitchFamily="18" charset="0"/>
                <a:sym typeface="Wingdings" pitchFamily="2" charset="2"/>
              </a:rPr>
              <a:t>=  </a:t>
            </a:r>
            <a:r>
              <a:rPr lang="en-US" sz="2000" i="1" dirty="0" err="1" smtClean="0">
                <a:latin typeface="Bookman Old Style" panose="02050604050505020204" pitchFamily="18" charset="0"/>
                <a:sym typeface="Wingdings" pitchFamily="2" charset="2"/>
              </a:rPr>
              <a:t>I</a:t>
            </a:r>
            <a:r>
              <a:rPr lang="en-US" sz="2000" i="1" baseline="-25000" dirty="0" err="1" smtClean="0">
                <a:latin typeface="Bookman Old Style" panose="02050604050505020204" pitchFamily="18" charset="0"/>
                <a:sym typeface="Wingdings" pitchFamily="2" charset="2"/>
              </a:rPr>
              <a:t>m</a:t>
            </a:r>
            <a:r>
              <a:rPr lang="en-US" sz="2000" dirty="0" smtClean="0">
                <a:latin typeface="Bookman Old Style" panose="02050604050505020204" pitchFamily="18" charset="0"/>
              </a:rPr>
              <a:t>/√</a:t>
            </a:r>
            <a:r>
              <a:rPr lang="en-US" sz="1800" dirty="0" smtClean="0">
                <a:latin typeface="Bookman Old Style" panose="02050604050505020204" pitchFamily="18" charset="0"/>
              </a:rPr>
              <a:t>2 </a:t>
            </a:r>
            <a:r>
              <a:rPr lang="en-US" sz="2000" dirty="0" smtClean="0">
                <a:latin typeface="Bookman Old Style" panose="02050604050505020204" pitchFamily="18" charset="0"/>
                <a:sym typeface="Wingdings" pitchFamily="2" charset="2"/>
              </a:rPr>
              <a:t> </a:t>
            </a:r>
            <a:r>
              <a:rPr lang="en-US" sz="2000" i="1" dirty="0" err="1">
                <a:latin typeface="Bookman Old Style" panose="02050604050505020204" pitchFamily="18" charset="0"/>
                <a:sym typeface="Wingdings" pitchFamily="2" charset="2"/>
              </a:rPr>
              <a:t>I</a:t>
            </a:r>
            <a:r>
              <a:rPr lang="en-US" sz="2000" i="1" baseline="-25000" dirty="0" err="1">
                <a:latin typeface="Bookman Old Style" panose="02050604050505020204" pitchFamily="18" charset="0"/>
                <a:sym typeface="Wingdings" pitchFamily="2" charset="2"/>
              </a:rPr>
              <a:t>ef</a:t>
            </a:r>
            <a:r>
              <a:rPr lang="id-ID" sz="2000" i="1" baseline="-25000" dirty="0">
                <a:latin typeface="Bookman Old Style" panose="02050604050505020204" pitchFamily="18" charset="0"/>
                <a:sym typeface="Wingdings" pitchFamily="2" charset="2"/>
              </a:rPr>
              <a:t>f</a:t>
            </a:r>
            <a:r>
              <a:rPr lang="en-US" sz="2000" dirty="0" smtClean="0">
                <a:latin typeface="Bookman Old Style" panose="02050604050505020204" pitchFamily="18" charset="0"/>
                <a:sym typeface="Wingdings" pitchFamily="2" charset="2"/>
              </a:rPr>
              <a:t> </a:t>
            </a:r>
            <a:r>
              <a:rPr lang="id-ID" sz="2000" dirty="0" smtClean="0">
                <a:latin typeface="Bookman Old Style" panose="02050604050505020204" pitchFamily="18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Bookman Old Style" panose="02050604050505020204" pitchFamily="18" charset="0"/>
                <a:sym typeface="Wingdings" pitchFamily="2" charset="2"/>
              </a:rPr>
              <a:t>=  40/√2 = 28,28 A</a:t>
            </a:r>
          </a:p>
          <a:p>
            <a:pPr marL="514350" indent="-4763" algn="just">
              <a:buFont typeface="Arial" pitchFamily="34" charset="0"/>
              <a:buNone/>
            </a:pPr>
            <a:endParaRPr lang="en-US" sz="2000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  <a:tabLst>
                <a:tab pos="538163" algn="l"/>
              </a:tabLst>
            </a:pPr>
            <a:r>
              <a:rPr lang="id-ID" sz="2000" dirty="0" smtClean="0">
                <a:latin typeface="Bookman Old Style" panose="02050604050505020204" pitchFamily="18" charset="0"/>
              </a:rPr>
              <a:t>g)	</a:t>
            </a:r>
            <a:r>
              <a:rPr lang="en-US" sz="2000" dirty="0" err="1" smtClean="0">
                <a:latin typeface="Bookman Old Style" panose="02050604050505020204" pitchFamily="18" charset="0"/>
              </a:rPr>
              <a:t>Tegangan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i="1" dirty="0" smtClean="0">
                <a:latin typeface="Bookman Old Style" panose="02050604050505020204" pitchFamily="18" charset="0"/>
              </a:rPr>
              <a:t>peak to peak</a:t>
            </a:r>
          </a:p>
          <a:p>
            <a:pPr marL="514350" indent="-4763" algn="just">
              <a:buFont typeface="Arial" pitchFamily="34" charset="0"/>
              <a:buNone/>
            </a:pPr>
            <a:r>
              <a:rPr lang="en-US" sz="2000" i="1" dirty="0" err="1" smtClean="0">
                <a:latin typeface="Bookman Old Style" panose="02050604050505020204" pitchFamily="18" charset="0"/>
              </a:rPr>
              <a:t>V</a:t>
            </a:r>
            <a:r>
              <a:rPr lang="en-US" sz="2000" i="1" baseline="-25000" dirty="0" err="1" smtClean="0">
                <a:latin typeface="Bookman Old Style" panose="02050604050505020204" pitchFamily="18" charset="0"/>
              </a:rPr>
              <a:t>pp</a:t>
            </a:r>
            <a:r>
              <a:rPr lang="en-US" sz="2000" dirty="0" smtClean="0">
                <a:latin typeface="Bookman Old Style" panose="02050604050505020204" pitchFamily="18" charset="0"/>
              </a:rPr>
              <a:t> = 2.</a:t>
            </a:r>
            <a:r>
              <a:rPr lang="en-US" sz="2000" i="1" dirty="0" smtClean="0">
                <a:latin typeface="Bookman Old Style" panose="02050604050505020204" pitchFamily="18" charset="0"/>
              </a:rPr>
              <a:t>V</a:t>
            </a:r>
            <a:r>
              <a:rPr lang="en-US" sz="2000" i="1" baseline="-25000" dirty="0" smtClean="0">
                <a:latin typeface="Bookman Old Style" panose="02050604050505020204" pitchFamily="18" charset="0"/>
              </a:rPr>
              <a:t>m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smtClean="0">
                <a:latin typeface="Bookman Old Style" panose="02050604050505020204" pitchFamily="18" charset="0"/>
                <a:sym typeface="Wingdings" pitchFamily="2" charset="2"/>
              </a:rPr>
              <a:t> </a:t>
            </a:r>
            <a:r>
              <a:rPr lang="en-US" sz="2000" i="1" dirty="0" err="1" smtClean="0">
                <a:latin typeface="Bookman Old Style" panose="02050604050505020204" pitchFamily="18" charset="0"/>
                <a:sym typeface="Wingdings" pitchFamily="2" charset="2"/>
              </a:rPr>
              <a:t>V</a:t>
            </a:r>
            <a:r>
              <a:rPr lang="en-US" sz="2000" i="1" baseline="-25000" dirty="0" err="1" smtClean="0">
                <a:latin typeface="Bookman Old Style" panose="02050604050505020204" pitchFamily="18" charset="0"/>
                <a:sym typeface="Wingdings" pitchFamily="2" charset="2"/>
              </a:rPr>
              <a:t>pp</a:t>
            </a:r>
            <a:r>
              <a:rPr lang="en-US" sz="2000" dirty="0" smtClean="0">
                <a:latin typeface="Bookman Old Style" panose="02050604050505020204" pitchFamily="18" charset="0"/>
                <a:sym typeface="Wingdings" pitchFamily="2" charset="2"/>
              </a:rPr>
              <a:t> = 2.120 = 240 Volt</a:t>
            </a:r>
            <a:endParaRPr lang="en-US" sz="2000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03953"/>
              </p:ext>
            </p:extLst>
          </p:nvPr>
        </p:nvGraphicFramePr>
        <p:xfrm>
          <a:off x="2757300" y="1800558"/>
          <a:ext cx="1662300" cy="73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4" imgW="888840" imgH="393480" progId="Equation.DSMT4">
                  <p:embed/>
                </p:oleObj>
              </mc:Choice>
              <mc:Fallback>
                <p:oleObj name="Equation" r:id="rId4" imgW="888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300" y="1800558"/>
                        <a:ext cx="1662300" cy="7356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511965"/>
              </p:ext>
            </p:extLst>
          </p:nvPr>
        </p:nvGraphicFramePr>
        <p:xfrm>
          <a:off x="4973954" y="1852500"/>
          <a:ext cx="1655445" cy="72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6" imgW="901440" imgH="393480" progId="Equation.DSMT4">
                  <p:embed/>
                </p:oleObj>
              </mc:Choice>
              <mc:Fallback>
                <p:oleObj name="Equation" r:id="rId6" imgW="901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954" y="1852500"/>
                        <a:ext cx="1655445" cy="722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1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BILANGAN KOMPLEKS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36494" y="2348868"/>
            <a:ext cx="4047565" cy="16914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smtClean="0">
                <a:latin typeface="Bookman Old Style" panose="02050604050505020204" pitchFamily="18" charset="0"/>
              </a:rPr>
              <a:t>Contoh : </a:t>
            </a:r>
            <a:r>
              <a:rPr lang="id-ID" sz="2000" dirty="0" smtClean="0">
                <a:latin typeface="Bookman Old Style" panose="02050604050505020204" pitchFamily="18" charset="0"/>
              </a:rPr>
              <a:t>    </a:t>
            </a:r>
            <a:r>
              <a:rPr lang="it-IT" sz="2000" dirty="0" smtClean="0">
                <a:latin typeface="Bookman Old Style" panose="02050604050505020204" pitchFamily="18" charset="0"/>
              </a:rPr>
              <a:t>z = x + jy</a:t>
            </a:r>
          </a:p>
          <a:p>
            <a:pPr marL="0" indent="0">
              <a:buNone/>
            </a:pPr>
            <a:r>
              <a:rPr lang="it-IT" sz="2000" dirty="0" smtClean="0">
                <a:latin typeface="Bookman Old Style" panose="02050604050505020204" pitchFamily="18" charset="0"/>
              </a:rPr>
              <a:t>dimana</a:t>
            </a:r>
            <a:r>
              <a:rPr lang="it-IT" dirty="0" smtClean="0">
                <a:latin typeface="Bookman Old Style" panose="02050604050505020204" pitchFamily="18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2017059" y="2939418"/>
          <a:ext cx="22098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4" imgW="1409088" imgH="241195" progId="Equation.3">
                  <p:embed/>
                </p:oleObj>
              </mc:Choice>
              <mc:Fallback>
                <p:oleObj name="Equation" r:id="rId4" imgW="140908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059" y="2939418"/>
                        <a:ext cx="22098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14"/>
          <a:stretch/>
        </p:blipFill>
        <p:spPr bwMode="auto">
          <a:xfrm>
            <a:off x="806823" y="3659467"/>
            <a:ext cx="3282921" cy="243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600" y="1457106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Bookman Old Style" panose="02050604050505020204" pitchFamily="18" charset="0"/>
              </a:rPr>
              <a:t>Bilangan</a:t>
            </a:r>
            <a:r>
              <a:rPr lang="en-GB" dirty="0">
                <a:latin typeface="Bookman Old Style" panose="02050604050505020204" pitchFamily="18" charset="0"/>
              </a:rPr>
              <a:t> yang </a:t>
            </a:r>
            <a:r>
              <a:rPr lang="en-GB" dirty="0" err="1">
                <a:latin typeface="Bookman Old Style" panose="02050604050505020204" pitchFamily="18" charset="0"/>
              </a:rPr>
              <a:t>terdiri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en-GB" dirty="0" err="1">
                <a:latin typeface="Bookman Old Style" panose="02050604050505020204" pitchFamily="18" charset="0"/>
              </a:rPr>
              <a:t>dari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en-GB" dirty="0" err="1">
                <a:latin typeface="Bookman Old Style" panose="02050604050505020204" pitchFamily="18" charset="0"/>
              </a:rPr>
              <a:t>harga</a:t>
            </a:r>
            <a:r>
              <a:rPr lang="en-GB" dirty="0">
                <a:latin typeface="Bookman Old Style" panose="02050604050505020204" pitchFamily="18" charset="0"/>
              </a:rPr>
              <a:t> real (</a:t>
            </a:r>
            <a:r>
              <a:rPr lang="en-GB" dirty="0" err="1">
                <a:latin typeface="Bookman Old Style" panose="02050604050505020204" pitchFamily="18" charset="0"/>
              </a:rPr>
              <a:t>nyata</a:t>
            </a:r>
            <a:r>
              <a:rPr lang="en-GB" dirty="0">
                <a:latin typeface="Bookman Old Style" panose="02050604050505020204" pitchFamily="18" charset="0"/>
              </a:rPr>
              <a:t>) </a:t>
            </a:r>
            <a:r>
              <a:rPr lang="en-GB" dirty="0" err="1">
                <a:latin typeface="Bookman Old Style" panose="02050604050505020204" pitchFamily="18" charset="0"/>
              </a:rPr>
              <a:t>dan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en-GB" dirty="0" err="1">
                <a:latin typeface="Bookman Old Style" panose="02050604050505020204" pitchFamily="18" charset="0"/>
              </a:rPr>
              <a:t>harga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en-GB" dirty="0" err="1">
                <a:latin typeface="Bookman Old Style" panose="02050604050505020204" pitchFamily="18" charset="0"/>
              </a:rPr>
              <a:t>imajiner</a:t>
            </a:r>
            <a:r>
              <a:rPr lang="en-GB" dirty="0">
                <a:latin typeface="Bookman Old Style" panose="02050604050505020204" pitchFamily="18" charset="0"/>
              </a:rPr>
              <a:t> (</a:t>
            </a:r>
            <a:r>
              <a:rPr lang="en-GB" dirty="0" err="1">
                <a:latin typeface="Bookman Old Style" panose="02050604050505020204" pitchFamily="18" charset="0"/>
              </a:rPr>
              <a:t>khayal</a:t>
            </a:r>
            <a:r>
              <a:rPr lang="en-GB" dirty="0">
                <a:latin typeface="Bookman Old Style" panose="02050604050505020204" pitchFamily="18" charset="0"/>
              </a:rPr>
              <a:t>)</a:t>
            </a:r>
            <a:endParaRPr lang="it-IT" dirty="0">
              <a:latin typeface="Bookman Old Style" panose="02050604050505020204" pitchFamily="18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5400000">
            <a:off x="983876" y="1562099"/>
            <a:ext cx="457200" cy="381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9747" y="1609785"/>
            <a:ext cx="1524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6"/>
          <a:stretch/>
        </p:blipFill>
        <p:spPr bwMode="auto">
          <a:xfrm>
            <a:off x="5240649" y="2348868"/>
            <a:ext cx="3217551" cy="256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96976" y="5869361"/>
            <a:ext cx="3898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 smtClean="0">
                <a:solidFill>
                  <a:schemeClr val="tx2"/>
                </a:solidFill>
                <a:latin typeface="Bookman Old Style" panose="02050604050505020204" pitchFamily="18" charset="0"/>
              </a:rPr>
              <a:t>Bilangan</a:t>
            </a:r>
            <a:r>
              <a:rPr lang="id-ID" sz="160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 kompleks bentuk kartesian</a:t>
            </a:r>
            <a:endParaRPr lang="id-ID" sz="16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16417" y="4949409"/>
            <a:ext cx="3466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 smtClean="0">
                <a:solidFill>
                  <a:schemeClr val="tx2"/>
                </a:solidFill>
                <a:latin typeface="Bookman Old Style" panose="02050604050505020204" pitchFamily="18" charset="0"/>
              </a:rPr>
              <a:t>Bilangan</a:t>
            </a:r>
            <a:r>
              <a:rPr lang="id-ID" sz="160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 kompleks bentuk polar</a:t>
            </a:r>
            <a:endParaRPr lang="id-ID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BILANGAN KOMPLEKS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71600"/>
            <a:ext cx="6705600" cy="44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OPERASI BILANGAN KOMPLEKS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0500" y="1524000"/>
            <a:ext cx="453390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id-ID" sz="2000" b="1" dirty="0" smtClean="0">
                <a:latin typeface="Bookman Old Style" panose="02050604050505020204" pitchFamily="18" charset="0"/>
              </a:rPr>
              <a:t>Konjugate bilangan kompleks :</a:t>
            </a:r>
            <a:endParaRPr lang="en-US" sz="2000" b="1" dirty="0" smtClean="0">
              <a:latin typeface="Bookman Old Style" panose="02050604050505020204" pitchFamily="18" charset="0"/>
            </a:endParaRPr>
          </a:p>
          <a:p>
            <a:pPr>
              <a:buFontTx/>
              <a:buNone/>
            </a:pP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452790"/>
            <a:ext cx="5167811" cy="1480956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8600" y="3869622"/>
            <a:ext cx="6237194" cy="4953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d-ID" sz="2000" b="1" dirty="0" smtClean="0">
                <a:latin typeface="Bookman Old Style" panose="02050604050505020204" pitchFamily="18" charset="0"/>
              </a:rPr>
              <a:t>Jumlah dan selisih bilangan kompleks :</a:t>
            </a:r>
            <a:endParaRPr lang="en-US" sz="20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4"/>
          <a:srcRect t="15300" r="3151" b="-1"/>
          <a:stretch/>
        </p:blipFill>
        <p:spPr bwMode="auto">
          <a:xfrm>
            <a:off x="4343400" y="1640266"/>
            <a:ext cx="4684059" cy="18649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2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BILANGAN KOMPLEKS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2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02450" y="6248400"/>
            <a:ext cx="2133600" cy="457200"/>
          </a:xfrm>
          <a:ln/>
        </p:spPr>
        <p:txBody>
          <a:bodyPr/>
          <a:lstStyle/>
          <a:p>
            <a:fld id="{BCF2C011-9A07-4C63-92BA-2D2259644580}" type="slidenum">
              <a:rPr lang="en-US"/>
              <a:pPr/>
              <a:t>18</a:t>
            </a:fld>
            <a:endParaRPr 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15900" y="1324168"/>
            <a:ext cx="4356100" cy="2323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b="1" u="sng">
                <a:latin typeface="Arial" panose="020B0604020202020204" pitchFamily="34" charset="0"/>
              </a:rPr>
              <a:t>Penjumlahan dan Pengurangan</a:t>
            </a:r>
          </a:p>
          <a:p>
            <a:pPr algn="ctr" eaLnBrk="1" hangingPunct="1"/>
            <a:endParaRPr lang="en-US" b="1" u="sng">
              <a:latin typeface="Arial" panose="020B0604020202020204" pitchFamily="34" charset="0"/>
            </a:endParaRPr>
          </a:p>
          <a:p>
            <a:pPr algn="just" eaLnBrk="1" hangingPunct="1"/>
            <a:r>
              <a:rPr lang="en-US" sz="1600" b="1" i="1">
                <a:latin typeface="Arial" panose="020B0604020202020204" pitchFamily="34" charset="0"/>
              </a:rPr>
              <a:t>Bilangan komplek harus dalam bentuk sudut siku agar supaya dapat dijumlahkan (dikurangkan)</a:t>
            </a:r>
            <a:endParaRPr lang="en-US" sz="1600" b="1">
              <a:latin typeface="Arial" panose="020B0604020202020204" pitchFamily="34" charset="0"/>
            </a:endParaRPr>
          </a:p>
          <a:p>
            <a:pPr algn="just" eaLnBrk="1" hangingPunct="1"/>
            <a:r>
              <a:rPr lang="en-US" sz="1600">
                <a:latin typeface="Arial" panose="020B0604020202020204" pitchFamily="34" charset="0"/>
              </a:rPr>
              <a:t>Jumlahkan (Kurangkan) bagian nyata dari setiap beilangan komplek dan jumlahkan (kurangkan) setiap bagian khayal  j  bilangan komplek .</a:t>
            </a:r>
            <a:endParaRPr lang="en-US" sz="1600" b="1">
              <a:latin typeface="Arial" panose="020B0604020202020204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965700" y="2201883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A = a + j b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062787" y="2201883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B = c + j d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965700" y="2832141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cs typeface="Times New Roman" panose="02020603050405020304" pitchFamily="18" charset="0"/>
              </a:rPr>
              <a:t>±</a:t>
            </a:r>
            <a:r>
              <a:rPr lang="en-US" sz="2400" b="1" dirty="0"/>
              <a:t> B  = (a </a:t>
            </a:r>
            <a:r>
              <a:rPr lang="en-US" sz="2400" b="1" dirty="0">
                <a:cs typeface="Times New Roman" panose="02020603050405020304" pitchFamily="18" charset="0"/>
              </a:rPr>
              <a:t>±</a:t>
            </a:r>
            <a:r>
              <a:rPr lang="en-US" sz="2400" b="1" dirty="0"/>
              <a:t> c) + j (b </a:t>
            </a:r>
            <a:r>
              <a:rPr lang="en-US" sz="2400" b="1" dirty="0">
                <a:cs typeface="Times New Roman" panose="02020603050405020304" pitchFamily="18" charset="0"/>
              </a:rPr>
              <a:t>±</a:t>
            </a:r>
            <a:r>
              <a:rPr lang="en-US" sz="2400" b="1" dirty="0"/>
              <a:t> d)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965700" y="1684737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err="1"/>
              <a:t>Misal</a:t>
            </a:r>
            <a:r>
              <a:rPr lang="en-US" sz="2400" b="1" dirty="0"/>
              <a:t> :</a:t>
            </a:r>
          </a:p>
        </p:txBody>
      </p:sp>
      <p:graphicFrame>
        <p:nvGraphicFramePr>
          <p:cNvPr id="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092964"/>
              </p:ext>
            </p:extLst>
          </p:nvPr>
        </p:nvGraphicFramePr>
        <p:xfrm>
          <a:off x="5380435" y="3891004"/>
          <a:ext cx="3059906" cy="209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4" imgW="1714320" imgH="1168200" progId="Equation.3">
                  <p:embed/>
                </p:oleObj>
              </mc:Choice>
              <mc:Fallback>
                <p:oleObj name="Equation" r:id="rId4" imgW="171432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435" y="3891004"/>
                        <a:ext cx="3059906" cy="2092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220382" y="3992749"/>
            <a:ext cx="4572000" cy="2215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u="sng" dirty="0" err="1">
                <a:latin typeface="Arial" panose="020B0604020202020204" pitchFamily="34" charset="0"/>
              </a:rPr>
              <a:t>Pengalian</a:t>
            </a:r>
            <a:r>
              <a:rPr lang="en-US" b="1" u="sng" dirty="0">
                <a:latin typeface="Arial" panose="020B0604020202020204" pitchFamily="34" charset="0"/>
              </a:rPr>
              <a:t> </a:t>
            </a:r>
            <a:r>
              <a:rPr lang="en-US" b="1" u="sng" dirty="0" err="1">
                <a:latin typeface="Arial" panose="020B0604020202020204" pitchFamily="34" charset="0"/>
              </a:rPr>
              <a:t>dan</a:t>
            </a:r>
            <a:r>
              <a:rPr lang="en-US" b="1" u="sng" dirty="0">
                <a:latin typeface="Arial" panose="020B0604020202020204" pitchFamily="34" charset="0"/>
              </a:rPr>
              <a:t> </a:t>
            </a:r>
            <a:r>
              <a:rPr lang="en-US" b="1" u="sng" dirty="0" err="1">
                <a:latin typeface="Arial" panose="020B0604020202020204" pitchFamily="34" charset="0"/>
              </a:rPr>
              <a:t>Pembagian</a:t>
            </a:r>
            <a:endParaRPr lang="en-US" b="1" u="sng" dirty="0">
              <a:latin typeface="Arial" panose="020B0604020202020204" pitchFamily="34" charset="0"/>
            </a:endParaRPr>
          </a:p>
          <a:p>
            <a:pPr algn="ctr"/>
            <a:endParaRPr lang="en-US" b="1" u="sng" dirty="0">
              <a:latin typeface="Arial" panose="020B0604020202020204" pitchFamily="34" charset="0"/>
            </a:endParaRPr>
          </a:p>
          <a:p>
            <a:r>
              <a:rPr lang="en-US" b="1" i="1" dirty="0" err="1">
                <a:latin typeface="Arial" panose="020B0604020202020204" pitchFamily="34" charset="0"/>
              </a:rPr>
              <a:t>Pengalian</a:t>
            </a:r>
            <a:r>
              <a:rPr lang="en-US" b="1" i="1" dirty="0">
                <a:latin typeface="Arial" panose="020B0604020202020204" pitchFamily="34" charset="0"/>
              </a:rPr>
              <a:t> (</a:t>
            </a:r>
            <a:r>
              <a:rPr lang="en-US" b="1" i="1" dirty="0" err="1">
                <a:latin typeface="Arial" panose="020B0604020202020204" pitchFamily="34" charset="0"/>
              </a:rPr>
              <a:t>pembagian</a:t>
            </a:r>
            <a:r>
              <a:rPr lang="en-US" b="1" i="1" dirty="0">
                <a:latin typeface="Arial" panose="020B0604020202020204" pitchFamily="34" charset="0"/>
              </a:rPr>
              <a:t>) </a:t>
            </a:r>
            <a:r>
              <a:rPr lang="en-US" b="1" i="1" dirty="0" err="1">
                <a:latin typeface="Arial" panose="020B0604020202020204" pitchFamily="34" charset="0"/>
              </a:rPr>
              <a:t>bilangan</a:t>
            </a:r>
            <a:r>
              <a:rPr lang="en-US" b="1" i="1" dirty="0">
                <a:latin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</a:rPr>
              <a:t>komplek</a:t>
            </a:r>
            <a:r>
              <a:rPr lang="en-US" b="1" i="1" dirty="0">
                <a:latin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</a:rPr>
              <a:t>lebih</a:t>
            </a:r>
            <a:r>
              <a:rPr lang="en-US" b="1" i="1" dirty="0">
                <a:latin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</a:rPr>
              <a:t>mudah</a:t>
            </a:r>
            <a:r>
              <a:rPr lang="en-US" b="1" i="1" dirty="0">
                <a:latin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</a:rPr>
              <a:t>bila</a:t>
            </a:r>
            <a:r>
              <a:rPr lang="en-US" b="1" i="1" dirty="0">
                <a:latin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</a:rPr>
              <a:t>keduanya</a:t>
            </a:r>
            <a:r>
              <a:rPr lang="en-US" b="1" i="1" dirty="0">
                <a:latin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</a:rPr>
              <a:t>dalam</a:t>
            </a:r>
            <a:r>
              <a:rPr lang="en-US" b="1" i="1" dirty="0">
                <a:latin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</a:rPr>
              <a:t>bentuk</a:t>
            </a:r>
            <a:r>
              <a:rPr lang="en-US" b="1" i="1" dirty="0">
                <a:latin typeface="Arial" panose="020B0604020202020204" pitchFamily="34" charset="0"/>
              </a:rPr>
              <a:t> polar. </a:t>
            </a:r>
            <a:endParaRPr lang="en-US" b="1" dirty="0">
              <a:latin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</a:rPr>
              <a:t>Kalikan</a:t>
            </a:r>
            <a:r>
              <a:rPr lang="en-US" sz="1600" dirty="0">
                <a:latin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</a:rPr>
              <a:t>bagilah</a:t>
            </a:r>
            <a:r>
              <a:rPr lang="en-US" sz="1600" dirty="0">
                <a:latin typeface="Arial" panose="020B0604020202020204" pitchFamily="34" charset="0"/>
              </a:rPr>
              <a:t>) </a:t>
            </a:r>
            <a:r>
              <a:rPr lang="en-US" sz="1600" dirty="0" err="1">
                <a:latin typeface="Arial" panose="020B0604020202020204" pitchFamily="34" charset="0"/>
              </a:rPr>
              <a:t>besarnya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kedua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bilangan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komplek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dan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jumlahkan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sudut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kedua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bilangan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komplek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tersebut</a:t>
            </a:r>
            <a:r>
              <a:rPr lang="en-US" sz="16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9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KONSEP FASOR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09600" y="4052657"/>
            <a:ext cx="5867400" cy="20944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GB" sz="1800" dirty="0" err="1" smtClean="0">
                <a:latin typeface="Bookman Old Style" panose="02050604050505020204" pitchFamily="18" charset="0"/>
              </a:rPr>
              <a:t>Contoh</a:t>
            </a:r>
            <a:r>
              <a:rPr lang="en-GB" sz="18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800" dirty="0" smtClean="0">
                <a:latin typeface="Bookman Old Style" panose="02050604050505020204" pitchFamily="18" charset="0"/>
              </a:rPr>
              <a:t>V(t) = </a:t>
            </a:r>
            <a:r>
              <a:rPr lang="en-GB" sz="1800" dirty="0" err="1" smtClean="0">
                <a:latin typeface="Bookman Old Style" panose="02050604050505020204" pitchFamily="18" charset="0"/>
              </a:rPr>
              <a:t>V</a:t>
            </a:r>
            <a:r>
              <a:rPr lang="en-GB" sz="1800" baseline="-25000" dirty="0" err="1" smtClean="0">
                <a:latin typeface="Bookman Old Style" panose="02050604050505020204" pitchFamily="18" charset="0"/>
              </a:rPr>
              <a:t>m</a:t>
            </a:r>
            <a:r>
              <a:rPr lang="en-GB" sz="1800" baseline="-25000" dirty="0" smtClean="0">
                <a:latin typeface="Bookman Old Style" panose="02050604050505020204" pitchFamily="18" charset="0"/>
              </a:rPr>
              <a:t> </a:t>
            </a:r>
            <a:r>
              <a:rPr lang="en-GB" sz="1800" dirty="0" err="1" smtClean="0">
                <a:latin typeface="Bookman Old Style" panose="02050604050505020204" pitchFamily="18" charset="0"/>
              </a:rPr>
              <a:t>cos</a:t>
            </a:r>
            <a:r>
              <a:rPr lang="en-GB" sz="1800" dirty="0" smtClean="0">
                <a:latin typeface="Bookman Old Style" panose="02050604050505020204" pitchFamily="18" charset="0"/>
              </a:rPr>
              <a:t>(</a:t>
            </a:r>
            <a:r>
              <a:rPr lang="el-GR" sz="18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ω</a:t>
            </a:r>
            <a:r>
              <a:rPr lang="en-US" sz="18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t+</a:t>
            </a:r>
            <a:r>
              <a:rPr lang="el-GR" sz="18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θ</a:t>
            </a:r>
            <a:r>
              <a:rPr lang="en-US" sz="18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)  </a:t>
            </a:r>
            <a:r>
              <a:rPr lang="en-US" sz="1800" dirty="0" smtClean="0">
                <a:latin typeface="Bookman Old Style" panose="0205060405050502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1800" dirty="0" smtClean="0">
                <a:latin typeface="Bookman Old Style" panose="02050604050505020204" pitchFamily="18" charset="0"/>
              </a:rPr>
              <a:t> </a:t>
            </a:r>
            <a:r>
              <a:rPr lang="en-GB" sz="1800" dirty="0" err="1" smtClean="0">
                <a:latin typeface="Bookman Old Style" panose="02050604050505020204" pitchFamily="18" charset="0"/>
              </a:rPr>
              <a:t>dalam</a:t>
            </a:r>
            <a:r>
              <a:rPr lang="en-GB" sz="1800" dirty="0" smtClean="0">
                <a:latin typeface="Bookman Old Style" panose="02050604050505020204" pitchFamily="18" charset="0"/>
              </a:rPr>
              <a:t> domain </a:t>
            </a:r>
            <a:r>
              <a:rPr lang="en-GB" sz="1800" dirty="0" err="1" smtClean="0">
                <a:latin typeface="Bookman Old Style" panose="02050604050505020204" pitchFamily="18" charset="0"/>
              </a:rPr>
              <a:t>waktu</a:t>
            </a:r>
            <a:endParaRPr lang="en-GB" sz="1800" dirty="0" smtClean="0">
              <a:latin typeface="Bookman Old Style" panose="020506040505050202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id-ID" sz="1800" u="sng" dirty="0" smtClean="0">
              <a:latin typeface="Bookman Old Style" panose="020506040505050202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id-ID" sz="1800" u="sng" dirty="0" smtClean="0">
                <a:latin typeface="Bookman Old Style" panose="02050604050505020204" pitchFamily="18" charset="0"/>
              </a:rPr>
              <a:t>Formula Euler : </a:t>
            </a:r>
          </a:p>
          <a:p>
            <a:pPr>
              <a:lnSpc>
                <a:spcPct val="80000"/>
              </a:lnSpc>
              <a:buNone/>
            </a:pPr>
            <a:endParaRPr lang="id-ID" sz="1800" u="sng" dirty="0" smtClean="0">
              <a:latin typeface="Bookman Old Style" panose="020506040505050202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id-ID" sz="1800" u="sng" dirty="0" smtClean="0">
                <a:latin typeface="Bookman Old Style" panose="02050604050505020204" pitchFamily="18" charset="0"/>
              </a:rPr>
              <a:t>Notasi Fasor : </a:t>
            </a:r>
            <a:r>
              <a:rPr lang="id-ID" sz="1800" dirty="0" smtClean="0">
                <a:latin typeface="Bookman Old Style" panose="02050604050505020204" pitchFamily="18" charset="0"/>
              </a:rPr>
              <a:t>			Volt </a:t>
            </a:r>
            <a:endParaRPr lang="id-ID" sz="1800" u="sng" dirty="0">
              <a:latin typeface="Bookman Old Style" panose="020506040505050202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id-ID" sz="1800" u="sng" dirty="0" smtClean="0">
              <a:latin typeface="Bookman Old Style" panose="020506040505050202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 smtClean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3488" y="1381035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dirty="0">
                <a:latin typeface="Bookman Old Style" panose="02050604050505020204" pitchFamily="18" charset="0"/>
              </a:rPr>
              <a:t>F</a:t>
            </a:r>
            <a:r>
              <a:rPr lang="en-GB" dirty="0" err="1">
                <a:latin typeface="Bookman Old Style" panose="02050604050505020204" pitchFamily="18" charset="0"/>
              </a:rPr>
              <a:t>asor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en-GB" dirty="0" err="1">
                <a:latin typeface="Bookman Old Style" panose="02050604050505020204" pitchFamily="18" charset="0"/>
              </a:rPr>
              <a:t>adalah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en-GB" dirty="0" err="1">
                <a:latin typeface="Bookman Old Style" panose="02050604050505020204" pitchFamily="18" charset="0"/>
              </a:rPr>
              <a:t>bilangan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en-GB" dirty="0" err="1">
                <a:latin typeface="Bookman Old Style" panose="02050604050505020204" pitchFamily="18" charset="0"/>
              </a:rPr>
              <a:t>kompleks</a:t>
            </a:r>
            <a:r>
              <a:rPr lang="en-GB" dirty="0">
                <a:latin typeface="Bookman Old Style" panose="02050604050505020204" pitchFamily="18" charset="0"/>
              </a:rPr>
              <a:t> yang </a:t>
            </a:r>
            <a:r>
              <a:rPr lang="en-GB" dirty="0" err="1">
                <a:latin typeface="Bookman Old Style" panose="02050604050505020204" pitchFamily="18" charset="0"/>
              </a:rPr>
              <a:t>merepresentasikan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en-GB" dirty="0" err="1">
                <a:latin typeface="Bookman Old Style" panose="02050604050505020204" pitchFamily="18" charset="0"/>
              </a:rPr>
              <a:t>besaran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en-GB" dirty="0" err="1">
                <a:latin typeface="Bookman Old Style" panose="02050604050505020204" pitchFamily="18" charset="0"/>
              </a:rPr>
              <a:t>dan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id-ID" dirty="0">
                <a:latin typeface="Bookman Old Style" panose="02050604050505020204" pitchFamily="18" charset="0"/>
              </a:rPr>
              <a:t>f</a:t>
            </a:r>
            <a:r>
              <a:rPr lang="en-GB" dirty="0" err="1">
                <a:latin typeface="Bookman Old Style" panose="02050604050505020204" pitchFamily="18" charset="0"/>
              </a:rPr>
              <a:t>asa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en-GB" dirty="0" err="1">
                <a:latin typeface="Bookman Old Style" panose="02050604050505020204" pitchFamily="18" charset="0"/>
              </a:rPr>
              <a:t>gelombang</a:t>
            </a:r>
            <a:r>
              <a:rPr lang="en-GB" dirty="0">
                <a:latin typeface="Bookman Old Style" panose="02050604050505020204" pitchFamily="18" charset="0"/>
              </a:rPr>
              <a:t> sinusoidal</a:t>
            </a:r>
            <a:r>
              <a:rPr lang="en-GB" dirty="0" smtClean="0">
                <a:latin typeface="Bookman Old Style" panose="02050604050505020204" pitchFamily="18" charset="0"/>
              </a:rPr>
              <a:t>.</a:t>
            </a:r>
            <a:r>
              <a:rPr lang="id-ID" dirty="0">
                <a:latin typeface="Bookman Old Style" panose="02050604050505020204" pitchFamily="18" charset="0"/>
              </a:rPr>
              <a:t> F</a:t>
            </a:r>
            <a:r>
              <a:rPr lang="en-GB" dirty="0" err="1">
                <a:latin typeface="Bookman Old Style" panose="02050604050505020204" pitchFamily="18" charset="0"/>
              </a:rPr>
              <a:t>asor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id-ID" dirty="0">
                <a:latin typeface="Bookman Old Style" panose="02050604050505020204" pitchFamily="18" charset="0"/>
              </a:rPr>
              <a:t>dinyatakan dengan notasi pada domain frekuensi terdiri besaran dan </a:t>
            </a:r>
            <a:r>
              <a:rPr lang="id-ID" dirty="0" smtClean="0">
                <a:latin typeface="Bookman Old Style" panose="02050604050505020204" pitchFamily="18" charset="0"/>
              </a:rPr>
              <a:t>fasa</a:t>
            </a:r>
            <a:endParaRPr lang="id-ID" dirty="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665629" y="1562100"/>
            <a:ext cx="457200" cy="381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00" y="1609786"/>
            <a:ext cx="1524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553571" y="2925666"/>
            <a:ext cx="1975221" cy="3153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id-ID" dirty="0" smtClean="0">
                <a:latin typeface="Bookman Old Style" panose="02050604050505020204" pitchFamily="18" charset="0"/>
              </a:rPr>
              <a:t>Formula Euler </a:t>
            </a:r>
            <a:r>
              <a:rPr lang="en-GB" dirty="0" smtClean="0">
                <a:latin typeface="Bookman Old Style" panose="02050604050505020204" pitchFamily="18" charset="0"/>
              </a:rPr>
              <a:t>:</a:t>
            </a:r>
            <a:endParaRPr lang="en-GB" dirty="0">
              <a:latin typeface="Bookman Old Style" panose="0205060405050502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819400"/>
            <a:ext cx="5327837" cy="904379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562083"/>
              </p:ext>
            </p:extLst>
          </p:nvPr>
        </p:nvGraphicFramePr>
        <p:xfrm>
          <a:off x="2772336" y="4810036"/>
          <a:ext cx="2948992" cy="40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5" imgW="1765080" imgH="241200" progId="Equation.3">
                  <p:embed/>
                </p:oleObj>
              </mc:Choice>
              <mc:Fallback>
                <p:oleObj name="Equation" r:id="rId5" imgW="17650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2336" y="4810036"/>
                        <a:ext cx="2948992" cy="40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260651"/>
              </p:ext>
            </p:extLst>
          </p:nvPr>
        </p:nvGraphicFramePr>
        <p:xfrm>
          <a:off x="2841808" y="5390644"/>
          <a:ext cx="1302128" cy="339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7" imgW="876240" imgH="228600" progId="Equation.3">
                  <p:embed/>
                </p:oleObj>
              </mc:Choice>
              <mc:Fallback>
                <p:oleObj name="Equation" r:id="rId7" imgW="876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1808" y="5390644"/>
                        <a:ext cx="1302128" cy="339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938090" y="5403521"/>
            <a:ext cx="323037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Bookman Old Style" panose="0205060405050502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Bookman Old Style" panose="02050604050505020204" pitchFamily="18" charset="0"/>
              </a:rPr>
              <a:t> </a:t>
            </a:r>
            <a:r>
              <a:rPr lang="en-GB" dirty="0" err="1">
                <a:latin typeface="Bookman Old Style" panose="02050604050505020204" pitchFamily="18" charset="0"/>
              </a:rPr>
              <a:t>dalam</a:t>
            </a:r>
            <a:r>
              <a:rPr lang="en-GB" dirty="0">
                <a:latin typeface="Bookman Old Style" panose="02050604050505020204" pitchFamily="18" charset="0"/>
              </a:rPr>
              <a:t> domain </a:t>
            </a:r>
            <a:r>
              <a:rPr lang="id-ID" dirty="0" smtClean="0">
                <a:latin typeface="Bookman Old Style" panose="02050604050505020204" pitchFamily="18" charset="0"/>
              </a:rPr>
              <a:t>frekuensi</a:t>
            </a:r>
            <a:endParaRPr lang="en-GB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152400"/>
            <a:ext cx="4267200" cy="8002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SILABUS</a:t>
            </a:r>
            <a:endParaRPr lang="en-US" sz="4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id-ID" sz="2000" b="1" dirty="0" smtClean="0">
                <a:latin typeface="Bookman Old Style" pitchFamily="18" charset="0"/>
              </a:rPr>
              <a:t>Konsep dan Penerapan Fasor pada Rangkaian</a:t>
            </a:r>
            <a:endParaRPr lang="en-US" sz="2000" b="1" dirty="0" smtClean="0">
              <a:latin typeface="Bookman Old Style" pitchFamily="18" charset="0"/>
            </a:endParaRP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en-US" sz="2000" b="1" dirty="0" smtClean="0">
                <a:latin typeface="Bookman Old Style" pitchFamily="18" charset="0"/>
              </a:rPr>
              <a:t>	</a:t>
            </a:r>
            <a:r>
              <a:rPr lang="id-ID" dirty="0" smtClean="0">
                <a:latin typeface="Bookman Old Style" panose="02050604050505020204" pitchFamily="18" charset="0"/>
              </a:rPr>
              <a:t>Fungsi </a:t>
            </a:r>
            <a:r>
              <a:rPr lang="id-ID" dirty="0">
                <a:latin typeface="Bookman Old Style" panose="02050604050505020204" pitchFamily="18" charset="0"/>
              </a:rPr>
              <a:t>periodik, bilangan kompleks, karakteristik arus dan tegangan sinusoidal bentuk kompleks , impedansi kompleks, diagram </a:t>
            </a:r>
            <a:r>
              <a:rPr lang="id-ID" dirty="0" smtClean="0">
                <a:latin typeface="Bookman Old Style" panose="02050604050505020204" pitchFamily="18" charset="0"/>
              </a:rPr>
              <a:t>fasor</a:t>
            </a: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id-ID" sz="2000" b="1" dirty="0" smtClean="0">
                <a:latin typeface="Bookman Old Style" pitchFamily="18" charset="0"/>
              </a:rPr>
              <a:t>Analisis Rangkaian AC pada Kondisi </a:t>
            </a:r>
            <a:r>
              <a:rPr lang="id-ID" sz="2000" b="1" i="1" dirty="0" smtClean="0">
                <a:latin typeface="Bookman Old Style" pitchFamily="18" charset="0"/>
              </a:rPr>
              <a:t>Steady State</a:t>
            </a:r>
            <a:r>
              <a:rPr lang="id-ID" sz="2000" b="1" dirty="0" smtClean="0">
                <a:latin typeface="Bookman Old Style" pitchFamily="18" charset="0"/>
              </a:rPr>
              <a:t>  </a:t>
            </a:r>
            <a:r>
              <a:rPr lang="en-US" sz="2000" dirty="0" smtClean="0">
                <a:latin typeface="Bookman Old Style" pitchFamily="18" charset="0"/>
              </a:rPr>
              <a:t>	</a:t>
            </a: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en-US" sz="2000" dirty="0" smtClean="0">
                <a:latin typeface="Bookman Old Style" pitchFamily="18" charset="0"/>
              </a:rPr>
              <a:t>	</a:t>
            </a:r>
            <a:r>
              <a:rPr lang="id-ID" dirty="0">
                <a:latin typeface="Bookman Old Style" panose="02050604050505020204" pitchFamily="18" charset="0"/>
              </a:rPr>
              <a:t>Hukum ohm, Hukum Kirchhoff I dan II, Analisis Node</a:t>
            </a:r>
            <a:r>
              <a:rPr lang="id-ID" sz="2000" dirty="0" smtClean="0">
                <a:latin typeface="Bookman Old Style" pitchFamily="18" charset="0"/>
              </a:rPr>
              <a:t>	, Analisis Mesh, Teorema Superposisi, Teorema Thevenin, Teorema Norton</a:t>
            </a: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id-ID" sz="2000" dirty="0" smtClean="0">
              <a:latin typeface="Bookman Old Style" pitchFamily="18" charset="0"/>
            </a:endParaRP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id-ID" sz="2000" b="1" dirty="0" smtClean="0">
                <a:latin typeface="Bookman Old Style" pitchFamily="18" charset="0"/>
              </a:rPr>
              <a:t>Analisis Daya pada </a:t>
            </a:r>
            <a:r>
              <a:rPr lang="id-ID" sz="2000" b="1" dirty="0">
                <a:latin typeface="Bookman Old Style" pitchFamily="18" charset="0"/>
              </a:rPr>
              <a:t>Rangkaian AC </a:t>
            </a:r>
            <a:r>
              <a:rPr lang="en-US" sz="2000" dirty="0">
                <a:latin typeface="Bookman Old Style" pitchFamily="18" charset="0"/>
              </a:rPr>
              <a:t>	</a:t>
            </a: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en-US" sz="2000" dirty="0">
                <a:latin typeface="Bookman Old Style" pitchFamily="18" charset="0"/>
              </a:rPr>
              <a:t>	</a:t>
            </a:r>
            <a:r>
              <a:rPr lang="id-ID" sz="2000" dirty="0">
                <a:latin typeface="Bookman Old Style" panose="02050604050505020204" pitchFamily="18" charset="0"/>
              </a:rPr>
              <a:t>Daya </a:t>
            </a:r>
            <a:r>
              <a:rPr lang="id-ID" sz="2000" dirty="0" smtClean="0">
                <a:latin typeface="Bookman Old Style" panose="02050604050505020204" pitchFamily="18" charset="0"/>
              </a:rPr>
              <a:t>Sesaat</a:t>
            </a:r>
            <a:r>
              <a:rPr lang="id-ID" sz="2000" dirty="0">
                <a:latin typeface="Bookman Old Style" panose="02050604050505020204" pitchFamily="18" charset="0"/>
              </a:rPr>
              <a:t>, </a:t>
            </a:r>
            <a:r>
              <a:rPr lang="id-ID" sz="2000" dirty="0" smtClean="0">
                <a:latin typeface="Bookman Old Style" panose="02050604050505020204" pitchFamily="18" charset="0"/>
              </a:rPr>
              <a:t>Daya </a:t>
            </a:r>
            <a:r>
              <a:rPr lang="id-ID" sz="2000" dirty="0">
                <a:latin typeface="Bookman Old Style" panose="02050604050505020204" pitchFamily="18" charset="0"/>
              </a:rPr>
              <a:t>R</a:t>
            </a:r>
            <a:r>
              <a:rPr lang="id-ID" sz="2000" dirty="0" smtClean="0">
                <a:latin typeface="Bookman Old Style" panose="02050604050505020204" pitchFamily="18" charset="0"/>
              </a:rPr>
              <a:t>ata-rata</a:t>
            </a:r>
            <a:r>
              <a:rPr lang="id-ID" sz="2000" dirty="0">
                <a:latin typeface="Bookman Old Style" panose="02050604050505020204" pitchFamily="18" charset="0"/>
              </a:rPr>
              <a:t>, </a:t>
            </a:r>
            <a:r>
              <a:rPr lang="id-ID" sz="2000" dirty="0" smtClean="0">
                <a:latin typeface="Bookman Old Style" panose="02050604050505020204" pitchFamily="18" charset="0"/>
              </a:rPr>
              <a:t>Daya Kompleks, Segitiga Daya, Resonansi</a:t>
            </a:r>
            <a:endParaRPr lang="id-ID" sz="2000" dirty="0">
              <a:latin typeface="Bookman Old Style" pitchFamily="18" charset="0"/>
            </a:endParaRP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id-ID" sz="1800" dirty="0" smtClean="0">
              <a:latin typeface="Bookman Old Style" pitchFamily="18" charset="0"/>
            </a:endParaRPr>
          </a:p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id-ID" sz="1200" b="1" dirty="0">
              <a:latin typeface="Bookman Old Style" pitchFamily="18" charset="0"/>
            </a:endParaRPr>
          </a:p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id-ID" sz="2000" i="1" kern="0" dirty="0">
                <a:latin typeface="Bookman Old Style" pitchFamily="18" charset="0"/>
              </a:rPr>
              <a:t>	</a:t>
            </a:r>
            <a:endParaRPr lang="en-US" sz="2000" kern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143000" y="697276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579" y="1266086"/>
            <a:ext cx="814742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 algn="just">
              <a:lnSpc>
                <a:spcPct val="150000"/>
              </a:lnSpc>
              <a:buAutoNum type="arabicPeriod"/>
            </a:pPr>
            <a:r>
              <a:rPr lang="id-ID" dirty="0" smtClean="0">
                <a:latin typeface="Bookman Old Style" panose="02050604050505020204" pitchFamily="18" charset="0"/>
              </a:rPr>
              <a:t>Ubah fasor tegangan dibawah ini menjadi domain waktu jika diketahui </a:t>
            </a:r>
            <a:r>
              <a:rPr lang="el-GR" dirty="0" smtClean="0">
                <a:latin typeface="Bookman Old Style" panose="02050604050505020204" pitchFamily="18" charset="0"/>
              </a:rPr>
              <a:t>ω</a:t>
            </a:r>
            <a:r>
              <a:rPr lang="id-ID" dirty="0" smtClean="0">
                <a:latin typeface="Bookman Old Style" panose="02050604050505020204" pitchFamily="18" charset="0"/>
              </a:rPr>
              <a:t> = 500 rad/s ,</a:t>
            </a:r>
          </a:p>
          <a:p>
            <a:pPr algn="just">
              <a:lnSpc>
                <a:spcPct val="150000"/>
              </a:lnSpc>
              <a:tabLst>
                <a:tab pos="363538" algn="l"/>
              </a:tabLst>
            </a:pPr>
            <a:r>
              <a:rPr lang="id-ID" dirty="0">
                <a:latin typeface="Bookman Old Style" panose="02050604050505020204" pitchFamily="18" charset="0"/>
              </a:rPr>
              <a:t>	</a:t>
            </a:r>
            <a:r>
              <a:rPr lang="id-ID" b="1" dirty="0" smtClean="0">
                <a:latin typeface="Bookman Old Style" panose="02050604050505020204" pitchFamily="18" charset="0"/>
              </a:rPr>
              <a:t>Jawab :</a:t>
            </a:r>
          </a:p>
          <a:p>
            <a:pPr algn="just">
              <a:lnSpc>
                <a:spcPct val="150000"/>
              </a:lnSpc>
              <a:tabLst>
                <a:tab pos="363538" algn="l"/>
              </a:tabLst>
            </a:pPr>
            <a:r>
              <a:rPr lang="id-ID" b="1" dirty="0">
                <a:latin typeface="Bookman Old Style" panose="02050604050505020204" pitchFamily="18" charset="0"/>
              </a:rPr>
              <a:t>		</a:t>
            </a:r>
            <a:r>
              <a:rPr lang="id-ID" b="1" dirty="0" smtClean="0">
                <a:latin typeface="Bookman Old Style" panose="02050604050505020204" pitchFamily="18" charset="0"/>
              </a:rPr>
              <a:t>		</a:t>
            </a:r>
          </a:p>
          <a:p>
            <a:pPr algn="just">
              <a:lnSpc>
                <a:spcPct val="150000"/>
              </a:lnSpc>
              <a:tabLst>
                <a:tab pos="363538" algn="l"/>
              </a:tabLst>
            </a:pPr>
            <a:r>
              <a:rPr lang="id-ID" b="1" dirty="0">
                <a:latin typeface="Bookman Old Style" panose="02050604050505020204" pitchFamily="18" charset="0"/>
              </a:rPr>
              <a:t>	</a:t>
            </a:r>
            <a:r>
              <a:rPr lang="id-ID" dirty="0" smtClean="0">
                <a:latin typeface="Bookman Old Style" panose="02050604050505020204" pitchFamily="18" charset="0"/>
              </a:rPr>
              <a:t>dalam gelombang sinus ,</a:t>
            </a:r>
          </a:p>
          <a:p>
            <a:pPr algn="just">
              <a:lnSpc>
                <a:spcPct val="150000"/>
              </a:lnSpc>
              <a:tabLst>
                <a:tab pos="363538" algn="l"/>
              </a:tabLst>
            </a:pPr>
            <a:r>
              <a:rPr lang="id-ID" dirty="0" smtClean="0">
                <a:latin typeface="Bookman Old Style" panose="02050604050505020204" pitchFamily="18" charset="0"/>
              </a:rPr>
              <a:t> </a:t>
            </a:r>
          </a:p>
          <a:p>
            <a:pPr marL="363538" indent="-363538" algn="just">
              <a:lnSpc>
                <a:spcPct val="150000"/>
              </a:lnSpc>
            </a:pPr>
            <a:r>
              <a:rPr lang="id-ID" dirty="0" smtClean="0">
                <a:latin typeface="Bookman Old Style" panose="02050604050505020204" pitchFamily="18" charset="0"/>
              </a:rPr>
              <a:t>2. 			      </a:t>
            </a:r>
            <a:endParaRPr lang="en-GB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815557"/>
              </p:ext>
            </p:extLst>
          </p:nvPr>
        </p:nvGraphicFramePr>
        <p:xfrm>
          <a:off x="3644921" y="1828800"/>
          <a:ext cx="1765279" cy="254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4" imgW="1231560" imgH="177480" progId="Equation.3">
                  <p:embed/>
                </p:oleObj>
              </mc:Choice>
              <mc:Fallback>
                <p:oleObj name="Equation" r:id="rId4" imgW="12315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4921" y="1828800"/>
                        <a:ext cx="1765279" cy="254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633222"/>
              </p:ext>
            </p:extLst>
          </p:nvPr>
        </p:nvGraphicFramePr>
        <p:xfrm>
          <a:off x="685800" y="2638900"/>
          <a:ext cx="2401888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6" imgW="1676160" imgH="203040" progId="Equation.3">
                  <p:embed/>
                </p:oleObj>
              </mc:Choice>
              <mc:Fallback>
                <p:oleObj name="Equation" r:id="rId6" imgW="1676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2638900"/>
                        <a:ext cx="2401888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40540"/>
              </p:ext>
            </p:extLst>
          </p:nvPr>
        </p:nvGraphicFramePr>
        <p:xfrm>
          <a:off x="3560763" y="3086100"/>
          <a:ext cx="23653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8" imgW="1650960" imgH="203040" progId="Equation.3">
                  <p:embed/>
                </p:oleObj>
              </mc:Choice>
              <mc:Fallback>
                <p:oleObj name="Equation" r:id="rId8" imgW="16509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0763" y="3086100"/>
                        <a:ext cx="2365375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823369" y="3897575"/>
            <a:ext cx="8168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Jika </a:t>
            </a:r>
            <a:r>
              <a:rPr lang="el-GR" dirty="0" smtClean="0">
                <a:latin typeface="Bookman Old Style" panose="02050604050505020204" pitchFamily="18" charset="0"/>
              </a:rPr>
              <a:t>ω</a:t>
            </a:r>
            <a:r>
              <a:rPr lang="id-ID" dirty="0" smtClean="0">
                <a:latin typeface="Bookman Old Style" panose="02050604050505020204" pitchFamily="18" charset="0"/>
              </a:rPr>
              <a:t> = 2000rad/s dan </a:t>
            </a:r>
            <a:r>
              <a:rPr lang="id-ID" i="1" dirty="0" smtClean="0">
                <a:latin typeface="Bookman Old Style" panose="02050604050505020204" pitchFamily="18" charset="0"/>
              </a:rPr>
              <a:t>t </a:t>
            </a:r>
            <a:r>
              <a:rPr lang="id-ID" dirty="0" smtClean="0">
                <a:latin typeface="Bookman Old Style" panose="02050604050505020204" pitchFamily="18" charset="0"/>
              </a:rPr>
              <a:t>= 1 ms. Tentukan nilai sesaat dari tiap arus dibawah ini :</a:t>
            </a:r>
          </a:p>
          <a:p>
            <a:pPr marL="342900" indent="-342900">
              <a:buAutoNum type="alphaLcParenR"/>
            </a:pPr>
            <a:r>
              <a:rPr lang="id-ID" i="1" dirty="0" smtClean="0">
                <a:latin typeface="Bookman Old Style" panose="02050604050505020204" pitchFamily="18" charset="0"/>
              </a:rPr>
              <a:t>j10</a:t>
            </a:r>
            <a:r>
              <a:rPr lang="id-ID" dirty="0" smtClean="0">
                <a:latin typeface="Bookman Old Style" panose="02050604050505020204" pitchFamily="18" charset="0"/>
              </a:rPr>
              <a:t>A</a:t>
            </a:r>
          </a:p>
          <a:p>
            <a:pPr marL="342900" indent="-342900">
              <a:buFontTx/>
              <a:buAutoNum type="alphaLcParenR"/>
            </a:pPr>
            <a:r>
              <a:rPr lang="id-ID" dirty="0" smtClean="0">
                <a:latin typeface="Bookman Old Style" panose="02050604050505020204" pitchFamily="18" charset="0"/>
              </a:rPr>
              <a:t>20 + </a:t>
            </a:r>
            <a:r>
              <a:rPr lang="id-ID" i="1" dirty="0">
                <a:latin typeface="Bookman Old Style" panose="02050604050505020204" pitchFamily="18" charset="0"/>
              </a:rPr>
              <a:t>j10</a:t>
            </a:r>
            <a:r>
              <a:rPr lang="id-ID" dirty="0">
                <a:latin typeface="Bookman Old Style" panose="02050604050505020204" pitchFamily="18" charset="0"/>
              </a:rPr>
              <a:t>A</a:t>
            </a:r>
          </a:p>
          <a:p>
            <a:pPr marL="342900" indent="-342900">
              <a:buFontTx/>
              <a:buAutoNum type="alphaLcParenR"/>
            </a:pPr>
            <a:r>
              <a:rPr lang="id-ID" dirty="0" smtClean="0">
                <a:latin typeface="Bookman Old Style" panose="02050604050505020204" pitchFamily="18" charset="0"/>
              </a:rPr>
              <a:t>20 + </a:t>
            </a:r>
            <a:r>
              <a:rPr lang="id-ID" i="1" dirty="0" smtClean="0">
                <a:latin typeface="Bookman Old Style" panose="02050604050505020204" pitchFamily="18" charset="0"/>
              </a:rPr>
              <a:t>j</a:t>
            </a:r>
            <a:r>
              <a:rPr lang="id-ID" dirty="0" smtClean="0">
                <a:latin typeface="Bookman Old Style" panose="02050604050505020204" pitchFamily="18" charset="0"/>
              </a:rPr>
              <a:t>(10&lt;20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ᵒ)</a:t>
            </a:r>
            <a:r>
              <a:rPr lang="id-ID" dirty="0" smtClean="0">
                <a:latin typeface="Bookman Old Style" panose="02050604050505020204" pitchFamily="18" charset="0"/>
              </a:rPr>
              <a:t>A </a:t>
            </a:r>
          </a:p>
          <a:p>
            <a:pPr marL="342900" indent="-342900"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DIAGRAM FASOR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1" r="16855"/>
          <a:stretch/>
        </p:blipFill>
        <p:spPr bwMode="auto">
          <a:xfrm>
            <a:off x="1418034" y="2667000"/>
            <a:ext cx="6307932" cy="259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0861" y="1513855"/>
            <a:ext cx="8550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>
                <a:latin typeface="Bookman Old Style" panose="02050604050505020204" pitchFamily="18" charset="0"/>
              </a:rPr>
              <a:t>Jika terdapat perbedaan fasa antara tegangan dan arus sebesar </a:t>
            </a:r>
            <a:r>
              <a:rPr lang="el-GR" sz="2000" dirty="0" smtClean="0">
                <a:latin typeface="Bookman Old Style" panose="02050604050505020204" pitchFamily="18" charset="0"/>
              </a:rPr>
              <a:t>θ</a:t>
            </a:r>
            <a:r>
              <a:rPr lang="id-ID" sz="2000" dirty="0" smtClean="0">
                <a:latin typeface="Bookman Old Style" panose="02050604050505020204" pitchFamily="18" charset="0"/>
              </a:rPr>
              <a:t>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1509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161999"/>
            <a:ext cx="7162800" cy="9541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28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KARAKTERISTIK ARUS DAN TEGANGAN SIUSIODAL BENTUK KOMPLEKS</a:t>
            </a:r>
            <a:endParaRPr lang="en-US" sz="28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59" y="1784537"/>
            <a:ext cx="6140036" cy="16560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1012" y="1296752"/>
            <a:ext cx="233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 smtClean="0">
                <a:latin typeface="Bookman Old Style" panose="02050604050505020204" pitchFamily="18" charset="0"/>
              </a:rPr>
              <a:t>Arus Sinusoidal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697" y="4248281"/>
            <a:ext cx="6099504" cy="19578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1012" y="3659756"/>
            <a:ext cx="2796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 smtClean="0">
                <a:latin typeface="Bookman Old Style" panose="02050604050505020204" pitchFamily="18" charset="0"/>
              </a:rPr>
              <a:t>Tegangan Sinusoidal</a:t>
            </a:r>
          </a:p>
        </p:txBody>
      </p:sp>
    </p:spTree>
    <p:extLst>
      <p:ext uri="{BB962C8B-B14F-4D97-AF65-F5344CB8AC3E}">
        <p14:creationId xmlns:p14="http://schemas.microsoft.com/office/powerpoint/2010/main" val="22314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228600"/>
            <a:ext cx="71628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IMPEDANSI DAN ADMITANSI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>
          <a:xfrm>
            <a:off x="838200" y="1606768"/>
            <a:ext cx="7467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 smtClean="0">
                <a:latin typeface="Bookman Old Style" panose="02050604050505020204" pitchFamily="18" charset="0"/>
              </a:rPr>
              <a:t>Impedansi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adalah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perbandingan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fasor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tegangan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b="1" dirty="0" smtClean="0">
                <a:latin typeface="Bookman Old Style" panose="02050604050505020204" pitchFamily="18" charset="0"/>
              </a:rPr>
              <a:t>V </a:t>
            </a:r>
            <a:r>
              <a:rPr lang="en-US" sz="2000" dirty="0" err="1" smtClean="0">
                <a:latin typeface="Bookman Old Style" panose="02050604050505020204" pitchFamily="18" charset="0"/>
              </a:rPr>
              <a:t>dan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fasor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arus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b="1" dirty="0" smtClean="0">
                <a:latin typeface="Bookman Old Style" panose="02050604050505020204" pitchFamily="18" charset="0"/>
              </a:rPr>
              <a:t>I </a:t>
            </a:r>
            <a:r>
              <a:rPr lang="en-US" sz="2000" dirty="0" err="1" smtClean="0">
                <a:latin typeface="Bookman Old Style" panose="02050604050505020204" pitchFamily="18" charset="0"/>
              </a:rPr>
              <a:t>pada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suatu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elemen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kutub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dua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dengan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adanya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sinyal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masukan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gelombang</a:t>
            </a:r>
            <a:r>
              <a:rPr lang="en-US" sz="2000" dirty="0" smtClean="0">
                <a:latin typeface="Bookman Old Style" panose="02050604050505020204" pitchFamily="18" charset="0"/>
              </a:rPr>
              <a:t> sinusoidal </a:t>
            </a:r>
            <a:r>
              <a:rPr lang="en-US" sz="2000" dirty="0" err="1" smtClean="0">
                <a:latin typeface="Bookman Old Style" panose="02050604050505020204" pitchFamily="18" charset="0"/>
              </a:rPr>
              <a:t>dalam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keadaan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setimbang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atau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mantap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atau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tunak</a:t>
            </a:r>
            <a:r>
              <a:rPr lang="en-US" sz="2000" dirty="0" smtClean="0">
                <a:latin typeface="Bookman Old Style" panose="02050604050505020204" pitchFamily="18" charset="0"/>
              </a:rPr>
              <a:t> (</a:t>
            </a:r>
            <a:r>
              <a:rPr lang="en-US" sz="2000" i="1" dirty="0" smtClean="0">
                <a:latin typeface="Bookman Old Style" panose="02050604050505020204" pitchFamily="18" charset="0"/>
              </a:rPr>
              <a:t>steady state</a:t>
            </a:r>
            <a:r>
              <a:rPr lang="en-US" sz="2000" dirty="0" smtClean="0">
                <a:latin typeface="Bookman Old Style" panose="02050604050505020204" pitchFamily="18" charset="0"/>
              </a:rPr>
              <a:t>).</a:t>
            </a:r>
            <a:endParaRPr lang="id-ID" sz="2000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000" dirty="0" err="1" smtClean="0">
                <a:latin typeface="Bookman Old Style" panose="02050604050505020204" pitchFamily="18" charset="0"/>
              </a:rPr>
              <a:t>Admitansi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merupakan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kebalikan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dari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Impedansi</a:t>
            </a:r>
            <a:r>
              <a:rPr lang="en-US" sz="2000" dirty="0" smtClean="0">
                <a:latin typeface="Bookman Old Style" panose="02050604050505020204" pitchFamily="18" charset="0"/>
              </a:rPr>
              <a:t>.</a:t>
            </a:r>
            <a:endParaRPr lang="id-ID" sz="2000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000" dirty="0" err="1" smtClean="0">
                <a:latin typeface="Bookman Old Style" panose="02050604050505020204" pitchFamily="18" charset="0"/>
              </a:rPr>
              <a:t>Impedansi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dapat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dihubungkan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seri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atau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paralel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seperti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halnya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pada</a:t>
            </a:r>
            <a:r>
              <a:rPr lang="en-US" sz="2000" dirty="0" smtClean="0">
                <a:latin typeface="Bookman Old Style" panose="02050604050505020204" pitchFamily="18" charset="0"/>
              </a:rPr>
              <a:t> </a:t>
            </a:r>
            <a:r>
              <a:rPr lang="en-US" sz="2000" dirty="0" err="1" smtClean="0">
                <a:latin typeface="Bookman Old Style" panose="02050604050505020204" pitchFamily="18" charset="0"/>
              </a:rPr>
              <a:t>Resistansi</a:t>
            </a:r>
            <a:r>
              <a:rPr lang="en-US" sz="20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buFontTx/>
              <a:buNone/>
            </a:pP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228600"/>
            <a:ext cx="71628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IMPEDANSI DAN ADMITANSI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4800" y="1958788"/>
            <a:ext cx="8534400" cy="3276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latin typeface="Bookman Old Style" panose="02050604050505020204" pitchFamily="18" charset="0"/>
              </a:rPr>
              <a:t>Impedansi</a:t>
            </a:r>
            <a:r>
              <a:rPr lang="en-US" sz="2400" dirty="0" smtClean="0">
                <a:latin typeface="Bookman Old Style" panose="02050604050505020204" pitchFamily="18" charset="0"/>
              </a:rPr>
              <a:t>   </a:t>
            </a:r>
            <a:r>
              <a:rPr lang="en-US" sz="2400" b="1" dirty="0" smtClean="0">
                <a:latin typeface="Bookman Old Style" panose="02050604050505020204" pitchFamily="18" charset="0"/>
              </a:rPr>
              <a:t>Z </a:t>
            </a:r>
            <a:r>
              <a:rPr lang="en-US" sz="2400" dirty="0" smtClean="0">
                <a:latin typeface="Bookman Old Style" panose="02050604050505020204" pitchFamily="18" charset="0"/>
              </a:rPr>
              <a:t>= </a:t>
            </a:r>
            <a:r>
              <a:rPr lang="en-US" sz="2400" b="1" dirty="0" smtClean="0">
                <a:latin typeface="Bookman Old Style" panose="02050604050505020204" pitchFamily="18" charset="0"/>
              </a:rPr>
              <a:t>V </a:t>
            </a:r>
            <a:r>
              <a:rPr lang="en-US" sz="2400" dirty="0" smtClean="0">
                <a:latin typeface="Bookman Old Style" panose="02050604050505020204" pitchFamily="18" charset="0"/>
              </a:rPr>
              <a:t>/ </a:t>
            </a:r>
            <a:r>
              <a:rPr lang="en-US" sz="2400" b="1" dirty="0" smtClean="0">
                <a:latin typeface="Bookman Old Style" panose="02050604050505020204" pitchFamily="18" charset="0"/>
              </a:rPr>
              <a:t>I [Ohm]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Bookman Old Style" panose="02050604050505020204" pitchFamily="18" charset="0"/>
              </a:rPr>
              <a:t>			  Z </a:t>
            </a:r>
            <a:r>
              <a:rPr lang="en-US" sz="2400" dirty="0" smtClean="0">
                <a:latin typeface="Bookman Old Style" panose="02050604050505020204" pitchFamily="18" charset="0"/>
              </a:rPr>
              <a:t>= R </a:t>
            </a:r>
            <a:r>
              <a:rPr lang="en-US" sz="24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±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jX</a:t>
            </a:r>
            <a:r>
              <a:rPr lang="en-US" sz="2400" dirty="0" smtClean="0">
                <a:latin typeface="Bookman Old Style" panose="02050604050505020204" pitchFamily="18" charset="0"/>
              </a:rPr>
              <a:t>  ---</a:t>
            </a:r>
            <a:r>
              <a:rPr lang="en-US" sz="240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 R: </a:t>
            </a:r>
            <a:r>
              <a:rPr lang="en-US" sz="2400" dirty="0" err="1" smtClean="0">
                <a:latin typeface="Bookman Old Style" panose="02050604050505020204" pitchFamily="18" charset="0"/>
                <a:sym typeface="Wingdings" panose="05000000000000000000" pitchFamily="2" charset="2"/>
              </a:rPr>
              <a:t>resistansi</a:t>
            </a:r>
            <a:r>
              <a:rPr lang="en-US" sz="240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; X: </a:t>
            </a:r>
            <a:r>
              <a:rPr lang="en-US" sz="2400" dirty="0" err="1" smtClean="0">
                <a:latin typeface="Bookman Old Style" panose="02050604050505020204" pitchFamily="18" charset="0"/>
                <a:sym typeface="Wingdings" panose="05000000000000000000" pitchFamily="2" charset="2"/>
              </a:rPr>
              <a:t>reaktansi</a:t>
            </a:r>
            <a:endParaRPr lang="en-US" sz="2400" dirty="0" smtClean="0">
              <a:latin typeface="Bookman Old Style" panose="02050604050505020204" pitchFamily="18" charset="0"/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sz="2400" dirty="0" smtClean="0">
              <a:latin typeface="Bookman Old Style" panose="02050604050505020204" pitchFamily="18" charset="0"/>
              <a:sym typeface="Wingdings" panose="05000000000000000000" pitchFamily="2" charset="2"/>
            </a:endParaRPr>
          </a:p>
          <a:p>
            <a:r>
              <a:rPr lang="en-US" sz="2400" dirty="0" err="1" smtClean="0">
                <a:latin typeface="Bookman Old Style" panose="02050604050505020204" pitchFamily="18" charset="0"/>
              </a:rPr>
              <a:t>Admitansi</a:t>
            </a:r>
            <a:r>
              <a:rPr lang="en-US" sz="2400" dirty="0" smtClean="0">
                <a:latin typeface="Bookman Old Style" panose="02050604050505020204" pitchFamily="18" charset="0"/>
              </a:rPr>
              <a:t>    </a:t>
            </a:r>
            <a:r>
              <a:rPr lang="en-US" sz="2400" b="1" dirty="0" smtClean="0">
                <a:latin typeface="Bookman Old Style" panose="02050604050505020204" pitchFamily="18" charset="0"/>
              </a:rPr>
              <a:t>Y </a:t>
            </a:r>
            <a:r>
              <a:rPr lang="en-US" sz="2400" dirty="0" smtClean="0">
                <a:latin typeface="Bookman Old Style" panose="02050604050505020204" pitchFamily="18" charset="0"/>
              </a:rPr>
              <a:t>=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en-US" sz="2400" dirty="0" smtClean="0">
                <a:latin typeface="Bookman Old Style" panose="02050604050505020204" pitchFamily="18" charset="0"/>
              </a:rPr>
              <a:t>/ </a:t>
            </a:r>
            <a:r>
              <a:rPr lang="en-US" sz="2400" b="1" dirty="0" smtClean="0">
                <a:latin typeface="Bookman Old Style" panose="02050604050505020204" pitchFamily="18" charset="0"/>
              </a:rPr>
              <a:t>V [Mho]</a:t>
            </a:r>
          </a:p>
          <a:p>
            <a:pPr>
              <a:buFontTx/>
              <a:buNone/>
            </a:pPr>
            <a:r>
              <a:rPr lang="en-US" sz="2400" dirty="0" smtClean="0">
                <a:latin typeface="Bookman Old Style" panose="02050604050505020204" pitchFamily="18" charset="0"/>
              </a:rPr>
              <a:t>			   </a:t>
            </a:r>
            <a:r>
              <a:rPr lang="en-US" sz="2400" b="1" dirty="0" smtClean="0">
                <a:latin typeface="Bookman Old Style" panose="02050604050505020204" pitchFamily="18" charset="0"/>
              </a:rPr>
              <a:t>Y </a:t>
            </a:r>
            <a:r>
              <a:rPr lang="en-US" sz="2400" dirty="0" smtClean="0">
                <a:latin typeface="Bookman Old Style" panose="02050604050505020204" pitchFamily="18" charset="0"/>
              </a:rPr>
              <a:t>= 1/ </a:t>
            </a:r>
            <a:r>
              <a:rPr lang="en-US" sz="2400" b="1" dirty="0" smtClean="0">
                <a:latin typeface="Bookman Old Style" panose="02050604050505020204" pitchFamily="18" charset="0"/>
              </a:rPr>
              <a:t>Z</a:t>
            </a:r>
          </a:p>
          <a:p>
            <a:pPr>
              <a:buFontTx/>
              <a:buNone/>
            </a:pPr>
            <a:r>
              <a:rPr lang="en-US" sz="2400" b="1" dirty="0" smtClean="0">
                <a:latin typeface="Bookman Old Style" panose="02050604050505020204" pitchFamily="18" charset="0"/>
              </a:rPr>
              <a:t>			   Y </a:t>
            </a:r>
            <a:r>
              <a:rPr lang="en-US" sz="2400" dirty="0" smtClean="0">
                <a:latin typeface="Bookman Old Style" panose="02050604050505020204" pitchFamily="18" charset="0"/>
              </a:rPr>
              <a:t>= G </a:t>
            </a:r>
            <a:r>
              <a:rPr lang="en-US" sz="24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±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jB</a:t>
            </a:r>
            <a:r>
              <a:rPr lang="en-US" sz="2400" dirty="0" smtClean="0">
                <a:latin typeface="Bookman Old Style" panose="02050604050505020204" pitchFamily="18" charset="0"/>
              </a:rPr>
              <a:t> ----</a:t>
            </a:r>
            <a:r>
              <a:rPr lang="en-US" sz="240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err="1" smtClean="0">
                <a:latin typeface="Bookman Old Style" panose="02050604050505020204" pitchFamily="18" charset="0"/>
                <a:sym typeface="Wingdings" panose="05000000000000000000" pitchFamily="2" charset="2"/>
              </a:rPr>
              <a:t>G:konduktansi</a:t>
            </a:r>
            <a:r>
              <a:rPr lang="en-US" sz="240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;</a:t>
            </a:r>
          </a:p>
          <a:p>
            <a:pPr>
              <a:buFontTx/>
              <a:buNone/>
            </a:pPr>
            <a:r>
              <a:rPr lang="en-US" sz="2400" dirty="0" smtClean="0">
                <a:latin typeface="Bookman Old Style" panose="02050604050505020204" pitchFamily="18" charset="0"/>
                <a:sym typeface="Wingdings" panose="05000000000000000000" pitchFamily="2" charset="2"/>
              </a:rPr>
              <a:t>					        B:suseptansi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buFontTx/>
              <a:buNone/>
            </a:pP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29625"/>
            <a:ext cx="8839200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RESPON ELEMEN TERHADAP GELOMBANG SINUS</a:t>
            </a:r>
            <a:endParaRPr lang="en-US" sz="32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012" y="1296752"/>
            <a:ext cx="4016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>
                <a:latin typeface="Bookman Old Style" panose="02050604050505020204" pitchFamily="18" charset="0"/>
              </a:rPr>
              <a:t>Gelombang </a:t>
            </a:r>
            <a:r>
              <a:rPr lang="id-ID" b="1" u="sng" dirty="0" smtClean="0">
                <a:latin typeface="Bookman Old Style" panose="02050604050505020204" pitchFamily="18" charset="0"/>
              </a:rPr>
              <a:t>AC pada elemen 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65"/>
          <a:stretch/>
        </p:blipFill>
        <p:spPr>
          <a:xfrm>
            <a:off x="283395" y="2085746"/>
            <a:ext cx="3270224" cy="2135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15" b="32585"/>
          <a:stretch/>
        </p:blipFill>
        <p:spPr>
          <a:xfrm>
            <a:off x="3619642" y="1914630"/>
            <a:ext cx="3223988" cy="2286969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721591"/>
              </p:ext>
            </p:extLst>
          </p:nvPr>
        </p:nvGraphicFramePr>
        <p:xfrm>
          <a:off x="425824" y="4643039"/>
          <a:ext cx="12954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5" imgW="761760" imgH="228600" progId="Equation.3">
                  <p:embed/>
                </p:oleObj>
              </mc:Choice>
              <mc:Fallback>
                <p:oleObj name="Equation" r:id="rId5" imgW="7617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5824" y="4643039"/>
                        <a:ext cx="12954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102224" y="4837349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376343"/>
              </p:ext>
            </p:extLst>
          </p:nvPr>
        </p:nvGraphicFramePr>
        <p:xfrm>
          <a:off x="2971800" y="4642721"/>
          <a:ext cx="11223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7" imgW="660240" imgH="228600" progId="Equation.3">
                  <p:embed/>
                </p:oleObj>
              </mc:Choice>
              <mc:Fallback>
                <p:oleObj name="Equation" r:id="rId7" imgW="660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4642721"/>
                        <a:ext cx="1122363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669127" y="4642721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A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4112092" y="4642721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A</a:t>
            </a:r>
            <a:endParaRPr lang="id-ID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477011"/>
              </p:ext>
            </p:extLst>
          </p:nvPr>
        </p:nvGraphicFramePr>
        <p:xfrm>
          <a:off x="391637" y="5190376"/>
          <a:ext cx="16192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Equation" r:id="rId9" imgW="952200" imgH="228600" progId="Equation.3">
                  <p:embed/>
                </p:oleObj>
              </mc:Choice>
              <mc:Fallback>
                <p:oleObj name="Equation" r:id="rId9" imgW="952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1637" y="5190376"/>
                        <a:ext cx="1619250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2038370" y="513674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Volt</a:t>
            </a:r>
            <a:endParaRPr lang="id-ID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77285" y="5345634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922126"/>
              </p:ext>
            </p:extLst>
          </p:nvPr>
        </p:nvGraphicFramePr>
        <p:xfrm>
          <a:off x="3495675" y="5151438"/>
          <a:ext cx="14239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Equation" r:id="rId11" imgW="838080" imgH="228600" progId="Equation.3">
                  <p:embed/>
                </p:oleObj>
              </mc:Choice>
              <mc:Fallback>
                <p:oleObj name="Equation" r:id="rId11" imgW="838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95675" y="5151438"/>
                        <a:ext cx="142398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4953001" y="5151031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Volt</a:t>
            </a:r>
            <a:endParaRPr lang="id-ID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02" r="15047"/>
          <a:stretch/>
        </p:blipFill>
        <p:spPr>
          <a:xfrm>
            <a:off x="6105561" y="1950489"/>
            <a:ext cx="2942483" cy="2149747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361079"/>
              </p:ext>
            </p:extLst>
          </p:nvPr>
        </p:nvGraphicFramePr>
        <p:xfrm>
          <a:off x="6105561" y="4642721"/>
          <a:ext cx="25034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Equation" r:id="rId13" imgW="1473120" imgH="431640" progId="Equation.3">
                  <p:embed/>
                </p:oleObj>
              </mc:Choice>
              <mc:Fallback>
                <p:oleObj name="Equation" r:id="rId13" imgW="1473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5561" y="4642721"/>
                        <a:ext cx="2503488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7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29625"/>
            <a:ext cx="8839200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RESPON ELEMEN TERHADAP GELOMBANG SINUS</a:t>
            </a:r>
            <a:endParaRPr lang="en-US" sz="32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012" y="1296752"/>
            <a:ext cx="4016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>
                <a:latin typeface="Bookman Old Style" panose="02050604050505020204" pitchFamily="18" charset="0"/>
              </a:rPr>
              <a:t>Gelombang </a:t>
            </a:r>
            <a:r>
              <a:rPr lang="id-ID" b="1" u="sng" dirty="0" smtClean="0">
                <a:latin typeface="Bookman Old Style" panose="02050604050505020204" pitchFamily="18" charset="0"/>
              </a:rPr>
              <a:t>AC pada elemen L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070844"/>
              </p:ext>
            </p:extLst>
          </p:nvPr>
        </p:nvGraphicFramePr>
        <p:xfrm>
          <a:off x="228600" y="4656935"/>
          <a:ext cx="12954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Equation" r:id="rId4" imgW="761760" imgH="228600" progId="Equation.3">
                  <p:embed/>
                </p:oleObj>
              </mc:Choice>
              <mc:Fallback>
                <p:oleObj name="Equation" r:id="rId4" imgW="7617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4656935"/>
                        <a:ext cx="12954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102224" y="4837349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971800" y="4642721"/>
          <a:ext cx="11223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Equation" r:id="rId6" imgW="660240" imgH="228600" progId="Equation.3">
                  <p:embed/>
                </p:oleObj>
              </mc:Choice>
              <mc:Fallback>
                <p:oleObj name="Equation" r:id="rId6" imgW="660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1800" y="4642721"/>
                        <a:ext cx="1122363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669127" y="4642721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A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4112092" y="4642721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A</a:t>
            </a:r>
            <a:endParaRPr lang="id-ID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107473"/>
              </p:ext>
            </p:extLst>
          </p:nvPr>
        </p:nvGraphicFramePr>
        <p:xfrm>
          <a:off x="219725" y="5177492"/>
          <a:ext cx="24590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Equation" r:id="rId8" imgW="1447560" imgH="457200" progId="Equation.3">
                  <p:embed/>
                </p:oleObj>
              </mc:Choice>
              <mc:Fallback>
                <p:oleObj name="Equation" r:id="rId8" imgW="14475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9725" y="5177492"/>
                        <a:ext cx="2459037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2686436" y="534244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Volt</a:t>
            </a:r>
            <a:endParaRPr lang="id-ID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19943" y="5531934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910302"/>
              </p:ext>
            </p:extLst>
          </p:nvPr>
        </p:nvGraphicFramePr>
        <p:xfrm>
          <a:off x="4038600" y="5368925"/>
          <a:ext cx="16843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Equation" r:id="rId10" imgW="990360" imgH="228600" progId="Equation.3">
                  <p:embed/>
                </p:oleObj>
              </mc:Choice>
              <mc:Fallback>
                <p:oleObj name="Equation" r:id="rId10" imgW="990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8600" y="5368925"/>
                        <a:ext cx="1684338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5674541" y="5365185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Volt</a:t>
            </a:r>
            <a:endParaRPr lang="id-ID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346007"/>
              </p:ext>
            </p:extLst>
          </p:nvPr>
        </p:nvGraphicFramePr>
        <p:xfrm>
          <a:off x="6650374" y="4483580"/>
          <a:ext cx="23098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Equation" r:id="rId12" imgW="1358640" imgH="660240" progId="Equation.3">
                  <p:embed/>
                </p:oleObj>
              </mc:Choice>
              <mc:Fallback>
                <p:oleObj name="Equation" r:id="rId12" imgW="135864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50374" y="4483580"/>
                        <a:ext cx="2309812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46" r="12445"/>
          <a:stretch/>
        </p:blipFill>
        <p:spPr>
          <a:xfrm>
            <a:off x="6308048" y="1708867"/>
            <a:ext cx="2743586" cy="23628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89"/>
          <a:stretch/>
        </p:blipFill>
        <p:spPr>
          <a:xfrm>
            <a:off x="152400" y="2136478"/>
            <a:ext cx="3133551" cy="2133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 b="35556"/>
          <a:stretch/>
        </p:blipFill>
        <p:spPr>
          <a:xfrm>
            <a:off x="3352800" y="1861267"/>
            <a:ext cx="313355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29625"/>
            <a:ext cx="8839200" cy="5847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32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RESPON ELEMEN TERHADAP GELOMBANG SINUS</a:t>
            </a:r>
            <a:endParaRPr lang="en-US" sz="32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012" y="1296752"/>
            <a:ext cx="4016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>
                <a:latin typeface="Bookman Old Style" panose="02050604050505020204" pitchFamily="18" charset="0"/>
              </a:rPr>
              <a:t>Gelombang </a:t>
            </a:r>
            <a:r>
              <a:rPr lang="id-ID" b="1" u="sng" dirty="0" smtClean="0">
                <a:latin typeface="Bookman Old Style" panose="02050604050505020204" pitchFamily="18" charset="0"/>
              </a:rPr>
              <a:t>AC pada elemen C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41730"/>
              </p:ext>
            </p:extLst>
          </p:nvPr>
        </p:nvGraphicFramePr>
        <p:xfrm>
          <a:off x="76200" y="4656935"/>
          <a:ext cx="12954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Equation" r:id="rId4" imgW="761760" imgH="228600" progId="Equation.3">
                  <p:embed/>
                </p:oleObj>
              </mc:Choice>
              <mc:Fallback>
                <p:oleObj name="Equation" r:id="rId4" imgW="7617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4656935"/>
                        <a:ext cx="12954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949824" y="4837349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993604"/>
              </p:ext>
            </p:extLst>
          </p:nvPr>
        </p:nvGraphicFramePr>
        <p:xfrm>
          <a:off x="2819400" y="4642721"/>
          <a:ext cx="11223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6" name="Equation" r:id="rId6" imgW="660240" imgH="228600" progId="Equation.3">
                  <p:embed/>
                </p:oleObj>
              </mc:Choice>
              <mc:Fallback>
                <p:oleObj name="Equation" r:id="rId6" imgW="660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642721"/>
                        <a:ext cx="1122363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516727" y="4642721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A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3959692" y="4642721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A</a:t>
            </a:r>
            <a:endParaRPr lang="id-ID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54720"/>
              </p:ext>
            </p:extLst>
          </p:nvPr>
        </p:nvGraphicFramePr>
        <p:xfrm>
          <a:off x="150813" y="4994275"/>
          <a:ext cx="23304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Equation" r:id="rId8" imgW="1371600" imgH="812520" progId="Equation.3">
                  <p:embed/>
                </p:oleObj>
              </mc:Choice>
              <mc:Fallback>
                <p:oleObj name="Equation" r:id="rId8" imgW="1371600" imgH="8125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0813" y="4994275"/>
                        <a:ext cx="233045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2545554" y="5431341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Volt</a:t>
            </a:r>
            <a:endParaRPr lang="id-ID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67543" y="5531934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38156"/>
              </p:ext>
            </p:extLst>
          </p:nvPr>
        </p:nvGraphicFramePr>
        <p:xfrm>
          <a:off x="3868738" y="5221288"/>
          <a:ext cx="18145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Equation" r:id="rId10" imgW="1066680" imgH="393480" progId="Equation.3">
                  <p:embed/>
                </p:oleObj>
              </mc:Choice>
              <mc:Fallback>
                <p:oleObj name="Equation" r:id="rId10" imgW="1066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68738" y="5221288"/>
                        <a:ext cx="1814512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5691093" y="5365185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Volt</a:t>
            </a:r>
            <a:endParaRPr lang="id-ID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079181"/>
              </p:ext>
            </p:extLst>
          </p:nvPr>
        </p:nvGraphicFramePr>
        <p:xfrm>
          <a:off x="6739572" y="4452938"/>
          <a:ext cx="2282351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Equation" r:id="rId12" imgW="1549080" imgH="1041120" progId="Equation.3">
                  <p:embed/>
                </p:oleObj>
              </mc:Choice>
              <mc:Fallback>
                <p:oleObj name="Equation" r:id="rId12" imgW="15490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39572" y="4452938"/>
                        <a:ext cx="2282351" cy="153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2222"/>
          <a:stretch/>
        </p:blipFill>
        <p:spPr>
          <a:xfrm>
            <a:off x="3230819" y="1950534"/>
            <a:ext cx="3084793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" r="9663" b="66667"/>
          <a:stretch/>
        </p:blipFill>
        <p:spPr>
          <a:xfrm>
            <a:off x="190500" y="1939735"/>
            <a:ext cx="2667001" cy="2286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00" r="8325"/>
          <a:stretch/>
        </p:blipFill>
        <p:spPr>
          <a:xfrm>
            <a:off x="6308048" y="2232567"/>
            <a:ext cx="282798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8600"/>
            <a:ext cx="88392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IMPEDANSI KOMPLEKS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43"/>
          <a:stretch/>
        </p:blipFill>
        <p:spPr>
          <a:xfrm>
            <a:off x="758732" y="2066408"/>
            <a:ext cx="2753463" cy="180277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04800" y="1344365"/>
            <a:ext cx="485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 smtClean="0">
                <a:latin typeface="Bookman Old Style" panose="02050604050505020204" pitchFamily="18" charset="0"/>
              </a:rPr>
              <a:t>Rangkaian Seri RL dengan sumber AC 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23159"/>
              </p:ext>
            </p:extLst>
          </p:nvPr>
        </p:nvGraphicFramePr>
        <p:xfrm>
          <a:off x="4277033" y="1987969"/>
          <a:ext cx="12954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Equation" r:id="rId5" imgW="761760" imgH="228600" progId="Equation.3">
                  <p:embed/>
                </p:oleObj>
              </mc:Choice>
              <mc:Fallback>
                <p:oleObj name="Equation" r:id="rId5" imgW="7617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7033" y="1987969"/>
                        <a:ext cx="12954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V="1">
            <a:off x="6033607" y="2138055"/>
            <a:ext cx="374276" cy="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136877"/>
              </p:ext>
            </p:extLst>
          </p:nvPr>
        </p:nvGraphicFramePr>
        <p:xfrm>
          <a:off x="6536877" y="2000991"/>
          <a:ext cx="11223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7" imgW="660240" imgH="228600" progId="Equation.3">
                  <p:embed/>
                </p:oleObj>
              </mc:Choice>
              <mc:Fallback>
                <p:oleObj name="Equation" r:id="rId7" imgW="660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36877" y="2000991"/>
                        <a:ext cx="1122363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5567401" y="1981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A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7659240" y="1981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A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4277033" y="2853825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Hukum Kirchhoff II :</a:t>
            </a:r>
            <a:endParaRPr lang="id-ID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213769"/>
              </p:ext>
            </p:extLst>
          </p:nvPr>
        </p:nvGraphicFramePr>
        <p:xfrm>
          <a:off x="4286867" y="3349933"/>
          <a:ext cx="3068637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9" imgW="1803240" imgH="1180800" progId="Equation.3">
                  <p:embed/>
                </p:oleObj>
              </mc:Choice>
              <mc:Fallback>
                <p:oleObj name="Equation" r:id="rId9" imgW="1803240" imgH="118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6867" y="3349933"/>
                        <a:ext cx="3068637" cy="200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43000" y="4148034"/>
            <a:ext cx="2112168" cy="175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/>
          <p:cNvSpPr/>
          <p:nvPr/>
        </p:nvSpPr>
        <p:spPr>
          <a:xfrm>
            <a:off x="609600" y="4028470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Im (</a:t>
            </a:r>
            <a:r>
              <a:rPr lang="id-ID" i="1" dirty="0" smtClean="0">
                <a:latin typeface="Bookman Old Style" panose="02050604050505020204" pitchFamily="18" charset="0"/>
              </a:rPr>
              <a:t>j</a:t>
            </a:r>
            <a:r>
              <a:rPr lang="id-ID" dirty="0" smtClean="0">
                <a:latin typeface="Bookman Old Style" panose="02050604050505020204" pitchFamily="18" charset="0"/>
              </a:rPr>
              <a:t>)</a:t>
            </a:r>
            <a:endParaRPr lang="id-ID" dirty="0"/>
          </a:p>
        </p:txBody>
      </p:sp>
      <p:sp>
        <p:nvSpPr>
          <p:cNvPr id="37" name="Rectangle 36"/>
          <p:cNvSpPr/>
          <p:nvPr/>
        </p:nvSpPr>
        <p:spPr>
          <a:xfrm>
            <a:off x="2743200" y="5648682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Real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86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8600"/>
            <a:ext cx="88392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IMPEDANSI KOMPLEKS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1344365"/>
            <a:ext cx="485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 smtClean="0">
                <a:latin typeface="Bookman Old Style" panose="02050604050505020204" pitchFamily="18" charset="0"/>
              </a:rPr>
              <a:t>Rangkaian Seri RC dengan sumber AC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1991262"/>
            <a:ext cx="3114675" cy="2171700"/>
          </a:xfrm>
          <a:prstGeom prst="rect">
            <a:avLst/>
          </a:prstGeom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4431562"/>
            <a:ext cx="2032648" cy="174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65332" y="5895524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Im (</a:t>
            </a:r>
            <a:r>
              <a:rPr lang="id-ID" i="1" dirty="0" smtClean="0">
                <a:latin typeface="Bookman Old Style" panose="02050604050505020204" pitchFamily="18" charset="0"/>
              </a:rPr>
              <a:t>j</a:t>
            </a:r>
            <a:r>
              <a:rPr lang="id-ID" dirty="0" smtClean="0">
                <a:latin typeface="Bookman Old Style" panose="02050604050505020204" pitchFamily="18" charset="0"/>
              </a:rPr>
              <a:t>)</a:t>
            </a:r>
            <a:endParaRPr lang="id-ID" dirty="0"/>
          </a:p>
        </p:txBody>
      </p:sp>
      <p:sp>
        <p:nvSpPr>
          <p:cNvPr id="23" name="Rectangle 22"/>
          <p:cNvSpPr/>
          <p:nvPr/>
        </p:nvSpPr>
        <p:spPr>
          <a:xfrm>
            <a:off x="3091952" y="4659911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Real</a:t>
            </a:r>
            <a:endParaRPr lang="id-ID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556336"/>
              </p:ext>
            </p:extLst>
          </p:nvPr>
        </p:nvGraphicFramePr>
        <p:xfrm>
          <a:off x="4277033" y="1987969"/>
          <a:ext cx="12954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6" imgW="761760" imgH="228600" progId="Equation.3">
                  <p:embed/>
                </p:oleObj>
              </mc:Choice>
              <mc:Fallback>
                <p:oleObj name="Equation" r:id="rId6" imgW="7617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77033" y="1987969"/>
                        <a:ext cx="12954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6033607" y="2138055"/>
            <a:ext cx="374276" cy="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92159"/>
              </p:ext>
            </p:extLst>
          </p:nvPr>
        </p:nvGraphicFramePr>
        <p:xfrm>
          <a:off x="6536877" y="2000991"/>
          <a:ext cx="11223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8" imgW="660240" imgH="228600" progId="Equation.3">
                  <p:embed/>
                </p:oleObj>
              </mc:Choice>
              <mc:Fallback>
                <p:oleObj name="Equation" r:id="rId8" imgW="660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36877" y="2000991"/>
                        <a:ext cx="1122363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5567401" y="1981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A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7659240" y="19812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A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4191000" y="2557633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Hukum Kirchhoff II :</a:t>
            </a:r>
            <a:endParaRPr lang="id-ID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615450"/>
              </p:ext>
            </p:extLst>
          </p:nvPr>
        </p:nvGraphicFramePr>
        <p:xfrm>
          <a:off x="4309755" y="3134066"/>
          <a:ext cx="3198812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10" imgW="1879560" imgH="1739880" progId="Equation.3">
                  <p:embed/>
                </p:oleObj>
              </mc:Choice>
              <mc:Fallback>
                <p:oleObj name="Equation" r:id="rId10" imgW="1879560" imgH="1739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09755" y="3134066"/>
                        <a:ext cx="3198812" cy="295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152400"/>
            <a:ext cx="4267200" cy="8002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SILABUS</a:t>
            </a:r>
            <a:endParaRPr lang="en-US" sz="4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id-ID" sz="2000" b="1" dirty="0" smtClean="0">
                <a:latin typeface="Bookman Old Style" pitchFamily="18" charset="0"/>
              </a:rPr>
              <a:t>Konsep dan Penerapan Fasor pada Rangkaian</a:t>
            </a:r>
            <a:endParaRPr lang="en-US" sz="2000" b="1" dirty="0" smtClean="0">
              <a:latin typeface="Bookman Old Style" pitchFamily="18" charset="0"/>
            </a:endParaRP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en-US" sz="2000" b="1" dirty="0" smtClean="0">
                <a:latin typeface="Bookman Old Style" pitchFamily="18" charset="0"/>
              </a:rPr>
              <a:t>	</a:t>
            </a:r>
            <a:r>
              <a:rPr lang="id-ID" dirty="0" smtClean="0">
                <a:latin typeface="Bookman Old Style" panose="02050604050505020204" pitchFamily="18" charset="0"/>
              </a:rPr>
              <a:t>Fungsi </a:t>
            </a:r>
            <a:r>
              <a:rPr lang="id-ID" dirty="0">
                <a:latin typeface="Bookman Old Style" panose="02050604050505020204" pitchFamily="18" charset="0"/>
              </a:rPr>
              <a:t>periodik, bilangan kompleks, karakteristik arus dan tegangan sinusoidal bentuk kompleks , impedansi kompleks, diagram </a:t>
            </a:r>
            <a:r>
              <a:rPr lang="id-ID" dirty="0" smtClean="0">
                <a:latin typeface="Bookman Old Style" panose="02050604050505020204" pitchFamily="18" charset="0"/>
              </a:rPr>
              <a:t>fasor</a:t>
            </a: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id-ID" sz="2000" b="1" dirty="0" smtClean="0">
                <a:latin typeface="Bookman Old Style" pitchFamily="18" charset="0"/>
              </a:rPr>
              <a:t>Analisis Rangkaian AC pada Kondisi </a:t>
            </a:r>
            <a:r>
              <a:rPr lang="id-ID" sz="2000" b="1" i="1" dirty="0" smtClean="0">
                <a:latin typeface="Bookman Old Style" pitchFamily="18" charset="0"/>
              </a:rPr>
              <a:t>Steady State</a:t>
            </a:r>
            <a:r>
              <a:rPr lang="id-ID" sz="2000" b="1" dirty="0" smtClean="0">
                <a:latin typeface="Bookman Old Style" pitchFamily="18" charset="0"/>
              </a:rPr>
              <a:t>  </a:t>
            </a:r>
            <a:r>
              <a:rPr lang="en-US" sz="2000" dirty="0" smtClean="0">
                <a:latin typeface="Bookman Old Style" pitchFamily="18" charset="0"/>
              </a:rPr>
              <a:t>	</a:t>
            </a: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en-US" sz="2000" dirty="0" smtClean="0">
                <a:latin typeface="Bookman Old Style" pitchFamily="18" charset="0"/>
              </a:rPr>
              <a:t>	</a:t>
            </a:r>
            <a:r>
              <a:rPr lang="id-ID" dirty="0">
                <a:latin typeface="Bookman Old Style" panose="02050604050505020204" pitchFamily="18" charset="0"/>
              </a:rPr>
              <a:t>Hukum ohm, Hukum Kirchhoff I dan II, Analisis Node</a:t>
            </a:r>
            <a:r>
              <a:rPr lang="id-ID" sz="2000" dirty="0" smtClean="0">
                <a:latin typeface="Bookman Old Style" pitchFamily="18" charset="0"/>
              </a:rPr>
              <a:t>	, Analisis Mesh, Teorema Superposisi, Teorema Thevenin, Teorema Norton</a:t>
            </a: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id-ID" sz="2000" dirty="0" smtClean="0">
              <a:latin typeface="Bookman Old Style" pitchFamily="18" charset="0"/>
            </a:endParaRP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id-ID" sz="2000" b="1" dirty="0" smtClean="0">
                <a:latin typeface="Bookman Old Style" pitchFamily="18" charset="0"/>
              </a:rPr>
              <a:t>Analisis Daya pada </a:t>
            </a:r>
            <a:r>
              <a:rPr lang="id-ID" sz="2000" b="1" dirty="0">
                <a:latin typeface="Bookman Old Style" pitchFamily="18" charset="0"/>
              </a:rPr>
              <a:t>Rangkaian AC </a:t>
            </a:r>
            <a:r>
              <a:rPr lang="en-US" sz="2000" dirty="0">
                <a:latin typeface="Bookman Old Style" pitchFamily="18" charset="0"/>
              </a:rPr>
              <a:t>	</a:t>
            </a: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en-US" sz="2000" dirty="0">
                <a:latin typeface="Bookman Old Style" pitchFamily="18" charset="0"/>
              </a:rPr>
              <a:t>	</a:t>
            </a:r>
            <a:r>
              <a:rPr lang="id-ID" sz="2000" dirty="0">
                <a:latin typeface="Bookman Old Style" panose="02050604050505020204" pitchFamily="18" charset="0"/>
              </a:rPr>
              <a:t>Daya </a:t>
            </a:r>
            <a:r>
              <a:rPr lang="id-ID" sz="2000" dirty="0" smtClean="0">
                <a:latin typeface="Bookman Old Style" panose="02050604050505020204" pitchFamily="18" charset="0"/>
              </a:rPr>
              <a:t>Sesaat</a:t>
            </a:r>
            <a:r>
              <a:rPr lang="id-ID" sz="2000" dirty="0">
                <a:latin typeface="Bookman Old Style" panose="02050604050505020204" pitchFamily="18" charset="0"/>
              </a:rPr>
              <a:t>, </a:t>
            </a:r>
            <a:r>
              <a:rPr lang="id-ID" sz="2000" dirty="0" smtClean="0">
                <a:latin typeface="Bookman Old Style" panose="02050604050505020204" pitchFamily="18" charset="0"/>
              </a:rPr>
              <a:t>Daya </a:t>
            </a:r>
            <a:r>
              <a:rPr lang="id-ID" sz="2000" dirty="0">
                <a:latin typeface="Bookman Old Style" panose="02050604050505020204" pitchFamily="18" charset="0"/>
              </a:rPr>
              <a:t>R</a:t>
            </a:r>
            <a:r>
              <a:rPr lang="id-ID" sz="2000" dirty="0" smtClean="0">
                <a:latin typeface="Bookman Old Style" panose="02050604050505020204" pitchFamily="18" charset="0"/>
              </a:rPr>
              <a:t>ata-rata</a:t>
            </a:r>
            <a:r>
              <a:rPr lang="id-ID" sz="2000" dirty="0">
                <a:latin typeface="Bookman Old Style" panose="02050604050505020204" pitchFamily="18" charset="0"/>
              </a:rPr>
              <a:t>, </a:t>
            </a:r>
            <a:r>
              <a:rPr lang="id-ID" sz="2000" dirty="0" smtClean="0">
                <a:latin typeface="Bookman Old Style" panose="02050604050505020204" pitchFamily="18" charset="0"/>
              </a:rPr>
              <a:t>Daya Kompleks, Segitiga Daya, Resonansi</a:t>
            </a:r>
            <a:endParaRPr lang="id-ID" sz="2000" dirty="0">
              <a:latin typeface="Bookman Old Style" pitchFamily="18" charset="0"/>
            </a:endParaRP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id-ID" sz="1800" dirty="0" smtClean="0">
              <a:latin typeface="Bookman Old Style" pitchFamily="18" charset="0"/>
            </a:endParaRPr>
          </a:p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id-ID" sz="1200" b="1" dirty="0">
              <a:latin typeface="Bookman Old Style" pitchFamily="18" charset="0"/>
            </a:endParaRPr>
          </a:p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id-ID" sz="2000" i="1" kern="0" dirty="0">
                <a:latin typeface="Bookman Old Style" pitchFamily="18" charset="0"/>
              </a:rPr>
              <a:t>	</a:t>
            </a:r>
            <a:endParaRPr lang="en-US" sz="20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629" y="4174233"/>
            <a:ext cx="3348341" cy="209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8600"/>
            <a:ext cx="88392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IMPEDANSI KOMPLEKS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6134" y="1250986"/>
            <a:ext cx="5262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 smtClean="0">
                <a:latin typeface="Bookman Old Style" panose="02050604050505020204" pitchFamily="18" charset="0"/>
              </a:rPr>
              <a:t>Rangkaian Seri RLC dengan sumber AC 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618125"/>
              </p:ext>
            </p:extLst>
          </p:nvPr>
        </p:nvGraphicFramePr>
        <p:xfrm>
          <a:off x="4127572" y="1759369"/>
          <a:ext cx="12954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5" imgW="761760" imgH="228600" progId="Equation.3">
                  <p:embed/>
                </p:oleObj>
              </mc:Choice>
              <mc:Fallback>
                <p:oleObj name="Equation" r:id="rId5" imgW="7617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7572" y="1759369"/>
                        <a:ext cx="12954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5884146" y="1909455"/>
            <a:ext cx="374276" cy="1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336822"/>
              </p:ext>
            </p:extLst>
          </p:nvPr>
        </p:nvGraphicFramePr>
        <p:xfrm>
          <a:off x="6387416" y="1772391"/>
          <a:ext cx="11223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7" imgW="660240" imgH="228600" progId="Equation.3">
                  <p:embed/>
                </p:oleObj>
              </mc:Choice>
              <mc:Fallback>
                <p:oleObj name="Equation" r:id="rId7" imgW="660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87416" y="1772391"/>
                        <a:ext cx="1122363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5417940" y="1752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A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7509779" y="17526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A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4038600" y="2221600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Hukum Kirchhoff II :</a:t>
            </a:r>
            <a:endParaRPr lang="id-ID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838006"/>
              </p:ext>
            </p:extLst>
          </p:nvPr>
        </p:nvGraphicFramePr>
        <p:xfrm>
          <a:off x="4083547" y="2593767"/>
          <a:ext cx="4349750" cy="36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9" imgW="2654280" imgH="2209680" progId="Equation.3">
                  <p:embed/>
                </p:oleObj>
              </mc:Choice>
              <mc:Fallback>
                <p:oleObj name="Equation" r:id="rId9" imgW="2654280" imgH="220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83547" y="2593767"/>
                        <a:ext cx="4349750" cy="36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70" y="1828459"/>
            <a:ext cx="2968146" cy="222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8600"/>
            <a:ext cx="88392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RANGKAIAN SERI DAN PARALEL IMPEDANSI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74565"/>
            <a:ext cx="2514600" cy="260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94234" y="1383268"/>
            <a:ext cx="2206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 smtClean="0">
                <a:latin typeface="Bookman Old Style" panose="02050604050505020204" pitchFamily="18" charset="0"/>
              </a:rPr>
              <a:t>Rangkaian Seri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755886"/>
              </p:ext>
            </p:extLst>
          </p:nvPr>
        </p:nvGraphicFramePr>
        <p:xfrm>
          <a:off x="858993" y="4929219"/>
          <a:ext cx="244898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5" imgW="1130040" imgH="228600" progId="Equation.3">
                  <p:embed/>
                </p:oleObj>
              </mc:Choice>
              <mc:Fallback>
                <p:oleObj name="Equation" r:id="rId5" imgW="1130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993" y="4929219"/>
                        <a:ext cx="2448983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4761752" y="1411558"/>
            <a:ext cx="2705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 smtClean="0">
                <a:latin typeface="Bookman Old Style" panose="02050604050505020204" pitchFamily="18" charset="0"/>
              </a:rPr>
              <a:t>Rangkaian Paralel</a:t>
            </a:r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7311"/>
            <a:ext cx="37338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567547"/>
              </p:ext>
            </p:extLst>
          </p:nvPr>
        </p:nvGraphicFramePr>
        <p:xfrm>
          <a:off x="5257800" y="4587974"/>
          <a:ext cx="26939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8" imgW="1244520" imgH="431640" progId="Equation.3">
                  <p:embed/>
                </p:oleObj>
              </mc:Choice>
              <mc:Fallback>
                <p:oleObj name="Equation" r:id="rId8" imgW="1244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57800" y="4587974"/>
                        <a:ext cx="2693987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53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8600"/>
            <a:ext cx="88392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CONTOH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1488673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id-ID" dirty="0" smtClean="0">
                <a:latin typeface="Bookman Old Style" panose="02050604050505020204" pitchFamily="18" charset="0"/>
              </a:rPr>
              <a:t>Tentukan nilai Z</a:t>
            </a:r>
            <a:r>
              <a:rPr lang="id-ID" baseline="-25000" dirty="0" smtClean="0">
                <a:latin typeface="Bookman Old Style" panose="02050604050505020204" pitchFamily="18" charset="0"/>
              </a:rPr>
              <a:t>ek</a:t>
            </a:r>
            <a:r>
              <a:rPr lang="id-ID" dirty="0" smtClean="0">
                <a:latin typeface="Bookman Old Style" panose="02050604050505020204" pitchFamily="18" charset="0"/>
              </a:rPr>
              <a:t> jika diketahui </a:t>
            </a:r>
            <a:r>
              <a:rPr lang="el-GR" dirty="0" smtClean="0">
                <a:latin typeface="Bookman Old Style" panose="02050604050505020204" pitchFamily="18" charset="0"/>
              </a:rPr>
              <a:t>ω</a:t>
            </a:r>
            <a:r>
              <a:rPr lang="id-ID" dirty="0" smtClean="0">
                <a:latin typeface="Bookman Old Style" panose="02050604050505020204" pitchFamily="18" charset="0"/>
              </a:rPr>
              <a:t> = 10 x 10</a:t>
            </a:r>
            <a:r>
              <a:rPr lang="id-ID" baseline="30000" dirty="0" smtClean="0">
                <a:latin typeface="Bookman Old Style" panose="02050604050505020204" pitchFamily="18" charset="0"/>
              </a:rPr>
              <a:t>3</a:t>
            </a:r>
            <a:r>
              <a:rPr lang="id-ID" dirty="0" smtClean="0">
                <a:latin typeface="Bookman Old Style" panose="02050604050505020204" pitchFamily="18" charset="0"/>
              </a:rPr>
              <a:t> rad/s, L = 5mH, </a:t>
            </a:r>
          </a:p>
          <a:p>
            <a:pPr marL="363538" indent="-363538"/>
            <a:r>
              <a:rPr lang="id-ID" dirty="0">
                <a:latin typeface="Bookman Old Style" panose="02050604050505020204" pitchFamily="18" charset="0"/>
              </a:rPr>
              <a:t>	</a:t>
            </a:r>
            <a:r>
              <a:rPr lang="id-ID" dirty="0" smtClean="0">
                <a:latin typeface="Bookman Old Style" panose="02050604050505020204" pitchFamily="18" charset="0"/>
              </a:rPr>
              <a:t>dan C = 100uF (L dan C terhubung seri)</a:t>
            </a:r>
          </a:p>
          <a:p>
            <a:pPr marL="363538" indent="-363538"/>
            <a:r>
              <a:rPr lang="id-ID" dirty="0" smtClean="0">
                <a:latin typeface="Bookman Old Style" panose="02050604050505020204" pitchFamily="18" charset="0"/>
              </a:rPr>
              <a:t>2.	Tentukan </a:t>
            </a:r>
            <a:r>
              <a:rPr lang="id-ID" dirty="0">
                <a:latin typeface="Bookman Old Style" panose="02050604050505020204" pitchFamily="18" charset="0"/>
              </a:rPr>
              <a:t>nilai Z</a:t>
            </a:r>
            <a:r>
              <a:rPr lang="id-ID" baseline="-25000" dirty="0">
                <a:latin typeface="Bookman Old Style" panose="02050604050505020204" pitchFamily="18" charset="0"/>
              </a:rPr>
              <a:t>ek</a:t>
            </a:r>
            <a:r>
              <a:rPr lang="id-ID" dirty="0">
                <a:latin typeface="Bookman Old Style" panose="02050604050505020204" pitchFamily="18" charset="0"/>
              </a:rPr>
              <a:t> jika diketahui </a:t>
            </a:r>
            <a:r>
              <a:rPr lang="el-GR" dirty="0">
                <a:latin typeface="Bookman Old Style" panose="02050604050505020204" pitchFamily="18" charset="0"/>
              </a:rPr>
              <a:t>ω</a:t>
            </a:r>
            <a:r>
              <a:rPr lang="id-ID" dirty="0">
                <a:latin typeface="Bookman Old Style" panose="02050604050505020204" pitchFamily="18" charset="0"/>
              </a:rPr>
              <a:t> = </a:t>
            </a:r>
            <a:r>
              <a:rPr lang="id-ID" dirty="0" smtClean="0">
                <a:latin typeface="Bookman Old Style" panose="02050604050505020204" pitchFamily="18" charset="0"/>
              </a:rPr>
              <a:t>10000 rad/s</a:t>
            </a:r>
            <a:r>
              <a:rPr lang="id-ID" dirty="0">
                <a:latin typeface="Bookman Old Style" panose="02050604050505020204" pitchFamily="18" charset="0"/>
              </a:rPr>
              <a:t>, L = 5mH, </a:t>
            </a:r>
          </a:p>
          <a:p>
            <a:pPr marL="363538" indent="-363538"/>
            <a:r>
              <a:rPr lang="id-ID" dirty="0">
                <a:latin typeface="Bookman Old Style" panose="02050604050505020204" pitchFamily="18" charset="0"/>
              </a:rPr>
              <a:t>	dan C = 100uF (L dan C terhubung </a:t>
            </a:r>
            <a:r>
              <a:rPr lang="id-ID" dirty="0" smtClean="0">
                <a:latin typeface="Bookman Old Style" panose="02050604050505020204" pitchFamily="18" charset="0"/>
              </a:rPr>
              <a:t>paralel)</a:t>
            </a:r>
            <a:endParaRPr lang="id-ID" dirty="0">
              <a:latin typeface="Bookman Old Style" panose="02050604050505020204" pitchFamily="18" charset="0"/>
            </a:endParaRPr>
          </a:p>
          <a:p>
            <a:pPr marL="363538" indent="-363538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36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8600"/>
            <a:ext cx="88392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LATIHAN SOAL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49889"/>
          <a:stretch/>
        </p:blipFill>
        <p:spPr>
          <a:xfrm>
            <a:off x="990600" y="2590800"/>
            <a:ext cx="3124200" cy="167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52255"/>
          <a:stretch/>
        </p:blipFill>
        <p:spPr>
          <a:xfrm>
            <a:off x="5029200" y="2669936"/>
            <a:ext cx="3124200" cy="15972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172793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latin typeface="Bookman Old Style" panose="02050604050505020204" pitchFamily="18" charset="0"/>
              </a:rPr>
              <a:t>Tentukan impedansi ekivalen dari rangkaian dibawah ini jika </a:t>
            </a:r>
            <a:r>
              <a:rPr lang="el-GR" dirty="0" smtClean="0">
                <a:latin typeface="Bookman Old Style" panose="02050604050505020204" pitchFamily="18" charset="0"/>
              </a:rPr>
              <a:t>ω</a:t>
            </a:r>
            <a:r>
              <a:rPr lang="id-ID" dirty="0" smtClean="0">
                <a:latin typeface="Bookman Old Style" panose="02050604050505020204" pitchFamily="18" charset="0"/>
              </a:rPr>
              <a:t> = 5 rad/s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44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8600"/>
            <a:ext cx="88392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TUGAS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" y="16002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id-ID" dirty="0" smtClean="0">
                <a:latin typeface="Bookman Old Style" panose="02050604050505020204" pitchFamily="18" charset="0"/>
              </a:rPr>
              <a:t>Tentukan beda fasa  dimana </a:t>
            </a:r>
            <a:r>
              <a:rPr lang="id-ID" i="1" dirty="0" smtClean="0">
                <a:latin typeface="Bookman Old Style" panose="02050604050505020204" pitchFamily="18" charset="0"/>
              </a:rPr>
              <a:t>v</a:t>
            </a:r>
            <a:r>
              <a:rPr lang="id-ID" i="1" baseline="-25000" dirty="0" smtClean="0">
                <a:latin typeface="Bookman Old Style" panose="02050604050505020204" pitchFamily="18" charset="0"/>
              </a:rPr>
              <a:t>1</a:t>
            </a:r>
            <a:r>
              <a:rPr lang="id-ID" i="1" dirty="0" smtClean="0">
                <a:latin typeface="Bookman Old Style" panose="02050604050505020204" pitchFamily="18" charset="0"/>
              </a:rPr>
              <a:t> leads i</a:t>
            </a:r>
            <a:r>
              <a:rPr lang="id-ID" i="1" baseline="-25000" dirty="0" smtClean="0">
                <a:latin typeface="Bookman Old Style" panose="02050604050505020204" pitchFamily="18" charset="0"/>
              </a:rPr>
              <a:t>1</a:t>
            </a:r>
            <a:r>
              <a:rPr lang="id-ID" i="1" dirty="0" smtClean="0">
                <a:latin typeface="Bookman Old Style" panose="02050604050505020204" pitchFamily="18" charset="0"/>
              </a:rPr>
              <a:t> </a:t>
            </a:r>
            <a:r>
              <a:rPr lang="id-ID" dirty="0" smtClean="0">
                <a:latin typeface="Bookman Old Style" panose="02050604050505020204" pitchFamily="18" charset="0"/>
              </a:rPr>
              <a:t>jika </a:t>
            </a:r>
            <a:r>
              <a:rPr lang="id-ID" i="1" dirty="0">
                <a:latin typeface="Bookman Old Style" panose="02050604050505020204" pitchFamily="18" charset="0"/>
              </a:rPr>
              <a:t>v</a:t>
            </a:r>
            <a:r>
              <a:rPr lang="id-ID" i="1" baseline="-25000" dirty="0">
                <a:latin typeface="Bookman Old Style" panose="02050604050505020204" pitchFamily="18" charset="0"/>
              </a:rPr>
              <a:t>1</a:t>
            </a:r>
            <a:r>
              <a:rPr lang="id-ID" i="1" dirty="0">
                <a:latin typeface="Bookman Old Style" panose="02050604050505020204" pitchFamily="18" charset="0"/>
              </a:rPr>
              <a:t> </a:t>
            </a:r>
            <a:r>
              <a:rPr lang="id-ID" dirty="0" smtClean="0">
                <a:latin typeface="Bookman Old Style" panose="02050604050505020204" pitchFamily="18" charset="0"/>
              </a:rPr>
              <a:t>= 10 cos (10</a:t>
            </a:r>
            <a:r>
              <a:rPr lang="id-ID" i="1" dirty="0" smtClean="0">
                <a:latin typeface="Bookman Old Style" panose="02050604050505020204" pitchFamily="18" charset="0"/>
              </a:rPr>
              <a:t>t</a:t>
            </a:r>
            <a:r>
              <a:rPr lang="id-ID" dirty="0" smtClean="0">
                <a:latin typeface="Bookman Old Style" panose="02050604050505020204" pitchFamily="18" charset="0"/>
              </a:rPr>
              <a:t> - 45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ᵒ) </a:t>
            </a:r>
            <a:r>
              <a:rPr lang="id-ID" dirty="0" smtClean="0">
                <a:latin typeface="Bookman Old Style" panose="02050604050505020204" pitchFamily="18" charset="0"/>
              </a:rPr>
              <a:t>d</a:t>
            </a:r>
            <a:r>
              <a:rPr lang="id-ID" dirty="0" smtClean="0">
                <a:latin typeface="Bookman Old Style" panose="02050604050505020204" pitchFamily="18" charset="0"/>
              </a:rPr>
              <a:t>an </a:t>
            </a:r>
            <a:r>
              <a:rPr lang="id-ID" i="1" dirty="0" smtClean="0">
                <a:latin typeface="Bookman Old Style" panose="02050604050505020204" pitchFamily="18" charset="0"/>
              </a:rPr>
              <a:t>i</a:t>
            </a:r>
            <a:r>
              <a:rPr lang="id-ID" i="1" baseline="-25000" dirty="0" smtClean="0">
                <a:latin typeface="Bookman Old Style" panose="02050604050505020204" pitchFamily="18" charset="0"/>
              </a:rPr>
              <a:t>1</a:t>
            </a:r>
            <a:r>
              <a:rPr lang="id-ID" i="1" dirty="0" smtClean="0">
                <a:latin typeface="Bookman Old Style" panose="02050604050505020204" pitchFamily="18" charset="0"/>
              </a:rPr>
              <a:t> </a:t>
            </a:r>
            <a:r>
              <a:rPr lang="id-ID" dirty="0" smtClean="0">
                <a:latin typeface="Bookman Old Style" panose="02050604050505020204" pitchFamily="18" charset="0"/>
              </a:rPr>
              <a:t>adalah :</a:t>
            </a:r>
          </a:p>
          <a:p>
            <a:pPr marL="268288" indent="-268288"/>
            <a:r>
              <a:rPr lang="id-ID" dirty="0" smtClean="0">
                <a:latin typeface="Bookman Old Style" panose="02050604050505020204" pitchFamily="18" charset="0"/>
              </a:rPr>
              <a:t>	 a) 5 </a:t>
            </a:r>
            <a:r>
              <a:rPr lang="id-ID" dirty="0">
                <a:latin typeface="Bookman Old Style" panose="02050604050505020204" pitchFamily="18" charset="0"/>
              </a:rPr>
              <a:t>cos </a:t>
            </a:r>
            <a:r>
              <a:rPr lang="id-ID" dirty="0" smtClean="0">
                <a:latin typeface="Bookman Old Style" panose="02050604050505020204" pitchFamily="18" charset="0"/>
              </a:rPr>
              <a:t>10</a:t>
            </a:r>
            <a:r>
              <a:rPr lang="id-ID" i="1" dirty="0" smtClean="0">
                <a:latin typeface="Bookman Old Style" panose="02050604050505020204" pitchFamily="18" charset="0"/>
              </a:rPr>
              <a:t>t</a:t>
            </a:r>
            <a:r>
              <a:rPr lang="id-ID" dirty="0" smtClean="0">
                <a:latin typeface="Bookman Old Style" panose="02050604050505020204" pitchFamily="18" charset="0"/>
              </a:rPr>
              <a:t> 		d) </a:t>
            </a:r>
            <a:r>
              <a:rPr lang="id-ID" dirty="0">
                <a:latin typeface="Bookman Old Style" panose="02050604050505020204" pitchFamily="18" charset="0"/>
              </a:rPr>
              <a:t>5 cos (10</a:t>
            </a:r>
            <a:r>
              <a:rPr lang="id-ID" i="1" dirty="0">
                <a:latin typeface="Bookman Old Style" panose="02050604050505020204" pitchFamily="18" charset="0"/>
              </a:rPr>
              <a:t>t</a:t>
            </a:r>
            <a:r>
              <a:rPr lang="id-ID" dirty="0">
                <a:latin typeface="Bookman Old Style" panose="02050604050505020204" pitchFamily="18" charset="0"/>
              </a:rPr>
              <a:t> </a:t>
            </a:r>
            <a:r>
              <a:rPr lang="id-ID" dirty="0" smtClean="0">
                <a:latin typeface="Bookman Old Style" panose="02050604050505020204" pitchFamily="18" charset="0"/>
              </a:rPr>
              <a:t>+ </a:t>
            </a:r>
            <a:r>
              <a:rPr lang="id-ID" dirty="0">
                <a:latin typeface="Bookman Old Style" panose="02050604050505020204" pitchFamily="18" charset="0"/>
              </a:rPr>
              <a:t>40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ᵒ)</a:t>
            </a:r>
            <a:r>
              <a:rPr lang="id-ID" dirty="0">
                <a:latin typeface="Bookman Old Style" panose="02050604050505020204" pitchFamily="18" charset="0"/>
              </a:rPr>
              <a:t> </a:t>
            </a:r>
            <a:endParaRPr lang="id-ID" dirty="0" smtClean="0">
              <a:latin typeface="Bookman Old Style" panose="02050604050505020204" pitchFamily="18" charset="0"/>
            </a:endParaRPr>
          </a:p>
          <a:p>
            <a:pPr marL="268288" indent="-268288"/>
            <a:r>
              <a:rPr lang="id-ID" dirty="0" smtClean="0">
                <a:latin typeface="Bookman Old Style" panose="02050604050505020204" pitchFamily="18" charset="0"/>
              </a:rPr>
              <a:t>	 b) 5 </a:t>
            </a:r>
            <a:r>
              <a:rPr lang="id-ID" dirty="0">
                <a:latin typeface="Bookman Old Style" panose="02050604050505020204" pitchFamily="18" charset="0"/>
              </a:rPr>
              <a:t>cos (10</a:t>
            </a:r>
            <a:r>
              <a:rPr lang="id-ID" i="1" dirty="0">
                <a:latin typeface="Bookman Old Style" panose="02050604050505020204" pitchFamily="18" charset="0"/>
              </a:rPr>
              <a:t>t</a:t>
            </a:r>
            <a:r>
              <a:rPr lang="id-ID" dirty="0">
                <a:latin typeface="Bookman Old Style" panose="02050604050505020204" pitchFamily="18" charset="0"/>
              </a:rPr>
              <a:t> - </a:t>
            </a:r>
            <a:r>
              <a:rPr lang="id-ID" dirty="0" smtClean="0">
                <a:latin typeface="Bookman Old Style" panose="02050604050505020204" pitchFamily="18" charset="0"/>
              </a:rPr>
              <a:t>80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ᵒ)</a:t>
            </a:r>
          </a:p>
          <a:p>
            <a:pPr marL="268288" indent="-268288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dirty="0" smtClean="0">
                <a:latin typeface="Bookman Old Style" panose="02050604050505020204" pitchFamily="18" charset="0"/>
              </a:rPr>
              <a:t>c) </a:t>
            </a:r>
            <a:r>
              <a:rPr lang="id-ID" dirty="0">
                <a:latin typeface="Bookman Old Style" panose="02050604050505020204" pitchFamily="18" charset="0"/>
              </a:rPr>
              <a:t>5 cos (10</a:t>
            </a:r>
            <a:r>
              <a:rPr lang="id-ID" i="1" dirty="0">
                <a:latin typeface="Bookman Old Style" panose="02050604050505020204" pitchFamily="18" charset="0"/>
              </a:rPr>
              <a:t>t</a:t>
            </a:r>
            <a:r>
              <a:rPr lang="id-ID" dirty="0">
                <a:latin typeface="Bookman Old Style" panose="02050604050505020204" pitchFamily="18" charset="0"/>
              </a:rPr>
              <a:t> - </a:t>
            </a:r>
            <a:r>
              <a:rPr lang="id-ID" dirty="0" smtClean="0">
                <a:latin typeface="Bookman Old Style" panose="02050604050505020204" pitchFamily="18" charset="0"/>
              </a:rPr>
              <a:t>40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ᵒ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d-ID" dirty="0">
                <a:latin typeface="Bookman Old Style" panose="02050604050505020204" pitchFamily="18" charset="0"/>
              </a:rPr>
              <a:t> </a:t>
            </a:r>
          </a:p>
          <a:p>
            <a:pPr marL="268288" indent="-268288"/>
            <a:r>
              <a:rPr lang="id-ID" dirty="0" smtClean="0">
                <a:latin typeface="Bookman Old Style" panose="02050604050505020204" pitchFamily="18" charset="0"/>
              </a:rPr>
              <a:t> </a:t>
            </a:r>
          </a:p>
          <a:p>
            <a:pPr marL="268288" indent="-268288"/>
            <a:r>
              <a:rPr lang="id-ID" dirty="0" smtClean="0">
                <a:latin typeface="Bookman Old Style" panose="02050604050505020204" pitchFamily="18" charset="0"/>
              </a:rPr>
              <a:t>2. Hitung impedansi rangkaian di bawah ini jika : a) </a:t>
            </a:r>
            <a:r>
              <a:rPr lang="el-GR" dirty="0" smtClean="0">
                <a:latin typeface="Bookman Old Style" panose="02050604050505020204" pitchFamily="18" charset="0"/>
              </a:rPr>
              <a:t>ω</a:t>
            </a:r>
            <a:r>
              <a:rPr lang="id-ID" dirty="0" smtClean="0">
                <a:latin typeface="Bookman Old Style" panose="02050604050505020204" pitchFamily="18" charset="0"/>
              </a:rPr>
              <a:t> = 1 rad/s; b) </a:t>
            </a:r>
            <a:r>
              <a:rPr lang="el-GR" dirty="0">
                <a:latin typeface="Bookman Old Style" panose="02050604050505020204" pitchFamily="18" charset="0"/>
              </a:rPr>
              <a:t>ω</a:t>
            </a:r>
            <a:r>
              <a:rPr lang="id-ID" dirty="0">
                <a:latin typeface="Bookman Old Style" panose="02050604050505020204" pitchFamily="18" charset="0"/>
              </a:rPr>
              <a:t> = </a:t>
            </a:r>
            <a:r>
              <a:rPr lang="id-ID" dirty="0" smtClean="0">
                <a:latin typeface="Bookman Old Style" panose="02050604050505020204" pitchFamily="18" charset="0"/>
              </a:rPr>
              <a:t>10 </a:t>
            </a:r>
            <a:r>
              <a:rPr lang="id-ID" dirty="0">
                <a:latin typeface="Bookman Old Style" panose="02050604050505020204" pitchFamily="18" charset="0"/>
              </a:rPr>
              <a:t>rad/s; </a:t>
            </a:r>
            <a:r>
              <a:rPr lang="id-ID" dirty="0" smtClean="0">
                <a:latin typeface="Bookman Old Style" panose="02050604050505020204" pitchFamily="18" charset="0"/>
              </a:rPr>
              <a:t>c) </a:t>
            </a:r>
            <a:r>
              <a:rPr lang="el-GR" dirty="0">
                <a:latin typeface="Bookman Old Style" panose="02050604050505020204" pitchFamily="18" charset="0"/>
              </a:rPr>
              <a:t>ω</a:t>
            </a:r>
            <a:r>
              <a:rPr lang="id-ID" dirty="0">
                <a:latin typeface="Bookman Old Style" panose="02050604050505020204" pitchFamily="18" charset="0"/>
              </a:rPr>
              <a:t> = </a:t>
            </a:r>
            <a:r>
              <a:rPr lang="id-ID" dirty="0" smtClean="0">
                <a:latin typeface="Bookman Old Style" panose="02050604050505020204" pitchFamily="18" charset="0"/>
              </a:rPr>
              <a:t>100 </a:t>
            </a:r>
            <a:r>
              <a:rPr lang="id-ID" dirty="0">
                <a:latin typeface="Bookman Old Style" panose="02050604050505020204" pitchFamily="18" charset="0"/>
              </a:rPr>
              <a:t>rad/s;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000874"/>
            <a:ext cx="4000500" cy="192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228600"/>
            <a:ext cx="8839200" cy="6463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3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TUGAS</a:t>
            </a:r>
            <a:endParaRPr lang="en-US" sz="3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" y="16002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/>
            <a:r>
              <a:rPr lang="id-ID" dirty="0" smtClean="0">
                <a:latin typeface="Bookman Old Style" panose="02050604050505020204" pitchFamily="18" charset="0"/>
              </a:rPr>
              <a:t> 3. Hitung impedansi ekivalen rangkaian di bawah ini jika : a) </a:t>
            </a:r>
            <a:r>
              <a:rPr lang="id-ID" i="1" dirty="0">
                <a:latin typeface="Bookman Old Style" panose="02050604050505020204" pitchFamily="18" charset="0"/>
              </a:rPr>
              <a:t>f</a:t>
            </a:r>
            <a:r>
              <a:rPr lang="id-ID" i="1" dirty="0" smtClean="0">
                <a:latin typeface="Bookman Old Style" panose="02050604050505020204" pitchFamily="18" charset="0"/>
              </a:rPr>
              <a:t> </a:t>
            </a:r>
            <a:r>
              <a:rPr lang="id-ID" dirty="0" smtClean="0">
                <a:latin typeface="Bookman Old Style" panose="02050604050505020204" pitchFamily="18" charset="0"/>
              </a:rPr>
              <a:t>= 1 Hz ; b) </a:t>
            </a:r>
            <a:r>
              <a:rPr lang="id-ID" i="1" dirty="0" smtClean="0">
                <a:latin typeface="Bookman Old Style" panose="02050604050505020204" pitchFamily="18" charset="0"/>
              </a:rPr>
              <a:t>f</a:t>
            </a:r>
            <a:r>
              <a:rPr lang="id-ID" dirty="0" smtClean="0">
                <a:latin typeface="Bookman Old Style" panose="02050604050505020204" pitchFamily="18" charset="0"/>
              </a:rPr>
              <a:t> = 1kHz ; c) </a:t>
            </a:r>
            <a:r>
              <a:rPr lang="id-ID" i="1" dirty="0" smtClean="0">
                <a:latin typeface="Bookman Old Style" panose="02050604050505020204" pitchFamily="18" charset="0"/>
              </a:rPr>
              <a:t>f </a:t>
            </a:r>
            <a:r>
              <a:rPr lang="id-ID" dirty="0">
                <a:latin typeface="Bookman Old Style" panose="02050604050505020204" pitchFamily="18" charset="0"/>
              </a:rPr>
              <a:t>= </a:t>
            </a:r>
            <a:r>
              <a:rPr lang="id-ID" dirty="0" smtClean="0">
                <a:latin typeface="Bookman Old Style" panose="02050604050505020204" pitchFamily="18" charset="0"/>
              </a:rPr>
              <a:t>1 MHz; </a:t>
            </a:r>
            <a:endParaRPr lang="id-ID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695" y="2895600"/>
            <a:ext cx="421741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152400"/>
            <a:ext cx="4267200" cy="8002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SILABUS</a:t>
            </a:r>
            <a:endParaRPr lang="en-US" sz="4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id-ID" sz="2000" b="1" dirty="0" smtClean="0">
                <a:latin typeface="Bookman Old Style" pitchFamily="18" charset="0"/>
              </a:rPr>
              <a:t>Rangkaian Kopling</a:t>
            </a:r>
            <a:endParaRPr lang="en-US" sz="2000" b="1" dirty="0" smtClean="0">
              <a:latin typeface="Bookman Old Style" pitchFamily="18" charset="0"/>
            </a:endParaRP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en-US" sz="2000" b="1" dirty="0" smtClean="0">
                <a:latin typeface="Bookman Old Style" pitchFamily="18" charset="0"/>
              </a:rPr>
              <a:t>	</a:t>
            </a:r>
            <a:r>
              <a:rPr lang="id-ID" dirty="0" smtClean="0">
                <a:latin typeface="Bookman Old Style" panose="02050604050505020204" pitchFamily="18" charset="0"/>
              </a:rPr>
              <a:t>Induktansi </a:t>
            </a:r>
            <a:r>
              <a:rPr lang="id-ID" dirty="0">
                <a:latin typeface="Bookman Old Style" panose="02050604050505020204" pitchFamily="18" charset="0"/>
              </a:rPr>
              <a:t>sendiri, Induktansi bersama, Tanda dot (titik), Aturan tanda dot</a:t>
            </a:r>
            <a:r>
              <a:rPr lang="id-ID" dirty="0" smtClean="0">
                <a:latin typeface="Bookman Old Style" panose="02050604050505020204" pitchFamily="18" charset="0"/>
              </a:rPr>
              <a:t>, </a:t>
            </a:r>
            <a:r>
              <a:rPr lang="id-ID" dirty="0">
                <a:latin typeface="Bookman Old Style" panose="02050604050505020204" pitchFamily="18" charset="0"/>
              </a:rPr>
              <a:t>Koefisien kopling (K), Analisis rangkaian kopling magnetik, Transformator </a:t>
            </a:r>
            <a:r>
              <a:rPr lang="id-ID" dirty="0" smtClean="0">
                <a:latin typeface="Bookman Old Style" panose="02050604050505020204" pitchFamily="18" charset="0"/>
              </a:rPr>
              <a:t>ideal</a:t>
            </a: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en-US" dirty="0">
              <a:latin typeface="Bookman Old Style" panose="02050604050505020204" pitchFamily="18" charset="0"/>
            </a:endParaRP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id-ID" sz="2000" b="1" dirty="0" smtClean="0">
                <a:latin typeface="Bookman Old Style" pitchFamily="18" charset="0"/>
              </a:rPr>
              <a:t>Frekuensi Kompleks dan Fungsi Transfer</a:t>
            </a:r>
            <a:r>
              <a:rPr lang="en-US" sz="2000" dirty="0" smtClean="0">
                <a:latin typeface="Bookman Old Style" pitchFamily="18" charset="0"/>
              </a:rPr>
              <a:t>	</a:t>
            </a: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en-US" sz="2000" dirty="0" smtClean="0">
                <a:latin typeface="Bookman Old Style" pitchFamily="18" charset="0"/>
              </a:rPr>
              <a:t>	</a:t>
            </a:r>
            <a:r>
              <a:rPr lang="id-ID" dirty="0">
                <a:latin typeface="Bookman Old Style" panose="02050604050505020204" pitchFamily="18" charset="0"/>
              </a:rPr>
              <a:t>Sinyal sinusoidal teredam, fasor frekuensi kompleks, impedansi dan admitansi frekuensi </a:t>
            </a:r>
            <a:r>
              <a:rPr lang="id-ID" dirty="0" smtClean="0">
                <a:latin typeface="Bookman Old Style" panose="02050604050505020204" pitchFamily="18" charset="0"/>
              </a:rPr>
              <a:t>kompleks, </a:t>
            </a:r>
            <a:r>
              <a:rPr lang="id-ID" sz="2000" dirty="0">
                <a:latin typeface="Bookman Old Style" panose="02050604050505020204" pitchFamily="18" charset="0"/>
              </a:rPr>
              <a:t>Fungsi transfer frekuensi kompleks, Pole dan zero,   Diagram bode </a:t>
            </a:r>
            <a:r>
              <a:rPr lang="id-ID" sz="2000" dirty="0" smtClean="0">
                <a:latin typeface="Bookman Old Style" pitchFamily="18" charset="0"/>
              </a:rPr>
              <a:t>plot</a:t>
            </a: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id-ID" sz="2000" dirty="0" smtClean="0">
              <a:latin typeface="Bookman Old Style" pitchFamily="18" charset="0"/>
            </a:endParaRP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id-ID" sz="2000" b="1" dirty="0" smtClean="0">
                <a:latin typeface="Bookman Old Style" pitchFamily="18" charset="0"/>
              </a:rPr>
              <a:t>Respon Frekuensi dan Resonansi</a:t>
            </a:r>
            <a:r>
              <a:rPr lang="en-US" sz="2000" dirty="0">
                <a:latin typeface="Bookman Old Style" pitchFamily="18" charset="0"/>
              </a:rPr>
              <a:t>	</a:t>
            </a: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en-US" sz="2000" dirty="0">
                <a:latin typeface="Bookman Old Style" pitchFamily="18" charset="0"/>
              </a:rPr>
              <a:t>	</a:t>
            </a:r>
            <a:r>
              <a:rPr lang="id-ID" sz="2000" dirty="0" smtClean="0">
                <a:latin typeface="Bookman Old Style" panose="02050604050505020204" pitchFamily="18" charset="0"/>
              </a:rPr>
              <a:t>Respon frekuensi rangkaian RL,RC dan RLC, Resonansi</a:t>
            </a:r>
            <a:endParaRPr lang="id-ID" sz="2000" dirty="0">
              <a:latin typeface="Bookman Old Style" pitchFamily="18" charset="0"/>
            </a:endParaRPr>
          </a:p>
          <a:p>
            <a:pPr marL="342900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id-ID" sz="1800" dirty="0" smtClean="0">
              <a:latin typeface="Bookman Old Style" pitchFamily="18" charset="0"/>
            </a:endParaRPr>
          </a:p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id-ID" sz="1200" b="1" dirty="0">
              <a:latin typeface="Bookman Old Style" pitchFamily="18" charset="0"/>
            </a:endParaRPr>
          </a:p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id-ID" sz="2000" i="1" kern="0" dirty="0">
                <a:latin typeface="Bookman Old Style" pitchFamily="18" charset="0"/>
              </a:rPr>
              <a:t>	</a:t>
            </a: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12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152400"/>
            <a:ext cx="4267200" cy="80021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ASSESSMENT</a:t>
            </a:r>
            <a:endParaRPr lang="en-US" sz="46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3400" y="12192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id-ID" sz="2000" dirty="0" smtClean="0">
              <a:latin typeface="Bookman Old Style" pitchFamily="18" charset="0"/>
            </a:endParaRPr>
          </a:p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defRPr/>
            </a:pPr>
            <a:endParaRPr lang="id-ID" sz="2000" dirty="0">
              <a:latin typeface="Bookman Old Style" pitchFamily="18" charset="0"/>
            </a:endParaRPr>
          </a:p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id-ID" sz="2000" i="1" kern="0" dirty="0">
                <a:latin typeface="Bookman Old Style" pitchFamily="18" charset="0"/>
              </a:rPr>
              <a:t>	</a:t>
            </a:r>
            <a:endParaRPr lang="en-US" sz="2000" kern="0" dirty="0">
              <a:latin typeface="+mn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057400" y="1524000"/>
            <a:ext cx="5429250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id-ID" sz="2800" b="1" dirty="0">
                <a:latin typeface="Bookman Old Style" pitchFamily="18" charset="0"/>
              </a:rPr>
              <a:t>TUGAS			35%</a:t>
            </a:r>
            <a:endParaRPr lang="id-ID" sz="1600" b="1" dirty="0">
              <a:latin typeface="Bookman Old Style" pitchFamily="18" charset="0"/>
            </a:endParaRPr>
          </a:p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id-ID" sz="2800" b="1" dirty="0">
                <a:latin typeface="Bookman Old Style" pitchFamily="18" charset="0"/>
              </a:rPr>
              <a:t>KUIS			15%</a:t>
            </a:r>
          </a:p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id-ID" sz="2800" b="1" dirty="0">
                <a:latin typeface="Bookman Old Style" pitchFamily="18" charset="0"/>
              </a:rPr>
              <a:t>ETS			25%</a:t>
            </a:r>
          </a:p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buFontTx/>
              <a:buChar char="•"/>
              <a:defRPr/>
            </a:pPr>
            <a:r>
              <a:rPr lang="id-ID" sz="2800" b="1" dirty="0">
                <a:latin typeface="Bookman Old Style" pitchFamily="18" charset="0"/>
              </a:rPr>
              <a:t>EAS			25%</a:t>
            </a:r>
          </a:p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id-ID" sz="2800" dirty="0">
                <a:latin typeface="Bookman Old Style" pitchFamily="18" charset="0"/>
              </a:rPr>
              <a:t>	</a:t>
            </a:r>
            <a:endParaRPr lang="id-ID" sz="2800" b="1" dirty="0">
              <a:latin typeface="Bookman Old Style" pitchFamily="18" charset="0"/>
            </a:endParaRPr>
          </a:p>
          <a:p>
            <a:pPr marL="342900" lvl="1" indent="-342900" algn="just">
              <a:spcBef>
                <a:spcPct val="30000"/>
              </a:spcBef>
              <a:buClr>
                <a:srgbClr val="FF9900"/>
              </a:buClr>
              <a:defRPr/>
            </a:pPr>
            <a:r>
              <a:rPr lang="id-ID" sz="2800" i="1" kern="0" dirty="0">
                <a:latin typeface="Bookman Old Style" pitchFamily="18" charset="0"/>
              </a:rPr>
              <a:t>	</a:t>
            </a:r>
            <a:endParaRPr lang="en-US" sz="2800" kern="0" dirty="0">
              <a:latin typeface="+mn-lt"/>
            </a:endParaRPr>
          </a:p>
        </p:txBody>
      </p:sp>
      <p:cxnSp>
        <p:nvCxnSpPr>
          <p:cNvPr id="14" name="Straight Connector 6"/>
          <p:cNvCxnSpPr>
            <a:cxnSpLocks noChangeShapeType="1"/>
          </p:cNvCxnSpPr>
          <p:nvPr/>
        </p:nvCxnSpPr>
        <p:spPr bwMode="auto">
          <a:xfrm>
            <a:off x="2414588" y="3881437"/>
            <a:ext cx="4357687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343150" y="4071937"/>
            <a:ext cx="4578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id-ID" sz="2800" b="1">
                <a:solidFill>
                  <a:srgbClr val="FF0000"/>
                </a:solidFill>
                <a:latin typeface="Bookman Old Style" pitchFamily="18" charset="0"/>
              </a:rPr>
              <a:t>TOTAL		    100%</a:t>
            </a:r>
            <a:endParaRPr lang="id-ID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352800"/>
            <a:ext cx="8686800" cy="2362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RANGAKAIAN LISTRIK 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581400"/>
            <a:ext cx="8382000" cy="156966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r"/>
            <a:r>
              <a:rPr lang="en-US" sz="48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KONSEP DASAR </a:t>
            </a:r>
          </a:p>
          <a:p>
            <a:pPr algn="r"/>
            <a:r>
              <a:rPr lang="en-US" sz="48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RANGKAIAN LISTRIK</a:t>
            </a:r>
            <a:endParaRPr lang="en-US" sz="48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FUNGSI PERIODIK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2" name="Isosceles Triangle 1"/>
          <p:cNvSpPr/>
          <p:nvPr/>
        </p:nvSpPr>
        <p:spPr>
          <a:xfrm rot="5400000">
            <a:off x="665629" y="1356659"/>
            <a:ext cx="457200" cy="381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371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dirty="0" smtClean="0">
                <a:latin typeface="Bookman Old Style" panose="02050604050505020204" pitchFamily="18" charset="0"/>
              </a:rPr>
              <a:t>Salah satu sifat khusus dari gelombang </a:t>
            </a:r>
            <a:r>
              <a:rPr lang="id-ID" i="1" dirty="0" smtClean="0">
                <a:latin typeface="Bookman Old Style" panose="02050604050505020204" pitchFamily="18" charset="0"/>
              </a:rPr>
              <a:t>Alternating Current </a:t>
            </a:r>
            <a:r>
              <a:rPr lang="id-ID" dirty="0" smtClean="0">
                <a:latin typeface="Bookman Old Style" panose="02050604050505020204" pitchFamily="18" charset="0"/>
              </a:rPr>
              <a:t>(AC) adalah sifat periodik</a:t>
            </a:r>
            <a:endParaRPr lang="id-ID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" y="1404345"/>
            <a:ext cx="1524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026762"/>
              </p:ext>
            </p:extLst>
          </p:nvPr>
        </p:nvGraphicFramePr>
        <p:xfrm>
          <a:off x="1084729" y="2438400"/>
          <a:ext cx="1804147" cy="352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4" imgW="1041120" imgH="203040" progId="Equation.3">
                  <p:embed/>
                </p:oleObj>
              </mc:Choice>
              <mc:Fallback>
                <p:oleObj name="Equation" r:id="rId4" imgW="10411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4729" y="2438400"/>
                        <a:ext cx="1804147" cy="352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528806" y="2024406"/>
            <a:ext cx="2829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rgbClr val="000099"/>
                </a:solidFill>
                <a:latin typeface="Bookman Old Style" panose="02050604050505020204" pitchFamily="18" charset="0"/>
              </a:rPr>
              <a:t>Syarat fungsi periodik :</a:t>
            </a:r>
            <a:endParaRPr lang="id-ID" dirty="0">
              <a:solidFill>
                <a:srgbClr val="00009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337" y="3048000"/>
            <a:ext cx="2409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3538" algn="l"/>
              </a:tabLst>
            </a:pPr>
            <a:r>
              <a:rPr lang="id-ID" i="1" dirty="0" smtClean="0">
                <a:latin typeface="Bookman Old Style" panose="02050604050505020204" pitchFamily="18" charset="0"/>
              </a:rPr>
              <a:t>n </a:t>
            </a:r>
            <a:r>
              <a:rPr lang="id-ID" dirty="0" smtClean="0">
                <a:latin typeface="Bookman Old Style" panose="02050604050505020204" pitchFamily="18" charset="0"/>
              </a:rPr>
              <a:t> 	= integer 0,1,2,..</a:t>
            </a:r>
          </a:p>
          <a:p>
            <a:pPr>
              <a:tabLst>
                <a:tab pos="363538" algn="l"/>
              </a:tabLst>
            </a:pPr>
            <a:endParaRPr lang="id-ID" dirty="0" smtClean="0">
              <a:latin typeface="Bookman Old Style" panose="02050604050505020204" pitchFamily="18" charset="0"/>
            </a:endParaRPr>
          </a:p>
          <a:p>
            <a:pPr>
              <a:tabLst>
                <a:tab pos="363538" algn="l"/>
              </a:tabLst>
            </a:pPr>
            <a:r>
              <a:rPr lang="id-ID" i="1" dirty="0" smtClean="0">
                <a:latin typeface="Bookman Old Style" panose="02050604050505020204" pitchFamily="18" charset="0"/>
              </a:rPr>
              <a:t>T 	= </a:t>
            </a:r>
            <a:r>
              <a:rPr lang="id-ID" dirty="0" smtClean="0">
                <a:latin typeface="Bookman Old Style" panose="02050604050505020204" pitchFamily="18" charset="0"/>
              </a:rPr>
              <a:t>periode </a:t>
            </a:r>
            <a:r>
              <a:rPr lang="id-ID" i="1" dirty="0" smtClean="0">
                <a:latin typeface="Bookman Old Style" panose="02050604050505020204" pitchFamily="18" charset="0"/>
              </a:rPr>
              <a:t>	</a:t>
            </a:r>
            <a:endParaRPr lang="id-ID" i="1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283224"/>
              </p:ext>
            </p:extLst>
          </p:nvPr>
        </p:nvGraphicFramePr>
        <p:xfrm>
          <a:off x="2888876" y="3513327"/>
          <a:ext cx="1145130" cy="60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6" imgW="787320" imgH="419040" progId="Equation.3">
                  <p:embed/>
                </p:oleObj>
              </mc:Choice>
              <mc:Fallback>
                <p:oleObj name="Equation" r:id="rId6" imgW="7873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88876" y="3513327"/>
                        <a:ext cx="1145130" cy="60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2281406" y="3791856"/>
            <a:ext cx="424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764" y="4337570"/>
            <a:ext cx="3115236" cy="17945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2496" y="2260977"/>
            <a:ext cx="3014704" cy="19129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3531" y="4258747"/>
            <a:ext cx="3261002" cy="1977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FUNGSI PERIODIK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6639" y="4239469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 smtClean="0">
                <a:latin typeface="Bookman Old Style" panose="02050604050505020204" pitchFamily="18" charset="0"/>
              </a:rPr>
              <a:t>Nilai Maksimum</a:t>
            </a:r>
            <a:endParaRPr lang="id-ID" b="1" u="sng" dirty="0">
              <a:latin typeface="Bookman Old Style" panose="0205060405050502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216427"/>
            <a:ext cx="4063271" cy="210688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2971800" y="3509735"/>
            <a:ext cx="914400" cy="9162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80239" y="4468069"/>
            <a:ext cx="905961" cy="7198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7380" y="5441629"/>
            <a:ext cx="396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latin typeface="Bookman Old Style" panose="02050604050505020204" pitchFamily="18" charset="0"/>
              </a:rPr>
              <a:t>Penjumlahan nilai maksimum positif dan negatif dijumlahkan </a:t>
            </a:r>
            <a:endParaRPr lang="id-ID" dirty="0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4923339" y="5586398"/>
            <a:ext cx="457200" cy="381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29210" y="5634084"/>
            <a:ext cx="1524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5497080" y="5449669"/>
            <a:ext cx="2673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latin typeface="Bookman Old Style" panose="02050604050505020204" pitchFamily="18" charset="0"/>
              </a:rPr>
              <a:t>Nilai puncak ke puncak (</a:t>
            </a:r>
            <a:r>
              <a:rPr lang="id-ID" i="1" dirty="0" smtClean="0">
                <a:latin typeface="Bookman Old Style" panose="02050604050505020204" pitchFamily="18" charset="0"/>
              </a:rPr>
              <a:t>peak-to-peak</a:t>
            </a:r>
            <a:r>
              <a:rPr lang="id-ID" dirty="0" smtClean="0">
                <a:latin typeface="Bookman Old Style" panose="02050604050505020204" pitchFamily="18" charset="0"/>
              </a:rPr>
              <a:t>)</a:t>
            </a:r>
            <a:endParaRPr lang="id-ID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26995"/>
              </p:ext>
            </p:extLst>
          </p:nvPr>
        </p:nvGraphicFramePr>
        <p:xfrm>
          <a:off x="1335985" y="1666694"/>
          <a:ext cx="1788215" cy="893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5" imgW="914400" imgH="457200" progId="Equation.3">
                  <p:embed/>
                </p:oleObj>
              </mc:Choice>
              <mc:Fallback>
                <p:oleObj name="Equation" r:id="rId5" imgW="914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5985" y="1666694"/>
                        <a:ext cx="1788215" cy="893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647584" y="1250858"/>
            <a:ext cx="44873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algn="just"/>
            <a:r>
              <a:rPr lang="id-ID" i="1" dirty="0">
                <a:latin typeface="Bookman Old Style" panose="02050604050505020204" pitchFamily="18" charset="0"/>
              </a:rPr>
              <a:t>v</a:t>
            </a:r>
            <a:r>
              <a:rPr lang="id-ID" dirty="0" smtClean="0">
                <a:latin typeface="Bookman Old Style" panose="02050604050505020204" pitchFamily="18" charset="0"/>
              </a:rPr>
              <a:t>(</a:t>
            </a:r>
            <a:r>
              <a:rPr lang="id-ID" i="1" dirty="0" smtClean="0">
                <a:latin typeface="Bookman Old Style" panose="02050604050505020204" pitchFamily="18" charset="0"/>
              </a:rPr>
              <a:t>t</a:t>
            </a:r>
            <a:r>
              <a:rPr lang="id-ID" dirty="0" smtClean="0">
                <a:latin typeface="Bookman Old Style" panose="02050604050505020204" pitchFamily="18" charset="0"/>
              </a:rPr>
              <a:t>)</a:t>
            </a:r>
            <a:r>
              <a:rPr lang="de-DE" dirty="0" smtClean="0">
                <a:latin typeface="Bookman Old Style" panose="02050604050505020204" pitchFamily="18" charset="0"/>
              </a:rPr>
              <a:t>    </a:t>
            </a:r>
            <a:r>
              <a:rPr lang="id-ID" dirty="0" smtClean="0">
                <a:latin typeface="Bookman Old Style" panose="02050604050505020204" pitchFamily="18" charset="0"/>
              </a:rPr>
              <a:t>	</a:t>
            </a:r>
            <a:r>
              <a:rPr lang="de-DE" dirty="0" smtClean="0">
                <a:latin typeface="Bookman Old Style" panose="02050604050505020204" pitchFamily="18" charset="0"/>
              </a:rPr>
              <a:t>: </a:t>
            </a:r>
            <a:r>
              <a:rPr lang="de-DE" dirty="0">
                <a:latin typeface="Bookman Old Style" panose="02050604050505020204" pitchFamily="18" charset="0"/>
              </a:rPr>
              <a:t>tegangan sesaat</a:t>
            </a:r>
          </a:p>
          <a:p>
            <a:pPr marL="174625" algn="just"/>
            <a:r>
              <a:rPr lang="id-ID" i="1" dirty="0" smtClean="0">
                <a:latin typeface="Bookman Old Style" panose="02050604050505020204" pitchFamily="18" charset="0"/>
              </a:rPr>
              <a:t>i</a:t>
            </a:r>
            <a:r>
              <a:rPr lang="id-ID" dirty="0" smtClean="0">
                <a:latin typeface="Bookman Old Style" panose="02050604050505020204" pitchFamily="18" charset="0"/>
              </a:rPr>
              <a:t>(</a:t>
            </a:r>
            <a:r>
              <a:rPr lang="id-ID" i="1" dirty="0" smtClean="0">
                <a:latin typeface="Bookman Old Style" panose="02050604050505020204" pitchFamily="18" charset="0"/>
              </a:rPr>
              <a:t>t</a:t>
            </a:r>
            <a:r>
              <a:rPr lang="id-ID" dirty="0" smtClean="0">
                <a:latin typeface="Bookman Old Style" panose="02050604050505020204" pitchFamily="18" charset="0"/>
              </a:rPr>
              <a:t>)</a:t>
            </a:r>
            <a:r>
              <a:rPr lang="de-DE" dirty="0" smtClean="0">
                <a:latin typeface="Bookman Old Style" panose="02050604050505020204" pitchFamily="18" charset="0"/>
              </a:rPr>
              <a:t>   </a:t>
            </a:r>
            <a:r>
              <a:rPr lang="id-ID" dirty="0" smtClean="0">
                <a:latin typeface="Bookman Old Style" panose="02050604050505020204" pitchFamily="18" charset="0"/>
              </a:rPr>
              <a:t>	</a:t>
            </a:r>
            <a:r>
              <a:rPr lang="de-DE" dirty="0" smtClean="0">
                <a:latin typeface="Bookman Old Style" panose="02050604050505020204" pitchFamily="18" charset="0"/>
              </a:rPr>
              <a:t>: </a:t>
            </a:r>
            <a:r>
              <a:rPr lang="de-DE" dirty="0">
                <a:latin typeface="Bookman Old Style" panose="02050604050505020204" pitchFamily="18" charset="0"/>
              </a:rPr>
              <a:t>arus sesaat</a:t>
            </a:r>
          </a:p>
          <a:p>
            <a:pPr marL="174625" algn="just"/>
            <a:r>
              <a:rPr lang="de-DE" i="1" dirty="0">
                <a:latin typeface="Bookman Old Style" panose="02050604050505020204" pitchFamily="18" charset="0"/>
              </a:rPr>
              <a:t>V</a:t>
            </a:r>
            <a:r>
              <a:rPr lang="de-DE" sz="1600" i="1" dirty="0">
                <a:latin typeface="Bookman Old Style" panose="02050604050505020204" pitchFamily="18" charset="0"/>
              </a:rPr>
              <a:t>m</a:t>
            </a:r>
            <a:r>
              <a:rPr lang="de-DE" i="1" dirty="0">
                <a:latin typeface="Bookman Old Style" panose="02050604050505020204" pitchFamily="18" charset="0"/>
              </a:rPr>
              <a:t> </a:t>
            </a:r>
            <a:r>
              <a:rPr lang="id-ID" i="1" dirty="0" smtClean="0">
                <a:latin typeface="Bookman Old Style" panose="02050604050505020204" pitchFamily="18" charset="0"/>
              </a:rPr>
              <a:t>	</a:t>
            </a:r>
            <a:r>
              <a:rPr lang="de-DE" dirty="0" smtClean="0">
                <a:latin typeface="Bookman Old Style" panose="02050604050505020204" pitchFamily="18" charset="0"/>
              </a:rPr>
              <a:t>: </a:t>
            </a:r>
            <a:r>
              <a:rPr lang="de-DE" dirty="0">
                <a:latin typeface="Bookman Old Style" panose="02050604050505020204" pitchFamily="18" charset="0"/>
              </a:rPr>
              <a:t>tegangan maksimum</a:t>
            </a:r>
          </a:p>
          <a:p>
            <a:pPr marL="174625" algn="just"/>
            <a:r>
              <a:rPr lang="de-DE" i="1" dirty="0">
                <a:latin typeface="Bookman Old Style" panose="02050604050505020204" pitchFamily="18" charset="0"/>
              </a:rPr>
              <a:t>I</a:t>
            </a:r>
            <a:r>
              <a:rPr lang="de-DE" sz="1600" i="1" dirty="0">
                <a:latin typeface="Bookman Old Style" panose="02050604050505020204" pitchFamily="18" charset="0"/>
              </a:rPr>
              <a:t>m</a:t>
            </a:r>
            <a:r>
              <a:rPr lang="de-DE" dirty="0">
                <a:latin typeface="Bookman Old Style" panose="02050604050505020204" pitchFamily="18" charset="0"/>
              </a:rPr>
              <a:t> </a:t>
            </a:r>
            <a:r>
              <a:rPr lang="de-DE" dirty="0" smtClean="0">
                <a:latin typeface="Bookman Old Style" panose="02050604050505020204" pitchFamily="18" charset="0"/>
              </a:rPr>
              <a:t> </a:t>
            </a:r>
            <a:r>
              <a:rPr lang="id-ID" dirty="0" smtClean="0">
                <a:latin typeface="Bookman Old Style" panose="02050604050505020204" pitchFamily="18" charset="0"/>
              </a:rPr>
              <a:t>	: </a:t>
            </a:r>
            <a:r>
              <a:rPr lang="de-DE" dirty="0" smtClean="0">
                <a:latin typeface="Bookman Old Style" panose="02050604050505020204" pitchFamily="18" charset="0"/>
              </a:rPr>
              <a:t>arus </a:t>
            </a:r>
            <a:r>
              <a:rPr lang="de-DE" dirty="0">
                <a:latin typeface="Bookman Old Style" panose="02050604050505020204" pitchFamily="18" charset="0"/>
              </a:rPr>
              <a:t>maksimum</a:t>
            </a:r>
          </a:p>
          <a:p>
            <a:pPr marL="174625" algn="just"/>
            <a:r>
              <a:rPr lang="el-GR" i="1" dirty="0">
                <a:latin typeface="Bookman Old Style" panose="02050604050505020204" pitchFamily="18" charset="0"/>
              </a:rPr>
              <a:t>ω</a:t>
            </a:r>
            <a:r>
              <a:rPr lang="en-US" i="1" dirty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  </a:t>
            </a:r>
            <a:r>
              <a:rPr lang="id-ID" dirty="0" smtClean="0">
                <a:latin typeface="Bookman Old Style" panose="02050604050505020204" pitchFamily="18" charset="0"/>
              </a:rPr>
              <a:t>	</a:t>
            </a:r>
            <a:r>
              <a:rPr lang="en-US" dirty="0" smtClean="0">
                <a:latin typeface="Bookman Old Style" panose="02050604050505020204" pitchFamily="18" charset="0"/>
              </a:rPr>
              <a:t>: </a:t>
            </a:r>
            <a:r>
              <a:rPr lang="en-US" dirty="0" err="1">
                <a:latin typeface="Bookman Old Style" panose="02050604050505020204" pitchFamily="18" charset="0"/>
              </a:rPr>
              <a:t>kecepatan</a:t>
            </a:r>
            <a:r>
              <a:rPr lang="en-US" dirty="0">
                <a:latin typeface="Bookman Old Style" panose="02050604050505020204" pitchFamily="18" charset="0"/>
              </a:rPr>
              <a:t>  </a:t>
            </a:r>
            <a:r>
              <a:rPr lang="en-US" dirty="0" err="1">
                <a:latin typeface="Bookman Old Style" panose="02050604050505020204" pitchFamily="18" charset="0"/>
              </a:rPr>
              <a:t>sudut</a:t>
            </a:r>
            <a:r>
              <a:rPr lang="en-US" dirty="0">
                <a:latin typeface="Bookman Old Style" panose="02050604050505020204" pitchFamily="18" charset="0"/>
              </a:rPr>
              <a:t> (rad/</a:t>
            </a:r>
            <a:r>
              <a:rPr lang="en-US" dirty="0" err="1">
                <a:latin typeface="Bookman Old Style" panose="02050604050505020204" pitchFamily="18" charset="0"/>
              </a:rPr>
              <a:t>detik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  <a:p>
            <a:pPr marL="174625" algn="just"/>
            <a:r>
              <a:rPr lang="de-DE" i="1" dirty="0">
                <a:latin typeface="Bookman Old Style" panose="02050604050505020204" pitchFamily="18" charset="0"/>
              </a:rPr>
              <a:t>t </a:t>
            </a:r>
            <a:r>
              <a:rPr lang="de-DE" dirty="0">
                <a:latin typeface="Bookman Old Style" panose="02050604050505020204" pitchFamily="18" charset="0"/>
              </a:rPr>
              <a:t>   </a:t>
            </a:r>
            <a:r>
              <a:rPr lang="id-ID" dirty="0" smtClean="0">
                <a:latin typeface="Bookman Old Style" panose="02050604050505020204" pitchFamily="18" charset="0"/>
              </a:rPr>
              <a:t>	</a:t>
            </a:r>
            <a:r>
              <a:rPr lang="de-DE" dirty="0" smtClean="0">
                <a:latin typeface="Bookman Old Style" panose="02050604050505020204" pitchFamily="18" charset="0"/>
              </a:rPr>
              <a:t>: </a:t>
            </a:r>
            <a:r>
              <a:rPr lang="de-DE" dirty="0">
                <a:latin typeface="Bookman Old Style" panose="02050604050505020204" pitchFamily="18" charset="0"/>
              </a:rPr>
              <a:t>waktu (detik)</a:t>
            </a:r>
          </a:p>
        </p:txBody>
      </p:sp>
    </p:spTree>
    <p:extLst>
      <p:ext uri="{BB962C8B-B14F-4D97-AF65-F5344CB8AC3E}">
        <p14:creationId xmlns:p14="http://schemas.microsoft.com/office/powerpoint/2010/main" val="40079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24000"/>
            <a:ext cx="4837737" cy="25491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4648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2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RANGKAIAN LISTRIK I</a:t>
            </a:r>
            <a:r>
              <a:rPr lang="id-ID" dirty="0" smtClean="0">
                <a:latin typeface="Aharoni" pitchFamily="2" charset="-79"/>
                <a:cs typeface="Aharoni" pitchFamily="2" charset="-79"/>
              </a:rPr>
              <a:t>I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6324600"/>
            <a:ext cx="464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6400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PRODI TEKNIK ELEKTRO - ITK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82714"/>
            <a:ext cx="9296400" cy="70788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id-ID" sz="4000" dirty="0" smtClean="0">
                <a:solidFill>
                  <a:schemeClr val="bg1"/>
                </a:solidFill>
                <a:latin typeface="Britannic Bold" pitchFamily="34" charset="0"/>
                <a:ea typeface="DFKai-SB" pitchFamily="65" charset="-120"/>
              </a:rPr>
              <a:t>FUNGSI PERIODIK</a:t>
            </a:r>
            <a:endParaRPr lang="en-US" sz="4000" dirty="0">
              <a:solidFill>
                <a:schemeClr val="bg1"/>
              </a:solidFill>
              <a:latin typeface="Britannic Bold" pitchFamily="34" charset="0"/>
              <a:ea typeface="DFKai-SB" pitchFamily="65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589" y="1468979"/>
            <a:ext cx="27432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 smtClean="0">
                <a:latin typeface="Bookman Old Style" panose="02050604050505020204" pitchFamily="18" charset="0"/>
              </a:rPr>
              <a:t>Nilai Efektif </a:t>
            </a:r>
          </a:p>
          <a:p>
            <a:pPr algn="ctr">
              <a:spcBef>
                <a:spcPct val="30000"/>
              </a:spcBef>
              <a:buClr>
                <a:srgbClr val="FF9900"/>
              </a:buClr>
              <a:tabLst>
                <a:tab pos="93663" algn="l"/>
              </a:tabLst>
              <a:defRPr/>
            </a:pPr>
            <a:r>
              <a:rPr lang="id-ID" b="1" u="sng" dirty="0" smtClean="0">
                <a:latin typeface="Bookman Old Style" panose="02050604050505020204" pitchFamily="18" charset="0"/>
              </a:rPr>
              <a:t>(</a:t>
            </a:r>
            <a:r>
              <a:rPr lang="id-ID" b="1" i="1" u="sng" dirty="0" smtClean="0">
                <a:latin typeface="Bookman Old Style" panose="02050604050505020204" pitchFamily="18" charset="0"/>
              </a:rPr>
              <a:t>root mean square</a:t>
            </a:r>
            <a:r>
              <a:rPr lang="id-ID" b="1" u="sng" dirty="0"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" y="2475016"/>
            <a:ext cx="350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>
                <a:latin typeface="Bookman Old Style" panose="02050604050505020204" pitchFamily="18" charset="0"/>
              </a:rPr>
              <a:t>Nilai tegangan/arus bolak balik (AC) yang dapat menghasilkan panas sama besar dengan yang dihasilkan tegangan/arus searah (DC)</a:t>
            </a:r>
            <a:endParaRPr lang="id-ID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240507"/>
              </p:ext>
            </p:extLst>
          </p:nvPr>
        </p:nvGraphicFramePr>
        <p:xfrm>
          <a:off x="676034" y="4404097"/>
          <a:ext cx="3067532" cy="87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5" imgW="1562040" imgH="444240" progId="Equation.3">
                  <p:embed/>
                </p:oleObj>
              </mc:Choice>
              <mc:Fallback>
                <p:oleObj name="Equation" r:id="rId5" imgW="15620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034" y="4404097"/>
                        <a:ext cx="3067532" cy="872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15604"/>
              </p:ext>
            </p:extLst>
          </p:nvPr>
        </p:nvGraphicFramePr>
        <p:xfrm>
          <a:off x="676034" y="5294900"/>
          <a:ext cx="3067532" cy="84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7" imgW="1612800" imgH="444240" progId="Equation.3">
                  <p:embed/>
                </p:oleObj>
              </mc:Choice>
              <mc:Fallback>
                <p:oleObj name="Equation" r:id="rId7" imgW="16128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6034" y="5294900"/>
                        <a:ext cx="3067532" cy="844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647701"/>
              </p:ext>
            </p:extLst>
          </p:nvPr>
        </p:nvGraphicFramePr>
        <p:xfrm>
          <a:off x="5791200" y="4309617"/>
          <a:ext cx="190817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9" imgW="1002960" imgH="838080" progId="Equation.3">
                  <p:embed/>
                </p:oleObj>
              </mc:Choice>
              <mc:Fallback>
                <p:oleObj name="Equation" r:id="rId9" imgW="1002960" imgH="838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0" y="4309617"/>
                        <a:ext cx="1908175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2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1117</Words>
  <Application>Microsoft Office PowerPoint</Application>
  <PresentationFormat>On-screen Show (4:3)</PresentationFormat>
  <Paragraphs>343</Paragraphs>
  <Slides>35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DFKai-SB</vt:lpstr>
      <vt:lpstr>Aharoni</vt:lpstr>
      <vt:lpstr>Arial</vt:lpstr>
      <vt:lpstr>Bookman Old Style</vt:lpstr>
      <vt:lpstr>Britannic Bold</vt:lpstr>
      <vt:lpstr>Calibri</vt:lpstr>
      <vt:lpstr>Times New Roman</vt:lpstr>
      <vt:lpstr>Wingdings</vt:lpstr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nita indriani</dc:creator>
  <cp:lastModifiedBy>Nita</cp:lastModifiedBy>
  <cp:revision>250</cp:revision>
  <dcterms:created xsi:type="dcterms:W3CDTF">2016-02-09T08:45:43Z</dcterms:created>
  <dcterms:modified xsi:type="dcterms:W3CDTF">2017-09-07T02:25:21Z</dcterms:modified>
</cp:coreProperties>
</file>