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4" r:id="rId3"/>
    <p:sldId id="342" r:id="rId4"/>
    <p:sldId id="363" r:id="rId5"/>
    <p:sldId id="400" r:id="rId6"/>
    <p:sldId id="399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364" r:id="rId17"/>
    <p:sldId id="38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1" r:id="rId28"/>
    <p:sldId id="422" r:id="rId29"/>
    <p:sldId id="423" r:id="rId30"/>
    <p:sldId id="424" r:id="rId31"/>
    <p:sldId id="425" r:id="rId32"/>
    <p:sldId id="426" r:id="rId33"/>
    <p:sldId id="419" r:id="rId34"/>
    <p:sldId id="420" r:id="rId35"/>
    <p:sldId id="42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>
        <p:scale>
          <a:sx n="80" d="100"/>
          <a:sy n="80" d="100"/>
        </p:scale>
        <p:origin x="936" y="-13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9F23-5362-4E91-A6A1-693BA717AD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B5FF4-E91E-4391-BC97-89BE925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2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5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38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8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Dc L SC C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9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5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43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8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9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8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9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7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2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0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5F3E-9E7D-42F2-BF49-E8A8B5852F27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4.wmf"/><Relationship Id="rId4" Type="http://schemas.openxmlformats.org/officeDocument/2006/relationships/image" Target="../media/image45.jpeg"/><Relationship Id="rId9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0"/>
            <a:ext cx="6629400" cy="48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1" descr="D:\ITK\PROMOSI ITK\LOGO + TYPO ITK (paten) kec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916361"/>
            <a:ext cx="2819400" cy="186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590800" y="228600"/>
            <a:ext cx="65532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RANGKAIAN LISTRIK I</a:t>
            </a: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I</a:t>
            </a:r>
            <a:b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</a:b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EL12</a:t>
            </a:r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0</a:t>
            </a:r>
            <a:r>
              <a:rPr lang="id-ID" sz="4800" dirty="0">
                <a:solidFill>
                  <a:schemeClr val="bg1"/>
                </a:solidFill>
                <a:latin typeface="Britannic Bold" pitchFamily="34" charset="0"/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4170402"/>
            <a:ext cx="6037229" cy="553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id-ID" sz="3000" dirty="0" smtClean="0">
                <a:latin typeface="Britannic Bold" pitchFamily="34" charset="0"/>
              </a:rPr>
              <a:t>PROGRAM STUDI TEKNIK ELEKTRO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36148" y="3093184"/>
            <a:ext cx="56220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Nita Indriani Pertiwi, 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S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.,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endParaRPr lang="id-ID" sz="320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Thorikul Huda, S.T.,M.T.</a:t>
            </a:r>
            <a:endParaRPr lang="id-ID" sz="3200" dirty="0">
              <a:solidFill>
                <a:schemeClr val="bg1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" y="2904423"/>
            <a:ext cx="2362270" cy="189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916360"/>
            <a:ext cx="2574774" cy="186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9131" r="7003" b="8202"/>
          <a:stretch/>
        </p:blipFill>
        <p:spPr>
          <a:xfrm>
            <a:off x="68706" y="4916361"/>
            <a:ext cx="2403019" cy="18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Kapasitor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097749"/>
              </p:ext>
            </p:extLst>
          </p:nvPr>
        </p:nvGraphicFramePr>
        <p:xfrm>
          <a:off x="3300413" y="1460500"/>
          <a:ext cx="4249737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4" imgW="2501640" imgH="1091880" progId="Equation.3">
                  <p:embed/>
                </p:oleObj>
              </mc:Choice>
              <mc:Fallback>
                <p:oleObj name="Equation" r:id="rId4" imgW="2501640" imgH="1091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413" y="1460500"/>
                        <a:ext cx="4249737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32295" y="379685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Dimana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19274"/>
              </p:ext>
            </p:extLst>
          </p:nvPr>
        </p:nvGraphicFramePr>
        <p:xfrm>
          <a:off x="1692275" y="3789363"/>
          <a:ext cx="14033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6" imgW="698400" imgH="228600" progId="Equation.3">
                  <p:embed/>
                </p:oleObj>
              </mc:Choice>
              <mc:Fallback>
                <p:oleObj name="Equation" r:id="rId6" imgW="69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3789363"/>
                        <a:ext cx="1403350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3351245" y="3783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44240"/>
              </p:ext>
            </p:extLst>
          </p:nvPr>
        </p:nvGraphicFramePr>
        <p:xfrm>
          <a:off x="4629150" y="3581400"/>
          <a:ext cx="2419350" cy="81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8" imgW="1282680" imgH="431640" progId="Equation.3">
                  <p:embed/>
                </p:oleObj>
              </mc:Choice>
              <mc:Fallback>
                <p:oleObj name="Equation" r:id="rId8" imgW="12826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29150" y="3581400"/>
                        <a:ext cx="2419350" cy="81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84394" y="5127617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Sehingga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52557"/>
              </p:ext>
            </p:extLst>
          </p:nvPr>
        </p:nvGraphicFramePr>
        <p:xfrm>
          <a:off x="2146300" y="4603750"/>
          <a:ext cx="46497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10" imgW="2463480" imgH="838080" progId="Equation.3">
                  <p:embed/>
                </p:oleObj>
              </mc:Choice>
              <mc:Fallback>
                <p:oleObj name="Equation" r:id="rId10" imgW="246348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6300" y="4603750"/>
                        <a:ext cx="4649788" cy="157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594" y="1392964"/>
            <a:ext cx="3048000" cy="22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Kapasitor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" y="1969294"/>
            <a:ext cx="4309678" cy="2726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00" y="2077640"/>
            <a:ext cx="4510688" cy="25098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1000" y="4863941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rata – rata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C = 0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Resistor 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93100"/>
              </p:ext>
            </p:extLst>
          </p:nvPr>
        </p:nvGraphicFramePr>
        <p:xfrm>
          <a:off x="3332162" y="1636476"/>
          <a:ext cx="24796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4" imgW="1460160" imgH="634680" progId="Equation.3">
                  <p:embed/>
                </p:oleObj>
              </mc:Choice>
              <mc:Fallback>
                <p:oleObj name="Equation" r:id="rId4" imgW="146016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2162" y="1636476"/>
                        <a:ext cx="2479675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32295" y="379685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Dimana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95890"/>
              </p:ext>
            </p:extLst>
          </p:nvPr>
        </p:nvGraphicFramePr>
        <p:xfrm>
          <a:off x="1870075" y="3611563"/>
          <a:ext cx="10461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6" imgW="520560" imgH="393480" progId="Equation.3">
                  <p:embed/>
                </p:oleObj>
              </mc:Choice>
              <mc:Fallback>
                <p:oleObj name="Equation" r:id="rId6" imgW="520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0075" y="3611563"/>
                        <a:ext cx="104616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3351245" y="3783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15487"/>
              </p:ext>
            </p:extLst>
          </p:nvPr>
        </p:nvGraphicFramePr>
        <p:xfrm>
          <a:off x="4987925" y="3771900"/>
          <a:ext cx="1700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8" imgW="901440" imgH="228600" progId="Equation.3">
                  <p:embed/>
                </p:oleObj>
              </mc:Choice>
              <mc:Fallback>
                <p:oleObj name="Equation" r:id="rId8" imgW="901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7925" y="3771900"/>
                        <a:ext cx="170021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84394" y="5127617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Sehingga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57900"/>
              </p:ext>
            </p:extLst>
          </p:nvPr>
        </p:nvGraphicFramePr>
        <p:xfrm>
          <a:off x="2146300" y="4603750"/>
          <a:ext cx="46497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10" imgW="2463480" imgH="838080" progId="Equation.3">
                  <p:embed/>
                </p:oleObj>
              </mc:Choice>
              <mc:Fallback>
                <p:oleObj name="Equation" r:id="rId10" imgW="246348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6300" y="4603750"/>
                        <a:ext cx="4649788" cy="157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195" y="1460500"/>
            <a:ext cx="2390775" cy="20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Kapasitor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71154" y="4623368"/>
            <a:ext cx="443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rata – rata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R=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4" y="1815840"/>
            <a:ext cx="4249356" cy="23072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617" y="1567954"/>
            <a:ext cx="4382565" cy="2705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5" y="4542125"/>
            <a:ext cx="2590800" cy="7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Rumus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Umum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0792" y="1514237"/>
            <a:ext cx="682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Untuk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err="1" smtClean="0">
                <a:latin typeface="Bookman Old Style" panose="02050604050505020204" pitchFamily="18" charset="0"/>
              </a:rPr>
              <a:t>komponen</a:t>
            </a:r>
            <a:r>
              <a:rPr lang="en-US" b="1" dirty="0" smtClean="0">
                <a:latin typeface="Bookman Old Style" panose="02050604050505020204" pitchFamily="18" charset="0"/>
              </a:rPr>
              <a:t> L </a:t>
            </a:r>
            <a:r>
              <a:rPr lang="en-US" b="1" dirty="0" err="1" smtClean="0">
                <a:latin typeface="Bookman Old Style" panose="02050604050505020204" pitchFamily="18" charset="0"/>
              </a:rPr>
              <a:t>dan</a:t>
            </a:r>
            <a:r>
              <a:rPr lang="en-US" b="1" dirty="0" smtClean="0">
                <a:latin typeface="Bookman Old Style" panose="02050604050505020204" pitchFamily="18" charset="0"/>
              </a:rPr>
              <a:t> C </a:t>
            </a:r>
            <a:r>
              <a:rPr lang="en-US" b="1" dirty="0" err="1" smtClean="0">
                <a:latin typeface="Bookman Old Style" panose="02050604050505020204" pitchFamily="18" charset="0"/>
              </a:rPr>
              <a:t>dapat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err="1" smtClean="0">
                <a:latin typeface="Bookman Old Style" panose="02050604050505020204" pitchFamily="18" charset="0"/>
              </a:rPr>
              <a:t>diambil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err="1" smtClean="0">
                <a:latin typeface="Bookman Old Style" panose="02050604050505020204" pitchFamily="18" charset="0"/>
              </a:rPr>
              <a:t>rumus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err="1" smtClean="0">
                <a:latin typeface="Bookman Old Style" panose="02050604050505020204" pitchFamily="18" charset="0"/>
              </a:rPr>
              <a:t>umum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75772"/>
              </p:ext>
            </p:extLst>
          </p:nvPr>
        </p:nvGraphicFramePr>
        <p:xfrm>
          <a:off x="1222546" y="2118122"/>
          <a:ext cx="20272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1193760" imgH="457200" progId="Equation.3">
                  <p:embed/>
                </p:oleObj>
              </mc:Choice>
              <mc:Fallback>
                <p:oleObj name="Equation" r:id="rId4" imgW="11937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546" y="2118122"/>
                        <a:ext cx="2027238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229100" y="2118122"/>
            <a:ext cx="415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bertanda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+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kapasitor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bertanda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–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induktor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83" y="3407540"/>
            <a:ext cx="4248150" cy="4987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3994178"/>
            <a:ext cx="5098533" cy="846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28" y="4841053"/>
            <a:ext cx="3832205" cy="7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Rumus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Umum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524000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Daya</a:t>
            </a:r>
            <a:r>
              <a:rPr lang="en-US" b="1" dirty="0" smtClean="0">
                <a:latin typeface="Bookman Old Style" panose="02050604050505020204" pitchFamily="18" charset="0"/>
              </a:rPr>
              <a:t> rata- rata  :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2930" y="5219053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Nilai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b="1" dirty="0" err="1" smtClean="0">
                <a:latin typeface="Bookman Old Style" panose="02050604050505020204" pitchFamily="18" charset="0"/>
              </a:rPr>
              <a:t>efektif</a:t>
            </a:r>
            <a:r>
              <a:rPr lang="en-US" b="1" dirty="0" smtClean="0">
                <a:latin typeface="Bookman Old Style" panose="02050604050505020204" pitchFamily="18" charset="0"/>
              </a:rPr>
              <a:t>  :</a:t>
            </a:r>
            <a:endParaRPr lang="en-US" b="1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87437"/>
              </p:ext>
            </p:extLst>
          </p:nvPr>
        </p:nvGraphicFramePr>
        <p:xfrm>
          <a:off x="2709368" y="4982476"/>
          <a:ext cx="2624632" cy="87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4" imgW="1257120" imgH="419040" progId="Equation.3">
                  <p:embed/>
                </p:oleObj>
              </mc:Choice>
              <mc:Fallback>
                <p:oleObj name="Equation" r:id="rId4" imgW="12571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9368" y="4982476"/>
                        <a:ext cx="2624632" cy="878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30423"/>
              </p:ext>
            </p:extLst>
          </p:nvPr>
        </p:nvGraphicFramePr>
        <p:xfrm>
          <a:off x="732931" y="2065387"/>
          <a:ext cx="6353670" cy="27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6" imgW="3187440" imgH="1396800" progId="Equation.3">
                  <p:embed/>
                </p:oleObj>
              </mc:Choice>
              <mc:Fallback>
                <p:oleObj name="Equation" r:id="rId6" imgW="3187440" imgH="139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931" y="2065387"/>
                        <a:ext cx="6353670" cy="27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447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just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smtClean="0">
                <a:latin typeface="Bookman Old Style" panose="02050604050505020204" pitchFamily="18" charset="0"/>
              </a:rPr>
              <a:t>1.	</a:t>
            </a:r>
            <a:r>
              <a:rPr lang="en-US" dirty="0" err="1" smtClean="0">
                <a:latin typeface="Bookman Old Style" panose="02050604050505020204" pitchFamily="18" charset="0"/>
              </a:rPr>
              <a:t>Sebuah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dilewati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sebesar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i</a:t>
            </a:r>
            <a:r>
              <a:rPr lang="en-US" dirty="0" smtClean="0">
                <a:latin typeface="Bookman Old Style" panose="02050604050505020204" pitchFamily="18" charset="0"/>
              </a:rPr>
              <a:t>(</a:t>
            </a:r>
            <a:r>
              <a:rPr lang="en-US" i="1" dirty="0" smtClean="0">
                <a:latin typeface="Bookman Old Style" panose="02050604050505020204" pitchFamily="18" charset="0"/>
              </a:rPr>
              <a:t>t</a:t>
            </a:r>
            <a:r>
              <a:rPr lang="en-US" dirty="0" smtClean="0">
                <a:latin typeface="Bookman Old Style" panose="02050604050505020204" pitchFamily="18" charset="0"/>
              </a:rPr>
              <a:t>) = 15 sin (10</a:t>
            </a:r>
            <a:r>
              <a:rPr lang="en-US" i="1" dirty="0" smtClean="0">
                <a:latin typeface="Bookman Old Style" panose="02050604050505020204" pitchFamily="18" charset="0"/>
              </a:rPr>
              <a:t>t + </a:t>
            </a:r>
            <a:r>
              <a:rPr lang="en-US" dirty="0">
                <a:latin typeface="Bookman Old Style" panose="02050604050505020204" pitchFamily="18" charset="0"/>
              </a:rPr>
              <a:t>6</a:t>
            </a:r>
            <a:r>
              <a:rPr lang="en-US" dirty="0" smtClean="0">
                <a:latin typeface="Bookman Old Style" panose="02050604050505020204" pitchFamily="18" charset="0"/>
              </a:rPr>
              <a:t>0°)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en-US" dirty="0" smtClean="0">
                <a:latin typeface="Bookman Old Style" panose="02050604050505020204" pitchFamily="18" charset="0"/>
              </a:rPr>
              <a:t>(</a:t>
            </a:r>
            <a:r>
              <a:rPr lang="en-US" i="1" dirty="0" smtClean="0">
                <a:latin typeface="Bookman Old Style" panose="02050604050505020204" pitchFamily="18" charset="0"/>
              </a:rPr>
              <a:t>t) = </a:t>
            </a:r>
            <a:r>
              <a:rPr lang="en-US" dirty="0" smtClean="0">
                <a:latin typeface="Bookman Old Style" panose="02050604050505020204" pitchFamily="18" charset="0"/>
              </a:rPr>
              <a:t>80 cos (10</a:t>
            </a:r>
            <a:r>
              <a:rPr lang="en-US" i="1" dirty="0" smtClean="0">
                <a:latin typeface="Bookman Old Style" panose="02050604050505020204" pitchFamily="18" charset="0"/>
              </a:rPr>
              <a:t>t</a:t>
            </a:r>
            <a:r>
              <a:rPr lang="en-US" dirty="0" smtClean="0">
                <a:latin typeface="Bookman Old Style" panose="02050604050505020204" pitchFamily="18" charset="0"/>
              </a:rPr>
              <a:t> + 20°),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berapa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rata-rata yang </a:t>
            </a:r>
            <a:r>
              <a:rPr lang="en-US" dirty="0" err="1" smtClean="0">
                <a:latin typeface="Bookman Old Style" panose="02050604050505020204" pitchFamily="18" charset="0"/>
              </a:rPr>
              <a:t>dierap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?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50640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Jawab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3329"/>
              </p:ext>
            </p:extLst>
          </p:nvPr>
        </p:nvGraphicFramePr>
        <p:xfrm>
          <a:off x="1009650" y="3403263"/>
          <a:ext cx="71247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4" imgW="4140000" imgH="1066680" progId="Equation.3">
                  <p:embed/>
                </p:oleObj>
              </mc:Choice>
              <mc:Fallback>
                <p:oleObj name="Equation" r:id="rId4" imgW="41400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03263"/>
                        <a:ext cx="7124700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28179"/>
              </p:ext>
            </p:extLst>
          </p:nvPr>
        </p:nvGraphicFramePr>
        <p:xfrm>
          <a:off x="1059656" y="2963606"/>
          <a:ext cx="4350544" cy="33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6" imgW="2654280" imgH="203040" progId="Equation.3">
                  <p:embed/>
                </p:oleObj>
              </mc:Choice>
              <mc:Fallback>
                <p:oleObj name="Equation" r:id="rId6" imgW="2654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656" y="2963606"/>
                        <a:ext cx="4350544" cy="332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990600" y="5380635"/>
            <a:ext cx="308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rata-rata : </a:t>
            </a:r>
            <a:r>
              <a:rPr lang="en-US" dirty="0" smtClean="0">
                <a:latin typeface="Bookman Old Style" panose="02050604050505020204" pitchFamily="18" charset="0"/>
              </a:rPr>
              <a:t>385,7 W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524000"/>
            <a:ext cx="80772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 algn="just">
              <a:spcBef>
                <a:spcPct val="30000"/>
              </a:spcBef>
              <a:buClr>
                <a:srgbClr val="FF9900"/>
              </a:buClr>
              <a:buAutoNum type="arabicPeriod" startAt="2"/>
              <a:tabLst>
                <a:tab pos="93663" algn="l"/>
                <a:tab pos="463550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Sebuah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12 </a:t>
            </a:r>
            <a:r>
              <a:rPr lang="en-US" i="1" dirty="0" smtClean="0">
                <a:latin typeface="Bookman Old Style" panose="02050604050505020204" pitchFamily="18" charset="0"/>
              </a:rPr>
              <a:t>cos </a:t>
            </a:r>
            <a:r>
              <a:rPr lang="en-US" dirty="0" smtClean="0">
                <a:latin typeface="Bookman Old Style" panose="02050604050505020204" pitchFamily="18" charset="0"/>
              </a:rPr>
              <a:t>2000</a:t>
            </a:r>
            <a:r>
              <a:rPr lang="en-US" i="1" dirty="0" smtClean="0">
                <a:latin typeface="Bookman Old Style" panose="02050604050505020204" pitchFamily="18" charset="0"/>
              </a:rPr>
              <a:t>t </a:t>
            </a:r>
            <a:r>
              <a:rPr lang="en-US" dirty="0" err="1" smtClean="0">
                <a:latin typeface="Bookman Old Style" panose="02050604050505020204" pitchFamily="18" charset="0"/>
              </a:rPr>
              <a:t>menyuplai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parallel yang </a:t>
            </a:r>
            <a:r>
              <a:rPr lang="en-US" dirty="0" err="1" smtClean="0">
                <a:latin typeface="Bookman Old Style" panose="02050604050505020204" pitchFamily="18" charset="0"/>
              </a:rPr>
              <a:t>terdiri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atas</a:t>
            </a:r>
            <a:r>
              <a:rPr lang="en-US" dirty="0" smtClean="0">
                <a:latin typeface="Bookman Old Style" panose="02050604050505020204" pitchFamily="18" charset="0"/>
              </a:rPr>
              <a:t> resistor 200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inductor 0,2H. </a:t>
            </a:r>
            <a:r>
              <a:rPr lang="en-US" dirty="0" err="1" smtClean="0">
                <a:latin typeface="Bookman Old Style" panose="02050604050505020204" pitchFamily="18" charset="0"/>
              </a:rPr>
              <a:t>Jika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diasumsikan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terjadi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kondisi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steady state</a:t>
            </a:r>
            <a:r>
              <a:rPr lang="en-US" dirty="0" smtClean="0">
                <a:latin typeface="Bookman Old Style" panose="02050604050505020204" pitchFamily="18" charset="0"/>
              </a:rPr>
              <a:t> , </a:t>
            </a:r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diserap</a:t>
            </a:r>
            <a:r>
              <a:rPr lang="en-US" dirty="0" smtClean="0">
                <a:latin typeface="Bookman Old Style" panose="02050604050505020204" pitchFamily="18" charset="0"/>
              </a:rPr>
              <a:t>/</a:t>
            </a:r>
            <a:r>
              <a:rPr lang="en-US" dirty="0" err="1" smtClean="0">
                <a:latin typeface="Bookman Old Style" panose="02050604050505020204" pitchFamily="18" charset="0"/>
              </a:rPr>
              <a:t>dikirim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t = </a:t>
            </a:r>
            <a:r>
              <a:rPr lang="en-US" dirty="0" smtClean="0">
                <a:latin typeface="Bookman Old Style" panose="02050604050505020204" pitchFamily="18" charset="0"/>
              </a:rPr>
              <a:t>1 </a:t>
            </a:r>
            <a:r>
              <a:rPr lang="en-US" i="1" dirty="0" err="1" smtClean="0">
                <a:latin typeface="Bookman Old Style" panose="02050604050505020204" pitchFamily="18" charset="0"/>
              </a:rPr>
              <a:t>ms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resistor, </a:t>
            </a:r>
            <a:r>
              <a:rPr lang="en-US" dirty="0" err="1" smtClean="0">
                <a:latin typeface="Bookman Old Style" panose="02050604050505020204" pitchFamily="18" charset="0"/>
              </a:rPr>
              <a:t>induktor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sinus</a:t>
            </a:r>
            <a:r>
              <a:rPr lang="en-US" dirty="0" smtClean="0">
                <a:latin typeface="Bookman Old Style" panose="02050604050505020204" pitchFamily="18" charset="0"/>
              </a:rPr>
              <a:t>!</a:t>
            </a:r>
          </a:p>
          <a:p>
            <a:pPr algn="just">
              <a:spcBef>
                <a:spcPct val="30000"/>
              </a:spcBef>
              <a:buClr>
                <a:srgbClr val="FF9900"/>
              </a:buClr>
              <a:tabLst>
                <a:tab pos="93663" algn="l"/>
                <a:tab pos="463550" algn="l"/>
              </a:tabLst>
              <a:defRPr/>
            </a:pPr>
            <a:endParaRPr lang="en-US" sz="11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spcBef>
                <a:spcPct val="30000"/>
              </a:spcBef>
              <a:buClr>
                <a:srgbClr val="FF9900"/>
              </a:buClr>
              <a:buAutoNum type="arabicPeriod" startAt="3"/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Sebuah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I </a:t>
            </a:r>
            <a:r>
              <a:rPr lang="en-US" dirty="0">
                <a:latin typeface="Bookman Old Style" panose="02050604050505020204" pitchFamily="18" charset="0"/>
              </a:rPr>
              <a:t>= 10 &lt;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30° </a:t>
            </a:r>
            <a:r>
              <a:rPr lang="en-US" dirty="0" smtClean="0">
                <a:latin typeface="Bookman Old Style" panose="02050604050505020204" pitchFamily="18" charset="0"/>
              </a:rPr>
              <a:t>A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melalui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impedansi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Z 20</a:t>
            </a:r>
            <a:r>
              <a:rPr lang="en-US" i="1" dirty="0" smtClean="0">
                <a:latin typeface="Bookman Old Style" panose="02050604050505020204" pitchFamily="18" charset="0"/>
              </a:rPr>
              <a:t>&lt; </a:t>
            </a:r>
            <a:r>
              <a:rPr lang="en-US" i="1" dirty="0">
                <a:latin typeface="Bookman Old Style" panose="02050604050505020204" pitchFamily="18" charset="0"/>
              </a:rPr>
              <a:t>- </a:t>
            </a:r>
            <a:r>
              <a:rPr lang="en-US" dirty="0">
                <a:latin typeface="Bookman Old Style" panose="02050604050505020204" pitchFamily="18" charset="0"/>
              </a:rPr>
              <a:t>22</a:t>
            </a:r>
            <a:r>
              <a:rPr lang="en-US" dirty="0" smtClean="0">
                <a:latin typeface="Bookman Old Style" panose="02050604050505020204" pitchFamily="18" charset="0"/>
              </a:rPr>
              <a:t>° ohm, </a:t>
            </a:r>
            <a:r>
              <a:rPr lang="en-US" dirty="0" err="1">
                <a:latin typeface="Bookman Old Style" panose="02050604050505020204" pitchFamily="18" charset="0"/>
              </a:rPr>
              <a:t>tentukan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daya</a:t>
            </a:r>
            <a:r>
              <a:rPr lang="en-US" dirty="0">
                <a:latin typeface="Bookman Old Style" panose="02050604050505020204" pitchFamily="18" charset="0"/>
              </a:rPr>
              <a:t> rata-rata yang </a:t>
            </a:r>
            <a:r>
              <a:rPr lang="en-US" dirty="0" err="1">
                <a:latin typeface="Bookman Old Style" panose="02050604050505020204" pitchFamily="18" charset="0"/>
              </a:rPr>
              <a:t>dikirim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impedansi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?</a:t>
            </a:r>
          </a:p>
          <a:p>
            <a:pPr algn="just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</a:p>
          <a:p>
            <a:pPr algn="just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endParaRPr lang="id-ID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28751"/>
              </p:ext>
            </p:extLst>
          </p:nvPr>
        </p:nvGraphicFramePr>
        <p:xfrm>
          <a:off x="1257490" y="3995978"/>
          <a:ext cx="2857310" cy="61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4" imgW="1866600" imgH="406080" progId="Equation.3">
                  <p:embed/>
                </p:oleObj>
              </mc:Choice>
              <mc:Fallback>
                <p:oleObj name="Equation" r:id="rId4" imgW="1866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490" y="3995978"/>
                        <a:ext cx="2857310" cy="615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68883"/>
              </p:ext>
            </p:extLst>
          </p:nvPr>
        </p:nvGraphicFramePr>
        <p:xfrm>
          <a:off x="1206880" y="4734354"/>
          <a:ext cx="3666150" cy="1256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6" imgW="2374560" imgH="812520" progId="Equation.3">
                  <p:embed/>
                </p:oleObj>
              </mc:Choice>
              <mc:Fallback>
                <p:oleObj name="Equation" r:id="rId6" imgW="237456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880" y="4734354"/>
                        <a:ext cx="3666150" cy="1256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3764" y="1310445"/>
            <a:ext cx="7630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kompleks</a:t>
            </a:r>
            <a:r>
              <a:rPr lang="en-US" dirty="0" smtClean="0">
                <a:latin typeface="Bookman Old Style" panose="02050604050505020204" pitchFamily="18" charset="0"/>
              </a:rPr>
              <a:t> (S)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produk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</a:t>
            </a:r>
            <a:r>
              <a:rPr lang="en-US" dirty="0" err="1" smtClean="0">
                <a:latin typeface="Bookman Old Style" panose="02050604050505020204" pitchFamily="18" charset="0"/>
              </a:rPr>
              <a:t>onjugate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r>
              <a:rPr lang="en-US" dirty="0" err="1" smtClean="0">
                <a:latin typeface="Bookman Old Style" panose="02050604050505020204" pitchFamily="18" charset="0"/>
              </a:rPr>
              <a:t>kompleks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723900" y="1470025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pic>
        <p:nvPicPr>
          <p:cNvPr id="10" name="Picture 24" descr="11-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822" y="2529645"/>
            <a:ext cx="2230438" cy="2743200"/>
          </a:xfrm>
          <a:prstGeom prst="rect">
            <a:avLst/>
          </a:prstGeom>
          <a:noFill/>
          <a:ln/>
        </p:spPr>
      </p:pic>
      <p:graphicFrame>
        <p:nvGraphicFramePr>
          <p:cNvPr id="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68975"/>
              </p:ext>
            </p:extLst>
          </p:nvPr>
        </p:nvGraphicFramePr>
        <p:xfrm>
          <a:off x="4168775" y="2491799"/>
          <a:ext cx="3657600" cy="45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5" imgW="1841400" imgH="228600" progId="Equation.3">
                  <p:embed/>
                </p:oleObj>
              </mc:Choice>
              <mc:Fallback>
                <p:oleObj name="Equation" r:id="rId5" imgW="1841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491799"/>
                        <a:ext cx="3657600" cy="450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85380"/>
              </p:ext>
            </p:extLst>
          </p:nvPr>
        </p:nvGraphicFramePr>
        <p:xfrm>
          <a:off x="4188631" y="3132872"/>
          <a:ext cx="3714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7" imgW="1841400" imgH="393480" progId="Equation.3">
                  <p:embed/>
                </p:oleObj>
              </mc:Choice>
              <mc:Fallback>
                <p:oleObj name="Equation" r:id="rId7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631" y="3132872"/>
                        <a:ext cx="37147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604710"/>
              </p:ext>
            </p:extLst>
          </p:nvPr>
        </p:nvGraphicFramePr>
        <p:xfrm>
          <a:off x="3060700" y="4168206"/>
          <a:ext cx="5930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9" imgW="3136680" imgH="228600" progId="Equation.3">
                  <p:embed/>
                </p:oleObj>
              </mc:Choice>
              <mc:Fallback>
                <p:oleObj name="Equation" r:id="rId9" imgW="313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168206"/>
                        <a:ext cx="5930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3581400" y="4800600"/>
            <a:ext cx="5105400" cy="701675"/>
            <a:chOff x="2064" y="1920"/>
            <a:chExt cx="3216" cy="442"/>
          </a:xfrm>
        </p:grpSpPr>
        <p:sp>
          <p:nvSpPr>
            <p:cNvPr id="15" name="AutoShape 14"/>
            <p:cNvSpPr>
              <a:spLocks/>
            </p:cNvSpPr>
            <p:nvPr/>
          </p:nvSpPr>
          <p:spPr bwMode="auto">
            <a:xfrm rot="16200000">
              <a:off x="2880" y="1344"/>
              <a:ext cx="192" cy="1344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 rot="16200000">
              <a:off x="4512" y="1344"/>
              <a:ext cx="192" cy="1344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064" y="2112"/>
              <a:ext cx="30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i="1"/>
                <a:t>S</a:t>
              </a:r>
              <a:r>
                <a:rPr lang="en-US" altLang="en-US" sz="2000" b="1"/>
                <a:t>  =      </a:t>
              </a:r>
              <a:r>
                <a:rPr lang="en-US" altLang="en-US" sz="2000" b="1">
                  <a:solidFill>
                    <a:srgbClr val="FF0000"/>
                  </a:solidFill>
                </a:rPr>
                <a:t>P</a:t>
              </a:r>
              <a:r>
                <a:rPr lang="en-US" altLang="en-US" sz="2000" b="1"/>
                <a:t>             +   j               </a:t>
              </a:r>
              <a:r>
                <a:rPr lang="en-US" altLang="en-US" sz="2000" b="1">
                  <a:solidFill>
                    <a:srgbClr val="FF0000"/>
                  </a:solidFill>
                </a:rPr>
                <a:t>Q</a:t>
              </a:r>
              <a:r>
                <a:rPr lang="en-US" altLang="en-US" sz="2000" b="1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09600" y="1903372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>
              <a:spcBef>
                <a:spcPct val="50000"/>
              </a:spcBef>
            </a:pPr>
            <a:r>
              <a:rPr lang="en-US" altLang="en-US" sz="2000" b="1" i="1" dirty="0"/>
              <a:t>S</a:t>
            </a:r>
            <a:r>
              <a:rPr lang="en-US" altLang="en-US" sz="2000" b="1" dirty="0"/>
              <a:t>  =      </a:t>
            </a:r>
            <a:r>
              <a:rPr lang="en-US" altLang="en-US" sz="2000" b="1" dirty="0">
                <a:solidFill>
                  <a:srgbClr val="FF0000"/>
                </a:solidFill>
              </a:rPr>
              <a:t>P</a:t>
            </a:r>
            <a:r>
              <a:rPr lang="en-US" altLang="en-US" sz="2000" b="1" dirty="0"/>
              <a:t>     </a:t>
            </a:r>
            <a:r>
              <a:rPr lang="en-US" altLang="en-US" sz="2000" b="1" dirty="0" smtClean="0"/>
              <a:t>+   </a:t>
            </a:r>
            <a:r>
              <a:rPr lang="en-US" altLang="en-US" sz="2000" b="1" dirty="0"/>
              <a:t>j 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Q</a:t>
            </a:r>
            <a:r>
              <a:rPr lang="en-US" altLang="en-US" sz="2000" b="1" dirty="0" smtClean="0"/>
              <a:t> </a:t>
            </a:r>
            <a:endParaRPr lang="en-US" altLang="en-US" sz="20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1800" y="2101809"/>
            <a:ext cx="16764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76400" y="2300247"/>
            <a:ext cx="2819400" cy="2117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3450" y="1728886"/>
            <a:ext cx="4267200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Reaktif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(Q) 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 VAR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tidak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diinginkan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seminimal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mungkin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dihindari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diperkecil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man Old Style" panose="02050604050505020204" pitchFamily="18" charset="0"/>
              </a:rPr>
              <a:t>Q = 0 </a:t>
            </a:r>
            <a:r>
              <a:rPr lang="en-US" dirty="0" err="1" smtClean="0"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beban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resistif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man Old Style" panose="02050604050505020204" pitchFamily="18" charset="0"/>
              </a:rPr>
              <a:t>Q &lt; 0 </a:t>
            </a:r>
            <a:r>
              <a:rPr lang="en-US" dirty="0" err="1" smtClean="0"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beban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kapasitif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man Old Style" panose="02050604050505020204" pitchFamily="18" charset="0"/>
              </a:rPr>
              <a:t>Q &gt; 0 </a:t>
            </a:r>
            <a:r>
              <a:rPr lang="en-US" dirty="0" err="1" smtClean="0"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beban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induktif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48200" y="4085272"/>
            <a:ext cx="4267200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Rata-Rata/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Aktif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(P) 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Watt</a:t>
            </a:r>
            <a:endParaRPr lang="en-US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dipakai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pasif</a:t>
            </a:r>
            <a:r>
              <a:rPr lang="en-US" dirty="0" smtClean="0">
                <a:latin typeface="Bookman Old Style" panose="02050604050505020204" pitchFamily="18" charset="0"/>
              </a:rPr>
              <a:t> resistor. </a:t>
            </a:r>
            <a:r>
              <a:rPr lang="en-US" dirty="0" err="1" smtClean="0">
                <a:latin typeface="Bookman Old Style" panose="02050604050505020204" pitchFamily="18" charset="0"/>
              </a:rPr>
              <a:t>Dapat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dikatakan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sebagai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benar-benar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digunakan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terserap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62000" y="2383809"/>
            <a:ext cx="0" cy="1376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00" y="3922046"/>
            <a:ext cx="36957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Tampak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Semu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(S) 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VA</a:t>
            </a:r>
            <a:endParaRPr lang="en-US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disuplai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oleh</a:t>
            </a:r>
            <a:r>
              <a:rPr lang="en-US" dirty="0" smtClean="0">
                <a:latin typeface="Bookman Old Style" panose="02050604050505020204" pitchFamily="18" charset="0"/>
              </a:rPr>
              <a:t> PLN. </a:t>
            </a:r>
            <a:r>
              <a:rPr lang="en-US" dirty="0" err="1" smtClean="0">
                <a:latin typeface="Bookman Old Style" panose="02050604050505020204" pitchFamily="18" charset="0"/>
              </a:rPr>
              <a:t>Merupakan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resultan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antara</a:t>
            </a:r>
            <a:r>
              <a:rPr lang="en-US" dirty="0" smtClean="0">
                <a:latin typeface="Bookman Old Style" panose="02050604050505020204" pitchFamily="18" charset="0"/>
              </a:rPr>
              <a:t> P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Q. </a:t>
            </a:r>
          </a:p>
        </p:txBody>
      </p:sp>
    </p:spTree>
    <p:extLst>
      <p:ext uri="{BB962C8B-B14F-4D97-AF65-F5344CB8AC3E}">
        <p14:creationId xmlns:p14="http://schemas.microsoft.com/office/powerpoint/2010/main" val="12866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352800"/>
            <a:ext cx="8686800" cy="2362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06605"/>
            <a:ext cx="83820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 PADA RANGKAIAN RLC</a:t>
            </a:r>
            <a:endParaRPr lang="en-US" sz="48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(Power Factor)/PF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3764" y="1310445"/>
            <a:ext cx="7096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Cosinus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perbedaan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fasa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antara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  <a:r>
              <a:rPr lang="en-US" dirty="0" err="1" smtClean="0">
                <a:latin typeface="Bookman Old Style" panose="02050604050505020204" pitchFamily="18" charset="0"/>
              </a:rPr>
              <a:t>Dapat</a:t>
            </a:r>
            <a:r>
              <a:rPr lang="en-US" dirty="0" smtClean="0">
                <a:latin typeface="Bookman Old Style" panose="02050604050505020204" pitchFamily="18" charset="0"/>
              </a:rPr>
              <a:t> pula </a:t>
            </a:r>
            <a:r>
              <a:rPr lang="en-US" dirty="0" err="1" smtClean="0">
                <a:latin typeface="Bookman Old Style" panose="02050604050505020204" pitchFamily="18" charset="0"/>
              </a:rPr>
              <a:t>dikatakan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cosinus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sudut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impedansi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beban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23900" y="1470025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graphicFrame>
        <p:nvGraphicFramePr>
          <p:cNvPr id="1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82324"/>
              </p:ext>
            </p:extLst>
          </p:nvPr>
        </p:nvGraphicFramePr>
        <p:xfrm>
          <a:off x="676133" y="3581400"/>
          <a:ext cx="7962900" cy="2133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3749"/>
                <a:gridCol w="2945451"/>
                <a:gridCol w="2933700"/>
              </a:tblGrid>
              <a:tr h="6908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Beban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resistif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murni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(R)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 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i 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 0,   Pf = 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P/S = 1,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semua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daya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dikonsumsi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</a:tr>
              <a:tr h="619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Beban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reaktif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murni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(L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atau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 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i 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 ±90</a:t>
                      </a:r>
                      <a:r>
                        <a:rPr kumimoji="0" lang="en-US" alt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o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    pf = 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 = 0,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tidak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ada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daya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dikonsumsi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Resistive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beban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reaktif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(R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L/C)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 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i  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&gt; 0</a:t>
                      </a:r>
                      <a:endParaRPr kumimoji="0" lang="en-US" altLang="en-US" sz="11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 θ</a:t>
                      </a:r>
                      <a:r>
                        <a:rPr kumimoji="0" lang="en-US" altLang="en-US" sz="18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i </a:t>
                      </a: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 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174625" indent="-1746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Lagging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–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beban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induktif</a:t>
                      </a:r>
                      <a:endParaRPr kumimoji="0" lang="en-US" altLang="en-US" sz="105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6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Leading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–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beban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kapasitif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4396"/>
              </p:ext>
            </p:extLst>
          </p:nvPr>
        </p:nvGraphicFramePr>
        <p:xfrm>
          <a:off x="2786856" y="2286000"/>
          <a:ext cx="37226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4" imgW="1854000" imgH="469800" progId="Equation.3">
                  <p:embed/>
                </p:oleObj>
              </mc:Choice>
              <mc:Fallback>
                <p:oleObj name="Equation" r:id="rId4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856" y="2286000"/>
                        <a:ext cx="372268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(Power Factor)/PF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1295400"/>
            <a:ext cx="2057400" cy="408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8800"/>
            <a:ext cx="1999690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238375"/>
            <a:ext cx="1482892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824" y="1969966"/>
            <a:ext cx="1766888" cy="14971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53200" y="2549256"/>
            <a:ext cx="2209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 </a:t>
            </a:r>
            <a:r>
              <a:rPr lang="en-US" sz="16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lagging </a:t>
            </a:r>
            <a:r>
              <a:rPr lang="en-US" sz="160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terhadap</a:t>
            </a:r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V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3524" y="3820477"/>
            <a:ext cx="2057400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46" y="4438736"/>
            <a:ext cx="1890598" cy="1741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4" y="4638675"/>
            <a:ext cx="1781294" cy="12663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8824" y="4395024"/>
            <a:ext cx="2141561" cy="13542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720385" y="4902858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 </a:t>
            </a:r>
            <a:r>
              <a:rPr lang="en-US" sz="16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leading </a:t>
            </a:r>
            <a:r>
              <a:rPr lang="en-US" sz="1600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terhadap</a:t>
            </a:r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V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(Power Factor)/PF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9" name="Picture 17" descr="11-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3" y="2181273"/>
            <a:ext cx="3067113" cy="2960616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53713"/>
              </p:ext>
            </p:extLst>
          </p:nvPr>
        </p:nvGraphicFramePr>
        <p:xfrm>
          <a:off x="4419600" y="1981200"/>
          <a:ext cx="3766142" cy="315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5" imgW="2120760" imgH="1777680" progId="Equation.3">
                  <p:embed/>
                </p:oleObj>
              </mc:Choice>
              <mc:Fallback>
                <p:oleObj name="Equation" r:id="rId5" imgW="212076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0"/>
                        <a:ext cx="3766142" cy="315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8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409617"/>
            <a:ext cx="3048000" cy="17701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60020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segitiga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berikut</a:t>
            </a:r>
            <a:r>
              <a:rPr lang="en-US" dirty="0" smtClean="0">
                <a:latin typeface="Bookman Old Style" panose="02050604050505020204" pitchFamily="18" charset="0"/>
              </a:rPr>
              <a:t> 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770" y="289560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Jawab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1" y="3678319"/>
            <a:ext cx="2634834" cy="1718370"/>
          </a:xfrm>
          <a:prstGeom prst="rect">
            <a:avLst/>
          </a:prstGeom>
        </p:spPr>
      </p:pic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927180"/>
              </p:ext>
            </p:extLst>
          </p:nvPr>
        </p:nvGraphicFramePr>
        <p:xfrm>
          <a:off x="3186728" y="4230149"/>
          <a:ext cx="30448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6" imgW="2361960" imgH="1460160" progId="Equation.3">
                  <p:embed/>
                </p:oleObj>
              </mc:Choice>
              <mc:Fallback>
                <p:oleObj name="Equation" r:id="rId6" imgW="236196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728" y="4230149"/>
                        <a:ext cx="3044825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18127"/>
              </p:ext>
            </p:extLst>
          </p:nvPr>
        </p:nvGraphicFramePr>
        <p:xfrm>
          <a:off x="3186728" y="3283744"/>
          <a:ext cx="37258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8" imgW="2730240" imgH="660240" progId="Equation.3">
                  <p:embed/>
                </p:oleObj>
              </mc:Choice>
              <mc:Fallback>
                <p:oleObj name="Equation" r:id="rId8" imgW="273024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6728" y="3283744"/>
                        <a:ext cx="3725863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1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6002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Tentukan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R!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770" y="289560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Jawab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90302"/>
            <a:ext cx="3533775" cy="1600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7200" y="3288268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Menggunakan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superposisi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6" y="4367578"/>
            <a:ext cx="3337748" cy="16082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8111" y="3777734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aktif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013" y="4383627"/>
            <a:ext cx="3158387" cy="6987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945" y="5021700"/>
            <a:ext cx="2716604" cy="6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8111" y="1524000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aktif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3407932" cy="1756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87" y="1915290"/>
            <a:ext cx="4173436" cy="1278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250515"/>
            <a:ext cx="2955212" cy="798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96" y="4328025"/>
            <a:ext cx="2867408" cy="3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Perbaikan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" y="1393918"/>
            <a:ext cx="8086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Perbaikan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faktor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proses </a:t>
            </a:r>
            <a:r>
              <a:rPr lang="en-US" dirty="0" err="1" smtClean="0">
                <a:latin typeface="Bookman Old Style" panose="02050604050505020204" pitchFamily="18" charset="0"/>
              </a:rPr>
              <a:t>meningkatkan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faktor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tanpa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merubah</a:t>
            </a:r>
            <a:r>
              <a:rPr lang="en-US" dirty="0" smtClean="0">
                <a:latin typeface="Bookman Old Style" panose="02050604050505020204" pitchFamily="18" charset="0"/>
              </a:rPr>
              <a:t> P </a:t>
            </a:r>
            <a:r>
              <a:rPr lang="en-US" dirty="0" err="1" smtClean="0">
                <a:latin typeface="Bookman Old Style" panose="02050604050505020204" pitchFamily="18" charset="0"/>
              </a:rPr>
              <a:t>kondisi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awal</a:t>
            </a:r>
            <a:r>
              <a:rPr lang="en-US" dirty="0" smtClean="0">
                <a:latin typeface="Bookman Old Style" panose="02050604050505020204" pitchFamily="18" charset="0"/>
              </a:rPr>
              <a:t>. </a:t>
            </a:r>
            <a:r>
              <a:rPr lang="en-US" dirty="0" err="1" smtClean="0">
                <a:latin typeface="Bookman Old Style" panose="02050604050505020204" pitchFamily="18" charset="0"/>
              </a:rPr>
              <a:t>Perbaikan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faktor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dilakukan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mengubah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nilai</a:t>
            </a:r>
            <a:r>
              <a:rPr lang="en-US" dirty="0" smtClean="0">
                <a:latin typeface="Bookman Old Style" panose="02050604050505020204" pitchFamily="18" charset="0"/>
              </a:rPr>
              <a:t> Q.</a:t>
            </a:r>
            <a:endParaRPr lang="en-US" dirty="0"/>
          </a:p>
        </p:txBody>
      </p:sp>
      <p:pic>
        <p:nvPicPr>
          <p:cNvPr id="15" name="Picture 7" descr="11-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2847"/>
            <a:ext cx="3581400" cy="31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19725" y="4612487"/>
            <a:ext cx="2800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Perbaikan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faktor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dibutuhkan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alasan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ekonomis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Perbaikan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455" y="1456368"/>
            <a:ext cx="8086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Bookman Old Style" panose="02050604050505020204" pitchFamily="18" charset="0"/>
              </a:rPr>
              <a:t>Perbaikan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faktor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untuk</a:t>
            </a:r>
            <a:r>
              <a:rPr lang="en-US" dirty="0" smtClean="0">
                <a:latin typeface="Bookman Old Style" panose="02050604050505020204" pitchFamily="18" charset="0"/>
              </a:rPr>
              <a:t> I </a:t>
            </a:r>
            <a:r>
              <a:rPr lang="en-US" i="1" dirty="0" smtClean="0">
                <a:latin typeface="Bookman Old Style" panose="02050604050505020204" pitchFamily="18" charset="0"/>
              </a:rPr>
              <a:t>lagging</a:t>
            </a:r>
            <a:r>
              <a:rPr lang="en-US" dirty="0" smtClean="0">
                <a:latin typeface="Bookman Old Style" panose="02050604050505020204" pitchFamily="18" charset="0"/>
              </a:rPr>
              <a:t> (</a:t>
            </a:r>
            <a:r>
              <a:rPr lang="en-US" dirty="0" err="1" smtClean="0">
                <a:latin typeface="Bookman Old Style" panose="02050604050505020204" pitchFamily="18" charset="0"/>
              </a:rPr>
              <a:t>beban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induktif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  <a:r>
              <a:rPr lang="en-US" dirty="0" err="1" smtClean="0">
                <a:latin typeface="Bookman Old Style" panose="02050604050505020204" pitchFamily="18" charset="0"/>
              </a:rPr>
              <a:t>dilakukan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memasang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kapasitor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secara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paralel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/>
          </a:p>
        </p:txBody>
      </p:sp>
      <p:pic>
        <p:nvPicPr>
          <p:cNvPr id="11" name="Picture 11" descr="11-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2265416"/>
            <a:ext cx="6324600" cy="3111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272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Perbaikan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427" y="5195620"/>
            <a:ext cx="4119345" cy="37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Segitiga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perbaikan</a:t>
            </a:r>
            <a:r>
              <a:rPr lang="en-US" dirty="0" smtClean="0">
                <a:latin typeface="Bookman Old Style" panose="02050604050505020204" pitchFamily="18" charset="0"/>
              </a:rPr>
              <a:t> pf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14" y="1383707"/>
            <a:ext cx="2508972" cy="3720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311" y="1889621"/>
            <a:ext cx="2483178" cy="24831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86400" y="5152490"/>
            <a:ext cx="330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Segitiga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C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24384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43800" y="2438400"/>
            <a:ext cx="0" cy="533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flipH="1" flipV="1">
            <a:off x="7467600" y="3962399"/>
            <a:ext cx="1524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00" y="3004001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9963" y="2159288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2607" y="2946544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578586" y="1676400"/>
            <a:ext cx="383814" cy="3048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12873" y="2953861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 rot="8272516">
            <a:off x="2819400" y="1741364"/>
            <a:ext cx="270563" cy="14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108722">
            <a:off x="2849122" y="1838400"/>
            <a:ext cx="270563" cy="155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954681" y="1700537"/>
            <a:ext cx="270563" cy="14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15834" y="1694513"/>
            <a:ext cx="0" cy="533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1800000">
            <a:off x="2836397" y="1711213"/>
            <a:ext cx="190246" cy="2372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flipH="1" flipV="1">
            <a:off x="2936058" y="3096269"/>
            <a:ext cx="1524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Perbaikan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Faktor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291175"/>
            <a:ext cx="330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Segitiga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2607" y="3479944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578586" y="2209800"/>
            <a:ext cx="383814" cy="3048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79052" y="3481249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6455" y="1388512"/>
            <a:ext cx="4119345" cy="37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Bookman Old Style" panose="02050604050505020204" pitchFamily="18" charset="0"/>
              </a:rPr>
              <a:t>Segitiga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</a:rPr>
              <a:t>leading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3" y="1889621"/>
            <a:ext cx="2554513" cy="3450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2492" y="4291175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3153" y="3334897"/>
            <a:ext cx="564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240" y="2324904"/>
            <a:ext cx="2099888" cy="17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Definisi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665629" y="1356659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Perkalian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antara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diberikan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hasil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dengan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satuan</a:t>
            </a:r>
            <a:r>
              <a:rPr lang="en-US" dirty="0" smtClean="0">
                <a:latin typeface="Bookman Old Style" panose="02050604050505020204" pitchFamily="18" charset="0"/>
              </a:rPr>
              <a:t> watt.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" y="1404345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3469"/>
              </p:ext>
            </p:extLst>
          </p:nvPr>
        </p:nvGraphicFramePr>
        <p:xfrm>
          <a:off x="1546435" y="3336425"/>
          <a:ext cx="7699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4" imgW="444240" imgH="177480" progId="Equation.3">
                  <p:embed/>
                </p:oleObj>
              </mc:Choice>
              <mc:Fallback>
                <p:oleObj name="Equation" r:id="rId4" imgW="4442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6435" y="3336425"/>
                        <a:ext cx="769937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53035" y="2732989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99"/>
                </a:solidFill>
                <a:latin typeface="Bookman Old Style" panose="02050604050505020204" pitchFamily="18" charset="0"/>
              </a:rPr>
              <a:t>Secara</a:t>
            </a:r>
            <a:r>
              <a:rPr lang="en-US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Bookman Old Style" panose="02050604050505020204" pitchFamily="18" charset="0"/>
              </a:rPr>
              <a:t>matematis</a:t>
            </a:r>
            <a:r>
              <a:rPr lang="en-US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:</a:t>
            </a:r>
            <a:endParaRPr lang="id-ID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072" y="3887480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3538" algn="l"/>
              </a:tabLst>
            </a:pPr>
            <a:r>
              <a:rPr lang="en-US" i="1" dirty="0" smtClean="0">
                <a:latin typeface="Bookman Old Style" panose="02050604050505020204" pitchFamily="18" charset="0"/>
              </a:rPr>
              <a:t>V</a:t>
            </a:r>
            <a:r>
              <a:rPr lang="id-ID" i="1" dirty="0" smtClean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 	=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(Volt)</a:t>
            </a:r>
            <a:endParaRPr lang="id-ID" dirty="0" smtClean="0">
              <a:latin typeface="Bookman Old Style" panose="02050604050505020204" pitchFamily="18" charset="0"/>
            </a:endParaRPr>
          </a:p>
          <a:p>
            <a:pPr>
              <a:tabLst>
                <a:tab pos="363538" algn="l"/>
              </a:tabLst>
            </a:pPr>
            <a:endParaRPr lang="id-ID" dirty="0" smtClean="0">
              <a:latin typeface="Bookman Old Style" panose="02050604050505020204" pitchFamily="18" charset="0"/>
            </a:endParaRPr>
          </a:p>
          <a:p>
            <a:pPr>
              <a:tabLst>
                <a:tab pos="363538" algn="l"/>
              </a:tabLst>
            </a:pPr>
            <a:r>
              <a:rPr lang="en-US" i="1" dirty="0">
                <a:latin typeface="Bookman Old Style" panose="02050604050505020204" pitchFamily="18" charset="0"/>
              </a:rPr>
              <a:t>I</a:t>
            </a:r>
            <a:r>
              <a:rPr lang="id-ID" i="1" dirty="0" smtClean="0">
                <a:latin typeface="Bookman Old Style" panose="02050604050505020204" pitchFamily="18" charset="0"/>
              </a:rPr>
              <a:t> 	=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(Ampere)</a:t>
            </a:r>
            <a:r>
              <a:rPr lang="id-ID" dirty="0" smtClean="0">
                <a:latin typeface="Bookman Old Style" panose="02050604050505020204" pitchFamily="18" charset="0"/>
              </a:rPr>
              <a:t> </a:t>
            </a:r>
            <a:r>
              <a:rPr lang="id-ID" i="1" dirty="0" smtClean="0">
                <a:latin typeface="Bookman Old Style" panose="02050604050505020204" pitchFamily="18" charset="0"/>
              </a:rPr>
              <a:t>	</a:t>
            </a:r>
            <a:endParaRPr lang="id-ID" i="1" dirty="0"/>
          </a:p>
        </p:txBody>
      </p:sp>
      <p:sp>
        <p:nvSpPr>
          <p:cNvPr id="19" name="Rectangle 18"/>
          <p:cNvSpPr/>
          <p:nvPr/>
        </p:nvSpPr>
        <p:spPr>
          <a:xfrm>
            <a:off x="3661347" y="2334105"/>
            <a:ext cx="51778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just">
              <a:buFont typeface="Arial" panose="020B0604020202020204" pitchFamily="34" charset="0"/>
              <a:buChar char="•"/>
              <a:tabLst>
                <a:tab pos="395288" algn="r"/>
                <a:tab pos="1309688" algn="l"/>
              </a:tabLst>
            </a:pP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: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</a:p>
          <a:p>
            <a:pPr marL="341313" indent="-53975" algn="just">
              <a:tabLst>
                <a:tab pos="395288" algn="r"/>
                <a:tab pos="1309688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dirty="0" err="1">
                <a:latin typeface="Bookman Old Style" panose="02050604050505020204" pitchFamily="18" charset="0"/>
              </a:rPr>
              <a:t>K</a:t>
            </a:r>
            <a:r>
              <a:rPr lang="en-US" dirty="0" err="1" smtClean="0">
                <a:latin typeface="Bookman Old Style" panose="02050604050505020204" pitchFamily="18" charset="0"/>
              </a:rPr>
              <a:t>etika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bernilai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artinya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menuju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(transfer </a:t>
            </a:r>
            <a:r>
              <a:rPr lang="en-US" dirty="0" err="1" smtClean="0">
                <a:latin typeface="Bookman Old Style" panose="02050604050505020204" pitchFamily="18" charset="0"/>
              </a:rPr>
              <a:t>energi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energi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</a:p>
          <a:p>
            <a:pPr marL="341313" indent="-53975" algn="just">
              <a:tabLst>
                <a:tab pos="395288" algn="r"/>
                <a:tab pos="1309688" algn="l"/>
              </a:tabLst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341313" indent="-341313" algn="just">
              <a:buFont typeface="Arial" panose="020B0604020202020204" pitchFamily="34" charset="0"/>
              <a:buChar char="•"/>
              <a:tabLst>
                <a:tab pos="395288" algn="r"/>
                <a:tab pos="1309688" algn="l"/>
              </a:tabLst>
            </a:pP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Negatif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: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marL="341313" indent="-53975" algn="just">
              <a:tabLst>
                <a:tab pos="395288" algn="r"/>
                <a:tab pos="1309688" algn="l"/>
              </a:tabLst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dirty="0" err="1">
                <a:latin typeface="Bookman Old Style" panose="02050604050505020204" pitchFamily="18" charset="0"/>
              </a:rPr>
              <a:t>Ketika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arus</a:t>
            </a:r>
            <a:r>
              <a:rPr lang="en-US" dirty="0">
                <a:latin typeface="Bookman Old Style" panose="02050604050505020204" pitchFamily="18" charset="0"/>
              </a:rPr>
              <a:t> yang </a:t>
            </a:r>
            <a:r>
              <a:rPr lang="en-US" dirty="0" err="1">
                <a:latin typeface="Bookman Old Style" panose="02050604050505020204" pitchFamily="18" charset="0"/>
              </a:rPr>
              <a:t>mengalir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bernilai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negatif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artinya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mengalir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menuju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tegangan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(</a:t>
            </a:r>
            <a:r>
              <a:rPr lang="en-US" dirty="0">
                <a:latin typeface="Bookman Old Style" panose="02050604050505020204" pitchFamily="18" charset="0"/>
              </a:rPr>
              <a:t>transfer </a:t>
            </a:r>
            <a:r>
              <a:rPr lang="en-US" dirty="0" err="1">
                <a:latin typeface="Bookman Old Style" panose="02050604050505020204" pitchFamily="18" charset="0"/>
              </a:rPr>
              <a:t>energi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rangkaian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energi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  <a:endParaRPr lang="id-ID" dirty="0">
              <a:latin typeface="Bookman Old Style" panose="02050604050505020204" pitchFamily="18" charset="0"/>
            </a:endParaRPr>
          </a:p>
          <a:p>
            <a:pPr>
              <a:tabLst>
                <a:tab pos="363538" algn="l"/>
              </a:tabLst>
            </a:pPr>
            <a:r>
              <a:rPr lang="id-ID" i="1" dirty="0" smtClean="0">
                <a:latin typeface="Bookman Old Style" panose="02050604050505020204" pitchFamily="18" charset="0"/>
              </a:rPr>
              <a:t>	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3027" y="1371600"/>
            <a:ext cx="8310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>
                <a:latin typeface="Bookman Old Style" panose="02050604050505020204" pitchFamily="18" charset="0"/>
              </a:rPr>
              <a:t>Faktor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suatu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beban</a:t>
            </a:r>
            <a:r>
              <a:rPr lang="en-US" sz="1600" dirty="0" smtClean="0">
                <a:latin typeface="Bookman Old Style" panose="02050604050505020204" pitchFamily="18" charset="0"/>
              </a:rPr>
              <a:t> yang </a:t>
            </a:r>
            <a:r>
              <a:rPr lang="en-US" sz="1600" dirty="0" err="1" smtClean="0">
                <a:latin typeface="Bookman Old Style" panose="02050604050505020204" pitchFamily="18" charset="0"/>
              </a:rPr>
              <a:t>telah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dikoreksi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adalah</a:t>
            </a:r>
            <a:r>
              <a:rPr lang="en-US" sz="1600" dirty="0" smtClean="0">
                <a:latin typeface="Bookman Old Style" panose="02050604050505020204" pitchFamily="18" charset="0"/>
              </a:rPr>
              <a:t> 0,9 </a:t>
            </a:r>
            <a:r>
              <a:rPr lang="en-US" sz="1600" i="1" dirty="0" smtClean="0">
                <a:latin typeface="Bookman Old Style" panose="02050604050505020204" pitchFamily="18" charset="0"/>
              </a:rPr>
              <a:t>lagging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dengan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cara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penambahan</a:t>
            </a:r>
            <a:r>
              <a:rPr lang="en-US" sz="1600" dirty="0" smtClean="0">
                <a:latin typeface="Bookman Old Style" panose="02050604050505020204" pitchFamily="18" charset="0"/>
              </a:rPr>
              <a:t> 20kVAR </a:t>
            </a:r>
            <a:r>
              <a:rPr lang="en-US" sz="1600" dirty="0" err="1" smtClean="0">
                <a:latin typeface="Bookman Old Style" panose="02050604050505020204" pitchFamily="18" charset="0"/>
              </a:rPr>
              <a:t>kapasitor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paralel</a:t>
            </a:r>
            <a:r>
              <a:rPr lang="en-US" sz="1600" dirty="0" smtClean="0">
                <a:latin typeface="Bookman Old Style" panose="02050604050505020204" pitchFamily="18" charset="0"/>
              </a:rPr>
              <a:t>,.</a:t>
            </a:r>
            <a:r>
              <a:rPr lang="en-US" sz="1600" dirty="0" err="1" smtClean="0">
                <a:latin typeface="Bookman Old Style" panose="02050604050505020204" pitchFamily="18" charset="0"/>
              </a:rPr>
              <a:t>Jika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akhir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adalah</a:t>
            </a:r>
            <a:r>
              <a:rPr lang="en-US" sz="1600" dirty="0" smtClean="0">
                <a:latin typeface="Bookman Old Style" panose="02050604050505020204" pitchFamily="18" charset="0"/>
              </a:rPr>
              <a:t> 185kVA, </a:t>
            </a:r>
            <a:r>
              <a:rPr lang="en-US" sz="1600" dirty="0" err="1" smtClean="0">
                <a:latin typeface="Bookman Old Style" panose="02050604050505020204" pitchFamily="18" charset="0"/>
              </a:rPr>
              <a:t>tentukan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segitiga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sebelum</a:t>
            </a:r>
            <a:r>
              <a:rPr lang="en-US" sz="1600" dirty="0" smtClean="0">
                <a:latin typeface="Bookman Old Style" panose="02050604050505020204" pitchFamily="18" charset="0"/>
              </a:rPr>
              <a:t> pf </a:t>
            </a:r>
            <a:r>
              <a:rPr lang="en-US" sz="1600" dirty="0" err="1" smtClean="0">
                <a:latin typeface="Bookman Old Style" panose="02050604050505020204" pitchFamily="18" charset="0"/>
              </a:rPr>
              <a:t>diperbaiki</a:t>
            </a:r>
            <a:r>
              <a:rPr lang="en-US" sz="1600" dirty="0" smtClean="0">
                <a:latin typeface="Bookman Old Style" panose="02050604050505020204" pitchFamily="18" charset="0"/>
              </a:rPr>
              <a:t>!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480995" y="2491542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Bookman Old Style" panose="02050604050505020204" pitchFamily="18" charset="0"/>
              </a:rPr>
              <a:t>Jawab</a:t>
            </a:r>
            <a:r>
              <a:rPr lang="en-US" sz="1600" b="1" dirty="0" smtClean="0">
                <a:latin typeface="Bookman Old Style" panose="02050604050505020204" pitchFamily="18" charset="0"/>
              </a:rPr>
              <a:t> :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57" y="3153489"/>
            <a:ext cx="2512885" cy="2663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623" y="3033872"/>
            <a:ext cx="3725387" cy="13277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18" y="4953000"/>
            <a:ext cx="3905282" cy="107229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95718" y="4443165"/>
            <a:ext cx="3347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Bookman Old Style" panose="02050604050505020204" pitchFamily="18" charset="0"/>
              </a:rPr>
              <a:t>Segitiga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sebelum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koreksi</a:t>
            </a:r>
            <a:r>
              <a:rPr lang="en-US" sz="1600" dirty="0" smtClean="0">
                <a:latin typeface="Bookman Old Style" panose="02050604050505020204" pitchFamily="18" charset="0"/>
              </a:rPr>
              <a:t> 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71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1000" y="1371600"/>
            <a:ext cx="8310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 smtClean="0">
                <a:latin typeface="Bookman Old Style" panose="02050604050505020204" pitchFamily="18" charset="0"/>
              </a:rPr>
              <a:t>Sebuah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sumber</a:t>
            </a:r>
            <a:r>
              <a:rPr lang="en-US" sz="1600" dirty="0" smtClean="0">
                <a:latin typeface="Bookman Old Style" panose="02050604050505020204" pitchFamily="18" charset="0"/>
              </a:rPr>
              <a:t> 60Hz </a:t>
            </a:r>
            <a:r>
              <a:rPr lang="en-US" sz="1600" dirty="0" err="1" smtClean="0">
                <a:latin typeface="Bookman Old Style" panose="02050604050505020204" pitchFamily="18" charset="0"/>
              </a:rPr>
              <a:t>dengan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i="1" dirty="0" err="1" smtClean="0">
                <a:latin typeface="Bookman Old Style" panose="02050604050505020204" pitchFamily="18" charset="0"/>
              </a:rPr>
              <a:t>V</a:t>
            </a:r>
            <a:r>
              <a:rPr lang="en-US" sz="1600" i="1" baseline="-25000" dirty="0" err="1" smtClean="0">
                <a:latin typeface="Bookman Old Style" panose="02050604050505020204" pitchFamily="18" charset="0"/>
              </a:rPr>
              <a:t>eff</a:t>
            </a:r>
            <a:r>
              <a:rPr lang="en-US" sz="1600" i="1" baseline="-250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smtClean="0">
                <a:latin typeface="Bookman Old Style" panose="02050604050505020204" pitchFamily="18" charset="0"/>
              </a:rPr>
              <a:t>= 240V </a:t>
            </a:r>
            <a:r>
              <a:rPr lang="en-US" sz="1600" dirty="0" err="1" smtClean="0">
                <a:latin typeface="Bookman Old Style" panose="02050604050505020204" pitchFamily="18" charset="0"/>
              </a:rPr>
              <a:t>disuplai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oleh</a:t>
            </a:r>
            <a:r>
              <a:rPr lang="en-US" sz="1600" dirty="0" smtClean="0">
                <a:latin typeface="Bookman Old Style" panose="02050604050505020204" pitchFamily="18" charset="0"/>
              </a:rPr>
              <a:t> 4500VA </a:t>
            </a:r>
            <a:r>
              <a:rPr lang="en-US" sz="1600" dirty="0" err="1" smtClean="0">
                <a:latin typeface="Bookman Old Style" panose="02050604050505020204" pitchFamily="18" charset="0"/>
              </a:rPr>
              <a:t>ke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beban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dengan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faktor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0,75 </a:t>
            </a:r>
            <a:r>
              <a:rPr lang="en-US" sz="1600" i="1" dirty="0" smtClean="0">
                <a:latin typeface="Bookman Old Style" panose="02050604050505020204" pitchFamily="18" charset="0"/>
              </a:rPr>
              <a:t>lagging</a:t>
            </a:r>
            <a:r>
              <a:rPr lang="en-US" sz="1600" dirty="0" smtClean="0">
                <a:latin typeface="Bookman Old Style" panose="02050604050505020204" pitchFamily="18" charset="0"/>
              </a:rPr>
              <a:t>. </a:t>
            </a:r>
            <a:r>
              <a:rPr lang="en-US" sz="1600" dirty="0" err="1" smtClean="0">
                <a:latin typeface="Bookman Old Style" panose="02050604050505020204" pitchFamily="18" charset="0"/>
              </a:rPr>
              <a:t>Tentukan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besar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kapasitor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paralel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untuk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meningkatkan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faktor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daya</a:t>
            </a:r>
            <a:r>
              <a:rPr lang="en-US" sz="1600" dirty="0" smtClean="0">
                <a:latin typeface="Bookman Old Style" panose="02050604050505020204" pitchFamily="18" charset="0"/>
              </a:rPr>
              <a:t> </a:t>
            </a:r>
            <a:r>
              <a:rPr lang="en-US" sz="1600" dirty="0" err="1" smtClean="0">
                <a:latin typeface="Bookman Old Style" panose="02050604050505020204" pitchFamily="18" charset="0"/>
              </a:rPr>
              <a:t>ke</a:t>
            </a:r>
            <a:r>
              <a:rPr lang="en-US" sz="1600" dirty="0" smtClean="0">
                <a:latin typeface="Bookman Old Style" panose="02050604050505020204" pitchFamily="18" charset="0"/>
              </a:rPr>
              <a:t> : a) 0,9 </a:t>
            </a:r>
            <a:r>
              <a:rPr lang="en-US" sz="1600" i="1" dirty="0" smtClean="0">
                <a:latin typeface="Bookman Old Style" panose="02050604050505020204" pitchFamily="18" charset="0"/>
              </a:rPr>
              <a:t>lagging</a:t>
            </a:r>
            <a:r>
              <a:rPr lang="en-US" sz="1600" dirty="0" smtClean="0">
                <a:latin typeface="Bookman Old Style" panose="02050604050505020204" pitchFamily="18" charset="0"/>
              </a:rPr>
              <a:t>, b) 0,9 </a:t>
            </a:r>
            <a:r>
              <a:rPr lang="en-US" sz="1600" i="1" dirty="0" smtClean="0">
                <a:latin typeface="Bookman Old Style" panose="02050604050505020204" pitchFamily="18" charset="0"/>
              </a:rPr>
              <a:t>leading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97042" y="233812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Bookman Old Style" panose="02050604050505020204" pitchFamily="18" charset="0"/>
              </a:rPr>
              <a:t>Jawab</a:t>
            </a:r>
            <a:r>
              <a:rPr lang="en-US" sz="1600" b="1" dirty="0" smtClean="0">
                <a:latin typeface="Bookman Old Style" panose="02050604050505020204" pitchFamily="18" charset="0"/>
              </a:rPr>
              <a:t> :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2474"/>
          <a:stretch/>
        </p:blipFill>
        <p:spPr>
          <a:xfrm>
            <a:off x="838685" y="2667000"/>
            <a:ext cx="4129680" cy="10740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4726" y="3783810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a) 0,9 </a:t>
            </a:r>
            <a:r>
              <a:rPr lang="en-US" sz="1600" i="1" dirty="0">
                <a:latin typeface="Bookman Old Style" panose="02050604050505020204" pitchFamily="18" charset="0"/>
              </a:rPr>
              <a:t>lagging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95" y="3131403"/>
            <a:ext cx="2610905" cy="27671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26" y="4210233"/>
            <a:ext cx="4741911" cy="18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7043" y="1419255"/>
            <a:ext cx="1660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Bookman Old Style" panose="02050604050505020204" pitchFamily="18" charset="0"/>
              </a:rPr>
              <a:t>b) 0,9 </a:t>
            </a:r>
            <a:r>
              <a:rPr lang="en-US" sz="1600" i="1" dirty="0" smtClean="0">
                <a:latin typeface="Bookman Old Style" panose="02050604050505020204" pitchFamily="18" charset="0"/>
              </a:rPr>
              <a:t>leading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06913"/>
            <a:ext cx="2626095" cy="2734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057400"/>
            <a:ext cx="4536059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Tugas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85" y="1860549"/>
            <a:ext cx="4035030" cy="12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96039"/>
            <a:ext cx="4343400" cy="194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09600" y="1282157"/>
            <a:ext cx="7772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Tentukan nilai V pada rangkaian berikut dengan Thevenin dan norton!</a:t>
            </a:r>
            <a:endParaRPr kumimoji="0" lang="en-US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3483212"/>
            <a:ext cx="60439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87338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kumimoji="0" lang="en-US" altLang="en-US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Thevenin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Tugas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09600" y="1282157"/>
            <a:ext cx="7772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313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= 0,4</a:t>
            </a:r>
            <a:r>
              <a:rPr kumimoji="0" lang="el-GR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54" y="1701542"/>
            <a:ext cx="3717892" cy="1349152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5800" y="3309654"/>
            <a:ext cx="7772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9250" marR="0" lvl="0" indent="-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>
                <a:tab pos="341313" algn="l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dipasang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disuplai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220V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pf 0,9 </a:t>
            </a: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lagging. 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Salah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pf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0,8 </a:t>
            </a: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leading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1200W.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2000W,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pf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kumimoji="0" lang="en-US" altLang="en-US" sz="16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349250" marR="0" lvl="0" indent="-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>
                <a:tab pos="341313" algn="l"/>
              </a:tabLst>
            </a:pPr>
            <a:endParaRPr kumimoji="0" lang="en-US" altLang="en-US" sz="16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9250" marR="0" lvl="0" indent="-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>
                <a:tab pos="341313" algn="l"/>
              </a:tabLst>
            </a:pP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Tentukan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segitiga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daya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kombinasi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paralel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masing-masing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beban</a:t>
            </a:r>
            <a:r>
              <a:rPr lang="en-US" altLang="en-US" sz="1600" i="0" baseline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baseline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sz="1600" i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beban</a:t>
            </a:r>
            <a:r>
              <a:rPr lang="en-US" altLang="en-US" sz="1600" i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1600" i="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mempunyai</a:t>
            </a:r>
            <a:r>
              <a:rPr lang="en-US" altLang="en-US" sz="1600" i="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250VA pf 0,5 </a:t>
            </a:r>
            <a:r>
              <a:rPr lang="en-US" altLang="en-US" sz="16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lagging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beban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6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sebesar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180W pf 0,8 </a:t>
            </a:r>
            <a:r>
              <a:rPr lang="en-US" altLang="en-US" sz="16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lagging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beban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16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sebesar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300VA, 100 VAR </a:t>
            </a:r>
            <a:r>
              <a:rPr lang="en-US" altLang="en-US" sz="16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lagging</a:t>
            </a:r>
            <a:r>
              <a:rPr lang="en-US" alt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!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Tugas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09600" y="1447801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9250" marR="0" lvl="0" indent="-349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1313" algn="l"/>
              </a:tabLst>
            </a:pPr>
            <a:r>
              <a:rPr lang="en-US" alt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aktif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reaktif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dikirim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061" y="2463463"/>
            <a:ext cx="3066525" cy="14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Sesaat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(</a:t>
            </a:r>
            <a:r>
              <a:rPr lang="en-US" sz="4000" i="1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Instantaneous Power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66700" y="1314747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" y="1231999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hanya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terjadi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waktu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tertentu</a:t>
            </a:r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yaitu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ketika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sebuah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mempunyai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nilai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yang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latin typeface="Bookman Old Style" panose="02050604050505020204" pitchFamily="18" charset="0"/>
              </a:rPr>
              <a:t>  </a:t>
            </a:r>
            <a:r>
              <a:rPr lang="en-US" dirty="0" err="1" smtClean="0"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latin typeface="Bookman Old Style" panose="02050604050505020204" pitchFamily="18" charset="0"/>
              </a:rPr>
              <a:t> di </a:t>
            </a:r>
            <a:r>
              <a:rPr lang="en-US" dirty="0" err="1" smtClean="0">
                <a:latin typeface="Bookman Old Style" panose="02050604050505020204" pitchFamily="18" charset="0"/>
              </a:rPr>
              <a:t>waktu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tersebut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  <p:pic>
        <p:nvPicPr>
          <p:cNvPr id="23" name="Picture 6" descr="11-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1578" y="4011844"/>
            <a:ext cx="5398294" cy="212116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3997325" y="2816225"/>
            <a:ext cx="4724400" cy="979488"/>
            <a:chOff x="2688" y="1584"/>
            <a:chExt cx="2976" cy="617"/>
          </a:xfrm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024" y="1584"/>
              <a:ext cx="1680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688" y="1968"/>
              <a:ext cx="29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u="sng" dirty="0" err="1" smtClean="0">
                  <a:solidFill>
                    <a:srgbClr val="FF3300"/>
                  </a:solidFill>
                </a:rPr>
                <a:t>Komponen</a:t>
              </a:r>
              <a:r>
                <a:rPr lang="en-US" altLang="en-US" b="1" u="sng" dirty="0" smtClean="0">
                  <a:solidFill>
                    <a:srgbClr val="FF3300"/>
                  </a:solidFill>
                </a:rPr>
                <a:t> </a:t>
              </a:r>
              <a:r>
                <a:rPr lang="en-US" altLang="en-US" b="1" u="sng" dirty="0" err="1" smtClean="0">
                  <a:solidFill>
                    <a:srgbClr val="FF3300"/>
                  </a:solidFill>
                </a:rPr>
                <a:t>berubah</a:t>
              </a:r>
              <a:r>
                <a:rPr lang="en-US" altLang="en-US" b="1" u="sng" dirty="0" smtClean="0">
                  <a:solidFill>
                    <a:srgbClr val="FF3300"/>
                  </a:solidFill>
                </a:rPr>
                <a:t> </a:t>
              </a:r>
              <a:r>
                <a:rPr lang="en-US" altLang="en-US" b="1" u="sng" dirty="0" err="1" smtClean="0">
                  <a:solidFill>
                    <a:srgbClr val="FF3300"/>
                  </a:solidFill>
                </a:rPr>
                <a:t>terhadap</a:t>
              </a:r>
              <a:r>
                <a:rPr lang="en-US" altLang="en-US" b="1" u="sng" dirty="0" smtClean="0">
                  <a:solidFill>
                    <a:srgbClr val="FF3300"/>
                  </a:solidFill>
                </a:rPr>
                <a:t> </a:t>
              </a:r>
              <a:r>
                <a:rPr lang="en-US" altLang="en-US" b="1" u="sng" dirty="0" err="1" smtClean="0">
                  <a:solidFill>
                    <a:srgbClr val="FF3300"/>
                  </a:solidFill>
                </a:rPr>
                <a:t>waktu</a:t>
              </a:r>
              <a:endParaRPr lang="en-US" altLang="en-US" dirty="0"/>
            </a:p>
          </p:txBody>
        </p: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1676400" y="2816225"/>
            <a:ext cx="2930525" cy="993775"/>
            <a:chOff x="1226" y="1584"/>
            <a:chExt cx="1846" cy="626"/>
          </a:xfrm>
        </p:grpSpPr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632" y="1584"/>
              <a:ext cx="1296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226" y="1977"/>
              <a:ext cx="18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 u="sng" dirty="0" err="1" smtClean="0">
                  <a:solidFill>
                    <a:srgbClr val="FF3300"/>
                  </a:solidFill>
                </a:rPr>
                <a:t>Komponen</a:t>
              </a:r>
              <a:r>
                <a:rPr lang="en-US" altLang="en-US" b="1" u="sng" dirty="0" smtClean="0">
                  <a:solidFill>
                    <a:srgbClr val="FF3300"/>
                  </a:solidFill>
                </a:rPr>
                <a:t> </a:t>
              </a:r>
              <a:r>
                <a:rPr lang="en-US" altLang="en-US" b="1" u="sng" dirty="0" err="1" smtClean="0">
                  <a:solidFill>
                    <a:srgbClr val="FF3300"/>
                  </a:solidFill>
                </a:rPr>
                <a:t>konstan</a:t>
              </a:r>
              <a:endParaRPr lang="en-US" altLang="en-US" b="1" u="sng" dirty="0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36983"/>
              </p:ext>
            </p:extLst>
          </p:nvPr>
        </p:nvGraphicFramePr>
        <p:xfrm>
          <a:off x="1447800" y="2359025"/>
          <a:ext cx="57673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5" imgW="3352680" imgH="634680" progId="Equation.3">
                  <p:embed/>
                </p:oleObj>
              </mc:Choice>
              <mc:Fallback>
                <p:oleObj name="Equation" r:id="rId5" imgW="33526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59025"/>
                        <a:ext cx="57673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(</a:t>
            </a:r>
            <a:r>
              <a:rPr lang="en-US" sz="4000" i="1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Average Power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)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66700" y="1314747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" y="123199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rata-rata (P)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rata-rata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dalam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periode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5824"/>
              </p:ext>
            </p:extLst>
          </p:nvPr>
        </p:nvGraphicFramePr>
        <p:xfrm>
          <a:off x="1666081" y="5066263"/>
          <a:ext cx="52006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4" imgW="2438280" imgH="393480" progId="Equation.3">
                  <p:embed/>
                </p:oleObj>
              </mc:Choice>
              <mc:Fallback>
                <p:oleObj name="Equation" r:id="rId4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081" y="5066263"/>
                        <a:ext cx="5200650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00374"/>
              </p:ext>
            </p:extLst>
          </p:nvPr>
        </p:nvGraphicFramePr>
        <p:xfrm>
          <a:off x="1666081" y="2117365"/>
          <a:ext cx="6116638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6" imgW="3670200" imgH="1625400" progId="Equation.3">
                  <p:embed/>
                </p:oleObj>
              </mc:Choice>
              <mc:Fallback>
                <p:oleObj name="Equation" r:id="rId6" imgW="367020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081" y="2117365"/>
                        <a:ext cx="6116638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66700" y="1314747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0100" y="1231999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rata-rata (P) </a:t>
            </a:r>
            <a:r>
              <a:rPr lang="en-US" dirty="0" err="1" smtClean="0">
                <a:latin typeface="Bookman Old Style" panose="02050604050505020204" pitchFamily="18" charset="0"/>
              </a:rPr>
              <a:t>adalah</a:t>
            </a:r>
            <a:r>
              <a:rPr lang="en-US" dirty="0" smtClean="0">
                <a:latin typeface="Bookman Old Style" panose="02050604050505020204" pitchFamily="18" charset="0"/>
              </a:rPr>
              <a:t> rata-rata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sesaat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dalam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satu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periode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25837"/>
              </p:ext>
            </p:extLst>
          </p:nvPr>
        </p:nvGraphicFramePr>
        <p:xfrm>
          <a:off x="1971675" y="2224087"/>
          <a:ext cx="52006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4" imgW="2438280" imgH="393480" progId="Equation.3">
                  <p:embed/>
                </p:oleObj>
              </mc:Choice>
              <mc:Fallback>
                <p:oleObj name="Equation" r:id="rId4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2224087"/>
                        <a:ext cx="5200650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3962400" y="3048000"/>
            <a:ext cx="99060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457200" y="3048000"/>
            <a:ext cx="4495800" cy="2624138"/>
            <a:chOff x="288" y="1920"/>
            <a:chExt cx="2832" cy="1653"/>
          </a:xfrm>
        </p:grpSpPr>
        <p:pic>
          <p:nvPicPr>
            <p:cNvPr id="26" name="Picture 11" descr="11-00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04"/>
              <a:ext cx="2640" cy="1269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2496" y="1920"/>
              <a:ext cx="624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876800" y="3755163"/>
            <a:ext cx="3962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buFontTx/>
              <a:buAutoNum type="arabicPeriod"/>
            </a:pPr>
            <a:r>
              <a:rPr lang="en-US" altLang="en-US" b="1" dirty="0"/>
              <a:t>P </a:t>
            </a:r>
            <a:r>
              <a:rPr lang="en-US" altLang="en-US" b="1" dirty="0" err="1" smtClean="0"/>
              <a:t>tidak</a:t>
            </a:r>
            <a:r>
              <a:rPr lang="en-US" altLang="en-US" b="1" dirty="0" smtClean="0"/>
              <a:t> </a:t>
            </a:r>
            <a:r>
              <a:rPr lang="en-US" altLang="en-US" b="1" u="sng" dirty="0" err="1" smtClean="0">
                <a:solidFill>
                  <a:srgbClr val="FF3300"/>
                </a:solidFill>
              </a:rPr>
              <a:t>bergantung</a:t>
            </a:r>
            <a:r>
              <a:rPr lang="en-US" altLang="en-US" b="1" u="sng" dirty="0" smtClean="0">
                <a:solidFill>
                  <a:srgbClr val="FF3300"/>
                </a:solidFill>
              </a:rPr>
              <a:t> </a:t>
            </a:r>
            <a:r>
              <a:rPr lang="en-US" altLang="en-US" b="1" u="sng" dirty="0" err="1" smtClean="0">
                <a:solidFill>
                  <a:srgbClr val="FF3300"/>
                </a:solidFill>
              </a:rPr>
              <a:t>pada</a:t>
            </a:r>
            <a:r>
              <a:rPr lang="en-US" altLang="en-US" b="1" u="sng" dirty="0" smtClean="0">
                <a:solidFill>
                  <a:srgbClr val="FF3300"/>
                </a:solidFill>
              </a:rPr>
              <a:t> </a:t>
            </a:r>
            <a:r>
              <a:rPr lang="en-US" altLang="en-US" b="1" u="sng" dirty="0" err="1" smtClean="0">
                <a:solidFill>
                  <a:srgbClr val="FF3300"/>
                </a:solidFill>
              </a:rPr>
              <a:t>waktu</a:t>
            </a:r>
            <a:r>
              <a:rPr lang="en-US" altLang="en-US" b="1" u="sng" dirty="0" smtClean="0">
                <a:solidFill>
                  <a:srgbClr val="FF3300"/>
                </a:solidFill>
              </a:rPr>
              <a:t> </a:t>
            </a:r>
            <a:r>
              <a:rPr lang="en-US" altLang="en-US" b="1" dirty="0" smtClean="0">
                <a:solidFill>
                  <a:srgbClr val="FF3300"/>
                </a:solidFill>
              </a:rPr>
              <a:t>. 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>
              <a:lnSpc>
                <a:spcPct val="120000"/>
              </a:lnSpc>
              <a:buFontTx/>
              <a:buAutoNum type="arabicPeriod"/>
            </a:pPr>
            <a:r>
              <a:rPr lang="en-US" altLang="en-US" b="1" dirty="0" smtClean="0"/>
              <a:t>P </a:t>
            </a:r>
            <a:r>
              <a:rPr lang="en-US" altLang="en-US" b="1" dirty="0"/>
              <a:t>= 0 </a:t>
            </a:r>
            <a:r>
              <a:rPr lang="en-US" altLang="en-US" b="1" dirty="0" err="1" smtClean="0"/>
              <a:t>berarti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rangkaian</a:t>
            </a:r>
            <a:r>
              <a:rPr lang="en-US" altLang="en-US" b="1" dirty="0" smtClean="0"/>
              <a:t> </a:t>
            </a:r>
            <a:r>
              <a:rPr lang="en-US" altLang="en-US" b="1" u="sng" dirty="0" err="1" smtClean="0">
                <a:solidFill>
                  <a:srgbClr val="FF0000"/>
                </a:solidFill>
              </a:rPr>
              <a:t>tidak</a:t>
            </a:r>
            <a:r>
              <a:rPr lang="en-US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en-US" b="1" u="sng" dirty="0" err="1" smtClean="0">
                <a:solidFill>
                  <a:srgbClr val="FF0000"/>
                </a:solidFill>
              </a:rPr>
              <a:t>menyerap</a:t>
            </a:r>
            <a:r>
              <a:rPr lang="en-US" altLang="en-US" b="1" u="sng" dirty="0" smtClean="0">
                <a:solidFill>
                  <a:srgbClr val="FF0000"/>
                </a:solidFill>
              </a:rPr>
              <a:t> </a:t>
            </a:r>
            <a:r>
              <a:rPr lang="en-US" altLang="en-US" b="1" u="sng" dirty="0" err="1" smtClean="0">
                <a:solidFill>
                  <a:srgbClr val="FF0000"/>
                </a:solidFill>
              </a:rPr>
              <a:t>daya</a:t>
            </a:r>
            <a:r>
              <a:rPr lang="en-US" altLang="en-US" b="1" u="sng" dirty="0" smtClean="0">
                <a:solidFill>
                  <a:srgbClr val="FF0000"/>
                </a:solidFill>
              </a:rPr>
              <a:t> rata-rata</a:t>
            </a:r>
            <a:r>
              <a:rPr lang="en-US" altLang="en-US" b="1" dirty="0" smtClean="0"/>
              <a:t>.</a:t>
            </a:r>
            <a:endParaRPr lang="en-US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46171"/>
              </p:ext>
            </p:extLst>
          </p:nvPr>
        </p:nvGraphicFramePr>
        <p:xfrm>
          <a:off x="3559175" y="1470989"/>
          <a:ext cx="3732213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4" imgW="2197080" imgH="1079280" progId="Equation.3">
                  <p:embed/>
                </p:oleObj>
              </mc:Choice>
              <mc:Fallback>
                <p:oleObj name="Equation" r:id="rId4" imgW="2197080" imgH="1079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9175" y="1470989"/>
                        <a:ext cx="3732213" cy="183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51" y="1193411"/>
            <a:ext cx="2884599" cy="22557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2295" y="379685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Dimana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52106"/>
              </p:ext>
            </p:extLst>
          </p:nvPr>
        </p:nvGraphicFramePr>
        <p:xfrm>
          <a:off x="1845038" y="3612107"/>
          <a:ext cx="1097206" cy="849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5038" y="3612107"/>
                        <a:ext cx="1097206" cy="849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3351245" y="3783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645906"/>
              </p:ext>
            </p:extLst>
          </p:nvPr>
        </p:nvGraphicFramePr>
        <p:xfrm>
          <a:off x="4629150" y="3581400"/>
          <a:ext cx="2419350" cy="81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9" imgW="1282680" imgH="431640" progId="Equation.3">
                  <p:embed/>
                </p:oleObj>
              </mc:Choice>
              <mc:Fallback>
                <p:oleObj name="Equation" r:id="rId9" imgW="12826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9150" y="3581400"/>
                        <a:ext cx="2419350" cy="81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84394" y="5127617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Bookman Old Style" panose="02050604050505020204" pitchFamily="18" charset="0"/>
              </a:rPr>
              <a:t>Sehingga</a:t>
            </a:r>
            <a:r>
              <a:rPr lang="en-US" b="1" dirty="0" smtClean="0">
                <a:latin typeface="Bookman Old Style" panose="02050604050505020204" pitchFamily="18" charset="0"/>
              </a:rPr>
              <a:t> :</a:t>
            </a:r>
            <a:endParaRPr lang="en-US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27290"/>
              </p:ext>
            </p:extLst>
          </p:nvPr>
        </p:nvGraphicFramePr>
        <p:xfrm>
          <a:off x="1920081" y="4603493"/>
          <a:ext cx="51054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11" imgW="2705040" imgH="838080" progId="Equation.3">
                  <p:embed/>
                </p:oleObj>
              </mc:Choice>
              <mc:Fallback>
                <p:oleObj name="Equation" r:id="rId11" imgW="270504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0081" y="4603493"/>
                        <a:ext cx="5105400" cy="157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2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987867"/>
            <a:ext cx="4622987" cy="292536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01393" y="2087939"/>
            <a:ext cx="40370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Kesimpulan</a:t>
            </a:r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:</a:t>
            </a:r>
          </a:p>
          <a:p>
            <a:r>
              <a:rPr lang="en-US" dirty="0" err="1" smtClean="0">
                <a:latin typeface="Bookman Old Style" panose="02050604050505020204" pitchFamily="18" charset="0"/>
              </a:rPr>
              <a:t>Ketika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latin typeface="Bookman Old Style" panose="02050604050505020204" pitchFamily="18" charset="0"/>
              </a:rPr>
              <a:t> (</a:t>
            </a:r>
            <a:r>
              <a:rPr lang="en-US" dirty="0" err="1" smtClean="0">
                <a:latin typeface="Bookman Old Style" panose="02050604050505020204" pitchFamily="18" charset="0"/>
              </a:rPr>
              <a:t>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bernilai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positif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atau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saat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arus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bernilai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negatif</a:t>
            </a:r>
            <a:r>
              <a:rPr lang="en-US" dirty="0" smtClean="0">
                <a:latin typeface="Bookman Old Style" panose="02050604050505020204" pitchFamily="18" charset="0"/>
              </a:rPr>
              <a:t>) , </a:t>
            </a:r>
            <a:r>
              <a:rPr lang="en-US" dirty="0" err="1" smtClean="0">
                <a:latin typeface="Bookman Old Style" panose="02050604050505020204" pitchFamily="18" charset="0"/>
              </a:rPr>
              <a:t>maka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mengalir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dari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induktor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dirty="0" smtClean="0"/>
          </a:p>
          <a:p>
            <a:r>
              <a:rPr lang="en-US" dirty="0" err="1">
                <a:latin typeface="Bookman Old Style" panose="02050604050505020204" pitchFamily="18" charset="0"/>
              </a:rPr>
              <a:t>Ketika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negatif</a:t>
            </a:r>
            <a:r>
              <a:rPr lang="en-US" dirty="0" smtClean="0">
                <a:latin typeface="Bookman Old Style" panose="02050604050505020204" pitchFamily="18" charset="0"/>
              </a:rPr>
              <a:t> (</a:t>
            </a:r>
            <a:r>
              <a:rPr lang="en-US" dirty="0" err="1">
                <a:latin typeface="Bookman Old Style" panose="02050604050505020204" pitchFamily="18" charset="0"/>
              </a:rPr>
              <a:t>saat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arus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bertanda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berlawanan</a:t>
            </a:r>
            <a:r>
              <a:rPr lang="en-US" dirty="0" smtClean="0">
                <a:latin typeface="Bookman Old Style" panose="02050604050505020204" pitchFamily="18" charset="0"/>
              </a:rPr>
              <a:t>) 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maka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daya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mengalir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dari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rangkaian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ke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sumber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tegangan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Daya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Rata – Rata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pada</a:t>
            </a:r>
            <a:r>
              <a:rPr lang="en-US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Induktor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219450" y="27003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81000" y="151423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latin typeface="Bookman Old Style" panose="02050604050505020204" pitchFamily="18" charset="0"/>
              </a:rPr>
              <a:t> rata – rata 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5" y="2176462"/>
            <a:ext cx="7977190" cy="159543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000" y="4245769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Daya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rata – rata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pada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komponen</a:t>
            </a:r>
            <a:r>
              <a:rPr lang="en-US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L = 0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1293</Words>
  <Application>Microsoft Office PowerPoint</Application>
  <PresentationFormat>On-screen Show (4:3)</PresentationFormat>
  <Paragraphs>249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DFKai-SB</vt:lpstr>
      <vt:lpstr>Aharoni</vt:lpstr>
      <vt:lpstr>Arial</vt:lpstr>
      <vt:lpstr>Bookman Old Style</vt:lpstr>
      <vt:lpstr>Britannic Bold</vt:lpstr>
      <vt:lpstr>Calibri</vt:lpstr>
      <vt:lpstr>Times New Roman</vt:lpstr>
      <vt:lpstr>Verdana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nita indriani</dc:creator>
  <cp:lastModifiedBy>Nita</cp:lastModifiedBy>
  <cp:revision>305</cp:revision>
  <dcterms:created xsi:type="dcterms:W3CDTF">2016-02-09T08:45:43Z</dcterms:created>
  <dcterms:modified xsi:type="dcterms:W3CDTF">2017-11-22T18:58:21Z</dcterms:modified>
</cp:coreProperties>
</file>