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50" r:id="rId11"/>
    <p:sldId id="349" r:id="rId12"/>
    <p:sldId id="351" r:id="rId13"/>
    <p:sldId id="352" r:id="rId14"/>
    <p:sldId id="353" r:id="rId15"/>
    <p:sldId id="354" r:id="rId16"/>
    <p:sldId id="360" r:id="rId17"/>
    <p:sldId id="355" r:id="rId18"/>
    <p:sldId id="356" r:id="rId19"/>
    <p:sldId id="357" r:id="rId20"/>
    <p:sldId id="358" r:id="rId21"/>
    <p:sldId id="359" r:id="rId22"/>
    <p:sldId id="361" r:id="rId23"/>
    <p:sldId id="3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1058" autoAdjust="0"/>
  </p:normalViewPr>
  <p:slideViewPr>
    <p:cSldViewPr>
      <p:cViewPr varScale="1">
        <p:scale>
          <a:sx n="64" d="100"/>
          <a:sy n="64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9F23-5362-4E91-A6A1-693BA717AD7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B5FF4-E91E-4391-BC97-89BE925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13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69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7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7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Dc L SC C 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9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8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4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Induktansi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berhubungan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akibat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perubaha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koil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sama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6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mengindikasi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M21 </a:t>
            </a:r>
            <a:r>
              <a:rPr lang="en-US" baseline="0" dirty="0" err="1" smtClean="0"/>
              <a:t>terhubung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induksi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koil</a:t>
            </a:r>
            <a:r>
              <a:rPr lang="en-US" baseline="0" dirty="0" smtClean="0"/>
              <a:t> 2 yang </a:t>
            </a:r>
            <a:r>
              <a:rPr lang="en-US" baseline="0" dirty="0" err="1" smtClean="0"/>
              <a:t>disebabkan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koil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2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mutual di </a:t>
            </a:r>
            <a:r>
              <a:rPr lang="en-US" dirty="0" err="1" smtClean="0"/>
              <a:t>koil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mutual di </a:t>
            </a:r>
            <a:r>
              <a:rPr lang="en-US" smtClean="0"/>
              <a:t>koil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D5F3E-9E7D-42F2-BF49-E8A8B5852F27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0"/>
            <a:ext cx="6629400" cy="480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1" descr="D:\ITK\PROMOSI ITK\LOGO + TYPO ITK (paten) kec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916361"/>
            <a:ext cx="2819400" cy="186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590800" y="228600"/>
            <a:ext cx="6553200" cy="15696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</a:rPr>
              <a:t>RANGKAIAN LISTRIK I</a:t>
            </a:r>
            <a:r>
              <a:rPr lang="id-ID" sz="4800" dirty="0" smtClean="0">
                <a:solidFill>
                  <a:schemeClr val="bg1"/>
                </a:solidFill>
                <a:latin typeface="Britannic Bold" pitchFamily="34" charset="0"/>
              </a:rPr>
              <a:t>I</a:t>
            </a:r>
            <a:br>
              <a:rPr lang="id-ID" sz="4800" dirty="0" smtClean="0">
                <a:solidFill>
                  <a:schemeClr val="bg1"/>
                </a:solidFill>
                <a:latin typeface="Britannic Bold" pitchFamily="34" charset="0"/>
              </a:rPr>
            </a:br>
            <a:r>
              <a:rPr lang="id-ID" sz="4800" dirty="0" smtClean="0">
                <a:solidFill>
                  <a:schemeClr val="bg1"/>
                </a:solidFill>
                <a:latin typeface="Britannic Bold" pitchFamily="34" charset="0"/>
              </a:rPr>
              <a:t>EL12</a:t>
            </a:r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</a:rPr>
              <a:t>0</a:t>
            </a:r>
            <a:r>
              <a:rPr lang="id-ID" sz="4800" dirty="0">
                <a:solidFill>
                  <a:schemeClr val="bg1"/>
                </a:solidFill>
                <a:latin typeface="Britannic Bold" pitchFamily="34" charset="0"/>
              </a:rPr>
              <a:t>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4170402"/>
            <a:ext cx="6037229" cy="5539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id-ID" sz="3000" dirty="0" smtClean="0">
                <a:latin typeface="Britannic Bold" pitchFamily="34" charset="0"/>
              </a:rPr>
              <a:t>PROGRAM STUDI TEKNIK ELEKTRO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36148" y="3093184"/>
            <a:ext cx="56220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Britannic Bold" pitchFamily="34" charset="0"/>
              </a:rPr>
              <a:t>Nita Indriani Pertiwi, 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S</a:t>
            </a:r>
            <a:r>
              <a:rPr lang="en-US" sz="3200" dirty="0" smtClean="0">
                <a:solidFill>
                  <a:schemeClr val="bg1"/>
                </a:solidFill>
                <a:latin typeface="Britannic Bold" pitchFamily="34" charset="0"/>
              </a:rPr>
              <a:t>.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T</a:t>
            </a:r>
            <a:r>
              <a:rPr lang="id-ID" sz="3200" dirty="0">
                <a:solidFill>
                  <a:schemeClr val="bg1"/>
                </a:solidFill>
                <a:latin typeface="Britannic Bold" pitchFamily="34" charset="0"/>
              </a:rPr>
              <a:t>.,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M</a:t>
            </a:r>
            <a:r>
              <a:rPr lang="en-US" sz="3200" dirty="0" smtClean="0">
                <a:solidFill>
                  <a:schemeClr val="bg1"/>
                </a:solidFill>
                <a:latin typeface="Britannic Bold" pitchFamily="34" charset="0"/>
              </a:rPr>
              <a:t>.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T</a:t>
            </a:r>
            <a:r>
              <a:rPr lang="en-US" sz="3200" dirty="0" smtClean="0">
                <a:solidFill>
                  <a:schemeClr val="bg1"/>
                </a:solidFill>
                <a:latin typeface="Britannic Bold" pitchFamily="34" charset="0"/>
              </a:rPr>
              <a:t>.</a:t>
            </a:r>
            <a:endParaRPr lang="id-ID" sz="3200" dirty="0" smtClean="0">
              <a:solidFill>
                <a:schemeClr val="bg1"/>
              </a:solidFill>
              <a:latin typeface="Britann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" y="2904423"/>
            <a:ext cx="2362270" cy="189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916360"/>
            <a:ext cx="2574774" cy="186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9131" r="7003" b="8202"/>
          <a:stretch/>
        </p:blipFill>
        <p:spPr>
          <a:xfrm>
            <a:off x="68706" y="4916361"/>
            <a:ext cx="2403019" cy="188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Aturan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Tanda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Dot 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3" y="1170031"/>
            <a:ext cx="2704599" cy="2627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76" y="3869712"/>
            <a:ext cx="2599824" cy="22513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886200" y="1621432"/>
            <a:ext cx="4572000" cy="132802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Bookman Old Style" panose="02050604050505020204" pitchFamily="18" charset="0"/>
              </a:rPr>
              <a:t>Karena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masuk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</a:t>
            </a:r>
            <a:r>
              <a:rPr lang="en-US" dirty="0" smtClean="0">
                <a:latin typeface="Bookman Old Style" panose="02050604050505020204" pitchFamily="18" charset="0"/>
              </a:rPr>
              <a:t> terminal dot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1,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v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positif</a:t>
            </a:r>
            <a:r>
              <a:rPr lang="en-US" dirty="0" smtClean="0">
                <a:latin typeface="Bookman Old Style" panose="02050604050505020204" pitchFamily="18" charset="0"/>
              </a:rPr>
              <a:t> di terminal dot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2,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mutual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+</a:t>
            </a:r>
            <a:r>
              <a:rPr lang="en-US" i="1" dirty="0" smtClean="0">
                <a:latin typeface="Bookman Old Style" panose="02050604050505020204" pitchFamily="18" charset="0"/>
              </a:rPr>
              <a:t>M di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i="1" dirty="0" smtClean="0">
                <a:latin typeface="Bookman Old Style" panose="02050604050505020204" pitchFamily="18" charset="0"/>
              </a:rPr>
              <a:t>/</a:t>
            </a:r>
            <a:r>
              <a:rPr lang="en-US" i="1" dirty="0" err="1" smtClean="0">
                <a:latin typeface="Bookman Old Style" panose="02050604050505020204" pitchFamily="18" charset="0"/>
              </a:rPr>
              <a:t>dt</a:t>
            </a:r>
            <a:endParaRPr lang="en-US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4148677"/>
            <a:ext cx="4572000" cy="132802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Bookman Old Style" panose="02050604050505020204" pitchFamily="18" charset="0"/>
              </a:rPr>
              <a:t>Karena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masuk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</a:t>
            </a:r>
            <a:r>
              <a:rPr lang="en-US" dirty="0" smtClean="0">
                <a:latin typeface="Bookman Old Style" panose="02050604050505020204" pitchFamily="18" charset="0"/>
              </a:rPr>
              <a:t> terminal dot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1,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v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negatif</a:t>
            </a:r>
            <a:r>
              <a:rPr lang="en-US" dirty="0" smtClean="0">
                <a:latin typeface="Bookman Old Style" panose="02050604050505020204" pitchFamily="18" charset="0"/>
              </a:rPr>
              <a:t> di terminal dot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2,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mutual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-</a:t>
            </a:r>
            <a:r>
              <a:rPr lang="en-US" i="1" dirty="0" smtClean="0">
                <a:latin typeface="Bookman Old Style" panose="02050604050505020204" pitchFamily="18" charset="0"/>
              </a:rPr>
              <a:t>M di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i="1" dirty="0" smtClean="0">
                <a:latin typeface="Bookman Old Style" panose="02050604050505020204" pitchFamily="18" charset="0"/>
              </a:rPr>
              <a:t>/</a:t>
            </a:r>
            <a:r>
              <a:rPr lang="en-US" i="1" dirty="0" err="1" smtClean="0">
                <a:latin typeface="Bookman Old Style" panose="02050604050505020204" pitchFamily="18" charset="0"/>
              </a:rPr>
              <a:t>dt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58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Aturan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Tanda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Dot 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63267"/>
            <a:ext cx="3425982" cy="289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981200"/>
            <a:ext cx="3030454" cy="30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0300"/>
            <a:ext cx="3124200" cy="2308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333500"/>
            <a:ext cx="7639050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346" y="2656473"/>
            <a:ext cx="5210175" cy="552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60301" y="2693025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(a)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65346" y="3437116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Karena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dirty="0" smtClean="0">
                <a:latin typeface="Bookman Old Style" panose="02050604050505020204" pitchFamily="18" charset="0"/>
              </a:rPr>
              <a:t> = 0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tidak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v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akibat</a:t>
            </a:r>
            <a:r>
              <a:rPr lang="en-US" dirty="0" smtClean="0">
                <a:latin typeface="Bookman Old Style" panose="02050604050505020204" pitchFamily="18" charset="0"/>
              </a:rPr>
              <a:t> 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1</a:t>
            </a:r>
            <a:endParaRPr lang="en-US" i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3160301" y="4511526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(b)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493" y="4479878"/>
            <a:ext cx="4400550" cy="457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65346" y="5147207"/>
            <a:ext cx="4953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Karena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 = 0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tidak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v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akibat</a:t>
            </a:r>
            <a:r>
              <a:rPr lang="en-US" dirty="0" smtClean="0">
                <a:latin typeface="Bookman Old Style" panose="02050604050505020204" pitchFamily="18" charset="0"/>
              </a:rPr>
              <a:t> 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2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3901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Kombinasi</a:t>
            </a:r>
            <a:r>
              <a:rPr lang="en-US" sz="28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Tegangan</a:t>
            </a:r>
            <a:r>
              <a:rPr lang="en-US" sz="28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Mutual </a:t>
            </a:r>
            <a:r>
              <a:rPr lang="en-US" sz="28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Induktansi</a:t>
            </a:r>
            <a:r>
              <a:rPr lang="en-US" sz="28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Sendiri</a:t>
            </a:r>
            <a:endParaRPr lang="en-US" sz="28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5" y="1335752"/>
            <a:ext cx="3013286" cy="21050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809001"/>
            <a:ext cx="2409825" cy="7429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766262"/>
            <a:ext cx="2457450" cy="7143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49" y="3709731"/>
            <a:ext cx="3274615" cy="22499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996" y="3948096"/>
            <a:ext cx="2667000" cy="83905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7697" y="4994634"/>
            <a:ext cx="2708362" cy="9605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2725" y="4133708"/>
            <a:ext cx="2475517" cy="5126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8912" y="5287897"/>
            <a:ext cx="2499330" cy="3946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232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Rangkaian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Kopling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Magnetik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410" t="6897" r="1306"/>
          <a:stretch/>
        </p:blipFill>
        <p:spPr>
          <a:xfrm>
            <a:off x="1828800" y="1328634"/>
            <a:ext cx="5486400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16" y="4410371"/>
            <a:ext cx="3013035" cy="8941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1019" y="3635876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KVL 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16" y="5304483"/>
            <a:ext cx="3030026" cy="791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100" y="4545730"/>
            <a:ext cx="3338300" cy="8677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41019" y="4111405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Dalam</a:t>
            </a:r>
            <a:r>
              <a:rPr lang="en-US" dirty="0" smtClean="0">
                <a:latin typeface="Bookman Old Style" panose="02050604050505020204" pitchFamily="18" charset="0"/>
              </a:rPr>
              <a:t> domain </a:t>
            </a:r>
            <a:r>
              <a:rPr lang="en-US" dirty="0" err="1" smtClean="0">
                <a:latin typeface="Bookman Old Style" panose="02050604050505020204" pitchFamily="18" charset="0"/>
              </a:rPr>
              <a:t>waktu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40216" y="4041039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Dalam</a:t>
            </a:r>
            <a:r>
              <a:rPr lang="en-US" dirty="0" smtClean="0">
                <a:latin typeface="Bookman Old Style" panose="02050604050505020204" pitchFamily="18" charset="0"/>
              </a:rPr>
              <a:t> domain </a:t>
            </a:r>
            <a:r>
              <a:rPr lang="en-US" dirty="0" err="1" smtClean="0">
                <a:latin typeface="Bookman Old Style" panose="02050604050505020204" pitchFamily="18" charset="0"/>
              </a:rPr>
              <a:t>frekuensi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Rangkaian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Kopling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Magnetik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1019" y="3635876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KVL 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26" y="1372400"/>
            <a:ext cx="5576081" cy="2126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57" y="4367867"/>
            <a:ext cx="3449981" cy="588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57" y="5098648"/>
            <a:ext cx="3778843" cy="5417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813544" y="4477385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13544" y="5216326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Rangkaian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Kopling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Magnetik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3641" y="1381651"/>
            <a:ext cx="420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</a:t>
            </a:r>
            <a:r>
              <a:rPr lang="en-US" dirty="0" err="1" smtClean="0">
                <a:latin typeface="Bookman Old Style" panose="02050604050505020204" pitchFamily="18" charset="0"/>
              </a:rPr>
              <a:t>opling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terhubung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seri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82073"/>
            <a:ext cx="3449027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2" y="4295229"/>
            <a:ext cx="3696221" cy="1568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57" y="2585680"/>
            <a:ext cx="4543425" cy="704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764" y="5026116"/>
            <a:ext cx="47244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" y="3781042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KVL,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 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7643"/>
          <a:stretch/>
        </p:blipFill>
        <p:spPr>
          <a:xfrm>
            <a:off x="1143000" y="1637484"/>
            <a:ext cx="6250587" cy="19403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194308"/>
            <a:ext cx="3637171" cy="5449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301" y="4779173"/>
            <a:ext cx="1966252" cy="4786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029200" y="3771073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KVL,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2 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189" y="4378671"/>
            <a:ext cx="2689464" cy="5498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189" y="5046138"/>
            <a:ext cx="3294855" cy="83891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057553" y="483382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(1)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57296" y="5280927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" y="3781042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Substitusi</a:t>
            </a:r>
            <a:r>
              <a:rPr lang="en-US" dirty="0" smtClean="0">
                <a:latin typeface="Bookman Old Style" panose="02050604050505020204" pitchFamily="18" charset="0"/>
              </a:rPr>
              <a:t> (2) </a:t>
            </a:r>
            <a:r>
              <a:rPr lang="en-US" dirty="0" err="1" smtClean="0">
                <a:latin typeface="Bookman Old Style" panose="02050604050505020204" pitchFamily="18" charset="0"/>
              </a:rPr>
              <a:t>ke</a:t>
            </a:r>
            <a:r>
              <a:rPr lang="en-US" dirty="0" smtClean="0">
                <a:latin typeface="Bookman Old Style" panose="02050604050505020204" pitchFamily="18" charset="0"/>
              </a:rPr>
              <a:t> (1) 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7643"/>
          <a:stretch/>
        </p:blipFill>
        <p:spPr>
          <a:xfrm>
            <a:off x="1143000" y="1637484"/>
            <a:ext cx="6250587" cy="19403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4" y="4353578"/>
            <a:ext cx="3579314" cy="523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48" y="4838186"/>
            <a:ext cx="3296552" cy="8333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170" y="4353578"/>
            <a:ext cx="5024746" cy="8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23" y="1708666"/>
            <a:ext cx="6967953" cy="1905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2000" y="4158734"/>
            <a:ext cx="427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Tentukan</a:t>
            </a:r>
            <a:r>
              <a:rPr lang="en-US" dirty="0" smtClean="0">
                <a:latin typeface="Bookman Old Style" panose="02050604050505020204" pitchFamily="18" charset="0"/>
              </a:rPr>
              <a:t> V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o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diatas</a:t>
            </a:r>
            <a:r>
              <a:rPr lang="en-US" dirty="0">
                <a:latin typeface="Bookman Old Style" panose="02050604050505020204" pitchFamily="18" charset="0"/>
              </a:rPr>
              <a:t>!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27751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352800"/>
            <a:ext cx="8686800" cy="2362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06605"/>
            <a:ext cx="83820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KOPLING MAGNETIK</a:t>
            </a:r>
            <a:endParaRPr lang="en-US" sz="48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4414" y="4264223"/>
            <a:ext cx="621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Tentukan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Mesh 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diatas</a:t>
            </a:r>
            <a:r>
              <a:rPr lang="en-US" dirty="0">
                <a:latin typeface="Bookman Old Style" panose="02050604050505020204" pitchFamily="18" charset="0"/>
              </a:rPr>
              <a:t>!</a:t>
            </a:r>
            <a:endParaRPr lang="en-US" i="1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45" y="1688663"/>
            <a:ext cx="5376110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4414" y="4264223"/>
            <a:ext cx="621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Tentukan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Mesh 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I</a:t>
            </a:r>
            <a:r>
              <a:rPr lang="en-US" i="1" baseline="-25000" dirty="0" smtClean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diatas</a:t>
            </a:r>
            <a:r>
              <a:rPr lang="en-US" dirty="0">
                <a:latin typeface="Bookman Old Style" panose="02050604050505020204" pitchFamily="18" charset="0"/>
              </a:rPr>
              <a:t>!</a:t>
            </a:r>
            <a:endParaRPr lang="en-US" i="1" baseline="-2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29" y="1905000"/>
            <a:ext cx="5563942" cy="20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Energi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pada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Rangkaian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Kopling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702432"/>
            <a:ext cx="4329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Persamaan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umum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energi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kopling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magnetik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i="1" baseline="-25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20" y="1365187"/>
            <a:ext cx="3730081" cy="12668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6304" y="2836281"/>
            <a:ext cx="4329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Tanda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positif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bentuk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mutual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terjadi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jika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kedua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masuk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atau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keluar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terminal dot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4498265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Koefisien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Kopling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765" y="5343789"/>
            <a:ext cx="1804988" cy="833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255" y="4498265"/>
            <a:ext cx="1385546" cy="6985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314980"/>
            <a:ext cx="92964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2609671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Te</a:t>
            </a:r>
            <a:r>
              <a:rPr lang="en-US" dirty="0" err="1" smtClean="0">
                <a:latin typeface="Bookman Old Style" panose="02050604050505020204" pitchFamily="18" charset="0"/>
              </a:rPr>
              <a:t>ntukan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koefisen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kopling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energi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tersimpan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kopling</a:t>
            </a:r>
            <a:r>
              <a:rPr lang="en-US" dirty="0" smtClean="0">
                <a:latin typeface="Bookman Old Style" panose="02050604050505020204" pitchFamily="18" charset="0"/>
              </a:rPr>
              <a:t> inductor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t = </a:t>
            </a:r>
            <a:r>
              <a:rPr lang="en-US" dirty="0" smtClean="0">
                <a:latin typeface="Bookman Old Style" panose="02050604050505020204" pitchFamily="18" charset="0"/>
              </a:rPr>
              <a:t>1s </a:t>
            </a:r>
            <a:r>
              <a:rPr lang="en-US" dirty="0" err="1" smtClean="0">
                <a:latin typeface="Bookman Old Style" panose="02050604050505020204" pitchFamily="18" charset="0"/>
              </a:rPr>
              <a:t>jika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v = 60 cos </a:t>
            </a:r>
            <a:r>
              <a:rPr lang="en-US" dirty="0" smtClean="0">
                <a:latin typeface="Bookman Old Style" panose="02050604050505020204" pitchFamily="18" charset="0"/>
              </a:rPr>
              <a:t>(4</a:t>
            </a:r>
            <a:r>
              <a:rPr lang="en-US" i="1" dirty="0" smtClean="0">
                <a:latin typeface="Bookman Old Style" panose="02050604050505020204" pitchFamily="18" charset="0"/>
              </a:rPr>
              <a:t>t</a:t>
            </a:r>
            <a:r>
              <a:rPr lang="en-US" dirty="0" smtClean="0">
                <a:latin typeface="Bookman Old Style" panose="02050604050505020204" pitchFamily="18" charset="0"/>
              </a:rPr>
              <a:t> + 30˚) 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599"/>
            <a:ext cx="4495800" cy="19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Pendahuluan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665629" y="1356659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3716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Ketika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dua</a:t>
            </a:r>
            <a:r>
              <a:rPr lang="en-US" dirty="0" smtClean="0">
                <a:latin typeface="Bookman Old Style" panose="02050604050505020204" pitchFamily="18" charset="0"/>
              </a:rPr>
              <a:t> loop </a:t>
            </a:r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atau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tanpa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kontak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saling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mempengaruhi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sama</a:t>
            </a:r>
            <a:r>
              <a:rPr lang="en-US" dirty="0" smtClean="0">
                <a:latin typeface="Bookman Old Style" panose="02050604050505020204" pitchFamily="18" charset="0"/>
              </a:rPr>
              <a:t> lain </a:t>
            </a:r>
            <a:r>
              <a:rPr lang="en-US" dirty="0" err="1" smtClean="0">
                <a:latin typeface="Bookman Old Style" panose="02050604050505020204" pitchFamily="18" charset="0"/>
              </a:rPr>
              <a:t>melalui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medan</a:t>
            </a:r>
            <a:r>
              <a:rPr lang="en-US" dirty="0" smtClean="0">
                <a:latin typeface="Bookman Old Style" panose="02050604050505020204" pitchFamily="18" charset="0"/>
              </a:rPr>
              <a:t> magnet (yang </a:t>
            </a:r>
            <a:r>
              <a:rPr lang="en-US" dirty="0" err="1" smtClean="0">
                <a:latin typeface="Bookman Old Style" panose="02050604050505020204" pitchFamily="18" charset="0"/>
              </a:rPr>
              <a:t>dihasilkan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oleh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salah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loop </a:t>
            </a:r>
            <a:r>
              <a:rPr lang="en-US" dirty="0" err="1" smtClean="0">
                <a:latin typeface="Bookman Old Style" panose="02050604050505020204" pitchFamily="18" charset="0"/>
              </a:rPr>
              <a:t>tersebut</a:t>
            </a:r>
            <a:r>
              <a:rPr lang="en-US" dirty="0" smtClean="0">
                <a:latin typeface="Bookman Old Style" panose="02050604050505020204" pitchFamily="18" charset="0"/>
              </a:rPr>
              <a:t>)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dua</a:t>
            </a:r>
            <a:r>
              <a:rPr lang="en-US" dirty="0" smtClean="0">
                <a:latin typeface="Bookman Old Style" panose="02050604050505020204" pitchFamily="18" charset="0"/>
              </a:rPr>
              <a:t> loop </a:t>
            </a:r>
            <a:r>
              <a:rPr lang="en-US" dirty="0" err="1" smtClean="0">
                <a:latin typeface="Bookman Old Style" panose="02050604050505020204" pitchFamily="18" charset="0"/>
              </a:rPr>
              <a:t>tersebut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disebut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kopling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magnetik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id-ID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" y="1404345"/>
            <a:ext cx="1524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5612" y="3411295"/>
            <a:ext cx="1860375" cy="202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729" y="3311631"/>
            <a:ext cx="1828800" cy="222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/>
          <a:srcRect t="3789" b="29903"/>
          <a:stretch>
            <a:fillRect/>
          </a:stretch>
        </p:blipFill>
        <p:spPr bwMode="auto">
          <a:xfrm>
            <a:off x="6106503" y="3114764"/>
            <a:ext cx="195617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Induktansi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Sendiri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89" y="3230284"/>
            <a:ext cx="3786111" cy="20335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7576" y="1551490"/>
            <a:ext cx="3928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Jika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N </a:t>
            </a:r>
            <a:r>
              <a:rPr lang="en-US" dirty="0" err="1" smtClean="0">
                <a:latin typeface="Bookman Old Style" panose="02050604050505020204" pitchFamily="18" charset="0"/>
              </a:rPr>
              <a:t>belitan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dialiri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err="1" smtClean="0">
                <a:latin typeface="Bookman Old Style" panose="02050604050505020204" pitchFamily="18" charset="0"/>
              </a:rPr>
              <a:t>i</a:t>
            </a:r>
            <a:r>
              <a:rPr lang="en-US" i="1" dirty="0" smtClean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timbul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fluks</a:t>
            </a:r>
            <a:r>
              <a:rPr lang="en-US" dirty="0" smtClean="0">
                <a:latin typeface="Bookman Old Style" panose="02050604050505020204" pitchFamily="18" charset="0"/>
              </a:rPr>
              <a:t> 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tersebut</a:t>
            </a:r>
            <a:r>
              <a:rPr lang="en-US" dirty="0" smtClean="0">
                <a:latin typeface="Bookman Old Style" panose="02050604050505020204" pitchFamily="18" charset="0"/>
              </a:rPr>
              <a:t>.  </a:t>
            </a:r>
            <a:r>
              <a:rPr lang="en-US" dirty="0" err="1" smtClean="0">
                <a:latin typeface="Bookman Old Style" panose="02050604050505020204" pitchFamily="18" charset="0"/>
              </a:rPr>
              <a:t>Berdasarkan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Hukum</a:t>
            </a:r>
            <a:r>
              <a:rPr lang="en-US" dirty="0" smtClean="0">
                <a:latin typeface="Bookman Old Style" panose="02050604050505020204" pitchFamily="18" charset="0"/>
              </a:rPr>
              <a:t> Faraday 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58" y="1715041"/>
            <a:ext cx="1219200" cy="7692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1741347"/>
            <a:ext cx="1570906" cy="7723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158" y="2862262"/>
            <a:ext cx="1365580" cy="7953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6324629" y="1915003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(1)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34429" y="1942862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(2)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341" y="4527806"/>
            <a:ext cx="1302271" cy="7360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6378738" y="30456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(3)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00404" y="4035564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Dari </a:t>
            </a:r>
            <a:r>
              <a:rPr lang="en-US" dirty="0" err="1" smtClean="0">
                <a:latin typeface="Bookman Old Style" panose="02050604050505020204" pitchFamily="18" charset="0"/>
              </a:rPr>
              <a:t>persamaan</a:t>
            </a:r>
            <a:r>
              <a:rPr lang="en-US" dirty="0" smtClean="0">
                <a:latin typeface="Bookman Old Style" panose="02050604050505020204" pitchFamily="18" charset="0"/>
              </a:rPr>
              <a:t> (2)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(3) :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49518" y="4661999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(4)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45770" y="4993267"/>
            <a:ext cx="621630" cy="704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867400" y="5520975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Induktansi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sendiri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Induktansi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Bersama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(Mutual)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212" y="1569961"/>
            <a:ext cx="3928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Terdapat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dua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induktansi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sendiri</a:t>
            </a:r>
            <a:r>
              <a:rPr lang="en-US" dirty="0" smtClean="0">
                <a:latin typeface="Bookman Old Style" panose="02050604050505020204" pitchFamily="18" charset="0"/>
              </a:rPr>
              <a:t> L</a:t>
            </a:r>
            <a:r>
              <a:rPr lang="en-US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L</a:t>
            </a:r>
            <a:r>
              <a:rPr lang="en-US" baseline="-25000" dirty="0" smtClean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5458263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(5)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87304" y="2741244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(6)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80" y="2417993"/>
            <a:ext cx="4281611" cy="2524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80" y="5388100"/>
            <a:ext cx="2024861" cy="50965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2" name="Straight Arrow Connector 21"/>
          <p:cNvCxnSpPr/>
          <p:nvPr/>
        </p:nvCxnSpPr>
        <p:spPr>
          <a:xfrm flipV="1">
            <a:off x="2473391" y="5485761"/>
            <a:ext cx="419100" cy="157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0249" y="5247088"/>
            <a:ext cx="1781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dirty="0" smtClean="0">
                <a:latin typeface="Bookman Old Style" panose="02050604050505020204" pitchFamily="18" charset="0"/>
              </a:rPr>
              <a:t>φ</a:t>
            </a:r>
            <a:r>
              <a:rPr lang="en-US" baseline="-25000" dirty="0" smtClean="0">
                <a:latin typeface="Bookman Old Style" panose="02050604050505020204" pitchFamily="18" charset="0"/>
              </a:rPr>
              <a:t>1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terdiri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atas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dua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 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042" y="2566213"/>
            <a:ext cx="1480712" cy="7275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Rectangle 27"/>
          <p:cNvSpPr/>
          <p:nvPr/>
        </p:nvSpPr>
        <p:spPr>
          <a:xfrm>
            <a:off x="4724400" y="1590717"/>
            <a:ext cx="4318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Karena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l-GR" dirty="0">
                <a:latin typeface="Bookman Old Style" panose="02050604050505020204" pitchFamily="18" charset="0"/>
              </a:rPr>
              <a:t>φ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</a:t>
            </a:r>
            <a:r>
              <a:rPr lang="en-US" dirty="0" smtClean="0">
                <a:latin typeface="Bookman Old Style" panose="02050604050505020204" pitchFamily="18" charset="0"/>
              </a:rPr>
              <a:t>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timbul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induksi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4400" y="3554488"/>
            <a:ext cx="4318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2 </a:t>
            </a:r>
            <a:r>
              <a:rPr lang="en-US" dirty="0" err="1" smtClean="0">
                <a:latin typeface="Bookman Old Style" panose="02050604050505020204" pitchFamily="18" charset="0"/>
              </a:rPr>
              <a:t>hanya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terdapat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l-GR" dirty="0">
                <a:latin typeface="Bookman Old Style" panose="02050604050505020204" pitchFamily="18" charset="0"/>
              </a:rPr>
              <a:t>φ</a:t>
            </a:r>
            <a:r>
              <a:rPr lang="en-US" baseline="-25000" dirty="0" smtClean="0">
                <a:latin typeface="Bookman Old Style" panose="02050604050505020204" pitchFamily="18" charset="0"/>
              </a:rPr>
              <a:t>12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sehingga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606" y="4450403"/>
            <a:ext cx="1466148" cy="79737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6587304" y="4578275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Induktansi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Bersama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(Mutual)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212" y="1569961"/>
            <a:ext cx="3928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Karena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fluks</a:t>
            </a:r>
            <a:r>
              <a:rPr lang="en-US" dirty="0" smtClean="0">
                <a:latin typeface="Bookman Old Style" panose="02050604050505020204" pitchFamily="18" charset="0"/>
              </a:rPr>
              <a:t>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2 </a:t>
            </a:r>
            <a:r>
              <a:rPr lang="en-US" dirty="0" err="1" smtClean="0">
                <a:latin typeface="Bookman Old Style" panose="02050604050505020204" pitchFamily="18" charset="0"/>
              </a:rPr>
              <a:t>disebabkan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oleh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pers</a:t>
            </a:r>
            <a:r>
              <a:rPr lang="en-US" dirty="0" smtClean="0">
                <a:latin typeface="Bookman Old Style" panose="02050604050505020204" pitchFamily="18" charset="0"/>
              </a:rPr>
              <a:t> (6)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(7) </a:t>
            </a:r>
            <a:r>
              <a:rPr lang="en-US" dirty="0" err="1" smtClean="0">
                <a:latin typeface="Bookman Old Style" panose="02050604050505020204" pitchFamily="18" charset="0"/>
              </a:rPr>
              <a:t>dapat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ditulis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1724" y="3077865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(8)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24400" y="1590717"/>
            <a:ext cx="4318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Karena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l-GR" dirty="0">
                <a:latin typeface="Bookman Old Style" panose="02050604050505020204" pitchFamily="18" charset="0"/>
              </a:rPr>
              <a:t>φ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</a:t>
            </a:r>
            <a:r>
              <a:rPr lang="en-US" dirty="0" smtClean="0">
                <a:latin typeface="Bookman Old Style" panose="02050604050505020204" pitchFamily="18" charset="0"/>
              </a:rPr>
              <a:t>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timbul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induksi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91" y="2837395"/>
            <a:ext cx="2875547" cy="77484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713845" y="4148489"/>
            <a:ext cx="621630" cy="704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38600" y="4518244"/>
            <a:ext cx="23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Induktansi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sendiri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45" y="3804385"/>
            <a:ext cx="1743122" cy="4753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Rectangle 24"/>
          <p:cNvSpPr/>
          <p:nvPr/>
        </p:nvSpPr>
        <p:spPr>
          <a:xfrm>
            <a:off x="2554723" y="3885597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(9)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504" y="2614504"/>
            <a:ext cx="3033533" cy="8521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6" name="Rectangle 25"/>
          <p:cNvSpPr/>
          <p:nvPr/>
        </p:nvSpPr>
        <p:spPr>
          <a:xfrm>
            <a:off x="8153400" y="2837647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(10)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504" y="3679848"/>
            <a:ext cx="1603986" cy="6851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6584944" y="382148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(11)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92925" y="4264266"/>
            <a:ext cx="621630" cy="704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17680" y="4634021"/>
            <a:ext cx="2335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Induktansi</a:t>
            </a:r>
            <a:r>
              <a:rPr lang="en-US" dirty="0" smtClean="0">
                <a:latin typeface="Bookman Old Style" panose="02050604050505020204" pitchFamily="18" charset="0"/>
              </a:rPr>
              <a:t> mutual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2 </a:t>
            </a:r>
            <a:r>
              <a:rPr lang="en-US" dirty="0" err="1" smtClean="0">
                <a:latin typeface="Bookman Old Style" panose="02050604050505020204" pitchFamily="18" charset="0"/>
              </a:rPr>
              <a:t>terhadap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Induktansi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Bersama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(Mutual)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1371600"/>
            <a:ext cx="392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diberikan</a:t>
            </a:r>
            <a:r>
              <a:rPr lang="en-US" dirty="0" smtClean="0">
                <a:latin typeface="Bookman Old Style" panose="02050604050505020204" pitchFamily="18" charset="0"/>
              </a:rPr>
              <a:t>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933" y="528166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(12)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3741" y="251621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(13)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473391" y="5287400"/>
            <a:ext cx="419100" cy="157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0249" y="5048727"/>
            <a:ext cx="1781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dirty="0" smtClean="0">
                <a:latin typeface="Bookman Old Style" panose="02050604050505020204" pitchFamily="18" charset="0"/>
              </a:rPr>
              <a:t>φ</a:t>
            </a:r>
            <a:r>
              <a:rPr lang="en-US" baseline="-25000" dirty="0" smtClean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terdiri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atas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dua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24400" y="1392356"/>
            <a:ext cx="4318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Karena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l-GR" dirty="0" smtClean="0">
                <a:latin typeface="Bookman Old Style" panose="02050604050505020204" pitchFamily="18" charset="0"/>
              </a:rPr>
              <a:t>φ</a:t>
            </a:r>
            <a:r>
              <a:rPr lang="en-US" baseline="-25000" dirty="0" smtClean="0">
                <a:latin typeface="Bookman Old Style" panose="02050604050505020204" pitchFamily="18" charset="0"/>
              </a:rPr>
              <a:t>2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</a:t>
            </a:r>
            <a:r>
              <a:rPr lang="en-US" dirty="0" smtClean="0">
                <a:latin typeface="Bookman Old Style" panose="02050604050505020204" pitchFamily="18" charset="0"/>
              </a:rPr>
              <a:t>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2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timbul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induksi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8411" y="3785962"/>
            <a:ext cx="4318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1 </a:t>
            </a:r>
            <a:r>
              <a:rPr lang="en-US" dirty="0" err="1" smtClean="0">
                <a:latin typeface="Bookman Old Style" panose="02050604050505020204" pitchFamily="18" charset="0"/>
              </a:rPr>
              <a:t>hanya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terdapat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l-GR" dirty="0" smtClean="0">
                <a:latin typeface="Bookman Old Style" panose="02050604050505020204" pitchFamily="18" charset="0"/>
              </a:rPr>
              <a:t>φ</a:t>
            </a:r>
            <a:r>
              <a:rPr lang="en-US" baseline="-25000" dirty="0" smtClean="0">
                <a:latin typeface="Bookman Old Style" panose="02050604050505020204" pitchFamily="18" charset="0"/>
              </a:rPr>
              <a:t>21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sehingga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4654" y="472526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0" y="2144122"/>
            <a:ext cx="3395560" cy="1887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7577" t="34825"/>
          <a:stretch/>
        </p:blipFill>
        <p:spPr>
          <a:xfrm>
            <a:off x="685800" y="5231087"/>
            <a:ext cx="1892933" cy="4045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598" y="2327262"/>
            <a:ext cx="3168311" cy="74724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514" y="3210950"/>
            <a:ext cx="1624989" cy="447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056" y="4530097"/>
            <a:ext cx="3389702" cy="6136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4056" y="5258599"/>
            <a:ext cx="1450834" cy="7527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6" name="Rectangle 25"/>
          <p:cNvSpPr/>
          <p:nvPr/>
        </p:nvSpPr>
        <p:spPr>
          <a:xfrm>
            <a:off x="6366856" y="546632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(15)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Induktansi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Bersama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(Mutual)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08" y="2738388"/>
            <a:ext cx="1890584" cy="457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4038600" y="2366824"/>
            <a:ext cx="4318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Bookman Old Style" panose="02050604050505020204" pitchFamily="18" charset="0"/>
              </a:rPr>
              <a:t>Induktansi</a:t>
            </a:r>
            <a:r>
              <a:rPr lang="en-US" dirty="0" smtClean="0">
                <a:latin typeface="Bookman Old Style" panose="02050604050505020204" pitchFamily="18" charset="0"/>
              </a:rPr>
              <a:t> mutual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kemampuan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induktor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untuk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menginduksi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di </a:t>
            </a:r>
            <a:r>
              <a:rPr lang="en-US" dirty="0" err="1" smtClean="0">
                <a:latin typeface="Bookman Old Style" panose="02050604050505020204" pitchFamily="18" charset="0"/>
              </a:rPr>
              <a:t>induktor</a:t>
            </a:r>
            <a:r>
              <a:rPr lang="en-US" dirty="0" smtClean="0">
                <a:latin typeface="Bookman Old Style" panose="02050604050505020204" pitchFamily="18" charset="0"/>
              </a:rPr>
              <a:t> lain , </a:t>
            </a:r>
            <a:r>
              <a:rPr lang="en-US" dirty="0" err="1" smtClean="0">
                <a:latin typeface="Bookman Old Style" panose="02050604050505020204" pitchFamily="18" charset="0"/>
              </a:rPr>
              <a:t>diukur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dalam</a:t>
            </a:r>
            <a:r>
              <a:rPr lang="en-US" dirty="0" smtClean="0">
                <a:latin typeface="Bookman Old Style" panose="02050604050505020204" pitchFamily="18" charset="0"/>
              </a:rPr>
              <a:t> Henry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Aturan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Tanda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Dot 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14" y="3487081"/>
            <a:ext cx="5537771" cy="27229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2688" y="1455756"/>
            <a:ext cx="3822823" cy="20313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masuk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</a:t>
            </a:r>
            <a:r>
              <a:rPr lang="en-US" dirty="0" smtClean="0">
                <a:latin typeface="Bookman Old Style" panose="02050604050505020204" pitchFamily="18" charset="0"/>
              </a:rPr>
              <a:t> terminal yang </a:t>
            </a:r>
            <a:r>
              <a:rPr lang="en-US" dirty="0" err="1" smtClean="0">
                <a:latin typeface="Bookman Old Style" panose="02050604050505020204" pitchFamily="18" charset="0"/>
              </a:rPr>
              <a:t>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tanda</a:t>
            </a:r>
            <a:r>
              <a:rPr lang="en-US" dirty="0" smtClean="0">
                <a:latin typeface="Bookman Old Style" panose="02050604050505020204" pitchFamily="18" charset="0"/>
              </a:rPr>
              <a:t> dot di </a:t>
            </a:r>
            <a:r>
              <a:rPr lang="en-US" dirty="0" err="1" smtClean="0">
                <a:latin typeface="Bookman Old Style" panose="02050604050505020204" pitchFamily="18" charset="0"/>
              </a:rPr>
              <a:t>satu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polaritas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referensi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mutual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kedua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positif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terminal yang </a:t>
            </a:r>
            <a:r>
              <a:rPr lang="en-US" dirty="0" err="1" smtClean="0">
                <a:latin typeface="Bookman Old Style" panose="02050604050505020204" pitchFamily="18" charset="0"/>
              </a:rPr>
              <a:t>memiliki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tanda</a:t>
            </a:r>
            <a:r>
              <a:rPr lang="en-US" dirty="0" smtClean="0">
                <a:latin typeface="Bookman Old Style" panose="02050604050505020204" pitchFamily="18" charset="0"/>
              </a:rPr>
              <a:t> dot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kedua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27751" y="1455756"/>
            <a:ext cx="3822823" cy="20313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Bookman Old Style" panose="02050604050505020204" pitchFamily="18" charset="0"/>
              </a:rPr>
              <a:t>Jika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meninggalkan</a:t>
            </a:r>
            <a:r>
              <a:rPr lang="en-US" dirty="0" smtClean="0">
                <a:latin typeface="Bookman Old Style" panose="02050604050505020204" pitchFamily="18" charset="0"/>
              </a:rPr>
              <a:t> terminal yang </a:t>
            </a:r>
            <a:r>
              <a:rPr lang="en-US" dirty="0" err="1" smtClean="0">
                <a:latin typeface="Bookman Old Style" panose="02050604050505020204" pitchFamily="18" charset="0"/>
              </a:rPr>
              <a:t>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tanda</a:t>
            </a:r>
            <a:r>
              <a:rPr lang="en-US" dirty="0" smtClean="0">
                <a:latin typeface="Bookman Old Style" panose="02050604050505020204" pitchFamily="18" charset="0"/>
              </a:rPr>
              <a:t> dot di </a:t>
            </a:r>
            <a:r>
              <a:rPr lang="en-US" dirty="0" err="1" smtClean="0">
                <a:latin typeface="Bookman Old Style" panose="02050604050505020204" pitchFamily="18" charset="0"/>
              </a:rPr>
              <a:t>satu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polaritas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referensi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mutual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kedua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negatif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terminal yang </a:t>
            </a:r>
            <a:r>
              <a:rPr lang="en-US" dirty="0" err="1" smtClean="0">
                <a:latin typeface="Bookman Old Style" panose="02050604050505020204" pitchFamily="18" charset="0"/>
              </a:rPr>
              <a:t>memiliki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tanda</a:t>
            </a:r>
            <a:r>
              <a:rPr lang="en-US" dirty="0" smtClean="0">
                <a:latin typeface="Bookman Old Style" panose="02050604050505020204" pitchFamily="18" charset="0"/>
              </a:rPr>
              <a:t> dot di </a:t>
            </a:r>
            <a:r>
              <a:rPr lang="en-US" dirty="0" err="1" smtClean="0">
                <a:latin typeface="Bookman Old Style" panose="02050604050505020204" pitchFamily="18" charset="0"/>
              </a:rPr>
              <a:t>koil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kedua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876</Words>
  <Application>Microsoft Office PowerPoint</Application>
  <PresentationFormat>On-screen Show (4:3)</PresentationFormat>
  <Paragraphs>155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DFKai-SB</vt:lpstr>
      <vt:lpstr>Aharoni</vt:lpstr>
      <vt:lpstr>Arial</vt:lpstr>
      <vt:lpstr>Bookman Old Style</vt:lpstr>
      <vt:lpstr>Britannic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nita indriani</dc:creator>
  <cp:lastModifiedBy>Nita</cp:lastModifiedBy>
  <cp:revision>333</cp:revision>
  <dcterms:created xsi:type="dcterms:W3CDTF">2016-02-09T08:45:43Z</dcterms:created>
  <dcterms:modified xsi:type="dcterms:W3CDTF">2017-11-30T02:12:17Z</dcterms:modified>
</cp:coreProperties>
</file>