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85" r:id="rId4"/>
    <p:sldId id="269" r:id="rId5"/>
    <p:sldId id="271" r:id="rId6"/>
    <p:sldId id="288" r:id="rId7"/>
    <p:sldId id="289" r:id="rId8"/>
    <p:sldId id="290" r:id="rId9"/>
    <p:sldId id="291" r:id="rId10"/>
    <p:sldId id="292" r:id="rId11"/>
    <p:sldId id="259" r:id="rId12"/>
    <p:sldId id="260" r:id="rId13"/>
    <p:sldId id="286" r:id="rId14"/>
    <p:sldId id="287" r:id="rId15"/>
    <p:sldId id="296" r:id="rId16"/>
    <p:sldId id="294" r:id="rId17"/>
    <p:sldId id="295" r:id="rId18"/>
    <p:sldId id="297" r:id="rId19"/>
    <p:sldId id="299" r:id="rId20"/>
    <p:sldId id="300" r:id="rId21"/>
    <p:sldId id="302" r:id="rId22"/>
    <p:sldId id="301" r:id="rId23"/>
    <p:sldId id="303" r:id="rId24"/>
    <p:sldId id="274" r:id="rId25"/>
    <p:sldId id="298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80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7899AB-F47E-4530-9C1E-8562C2701E0C}">
  <a:tblStyle styleId="{7C7899AB-F47E-4530-9C1E-8562C2701E0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371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24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387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436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79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504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929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65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931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08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80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202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304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75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173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5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2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815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764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6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771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727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64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957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228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57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79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04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49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8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63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7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3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26266" y="2144859"/>
            <a:ext cx="422910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RANGKAIAN </a:t>
            </a:r>
            <a:r>
              <a:rPr lang="en" dirty="0" smtClean="0">
                <a:solidFill>
                  <a:srgbClr val="00BCD4"/>
                </a:solidFill>
              </a:rPr>
              <a:t>LISTRIK </a:t>
            </a:r>
            <a:r>
              <a:rPr lang="en" dirty="0" smtClean="0"/>
              <a:t>II</a:t>
            </a:r>
            <a:endParaRPr lang="en" dirty="0"/>
          </a:p>
        </p:txBody>
      </p:sp>
      <p:grpSp>
        <p:nvGrpSpPr>
          <p:cNvPr id="66" name="Shape 66"/>
          <p:cNvGrpSpPr/>
          <p:nvPr/>
        </p:nvGrpSpPr>
        <p:grpSpPr>
          <a:xfrm>
            <a:off x="819862" y="1455234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25" y="3688624"/>
            <a:ext cx="1030455" cy="872360"/>
          </a:xfrm>
          <a:prstGeom prst="rect">
            <a:avLst/>
          </a:prstGeom>
        </p:spPr>
      </p:pic>
      <p:pic>
        <p:nvPicPr>
          <p:cNvPr id="12" name="Picture 131" descr="D:\ITK\PROMOSI ITK\LOGO + TYPO ITK (paten) kec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7229" y="3688624"/>
            <a:ext cx="1304947" cy="863411"/>
          </a:xfrm>
          <a:prstGeom prst="rect">
            <a:avLst/>
          </a:prstGeom>
        </p:spPr>
      </p:pic>
      <p:sp>
        <p:nvSpPr>
          <p:cNvPr id="13" name="Shape 65"/>
          <p:cNvSpPr txBox="1">
            <a:spLocks/>
          </p:cNvSpPr>
          <p:nvPr/>
        </p:nvSpPr>
        <p:spPr>
          <a:xfrm>
            <a:off x="626266" y="3921770"/>
            <a:ext cx="4229100" cy="6392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800" dirty="0" smtClean="0"/>
              <a:t>Firilia Filiana, S.T., M.T.</a:t>
            </a:r>
            <a:endParaRPr lang="e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22320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FREKUENSI KOMPLEKS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7472" y="841248"/>
            <a:ext cx="4819438" cy="11307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Contoh</a:t>
            </a: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9" y="2437998"/>
            <a:ext cx="356235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37" y="1832185"/>
            <a:ext cx="3848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C107"/>
                </a:solidFill>
              </a:rPr>
              <a:t>2.</a:t>
            </a:r>
            <a:endParaRPr lang="en" sz="7200" dirty="0">
              <a:solidFill>
                <a:srgbClr val="FFC10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RESPON FREKUENSI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826265"/>
                <a:ext cx="6973677" cy="4010139"/>
              </a:xfrm>
            </p:spPr>
            <p:txBody>
              <a:bodyPr/>
              <a:lstStyle/>
              <a:p>
                <a:pPr marL="231775" indent="-231775"/>
                <a:r>
                  <a:rPr lang="en-US" dirty="0" smtClean="0"/>
                  <a:t>Jika </a:t>
                </a:r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sumber</a:t>
                </a:r>
                <a:r>
                  <a:rPr lang="en-US" dirty="0" smtClean="0"/>
                  <a:t> sinusoidal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amplitudo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konstan</a:t>
                </a:r>
                <a:r>
                  <a:rPr lang="en-US" dirty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berubah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ubah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dapatkan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respon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frekuensi</a:t>
                </a:r>
                <a:r>
                  <a:rPr lang="en-US" dirty="0" smtClean="0"/>
                  <a:t>.</a:t>
                </a:r>
              </a:p>
              <a:p>
                <a:pPr marL="231775" indent="-231775"/>
                <a:endParaRPr lang="en-US" dirty="0" smtClean="0"/>
              </a:p>
              <a:p>
                <a:pPr marL="231775" indent="-231775"/>
                <a:r>
                  <a:rPr lang="en-US" b="1" dirty="0" err="1" smtClean="0">
                    <a:solidFill>
                      <a:srgbClr val="FF0000"/>
                    </a:solidFill>
                  </a:rPr>
                  <a:t>Respon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frekuensi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rangkaian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perubahan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rangkaian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akibat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perubahan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sinyal</a:t>
                </a:r>
                <a:endParaRPr lang="en-US" dirty="0" smtClean="0"/>
              </a:p>
              <a:p>
                <a:pPr marL="231775" indent="-231775"/>
                <a:endParaRPr lang="en-US" dirty="0"/>
              </a:p>
              <a:p>
                <a:pPr marL="231775" indent="-231775"/>
                <a:r>
                  <a:rPr lang="en-US" dirty="0" err="1" smtClean="0"/>
                  <a:t>Alat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menemukan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respon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rangkaian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Transfer Function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31775" indent="-231775"/>
                <a:endParaRPr lang="en-US" dirty="0"/>
              </a:p>
              <a:p>
                <a:pPr marL="231775" indent="-231775"/>
                <a:r>
                  <a:rPr lang="en-US" dirty="0" err="1" smtClean="0"/>
                  <a:t>Respon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digambarkan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kurva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vs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0 –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826265"/>
                <a:ext cx="6973677" cy="4010139"/>
              </a:xfrm>
              <a:blipFill>
                <a:blip r:embed="rId3"/>
                <a:stretch>
                  <a:fillRect l="-874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826264"/>
                <a:ext cx="7491470" cy="4208443"/>
              </a:xfrm>
            </p:spPr>
            <p:txBody>
              <a:bodyPr/>
              <a:lstStyle/>
              <a:p>
                <a:pPr marL="231775" indent="-231775"/>
                <a:r>
                  <a:rPr lang="en-US" sz="1800" dirty="0" smtClean="0"/>
                  <a:t>Transfer Function </a:t>
                </a:r>
                <a:r>
                  <a:rPr lang="en-US" sz="1800" dirty="0" err="1" smtClean="0"/>
                  <a:t>adalah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rasio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perbandingan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dari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output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dan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input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sistem</a:t>
                </a:r>
                <a:r>
                  <a:rPr lang="en-US" sz="1800" dirty="0" smtClean="0"/>
                  <a:t>, yang </a:t>
                </a:r>
                <a:r>
                  <a:rPr lang="en-US" sz="1800" dirty="0" err="1" smtClean="0"/>
                  <a:t>bergantung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pada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frekuensi</a:t>
                </a:r>
                <a:endParaRPr lang="en-US" sz="1800" dirty="0" smtClean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231775" indent="-231775"/>
                <a:endParaRPr lang="en-US" sz="1800" dirty="0" smtClean="0"/>
              </a:p>
              <a:p>
                <a:pPr marL="231775" indent="-231775"/>
                <a:endParaRPr lang="en-US" sz="1800" dirty="0" smtClean="0"/>
              </a:p>
              <a:p>
                <a:pPr marL="231775" indent="-231775"/>
                <a:r>
                  <a:rPr lang="en-US" sz="1800" dirty="0" err="1" smtClean="0"/>
                  <a:t>Dalam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rangkaian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listrik</a:t>
                </a:r>
                <a:r>
                  <a:rPr lang="en-US" sz="1800" dirty="0" smtClean="0"/>
                  <a:t>, input </a:t>
                </a:r>
                <a:r>
                  <a:rPr lang="en-US" sz="1800" dirty="0" err="1" smtClean="0"/>
                  <a:t>dan</a:t>
                </a:r>
                <a:r>
                  <a:rPr lang="en-US" sz="1800" dirty="0" smtClean="0"/>
                  <a:t> output yang </a:t>
                </a:r>
                <a:r>
                  <a:rPr lang="en-US" sz="1800" dirty="0" err="1" smtClean="0"/>
                  <a:t>akan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dicari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adalah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tegangan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arus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sehingga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kemungkinan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dari</a:t>
                </a:r>
                <a:r>
                  <a:rPr lang="en-US" sz="1800" dirty="0" smtClean="0"/>
                  <a:t> transfer function </a:t>
                </a:r>
                <a:r>
                  <a:rPr lang="en-US" sz="1800" dirty="0" err="1" smtClean="0"/>
                  <a:t>ialah</a:t>
                </a:r>
                <a:r>
                  <a:rPr lang="en-US" sz="1800" dirty="0" smtClean="0"/>
                  <a:t>:</a:t>
                </a:r>
              </a:p>
              <a:p>
                <a:pPr marL="231775" indent="-231775"/>
                <a:endParaRPr lang="en-US" sz="1800" dirty="0" smtClean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gain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transfer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impedance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231775" indent="-231775"/>
                <a:endParaRPr lang="en-US" sz="1800" dirty="0" smtClean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current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gain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1800" b="1" i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transfer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admittance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826264"/>
                <a:ext cx="7491470" cy="4208443"/>
              </a:xfrm>
              <a:blipFill>
                <a:blip r:embed="rId3"/>
                <a:stretch>
                  <a:fillRect l="-570"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804" y="1652965"/>
            <a:ext cx="3239169" cy="9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8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826264"/>
                <a:ext cx="7491470" cy="4175394"/>
              </a:xfrm>
            </p:spPr>
            <p:txBody>
              <a:bodyPr/>
              <a:lstStyle/>
              <a:p>
                <a:pPr marL="231775" indent="-231775"/>
                <a14:m>
                  <m:oMath xmlns:m="http://schemas.openxmlformats.org/officeDocument/2006/math">
                    <m:r>
                      <a:rPr lang="en-US" sz="1800" b="1" smtClean="0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dirty="0" smtClean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:endParaRPr lang="en-US" sz="1800" dirty="0" smtClean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:r>
                  <a:rPr lang="en-US" sz="1800" dirty="0" smtClean="0"/>
                  <a:t>Transfer Function </a:t>
                </a:r>
                <a:r>
                  <a:rPr lang="en-US" sz="1800" dirty="0" err="1" smtClean="0"/>
                  <a:t>dapat</a:t>
                </a:r>
                <a:r>
                  <a:rPr lang="en-US" sz="1800" dirty="0" smtClean="0"/>
                  <a:t> di </a:t>
                </a:r>
                <a:r>
                  <a:rPr lang="en-US" sz="1800" dirty="0" err="1" smtClean="0"/>
                  <a:t>rumuskan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sebagai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perbandingan</a:t>
                </a:r>
                <a:r>
                  <a:rPr lang="en-US" sz="1800" dirty="0" smtClean="0"/>
                  <a:t> numerator polynomial </a:t>
                </a:r>
                <a:r>
                  <a:rPr lang="en-US" sz="1800" dirty="0" err="1" smtClean="0"/>
                  <a:t>dan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d</a:t>
                </a:r>
                <a:r>
                  <a:rPr lang="en-US" sz="1800" dirty="0" smtClean="0"/>
                  <a:t>enominator polynomial </a:t>
                </a:r>
              </a:p>
              <a:p>
                <a:pPr marL="231775" indent="-231775"/>
                <a:endParaRPr lang="en-US" sz="1800" dirty="0" smtClean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</a:p>
              <a:p>
                <a:pPr marL="231775" indent="-231775"/>
                <a:endParaRPr lang="en-US" sz="1800" dirty="0"/>
              </a:p>
              <a:p>
                <a:pPr marL="231775" indent="-231775"/>
                <a:r>
                  <a:rPr lang="en-US" sz="1800" b="1" dirty="0" smtClean="0">
                    <a:solidFill>
                      <a:srgbClr val="C00000"/>
                    </a:solidFill>
                  </a:rPr>
                  <a:t>Zero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akar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dari</a:t>
                </a:r>
                <a:r>
                  <a:rPr lang="en-US" sz="1800" dirty="0" smtClean="0"/>
                  <a:t> numerator (Z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, Z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,…, </a:t>
                </a:r>
                <a:r>
                  <a:rPr lang="en-US" sz="1800" dirty="0" err="1" smtClean="0"/>
                  <a:t>Z</a:t>
                </a:r>
                <a:r>
                  <a:rPr lang="en-US" sz="1800" baseline="-25000" dirty="0" err="1" smtClean="0"/>
                  <a:t>m</a:t>
                </a:r>
                <a:r>
                  <a:rPr lang="en-US" sz="1800" dirty="0" smtClean="0"/>
                  <a:t>) yang </a:t>
                </a:r>
                <a:r>
                  <a:rPr lang="en-US" sz="1800" dirty="0" err="1" smtClean="0"/>
                  <a:t>membuat</a:t>
                </a:r>
                <a:r>
                  <a:rPr lang="en-US" sz="1800" dirty="0" smtClean="0"/>
                  <a:t> transfer function </a:t>
                </a:r>
                <a:r>
                  <a:rPr lang="en-US" sz="1800" dirty="0" err="1" smtClean="0"/>
                  <a:t>menjadi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nol</a:t>
                </a:r>
                <a:endParaRPr lang="en-US" sz="1800" dirty="0" smtClean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:r>
                  <a:rPr lang="en-US" sz="1800" b="1" dirty="0" smtClean="0">
                    <a:solidFill>
                      <a:srgbClr val="C00000"/>
                    </a:solidFill>
                  </a:rPr>
                  <a:t>Pole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akar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dari</a:t>
                </a:r>
                <a:r>
                  <a:rPr lang="en-US" sz="1800" dirty="0" smtClean="0"/>
                  <a:t> denominator (P</a:t>
                </a:r>
                <a:r>
                  <a:rPr lang="en-US" sz="1800" baseline="-25000" dirty="0" smtClean="0"/>
                  <a:t>1</a:t>
                </a:r>
                <a:r>
                  <a:rPr lang="en-US" sz="1800" dirty="0"/>
                  <a:t>, 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r>
                  <a:rPr lang="en-US" sz="1800" dirty="0"/>
                  <a:t>,…, 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m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yang </a:t>
                </a:r>
                <a:r>
                  <a:rPr lang="en-US" sz="1800" dirty="0" err="1" smtClean="0"/>
                  <a:t>membuat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fungsi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menjadi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tak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hingga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826264"/>
                <a:ext cx="7491470" cy="4175394"/>
              </a:xfrm>
              <a:blipFill>
                <a:blip r:embed="rId3"/>
                <a:stretch>
                  <a:fillRect l="-570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586429" y="1211857"/>
            <a:ext cx="0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7451" y="1543415"/>
            <a:ext cx="127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Magnitude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2554077" y="820014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5073" y="879336"/>
            <a:ext cx="127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Sudut</a:t>
            </a:r>
            <a:r>
              <a:rPr lang="en-US" sz="1600" dirty="0" smtClean="0"/>
              <a:t> </a:t>
            </a:r>
            <a:r>
              <a:rPr lang="en-US" sz="1600" dirty="0" err="1" smtClean="0"/>
              <a:t>Fasa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073" y="2744502"/>
            <a:ext cx="2905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4405" y="793212"/>
            <a:ext cx="4572000" cy="4317237"/>
          </a:xfrm>
        </p:spPr>
        <p:txBody>
          <a:bodyPr/>
          <a:lstStyle/>
          <a:p>
            <a:pPr marL="231775" indent="-231775"/>
            <a:r>
              <a:rPr lang="en-US" sz="1800" dirty="0" smtClean="0"/>
              <a:t>Diagram bode </a:t>
            </a:r>
            <a:r>
              <a:rPr lang="en-US" sz="1800" dirty="0" err="1" smtClean="0"/>
              <a:t>pada</a:t>
            </a:r>
            <a:r>
              <a:rPr lang="en-US" sz="1800" dirty="0" smtClean="0"/>
              <a:t> S-plane</a:t>
            </a:r>
          </a:p>
          <a:p>
            <a:pPr marL="231775" indent="-231775"/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kestabilan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,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  <a:r>
              <a:rPr lang="en-US" sz="1800" dirty="0" err="1" smtClean="0"/>
              <a:t>kestabilan</a:t>
            </a:r>
            <a:r>
              <a:rPr lang="en-US" sz="1800" dirty="0" smtClean="0"/>
              <a:t> BIBO (Bounded Input Bounded Output) </a:t>
            </a:r>
            <a:r>
              <a:rPr lang="en-US" sz="1800" dirty="0" err="1" smtClean="0"/>
              <a:t>terletak</a:t>
            </a:r>
            <a:r>
              <a:rPr lang="en-US" sz="1800" dirty="0" smtClean="0"/>
              <a:t> di </a:t>
            </a:r>
            <a:r>
              <a:rPr lang="en-US" sz="1800" dirty="0" err="1" smtClean="0"/>
              <a:t>sebelah</a:t>
            </a:r>
            <a:r>
              <a:rPr lang="en-US" sz="1800" dirty="0" smtClean="0"/>
              <a:t> </a:t>
            </a:r>
            <a:r>
              <a:rPr lang="en-US" sz="1800" dirty="0" err="1" smtClean="0"/>
              <a:t>kiri</a:t>
            </a:r>
            <a:r>
              <a:rPr lang="en-US" sz="1800" dirty="0" smtClean="0"/>
              <a:t> pole – </a:t>
            </a:r>
            <a:r>
              <a:rPr lang="en-US" sz="1800" dirty="0" err="1" smtClean="0"/>
              <a:t>polenya</a:t>
            </a:r>
            <a:r>
              <a:rPr lang="en-US" sz="1800" dirty="0" smtClean="0"/>
              <a:t>.</a:t>
            </a:r>
          </a:p>
          <a:p>
            <a:pPr marL="231775" indent="-231775"/>
            <a:r>
              <a:rPr lang="en-US" sz="1800" dirty="0" err="1" smtClean="0"/>
              <a:t>Jenis</a:t>
            </a:r>
            <a:r>
              <a:rPr lang="en-US" sz="1800" dirty="0" smtClean="0"/>
              <a:t> </a:t>
            </a:r>
            <a:r>
              <a:rPr lang="en-US" sz="1800" dirty="0" err="1" smtClean="0"/>
              <a:t>kestabilan</a:t>
            </a:r>
            <a:r>
              <a:rPr lang="en-US" sz="1800" dirty="0" smtClean="0"/>
              <a:t>:</a:t>
            </a:r>
          </a:p>
          <a:p>
            <a:pPr marL="231775" indent="-231775"/>
            <a:endParaRPr lang="en-US" sz="1800" dirty="0" smtClean="0"/>
          </a:p>
          <a:p>
            <a:pPr marL="461963" lvl="1" indent="-231775"/>
            <a:r>
              <a:rPr lang="en-US" sz="1800" dirty="0" smtClean="0"/>
              <a:t>Absolutely : </a:t>
            </a:r>
            <a:r>
              <a:rPr lang="en-US" sz="1800" dirty="0" err="1" smtClean="0"/>
              <a:t>ada</a:t>
            </a:r>
            <a:r>
              <a:rPr lang="en-US" sz="1800" dirty="0" smtClean="0"/>
              <a:t> di </a:t>
            </a:r>
            <a:r>
              <a:rPr lang="en-US" sz="1800" dirty="0" err="1" smtClean="0"/>
              <a:t>sebelah</a:t>
            </a:r>
            <a:r>
              <a:rPr lang="en-US" sz="1800" dirty="0" smtClean="0"/>
              <a:t> </a:t>
            </a:r>
            <a:r>
              <a:rPr lang="en-US" sz="1800" dirty="0" err="1" smtClean="0"/>
              <a:t>kiri</a:t>
            </a:r>
            <a:r>
              <a:rPr lang="en-US" sz="1800" dirty="0" smtClean="0"/>
              <a:t> j</a:t>
            </a:r>
            <a:r>
              <a:rPr lang="el-GR" sz="1800" dirty="0" smtClean="0"/>
              <a:t>ω</a:t>
            </a:r>
            <a:r>
              <a:rPr lang="en-US" sz="1800" dirty="0" smtClean="0"/>
              <a:t> axis</a:t>
            </a:r>
          </a:p>
          <a:p>
            <a:pPr marL="461963" lvl="1" indent="-231775"/>
            <a:endParaRPr lang="en-US" sz="1800" dirty="0" smtClean="0"/>
          </a:p>
          <a:p>
            <a:pPr marL="461963" lvl="1" indent="-231775"/>
            <a:r>
              <a:rPr lang="en-US" sz="1800" dirty="0" smtClean="0"/>
              <a:t>Conditionally :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yang di </a:t>
            </a:r>
            <a:r>
              <a:rPr lang="en-US" sz="1800" dirty="0" err="1" smtClean="0"/>
              <a:t>sebelah</a:t>
            </a:r>
            <a:r>
              <a:rPr lang="en-US" sz="1800" dirty="0" smtClean="0"/>
              <a:t> </a:t>
            </a:r>
            <a:r>
              <a:rPr lang="en-US" sz="1800" dirty="0" err="1" smtClean="0"/>
              <a:t>kanan</a:t>
            </a:r>
            <a:r>
              <a:rPr lang="en-US" sz="1800" dirty="0" smtClean="0"/>
              <a:t> pole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/>
              <a:t>j</a:t>
            </a:r>
            <a:r>
              <a:rPr lang="el-GR" sz="1800" dirty="0"/>
              <a:t>ω</a:t>
            </a:r>
            <a:r>
              <a:rPr lang="en-US" sz="1800" dirty="0"/>
              <a:t> </a:t>
            </a:r>
            <a:r>
              <a:rPr lang="en-US" sz="1800" dirty="0" smtClean="0"/>
              <a:t>axis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orde</a:t>
            </a:r>
            <a:r>
              <a:rPr lang="en-US" sz="1800" dirty="0" smtClean="0"/>
              <a:t> &gt; 1</a:t>
            </a:r>
          </a:p>
          <a:p>
            <a:pPr marL="461963" lvl="1" indent="-231775"/>
            <a:endParaRPr lang="en-US" sz="1800" dirty="0" smtClean="0"/>
          </a:p>
          <a:p>
            <a:pPr marL="461963" lvl="1" indent="-231775"/>
            <a:r>
              <a:rPr lang="en-US" sz="1800" dirty="0" smtClean="0"/>
              <a:t>Unstable :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sebelah</a:t>
            </a:r>
            <a:r>
              <a:rPr lang="en-US" sz="1800" dirty="0"/>
              <a:t> </a:t>
            </a:r>
            <a:r>
              <a:rPr lang="en-US" sz="1800" dirty="0" err="1" smtClean="0"/>
              <a:t>kanan</a:t>
            </a:r>
            <a:r>
              <a:rPr lang="en-US" sz="1800" dirty="0" smtClean="0"/>
              <a:t> </a:t>
            </a:r>
            <a:r>
              <a:rPr lang="en-US" sz="1800" dirty="0"/>
              <a:t>j</a:t>
            </a:r>
            <a:r>
              <a:rPr lang="el-GR" sz="1800" dirty="0"/>
              <a:t>ω</a:t>
            </a:r>
            <a:r>
              <a:rPr lang="en-US" sz="1800" dirty="0"/>
              <a:t> </a:t>
            </a:r>
            <a:r>
              <a:rPr lang="en-US" sz="1800" dirty="0" smtClean="0"/>
              <a:t>axis</a:t>
            </a:r>
            <a:endParaRPr lang="en-US" sz="1800" dirty="0"/>
          </a:p>
          <a:p>
            <a:pPr marL="461963" lvl="1" indent="-231775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54" y="1509790"/>
            <a:ext cx="2743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4405" y="561857"/>
            <a:ext cx="7491470" cy="738130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  <a:r>
              <a:rPr lang="en-US" sz="1800" dirty="0" err="1" smtClean="0"/>
              <a:t>soal</a:t>
            </a:r>
            <a:endParaRPr lang="en-US" sz="1800" dirty="0" smtClean="0"/>
          </a:p>
          <a:p>
            <a:pPr marL="231775" indent="-231775"/>
            <a:r>
              <a:rPr lang="en-US" sz="1800" dirty="0" err="1" smtClean="0"/>
              <a:t>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fungsi</a:t>
            </a:r>
            <a:r>
              <a:rPr lang="en-US" sz="1800" dirty="0" smtClean="0"/>
              <a:t> transfer I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V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5" y="1326212"/>
            <a:ext cx="3567993" cy="1719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355" y="1267364"/>
            <a:ext cx="3426246" cy="17385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99123" y="1833429"/>
            <a:ext cx="330506" cy="705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705" y="4272133"/>
            <a:ext cx="1447800" cy="514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619" y="3555237"/>
            <a:ext cx="2683086" cy="1588263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960066" y="3292102"/>
            <a:ext cx="498823" cy="226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95" y="3071952"/>
            <a:ext cx="2495550" cy="18288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flipH="1">
            <a:off x="4329629" y="3919593"/>
            <a:ext cx="331979" cy="705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2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4405" y="826264"/>
            <a:ext cx="7491470" cy="957509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  <a:r>
              <a:rPr lang="en-US" sz="1800" dirty="0" err="1" smtClean="0"/>
              <a:t>soal</a:t>
            </a:r>
            <a:endParaRPr lang="en-US" sz="1800" dirty="0" smtClean="0"/>
          </a:p>
          <a:p>
            <a:pPr marL="231775" indent="-231775"/>
            <a:r>
              <a:rPr lang="en-US" sz="1800" dirty="0" err="1" smtClean="0"/>
              <a:t>Tentukan</a:t>
            </a:r>
            <a:r>
              <a:rPr lang="en-US" sz="1800" dirty="0" smtClean="0"/>
              <a:t> output </a:t>
            </a:r>
            <a:r>
              <a:rPr lang="en-US" sz="1800" dirty="0" err="1" smtClean="0"/>
              <a:t>tegangan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diberikan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fungsi</a:t>
            </a:r>
            <a:r>
              <a:rPr lang="en-US" sz="1800" dirty="0" smtClean="0"/>
              <a:t> transfer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2003151"/>
            <a:ext cx="6372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4405" y="606886"/>
            <a:ext cx="7491470" cy="4394772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Rangkaian</a:t>
            </a:r>
            <a:r>
              <a:rPr lang="en-US" sz="1800" dirty="0" smtClean="0"/>
              <a:t> RL</a:t>
            </a:r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Fungsi</a:t>
            </a:r>
            <a:r>
              <a:rPr lang="en-US" sz="1800" dirty="0" smtClean="0"/>
              <a:t> transfer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domain s</a:t>
            </a:r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Jika</a:t>
            </a:r>
            <a:r>
              <a:rPr lang="en-US" sz="1800" dirty="0" smtClean="0"/>
              <a:t> s </a:t>
            </a:r>
            <a:r>
              <a:rPr lang="en-US" sz="1800" dirty="0"/>
              <a:t>= j</a:t>
            </a:r>
            <a:r>
              <a:rPr lang="el-GR" sz="1800" dirty="0" smtClean="0"/>
              <a:t>ω</a:t>
            </a:r>
            <a:r>
              <a:rPr lang="en-US" sz="1800" dirty="0" smtClean="0"/>
              <a:t>, </a:t>
            </a:r>
            <a:r>
              <a:rPr lang="en-US" sz="1800" dirty="0" err="1" smtClean="0"/>
              <a:t>fungsi</a:t>
            </a:r>
            <a:r>
              <a:rPr lang="en-US" sz="1800" dirty="0" smtClean="0"/>
              <a:t> </a:t>
            </a:r>
            <a:r>
              <a:rPr lang="en-US" sz="1800" dirty="0" err="1" smtClean="0"/>
              <a:t>transfernya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Respon</a:t>
            </a:r>
            <a:r>
              <a:rPr lang="en-US" sz="1800" dirty="0" smtClean="0"/>
              <a:t> </a:t>
            </a:r>
            <a:r>
              <a:rPr lang="en-US" sz="1800" dirty="0" err="1" smtClean="0"/>
              <a:t>frekuensi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33" y="1216594"/>
            <a:ext cx="2333625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1436" r="47395"/>
          <a:stretch/>
        </p:blipFill>
        <p:spPr>
          <a:xfrm>
            <a:off x="573566" y="3821221"/>
            <a:ext cx="2004440" cy="1290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8397" r="26571" b="72919"/>
          <a:stretch/>
        </p:blipFill>
        <p:spPr>
          <a:xfrm>
            <a:off x="573566" y="1688712"/>
            <a:ext cx="3105379" cy="69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3630" r="55487" b="45610"/>
          <a:stretch/>
        </p:blipFill>
        <p:spPr>
          <a:xfrm>
            <a:off x="573566" y="2719263"/>
            <a:ext cx="1882507" cy="7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4" y="915360"/>
                <a:ext cx="3525397" cy="382189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1800" dirty="0" smtClean="0"/>
                  <a:t>Respon </a:t>
                </a:r>
                <a:r>
                  <a:rPr lang="en-US" sz="1800" dirty="0" err="1" smtClean="0"/>
                  <a:t>Frekuensi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Magnitudo</a:t>
                </a:r>
                <a:endParaRPr lang="en-US" sz="1800" dirty="0" smtClean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0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:endParaRPr lang="en-US" sz="1800" dirty="0" smtClean="0"/>
              </a:p>
              <a:p>
                <a:pPr>
                  <a:buNone/>
                </a:pPr>
                <a:r>
                  <a:rPr lang="en-US" sz="1800" dirty="0"/>
                  <a:t>Respon </a:t>
                </a:r>
                <a:r>
                  <a:rPr lang="en-US" sz="1800" dirty="0" err="1"/>
                  <a:t>Frekuensi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Fasa</a:t>
                </a:r>
                <a:endParaRPr lang="en-US" sz="1800" dirty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0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⇾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4" y="915360"/>
                <a:ext cx="3525397" cy="3821893"/>
              </a:xfr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801" y="829429"/>
            <a:ext cx="3691338" cy="19386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352" y="2990588"/>
            <a:ext cx="3668499" cy="20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5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CDDC39"/>
                </a:solidFill>
              </a:rPr>
              <a:t>OUTLINE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1302249"/>
            <a:ext cx="4920822" cy="1264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Frekuensi</a:t>
            </a:r>
            <a:r>
              <a:rPr lang="en-US" sz="20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000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Kompleks</a:t>
            </a:r>
            <a:endParaRPr lang="en-US" sz="2000" dirty="0" smtClean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Respon</a:t>
            </a:r>
            <a:r>
              <a:rPr lang="en-US" sz="20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000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Frekuensi</a:t>
            </a:r>
            <a:endParaRPr lang="en-US" sz="2000" dirty="0" smtClean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Resonansi</a:t>
            </a:r>
            <a:endParaRPr sz="20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endParaRPr sz="20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4405" y="606886"/>
            <a:ext cx="7491470" cy="4394772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Rangkaian</a:t>
            </a:r>
            <a:r>
              <a:rPr lang="en-US" sz="1800" dirty="0" smtClean="0"/>
              <a:t> RL</a:t>
            </a:r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Fungsi</a:t>
            </a:r>
            <a:r>
              <a:rPr lang="en-US" sz="1800" dirty="0" smtClean="0"/>
              <a:t> transfer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domain s</a:t>
            </a:r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Jika</a:t>
            </a:r>
            <a:r>
              <a:rPr lang="en-US" sz="1800" dirty="0" smtClean="0"/>
              <a:t> s </a:t>
            </a:r>
            <a:r>
              <a:rPr lang="en-US" sz="1800" dirty="0"/>
              <a:t>= j</a:t>
            </a:r>
            <a:r>
              <a:rPr lang="el-GR" sz="1800" dirty="0" smtClean="0"/>
              <a:t>ω</a:t>
            </a:r>
            <a:r>
              <a:rPr lang="en-US" sz="1800" dirty="0" smtClean="0"/>
              <a:t>, </a:t>
            </a:r>
            <a:r>
              <a:rPr lang="en-US" sz="1800" dirty="0" err="1" smtClean="0"/>
              <a:t>fungsi</a:t>
            </a:r>
            <a:r>
              <a:rPr lang="en-US" sz="1800" dirty="0" smtClean="0"/>
              <a:t> </a:t>
            </a:r>
            <a:r>
              <a:rPr lang="en-US" sz="1800" dirty="0" err="1" smtClean="0"/>
              <a:t>transfernya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Respon</a:t>
            </a:r>
            <a:r>
              <a:rPr lang="en-US" sz="1800" dirty="0" smtClean="0"/>
              <a:t> </a:t>
            </a:r>
            <a:r>
              <a:rPr lang="en-US" sz="1800" dirty="0" err="1" smtClean="0"/>
              <a:t>frekuensi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6" y="3724087"/>
            <a:ext cx="2020733" cy="12775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66" y="1549583"/>
            <a:ext cx="30480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66" y="2700188"/>
            <a:ext cx="2781300" cy="781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081" y="947588"/>
            <a:ext cx="2733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4" y="915360"/>
                <a:ext cx="3525397" cy="382189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1800" dirty="0" smtClean="0"/>
                  <a:t>Respon </a:t>
                </a:r>
                <a:r>
                  <a:rPr lang="en-US" sz="1800" dirty="0" err="1" smtClean="0"/>
                  <a:t>Frekuensi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Magnitudo</a:t>
                </a:r>
                <a:endParaRPr lang="en-US" sz="1800" dirty="0" smtClean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0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 smtClean="0">
                    <a:ea typeface="Cambria Math" panose="02040503050406030204" pitchFamily="18" charset="0"/>
                  </a:rPr>
                  <a:t>1</a:t>
                </a: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:endParaRPr lang="en-US" sz="1800" dirty="0" smtClean="0"/>
              </a:p>
              <a:p>
                <a:pPr>
                  <a:buNone/>
                </a:pPr>
                <a:r>
                  <a:rPr lang="en-US" sz="1800" dirty="0"/>
                  <a:t>Respon </a:t>
                </a:r>
                <a:r>
                  <a:rPr lang="en-US" sz="1800" dirty="0" err="1"/>
                  <a:t>Frekuensi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Fasa</a:t>
                </a:r>
                <a:endParaRPr lang="en-US" sz="1800" dirty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0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⇾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4" y="915360"/>
                <a:ext cx="3525397" cy="3821893"/>
              </a:xfr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52" y="952238"/>
            <a:ext cx="3523099" cy="195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752" y="3152775"/>
            <a:ext cx="3008063" cy="18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4405" y="606886"/>
            <a:ext cx="7491470" cy="4394772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Rangkaian</a:t>
            </a:r>
            <a:r>
              <a:rPr lang="en-US" sz="1800" dirty="0" smtClean="0"/>
              <a:t> RC</a:t>
            </a:r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Fungsi</a:t>
            </a:r>
            <a:r>
              <a:rPr lang="en-US" sz="1800" dirty="0" smtClean="0"/>
              <a:t> transfer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domain s</a:t>
            </a:r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Jika</a:t>
            </a:r>
            <a:r>
              <a:rPr lang="en-US" sz="1800" dirty="0" smtClean="0"/>
              <a:t> s </a:t>
            </a:r>
            <a:r>
              <a:rPr lang="en-US" sz="1800" dirty="0"/>
              <a:t>= j</a:t>
            </a:r>
            <a:r>
              <a:rPr lang="el-GR" sz="1800" dirty="0" smtClean="0"/>
              <a:t>ω</a:t>
            </a:r>
            <a:r>
              <a:rPr lang="en-US" sz="1800" dirty="0" smtClean="0"/>
              <a:t>, </a:t>
            </a:r>
            <a:r>
              <a:rPr lang="en-US" sz="1800" dirty="0" err="1" smtClean="0"/>
              <a:t>fungsi</a:t>
            </a:r>
            <a:r>
              <a:rPr lang="en-US" sz="1800" dirty="0" smtClean="0"/>
              <a:t> </a:t>
            </a:r>
            <a:r>
              <a:rPr lang="en-US" sz="1800" dirty="0" err="1" smtClean="0"/>
              <a:t>transfernya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endParaRPr lang="en-US" sz="1800" dirty="0" smtClean="0"/>
          </a:p>
          <a:p>
            <a:pPr marL="231775" indent="-231775"/>
            <a:endParaRPr lang="en-US" sz="1800" dirty="0"/>
          </a:p>
          <a:p>
            <a:pPr marL="231775" indent="-231775"/>
            <a:r>
              <a:rPr lang="en-US" sz="1800" dirty="0" err="1" smtClean="0"/>
              <a:t>Respon</a:t>
            </a:r>
            <a:r>
              <a:rPr lang="en-US" sz="1800" dirty="0" smtClean="0"/>
              <a:t> </a:t>
            </a:r>
            <a:r>
              <a:rPr lang="en-US" sz="1800" dirty="0" err="1" smtClean="0"/>
              <a:t>frekuensi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27" y="982417"/>
            <a:ext cx="4215244" cy="145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66" y="1546972"/>
            <a:ext cx="326707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66" y="2706967"/>
            <a:ext cx="17240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78" y="3887991"/>
            <a:ext cx="22383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2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121187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RESPON FREKUENSI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4" y="915360"/>
                <a:ext cx="3525397" cy="382189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1800" dirty="0" smtClean="0"/>
                  <a:t>Respon </a:t>
                </a:r>
                <a:r>
                  <a:rPr lang="en-US" sz="1800" dirty="0" err="1" smtClean="0"/>
                  <a:t>Frekuensi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Magnitudo</a:t>
                </a:r>
                <a:endParaRPr lang="en-US" sz="1800" dirty="0" smtClean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0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𝐶𝑅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:endParaRPr lang="en-US" sz="1800" dirty="0" smtClean="0"/>
              </a:p>
              <a:p>
                <a:pPr>
                  <a:buNone/>
                </a:pPr>
                <a:r>
                  <a:rPr lang="en-US" sz="1800" dirty="0"/>
                  <a:t>Respon </a:t>
                </a:r>
                <a:r>
                  <a:rPr lang="en-US" sz="1800" dirty="0" err="1"/>
                  <a:t>Frekuensi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Fasa</a:t>
                </a:r>
                <a:endParaRPr lang="en-US" sz="1800" dirty="0"/>
              </a:p>
              <a:p>
                <a:pPr marL="231775" indent="-231775"/>
                <a:endParaRPr lang="en-US" sz="1800" dirty="0"/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0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𝐶𝑅</m:t>
                        </m:r>
                      </m:den>
                    </m:f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⇾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−45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31775" indent="-231775"/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4" y="915360"/>
                <a:ext cx="3525397" cy="3821893"/>
              </a:xfr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248" y="1009650"/>
            <a:ext cx="3698340" cy="1990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894" y="3000383"/>
            <a:ext cx="3555694" cy="19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00B050"/>
                </a:solidFill>
              </a:rPr>
              <a:t>3.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4056" y="664540"/>
            <a:ext cx="3356426" cy="4083729"/>
          </a:xfrm>
        </p:spPr>
        <p:txBody>
          <a:bodyPr/>
          <a:lstStyle/>
          <a:p>
            <a:pPr marL="341313" indent="-341313"/>
            <a:r>
              <a:rPr lang="en-US" dirty="0" err="1" smtClean="0"/>
              <a:t>Resonansi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magnitude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reaktansi</a:t>
            </a:r>
            <a:r>
              <a:rPr lang="en-US" dirty="0" smtClean="0"/>
              <a:t> </a:t>
            </a:r>
            <a:r>
              <a:rPr lang="en-US" dirty="0" err="1" smtClean="0"/>
              <a:t>kapasitif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induktif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impedansi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resistif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endParaRPr lang="en-US" dirty="0" smtClean="0"/>
          </a:p>
          <a:p>
            <a:pPr marL="341313" indent="-341313"/>
            <a:endParaRPr lang="en-US" dirty="0" smtClean="0"/>
          </a:p>
          <a:p>
            <a:pPr marL="341313" indent="-341313"/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resonansi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filter, </a:t>
            </a:r>
            <a:r>
              <a:rPr lang="en-US" dirty="0" err="1" smtClean="0"/>
              <a:t>karena</a:t>
            </a:r>
            <a:r>
              <a:rPr lang="en-US" dirty="0" smtClean="0"/>
              <a:t> Transfer function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 smtClean="0"/>
          </a:p>
          <a:p>
            <a:pPr marL="341313" indent="-341313"/>
            <a:endParaRPr lang="en-US" dirty="0"/>
          </a:p>
          <a:p>
            <a:pPr marL="341313" indent="-341313"/>
            <a:r>
              <a:rPr lang="en-US" dirty="0" err="1" smtClean="0"/>
              <a:t>Resonansi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264" y="839373"/>
            <a:ext cx="3076575" cy="1362075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idx="1"/>
          </p:nvPr>
        </p:nvSpPr>
        <p:spPr>
          <a:xfrm>
            <a:off x="4212162" y="2454835"/>
            <a:ext cx="3069988" cy="2436653"/>
          </a:xfrm>
        </p:spPr>
        <p:txBody>
          <a:bodyPr/>
          <a:lstStyle/>
          <a:p>
            <a:pPr marL="341313" indent="-341313"/>
            <a:r>
              <a:rPr lang="en-US" dirty="0" smtClean="0"/>
              <a:t>Transfer function</a:t>
            </a: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r>
              <a:rPr lang="en-US" dirty="0" smtClean="0">
                <a:cs typeface="Times New Roman" panose="02020603050405020304" pitchFamily="18" charset="0"/>
              </a:rPr>
              <a:t>Total </a:t>
            </a:r>
            <a:r>
              <a:rPr lang="en-US" dirty="0" err="1" smtClean="0">
                <a:cs typeface="Times New Roman" panose="02020603050405020304" pitchFamily="18" charset="0"/>
              </a:rPr>
              <a:t>impedansi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rangkaian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91" y="2843324"/>
            <a:ext cx="2952750" cy="581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791" y="3848356"/>
            <a:ext cx="19621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71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4057" y="1979988"/>
            <a:ext cx="4182690" cy="2944551"/>
          </a:xfrm>
        </p:spPr>
        <p:txBody>
          <a:bodyPr/>
          <a:lstStyle/>
          <a:p>
            <a:pPr marL="341313" indent="-341313"/>
            <a:r>
              <a:rPr lang="en-US" dirty="0" err="1" smtClean="0">
                <a:cs typeface="Times New Roman" panose="02020603050405020304" pitchFamily="18" charset="0"/>
              </a:rPr>
              <a:t>Keadaan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resonansi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tercapai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jika</a:t>
            </a:r>
            <a:r>
              <a:rPr lang="en-US" dirty="0" smtClean="0">
                <a:cs typeface="Times New Roman" panose="02020603050405020304" pitchFamily="18" charset="0"/>
              </a:rPr>
              <a:t> total </a:t>
            </a:r>
            <a:r>
              <a:rPr lang="en-US" dirty="0" err="1" smtClean="0">
                <a:cs typeface="Times New Roman" panose="02020603050405020304" pitchFamily="18" charset="0"/>
              </a:rPr>
              <a:t>reaktansi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indukstif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kapasitif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nol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r>
              <a:rPr lang="en-US" dirty="0" err="1" smtClean="0"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l-GR" dirty="0" smtClean="0">
                <a:cs typeface="Times New Roman" panose="02020603050405020304" pitchFamily="18" charset="0"/>
              </a:rPr>
              <a:t>ω</a:t>
            </a:r>
            <a:r>
              <a:rPr lang="en-US" dirty="0" smtClean="0"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memenuhi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kondisi</a:t>
            </a:r>
            <a:r>
              <a:rPr lang="en-US" dirty="0" smtClean="0"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cs typeface="Times New Roman" panose="02020603050405020304" pitchFamily="18" charset="0"/>
              </a:rPr>
              <a:t>atas</a:t>
            </a:r>
            <a:r>
              <a:rPr lang="en-US" dirty="0" smtClean="0"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cs typeface="Times New Roman" panose="02020603050405020304" pitchFamily="18" charset="0"/>
              </a:rPr>
              <a:t>sebut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frekuensi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resonansi</a:t>
            </a:r>
            <a:r>
              <a:rPr lang="en-US" dirty="0" smtClean="0">
                <a:cs typeface="Times New Roman" panose="02020603050405020304" pitchFamily="18" charset="0"/>
              </a:rPr>
              <a:t> ( </a:t>
            </a:r>
            <a:r>
              <a:rPr lang="el-GR" dirty="0" smtClean="0">
                <a:cs typeface="Times New Roman" panose="02020603050405020304" pitchFamily="18" charset="0"/>
              </a:rPr>
              <a:t>ω</a:t>
            </a:r>
            <a:r>
              <a:rPr lang="en-US" baseline="-25000" dirty="0" smtClean="0">
                <a:cs typeface="Times New Roman" panose="02020603050405020304" pitchFamily="18" charset="0"/>
              </a:rPr>
              <a:t>0</a:t>
            </a:r>
            <a:r>
              <a:rPr lang="en-US" dirty="0" smtClean="0"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9" y="601949"/>
            <a:ext cx="3076575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6" y="2824627"/>
            <a:ext cx="20193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96" y="4202666"/>
            <a:ext cx="1028700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955" y="4129162"/>
            <a:ext cx="1924050" cy="9715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27656" y="4333318"/>
            <a:ext cx="313557" cy="281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idx="1"/>
          </p:nvPr>
        </p:nvSpPr>
        <p:spPr>
          <a:xfrm>
            <a:off x="4406747" y="799043"/>
            <a:ext cx="4182690" cy="4125496"/>
          </a:xfrm>
          <a:solidFill>
            <a:schemeClr val="bg1"/>
          </a:solidFill>
        </p:spPr>
        <p:txBody>
          <a:bodyPr/>
          <a:lstStyle/>
          <a:p>
            <a:pPr marL="341313" indent="-341313"/>
            <a:r>
              <a:rPr lang="el-GR" dirty="0" smtClean="0">
                <a:cs typeface="Times New Roman" panose="02020603050405020304" pitchFamily="18" charset="0"/>
              </a:rPr>
              <a:t>ω</a:t>
            </a:r>
            <a:r>
              <a:rPr lang="en-US" baseline="-25000" dirty="0" smtClean="0">
                <a:cs typeface="Times New Roman" panose="02020603050405020304" pitchFamily="18" charset="0"/>
              </a:rPr>
              <a:t>0 </a:t>
            </a:r>
            <a:r>
              <a:rPr lang="en-US" dirty="0" smtClean="0">
                <a:cs typeface="Times New Roman" panose="02020603050405020304" pitchFamily="18" charset="0"/>
              </a:rPr>
              <a:t>= 2 x </a:t>
            </a:r>
            <a:r>
              <a:rPr lang="el-GR" dirty="0" smtClean="0">
                <a:cs typeface="Times New Roman" panose="02020603050405020304" pitchFamily="18" charset="0"/>
              </a:rPr>
              <a:t>π</a:t>
            </a:r>
            <a:r>
              <a:rPr lang="en-US" dirty="0" smtClean="0">
                <a:cs typeface="Times New Roman" panose="02020603050405020304" pitchFamily="18" charset="0"/>
              </a:rPr>
              <a:t> x f</a:t>
            </a:r>
            <a:r>
              <a:rPr lang="en-US" baseline="-25000" dirty="0" smtClean="0">
                <a:cs typeface="Times New Roman" panose="02020603050405020304" pitchFamily="18" charset="0"/>
              </a:rPr>
              <a:t>0</a:t>
            </a: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r>
              <a:rPr lang="en-US" dirty="0" err="1" smtClean="0">
                <a:cs typeface="Times New Roman" panose="02020603050405020304" pitchFamily="18" charset="0"/>
              </a:rPr>
              <a:t>Impedansi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resistif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murni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cs typeface="Times New Roman" panose="02020603050405020304" pitchFamily="18" charset="0"/>
              </a:rPr>
              <a:t>sehingga</a:t>
            </a:r>
            <a:r>
              <a:rPr lang="en-US" dirty="0" smtClean="0">
                <a:cs typeface="Times New Roman" panose="02020603050405020304" pitchFamily="18" charset="0"/>
              </a:rPr>
              <a:t> LC </a:t>
            </a:r>
            <a:r>
              <a:rPr lang="en-US" dirty="0" err="1" smtClean="0">
                <a:cs typeface="Times New Roman" panose="02020603050405020304" pitchFamily="18" charset="0"/>
              </a:rPr>
              <a:t>seri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cs typeface="Times New Roman" panose="02020603050405020304" pitchFamily="18" charset="0"/>
              </a:rPr>
              <a:t> SC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seluruh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tegangan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melewati</a:t>
            </a:r>
            <a:r>
              <a:rPr lang="en-US" dirty="0" smtClean="0">
                <a:cs typeface="Times New Roman" panose="02020603050405020304" pitchFamily="18" charset="0"/>
              </a:rPr>
              <a:t> R</a:t>
            </a: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r>
              <a:rPr lang="en-US" dirty="0" smtClean="0">
                <a:cs typeface="Times New Roman" panose="02020603050405020304" pitchFamily="18" charset="0"/>
              </a:rPr>
              <a:t>Vs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I </a:t>
            </a:r>
            <a:r>
              <a:rPr lang="en-US" dirty="0" err="1" smtClean="0">
                <a:cs typeface="Times New Roman" panose="02020603050405020304" pitchFamily="18" charset="0"/>
              </a:rPr>
              <a:t>berada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satu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fasa</a:t>
            </a:r>
            <a:r>
              <a:rPr lang="en-US" dirty="0" smtClean="0">
                <a:cs typeface="Times New Roman" panose="02020603050405020304" pitchFamily="18" charset="0"/>
              </a:rPr>
              <a:t>, pf </a:t>
            </a:r>
            <a:r>
              <a:rPr lang="en-US" dirty="0" err="1" smtClean="0"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cs typeface="Times New Roman" panose="02020603050405020304" pitchFamily="18" charset="0"/>
              </a:rPr>
              <a:t> unity</a:t>
            </a: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r>
              <a:rPr lang="en-US" dirty="0" smtClean="0">
                <a:cs typeface="Times New Roman" panose="02020603050405020304" pitchFamily="18" charset="0"/>
              </a:rPr>
              <a:t>H(</a:t>
            </a:r>
            <a:r>
              <a:rPr lang="el-GR" dirty="0" smtClean="0">
                <a:cs typeface="Times New Roman" panose="02020603050405020304" pitchFamily="18" charset="0"/>
              </a:rPr>
              <a:t>ω</a:t>
            </a:r>
            <a:r>
              <a:rPr lang="en-US" dirty="0" smtClean="0">
                <a:cs typeface="Times New Roman" panose="02020603050405020304" pitchFamily="18" charset="0"/>
              </a:rPr>
              <a:t>) = Z(</a:t>
            </a:r>
            <a:r>
              <a:rPr lang="el-GR" dirty="0">
                <a:cs typeface="Times New Roman" panose="02020603050405020304" pitchFamily="18" charset="0"/>
              </a:rPr>
              <a:t>ω</a:t>
            </a:r>
            <a:r>
              <a:rPr lang="en-US" dirty="0" smtClean="0">
                <a:cs typeface="Times New Roman" panose="02020603050405020304" pitchFamily="18" charset="0"/>
              </a:rPr>
              <a:t>) -&gt; minimum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635" y="1164477"/>
            <a:ext cx="1485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4057" y="1979988"/>
            <a:ext cx="4182690" cy="2944551"/>
          </a:xfrm>
        </p:spPr>
        <p:txBody>
          <a:bodyPr/>
          <a:lstStyle/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7" y="1043747"/>
            <a:ext cx="2676525" cy="1352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770" y="1043747"/>
            <a:ext cx="5391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6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4057" y="1979988"/>
            <a:ext cx="4182690" cy="2944551"/>
          </a:xfrm>
        </p:spPr>
        <p:txBody>
          <a:bodyPr/>
          <a:lstStyle/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3" y="886686"/>
            <a:ext cx="268605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24" y="902007"/>
            <a:ext cx="1962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4057" y="1979988"/>
            <a:ext cx="4182690" cy="2944551"/>
          </a:xfrm>
        </p:spPr>
        <p:txBody>
          <a:bodyPr/>
          <a:lstStyle/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32" y="778123"/>
            <a:ext cx="2162175" cy="206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48" y="585985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8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DDC39"/>
                </a:solidFill>
              </a:rPr>
              <a:t>REFERENSI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0999" y="1302249"/>
            <a:ext cx="6584369" cy="2068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Fundamentals Of Electric Circuits by Alexander </a:t>
            </a:r>
            <a:r>
              <a:rPr lang="en-US" sz="20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Charles K., </a:t>
            </a:r>
            <a:r>
              <a:rPr lang="en-US" sz="2000" dirty="0" err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Sadiku</a:t>
            </a:r>
            <a:r>
              <a:rPr lang="en-US" sz="20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Matthew O. N</a:t>
            </a:r>
            <a:r>
              <a:rPr lang="en-US" sz="20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marL="171450" lvl="0" indent="-171450" rtl="0">
              <a:spcBef>
                <a:spcPts val="60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>
              <a:spcBef>
                <a:spcPts val="60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Engineering Circuit Analysis by </a:t>
            </a:r>
            <a:r>
              <a:rPr lang="en-US" sz="2000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Hayt</a:t>
            </a:r>
            <a:endParaRPr sz="20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endParaRPr sz="20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50255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4057" y="1979988"/>
            <a:ext cx="4182690" cy="2944551"/>
          </a:xfrm>
        </p:spPr>
        <p:txBody>
          <a:bodyPr/>
          <a:lstStyle/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32" y="778123"/>
            <a:ext cx="2162175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72" y="828789"/>
            <a:ext cx="27813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5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4057" y="1979988"/>
            <a:ext cx="4182690" cy="2944551"/>
          </a:xfrm>
        </p:spPr>
        <p:txBody>
          <a:bodyPr/>
          <a:lstStyle/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 marL="341313" indent="-341313"/>
            <a:endParaRPr lang="en-US" dirty="0" smtClean="0">
              <a:cs typeface="Times New Roman" panose="02020603050405020304" pitchFamily="18" charset="0"/>
            </a:endParaRPr>
          </a:p>
          <a:p>
            <a:pPr marL="341313" indent="-341313"/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32" y="778123"/>
            <a:ext cx="2162175" cy="206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1003675"/>
            <a:ext cx="5934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0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2" y="807437"/>
            <a:ext cx="186690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9" y="2645762"/>
            <a:ext cx="109537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907" y="807437"/>
            <a:ext cx="6276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83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5" y="585985"/>
            <a:ext cx="1924050" cy="217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68" y="615190"/>
            <a:ext cx="191452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33" y="560105"/>
            <a:ext cx="216217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58" y="2757685"/>
            <a:ext cx="21431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038" y="2819597"/>
            <a:ext cx="2257425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2855" y="2957799"/>
            <a:ext cx="2590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3" y="739220"/>
            <a:ext cx="6448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585985"/>
            <a:ext cx="6248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1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1" y="762345"/>
            <a:ext cx="4019550" cy="207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43" y="1248267"/>
            <a:ext cx="63341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49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9" y="749433"/>
            <a:ext cx="55816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9" y="2332106"/>
            <a:ext cx="215265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387" y="2332106"/>
            <a:ext cx="19431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557" y="2332106"/>
            <a:ext cx="1962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00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9" y="749433"/>
            <a:ext cx="5581650" cy="1419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9" y="2467146"/>
            <a:ext cx="221932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686" y="2467146"/>
            <a:ext cx="2266950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441" y="2568436"/>
            <a:ext cx="17907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8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9" y="749433"/>
            <a:ext cx="5581650" cy="1419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2" y="2532310"/>
            <a:ext cx="2257425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61" y="2532310"/>
            <a:ext cx="2295525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680" y="2532310"/>
            <a:ext cx="3067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6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0070C0"/>
                </a:solidFill>
              </a:rPr>
              <a:t>1.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rgbClr val="3F51B5"/>
                </a:solidFill>
              </a:rPr>
              <a:t>FREKUENSI </a:t>
            </a:r>
            <a:r>
              <a:rPr lang="en" dirty="0" smtClean="0"/>
              <a:t> KOMPLEKS</a:t>
            </a:r>
            <a:endParaRPr lang="e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4393" y="176485"/>
            <a:ext cx="65292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CAF50"/>
                </a:solidFill>
              </a:rPr>
              <a:t>RESONANSI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9" y="749433"/>
            <a:ext cx="558165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21" y="2414875"/>
            <a:ext cx="211455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131" y="2500600"/>
            <a:ext cx="262890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991" y="2332106"/>
            <a:ext cx="3028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4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394" name="Shape 39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22320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FREKUENSI KOMPLEKS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5541" y="777836"/>
                <a:ext cx="7005760" cy="3992467"/>
              </a:xfrm>
            </p:spPr>
            <p:txBody>
              <a:bodyPr/>
              <a:lstStyle/>
              <a:p>
                <a:pPr marL="231775" indent="-231775"/>
                <a:r>
                  <a:rPr lang="en-US" dirty="0" smtClean="0"/>
                  <a:t>Frekuensi </a:t>
                </a:r>
                <a:r>
                  <a:rPr lang="en-US" dirty="0" err="1" smtClean="0"/>
                  <a:t>kompleks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sinusoidal +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peredam</a:t>
                </a:r>
                <a:endParaRPr lang="en-US" dirty="0" smtClean="0"/>
              </a:p>
              <a:p>
                <a:pPr marL="231775" indent="-231775"/>
                <a:endParaRPr lang="en-US" dirty="0"/>
              </a:p>
              <a:p>
                <a:pPr marL="231775" indent="-231775"/>
                <a:r>
                  <a:rPr lang="en-US" dirty="0" err="1" smtClean="0"/>
                  <a:t>Fungsi</a:t>
                </a:r>
                <a:r>
                  <a:rPr lang="en-US" dirty="0" smtClean="0"/>
                  <a:t> sinusoidal 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31775" indent="-231775"/>
                <a:endParaRPr lang="en-US" dirty="0"/>
              </a:p>
              <a:p>
                <a:pPr marL="231775" indent="-231775"/>
                <a:r>
                  <a:rPr lang="en-US" dirty="0" err="1" smtClean="0"/>
                  <a:t>Konstanta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peredam</a:t>
                </a:r>
                <a:r>
                  <a:rPr lang="en-US" dirty="0" smtClean="0"/>
                  <a:t> 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31775" indent="-231775"/>
                <a:endParaRPr lang="en-US" dirty="0"/>
              </a:p>
              <a:p>
                <a:pPr marL="231775" indent="-231775"/>
                <a:r>
                  <a:rPr lang="el-GR" dirty="0" smtClean="0"/>
                  <a:t>σ</a:t>
                </a:r>
                <a:r>
                  <a:rPr lang="en-US" dirty="0" smtClean="0"/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⇾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faktor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peredam</a:t>
                </a:r>
                <a:r>
                  <a:rPr lang="en-US" dirty="0" smtClean="0">
                    <a:ea typeface="Cambria Math" panose="02040503050406030204" pitchFamily="18" charset="0"/>
                  </a:rPr>
                  <a:t>/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frekuensi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Neper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dengan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satuan</a:t>
                </a:r>
                <a:r>
                  <a:rPr lang="en-US" dirty="0" smtClean="0">
                    <a:ea typeface="Cambria Math" panose="02040503050406030204" pitchFamily="18" charset="0"/>
                  </a:rPr>
                  <a:t> Np/s yang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nilainya</a:t>
                </a:r>
                <a:r>
                  <a:rPr lang="en-US" dirty="0" smtClean="0">
                    <a:ea typeface="Cambria Math" panose="02040503050406030204" pitchFamily="18" charset="0"/>
                  </a:rPr>
                  <a:t> (-)/0</a:t>
                </a:r>
              </a:p>
              <a:p>
                <a:pPr marL="231775" indent="-231775"/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5541" y="777836"/>
                <a:ext cx="7005760" cy="3992467"/>
              </a:xfrm>
              <a:blipFill>
                <a:blip r:embed="rId3"/>
                <a:stretch>
                  <a:fillRect l="-870" r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22320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FREKUENSI KOMPLEKS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541" y="777837"/>
            <a:ext cx="7005760" cy="84164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sinusoidal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peredam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.</a:t>
            </a:r>
            <a:endParaRPr lang="en-US" dirty="0"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1" y="1863944"/>
            <a:ext cx="2376621" cy="1454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463677" y="3677083"/>
                <a:ext cx="1805798" cy="103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▸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>
                  <a:buNone/>
                </a:pPr>
                <a:r>
                  <a:rPr lang="en-US" dirty="0" smtClean="0"/>
                  <a:t>v(t) = </a:t>
                </a:r>
                <a:r>
                  <a:rPr lang="en-US" dirty="0" err="1" smtClean="0"/>
                  <a:t>Vm</a:t>
                </a:r>
                <a:endParaRPr lang="en-US" dirty="0" smtClean="0"/>
              </a:p>
              <a:p>
                <a:pPr>
                  <a:buNone/>
                </a:pPr>
                <a:r>
                  <a:rPr lang="el-GR" dirty="0" smtClean="0"/>
                  <a:t>σ</a:t>
                </a:r>
                <a:r>
                  <a:rPr lang="en-US" dirty="0" smtClean="0"/>
                  <a:t> = 0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= 0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7" y="3677083"/>
                <a:ext cx="1805798" cy="1035583"/>
              </a:xfrm>
              <a:prstGeom prst="rect">
                <a:avLst/>
              </a:prstGeom>
              <a:blipFill>
                <a:blip r:embed="rId4"/>
                <a:stretch>
                  <a:fillRect l="-3378" b="-1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231" y="1943534"/>
            <a:ext cx="2714625" cy="1733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/>
              <p:cNvSpPr txBox="1">
                <a:spLocks/>
              </p:cNvSpPr>
              <p:nvPr/>
            </p:nvSpPr>
            <p:spPr>
              <a:xfrm>
                <a:off x="2975521" y="3829389"/>
                <a:ext cx="2656335" cy="103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▸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>
                  <a:buNone/>
                </a:pPr>
                <a:r>
                  <a:rPr lang="en-US" dirty="0" smtClean="0"/>
                  <a:t>v(t)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l-GR" dirty="0" smtClean="0"/>
                  <a:t>σ</a:t>
                </a:r>
                <a:r>
                  <a:rPr lang="en-US" dirty="0" smtClean="0"/>
                  <a:t> = 0</a:t>
                </a:r>
              </a:p>
            </p:txBody>
          </p:sp>
        </mc:Choice>
        <mc:Fallback xmlns="">
          <p:sp>
            <p:nvSpPr>
              <p:cNvPr id="8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1" y="3829389"/>
                <a:ext cx="2656335" cy="1035583"/>
              </a:xfrm>
              <a:prstGeom prst="rect">
                <a:avLst/>
              </a:prstGeom>
              <a:blipFill>
                <a:blip r:embed="rId6"/>
                <a:stretch>
                  <a:fillRect l="-2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856" y="1757619"/>
            <a:ext cx="2657475" cy="1666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>
              <a:xfrm>
                <a:off x="5964626" y="3677084"/>
                <a:ext cx="1805798" cy="103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▸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>
                  <a:buNone/>
                </a:pPr>
                <a:r>
                  <a:rPr lang="en-US" dirty="0" smtClean="0"/>
                  <a:t>v(t) = </a:t>
                </a:r>
                <a:r>
                  <a:rPr lang="en-US" dirty="0" err="1" smtClean="0"/>
                  <a:t>Vm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l-GR" dirty="0" smtClean="0"/>
                  <a:t>σ</a:t>
                </a:r>
                <a:r>
                  <a:rPr lang="en-US" dirty="0" smtClean="0"/>
                  <a:t> &gt; 0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= 0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26" y="3677084"/>
                <a:ext cx="1805798" cy="1035583"/>
              </a:xfrm>
              <a:prstGeom prst="rect">
                <a:avLst/>
              </a:prstGeom>
              <a:blipFill>
                <a:blip r:embed="rId8"/>
                <a:stretch>
                  <a:fillRect l="-3367" b="-1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8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22320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FREKUENSI KOMPLEKS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541" y="777837"/>
            <a:ext cx="7005760" cy="84164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sinusoidal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peredam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.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375541" y="3846697"/>
                <a:ext cx="1805798" cy="103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▸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>
                  <a:buNone/>
                </a:pPr>
                <a:r>
                  <a:rPr lang="en-US" sz="1800" dirty="0"/>
                  <a:t>v(t) = </a:t>
                </a:r>
                <a:r>
                  <a:rPr lang="en-US" sz="1800" dirty="0" err="1"/>
                  <a:t>Vm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buNone/>
                </a:pPr>
                <a:r>
                  <a:rPr lang="el-GR" sz="1800" dirty="0"/>
                  <a:t>σ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&lt; </a:t>
                </a:r>
                <a:r>
                  <a:rPr lang="en-US" sz="1800" dirty="0"/>
                  <a:t>0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1" y="3846697"/>
                <a:ext cx="1805798" cy="1035583"/>
              </a:xfrm>
              <a:prstGeom prst="rect">
                <a:avLst/>
              </a:prstGeom>
              <a:blipFill>
                <a:blip r:embed="rId3"/>
                <a:stretch>
                  <a:fillRect l="-3041" b="-2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/>
              <p:cNvSpPr txBox="1">
                <a:spLocks/>
              </p:cNvSpPr>
              <p:nvPr/>
            </p:nvSpPr>
            <p:spPr>
              <a:xfrm>
                <a:off x="3308291" y="4089072"/>
                <a:ext cx="3048442" cy="791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▸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>
                  <a:buNone/>
                </a:pPr>
                <a:r>
                  <a:rPr lang="en-US" sz="1800" dirty="0" smtClean="0"/>
                  <a:t>v(t)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pPr>
                  <a:buNone/>
                </a:pPr>
                <a:r>
                  <a:rPr lang="el-GR" sz="1800" dirty="0" smtClean="0"/>
                  <a:t>σ</a:t>
                </a:r>
                <a:r>
                  <a:rPr lang="en-US" sz="1800" dirty="0" smtClean="0"/>
                  <a:t> &gt; 0</a:t>
                </a:r>
              </a:p>
            </p:txBody>
          </p:sp>
        </mc:Choice>
        <mc:Fallback xmlns="">
          <p:sp>
            <p:nvSpPr>
              <p:cNvPr id="8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91" y="4089072"/>
                <a:ext cx="3048442" cy="791403"/>
              </a:xfrm>
              <a:prstGeom prst="rect">
                <a:avLst/>
              </a:prstGeom>
              <a:blipFill>
                <a:blip r:embed="rId4"/>
                <a:stretch>
                  <a:fillRect l="-1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>
              <a:xfrm>
                <a:off x="6378765" y="4207071"/>
                <a:ext cx="2699133" cy="772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▸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>
                  <a:buNone/>
                </a:pPr>
                <a:r>
                  <a:rPr lang="en-US" sz="1800" dirty="0" smtClean="0"/>
                  <a:t>v(t)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pPr>
                  <a:buNone/>
                </a:pPr>
                <a:r>
                  <a:rPr lang="el-GR" sz="1800" dirty="0" smtClean="0"/>
                  <a:t>σ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&lt;</a:t>
                </a:r>
                <a:r>
                  <a:rPr lang="en-US" sz="1800" dirty="0" smtClean="0"/>
                  <a:t> 0</a:t>
                </a:r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65" y="4207071"/>
                <a:ext cx="2699133" cy="772558"/>
              </a:xfrm>
              <a:prstGeom prst="rect">
                <a:avLst/>
              </a:prstGeom>
              <a:blipFill>
                <a:blip r:embed="rId5"/>
                <a:stretch>
                  <a:fillRect l="-1806" b="-15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53" y="1789298"/>
            <a:ext cx="2647950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815" y="1989690"/>
            <a:ext cx="2667000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350" y="1959039"/>
            <a:ext cx="2676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22320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FREKUENSI KOMPLEKS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7472" y="841248"/>
                <a:ext cx="3291840" cy="3907022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b="0" dirty="0" err="1" smtClean="0"/>
                  <a:t>Fasor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sinyal</a:t>
                </a:r>
                <a:r>
                  <a:rPr lang="en-US" b="0" dirty="0" smtClean="0"/>
                  <a:t> AC</a:t>
                </a:r>
              </a:p>
              <a:p>
                <a:pPr>
                  <a:buNone/>
                </a:pPr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7472" y="841248"/>
                <a:ext cx="3291840" cy="3907022"/>
              </a:xfrm>
              <a:blipFill>
                <a:blip r:embed="rId3"/>
                <a:stretch>
                  <a:fillRect l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3"/>
              <p:cNvSpPr txBox="1">
                <a:spLocks/>
              </p:cNvSpPr>
              <p:nvPr/>
            </p:nvSpPr>
            <p:spPr>
              <a:xfrm>
                <a:off x="3868610" y="845214"/>
                <a:ext cx="4427092" cy="4215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▸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Char char="▹"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ct val="100000"/>
                  <a:buFont typeface="Karla"/>
                  <a:buNone/>
                  <a:defRPr sz="2000" b="0" i="0" u="none" strike="noStrike" cap="none">
                    <a:solidFill>
                      <a:srgbClr val="666666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>
                  <a:buNone/>
                </a:pPr>
                <a:r>
                  <a:rPr lang="en-US" dirty="0" smtClean="0"/>
                  <a:t>Fasor</a:t>
                </a:r>
                <a:r>
                  <a:rPr lang="en-US" dirty="0"/>
                  <a:t> </a:t>
                </a:r>
                <a:r>
                  <a:rPr lang="en-US" dirty="0" err="1"/>
                  <a:t>sinyal</a:t>
                </a:r>
                <a:r>
                  <a:rPr lang="en-US" dirty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komples</a:t>
                </a:r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⇾</a:t>
                </a:r>
                <a:r>
                  <a:rPr lang="en-US" dirty="0" smtClean="0"/>
                  <a:t>s = </a:t>
                </a:r>
                <a:r>
                  <a:rPr lang="el-GR" dirty="0" smtClean="0"/>
                  <a:t>σ</a:t>
                </a:r>
                <a:r>
                  <a:rPr lang="en-US" dirty="0" smtClean="0"/>
                  <a:t> + j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10" y="845214"/>
                <a:ext cx="4427092" cy="4215494"/>
              </a:xfrm>
              <a:prstGeom prst="rect">
                <a:avLst/>
              </a:prstGeom>
              <a:blipFill>
                <a:blip r:embed="rId4"/>
                <a:stretch>
                  <a:fillRect l="-1515" b="-2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9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22320"/>
            <a:ext cx="5324100" cy="485699"/>
          </a:xfrm>
        </p:spPr>
        <p:txBody>
          <a:bodyPr/>
          <a:lstStyle/>
          <a:p>
            <a:pPr algn="ctr"/>
            <a:r>
              <a:rPr lang="en-US" dirty="0" smtClean="0"/>
              <a:t>FREKUENSI KOMPLEKS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7472" y="841248"/>
                <a:ext cx="4819438" cy="3907022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 smtClean="0"/>
                  <a:t>Impedansi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kompleks</a:t>
                </a:r>
                <a:endParaRPr lang="en-US" b="0" dirty="0" smtClean="0"/>
              </a:p>
              <a:p>
                <a:pPr>
                  <a:buNone/>
                </a:pPr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𝑠𝐿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𝑠𝐿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𝑠𝐶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7472" y="841248"/>
                <a:ext cx="4819438" cy="3907022"/>
              </a:xfr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0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550</Words>
  <Application>Microsoft Office PowerPoint</Application>
  <PresentationFormat>On-screen Show (16:9)</PresentationFormat>
  <Paragraphs>255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Cambria Math</vt:lpstr>
      <vt:lpstr>Garamond</vt:lpstr>
      <vt:lpstr>Karla</vt:lpstr>
      <vt:lpstr>Montserrat</vt:lpstr>
      <vt:lpstr>Times New Roman</vt:lpstr>
      <vt:lpstr>Wingdings</vt:lpstr>
      <vt:lpstr>Arvirargus template</vt:lpstr>
      <vt:lpstr>RANGKAIAN LISTRIK II</vt:lpstr>
      <vt:lpstr>OUTLINE</vt:lpstr>
      <vt:lpstr>REFERENSI</vt:lpstr>
      <vt:lpstr>1. FREKUENSI  KOMPLEKS</vt:lpstr>
      <vt:lpstr>FREKUENSI KOMPLEKS</vt:lpstr>
      <vt:lpstr>FREKUENSI KOMPLEKS</vt:lpstr>
      <vt:lpstr>FREKUENSI KOMPLEKS</vt:lpstr>
      <vt:lpstr>FREKUENSI KOMPLEKS</vt:lpstr>
      <vt:lpstr>FREKUENSI KOMPLEKS</vt:lpstr>
      <vt:lpstr>FREKUENSI KOMPLEKS</vt:lpstr>
      <vt:lpstr>2. RESPON FREKUENSI</vt:lpstr>
      <vt:lpstr>RESPON FREKUENSI</vt:lpstr>
      <vt:lpstr>RESPON FREKUENSI</vt:lpstr>
      <vt:lpstr>RESPON FREKUENSI</vt:lpstr>
      <vt:lpstr>RESPON FREKUENSI</vt:lpstr>
      <vt:lpstr>RESPON FREKUENSI</vt:lpstr>
      <vt:lpstr>RESPON FREKUENSI</vt:lpstr>
      <vt:lpstr>RESPON FREKUENSI</vt:lpstr>
      <vt:lpstr>RESPON FREKUENSI</vt:lpstr>
      <vt:lpstr>RESPON FREKUENSI</vt:lpstr>
      <vt:lpstr>RESPON FREKUENSI</vt:lpstr>
      <vt:lpstr>RESPON FREKUENSI</vt:lpstr>
      <vt:lpstr>RESPON FREKUENSI</vt:lpstr>
      <vt:lpstr>3. 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RESONANSI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LISTRIK II</dc:title>
  <dc:creator>Lia</dc:creator>
  <cp:lastModifiedBy>Windows User</cp:lastModifiedBy>
  <cp:revision>31</cp:revision>
  <dcterms:modified xsi:type="dcterms:W3CDTF">2018-12-10T06:22:20Z</dcterms:modified>
</cp:coreProperties>
</file>