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42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8D920D-8D6A-400A-821A-53ABD0885EB4}" type="datetimeFigureOut">
              <a:rPr lang="id-ID" smtClean="0"/>
              <a:pPr/>
              <a:t>17/07/2011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1283A-92A9-401C-A35C-C1F119CB9003}" type="slidenum">
              <a:rPr lang="id-ID" smtClean="0"/>
              <a:pPr/>
              <a:t>‹#›</a:t>
            </a:fld>
            <a:endParaRPr lang="id-ID"/>
          </a:p>
        </p:txBody>
      </p:sp>
    </p:spTree>
    <p:extLst>
      <p:ext uri="{BB962C8B-B14F-4D97-AF65-F5344CB8AC3E}">
        <p14:creationId xmlns:p14="http://schemas.microsoft.com/office/powerpoint/2010/main" val="134869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8A091E-4565-4D84-BF78-650DD2FE519D}" type="slidenum">
              <a:rPr lang="en-US"/>
              <a:pPr fontAlgn="base">
                <a:spcBef>
                  <a:spcPct val="0"/>
                </a:spcBef>
                <a:spcAft>
                  <a:spcPct val="0"/>
                </a:spcAft>
              </a:pPr>
              <a:t>9</a:t>
            </a:fld>
            <a:endParaRPr lang="en-US"/>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h-TH"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5D901B-6927-4670-8536-28C45C32B320}" type="slidenum">
              <a:rPr lang="en-US"/>
              <a:pPr fontAlgn="base">
                <a:spcBef>
                  <a:spcPct val="0"/>
                </a:spcBef>
                <a:spcAft>
                  <a:spcPct val="0"/>
                </a:spcAft>
              </a:pPr>
              <a:t>11</a:t>
            </a:fld>
            <a:endParaRPr lang="en-US"/>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h-TH"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42109-A584-4008-887D-05FAC75CB450}" type="slidenum">
              <a:rPr lang="en-US"/>
              <a:pPr fontAlgn="base">
                <a:spcBef>
                  <a:spcPct val="0"/>
                </a:spcBef>
                <a:spcAft>
                  <a:spcPct val="0"/>
                </a:spcAft>
              </a:pPr>
              <a:t>12</a:t>
            </a:fld>
            <a:endParaRPr lang="en-US"/>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h-TH"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65DB7F-2FB2-4CB4-AF21-50C27B232BB1}" type="slidenum">
              <a:rPr lang="en-US"/>
              <a:pPr fontAlgn="base">
                <a:spcBef>
                  <a:spcPct val="0"/>
                </a:spcBef>
                <a:spcAft>
                  <a:spcPct val="0"/>
                </a:spcAft>
              </a:pPr>
              <a:t>13</a:t>
            </a:fld>
            <a:endParaRPr lang="en-US"/>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h-TH"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E08EA2-2475-453A-981F-1A0B5227641C}" type="slidenum">
              <a:rPr lang="en-US"/>
              <a:pPr fontAlgn="base">
                <a:spcBef>
                  <a:spcPct val="0"/>
                </a:spcBef>
                <a:spcAft>
                  <a:spcPct val="0"/>
                </a:spcAft>
              </a:pPr>
              <a:t>14</a:t>
            </a:fld>
            <a:endParaRPr lang="en-US"/>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h-TH"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97079A51-E7BB-4005-A68A-353B35F4E90D}"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7079A51-E7BB-4005-A68A-353B35F4E90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7079A51-E7BB-4005-A68A-353B35F4E90D}"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7079A51-E7BB-4005-A68A-353B35F4E90D}"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7079A51-E7BB-4005-A68A-353B35F4E90D}"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7079A51-E7BB-4005-A68A-353B35F4E90D}"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7079A51-E7BB-4005-A68A-353B35F4E90D}"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7079A51-E7BB-4005-A68A-353B35F4E90D}"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7079A51-E7BB-4005-A68A-353B35F4E90D}"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7079A51-E7BB-4005-A68A-353B35F4E90D}"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EC4803-1B8D-4481-9632-24BDB03F7A1C}" type="datetimeFigureOut">
              <a:rPr lang="id-ID" smtClean="0"/>
              <a:pPr/>
              <a:t>17/07/2011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97079A51-E7BB-4005-A68A-353B35F4E90D}"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0EC4803-1B8D-4481-9632-24BDB03F7A1C}" type="datetimeFigureOut">
              <a:rPr lang="id-ID" smtClean="0"/>
              <a:pPr/>
              <a:t>17/07/2011</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079A51-E7BB-4005-A68A-353B35F4E90D}"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Sistem Mikroprosesor II</a:t>
            </a:r>
            <a:endParaRPr lang="id-ID" dirty="0"/>
          </a:p>
        </p:txBody>
      </p:sp>
      <p:sp>
        <p:nvSpPr>
          <p:cNvPr id="3" name="Subtitle 2"/>
          <p:cNvSpPr>
            <a:spLocks noGrp="1"/>
          </p:cNvSpPr>
          <p:nvPr>
            <p:ph type="subTitle" idx="1"/>
          </p:nvPr>
        </p:nvSpPr>
        <p:spPr/>
        <p:txBody>
          <a:bodyPr/>
          <a:lstStyle/>
          <a:p>
            <a:r>
              <a:rPr lang="id-ID" dirty="0" smtClean="0"/>
              <a:t> </a:t>
            </a:r>
          </a:p>
          <a:p>
            <a:r>
              <a:rPr lang="id-ID" dirty="0" smtClean="0"/>
              <a:t>Ilmawan Mustaqim</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lstStyle/>
          <a:p>
            <a:pPr fontAlgn="auto">
              <a:spcAft>
                <a:spcPts val="0"/>
              </a:spcAft>
              <a:defRPr/>
            </a:pPr>
            <a:r>
              <a:rPr lang="en-GB" dirty="0" smtClean="0">
                <a:solidFill>
                  <a:schemeClr val="accent1">
                    <a:satMod val="150000"/>
                  </a:schemeClr>
                </a:solidFill>
              </a:rPr>
              <a:t>Microcontrollers</a:t>
            </a:r>
            <a:endParaRPr lang="en-GB" dirty="0">
              <a:solidFill>
                <a:schemeClr val="accent1">
                  <a:satMod val="150000"/>
                </a:schemeClr>
              </a:solidFill>
            </a:endParaRPr>
          </a:p>
        </p:txBody>
      </p:sp>
      <p:pic>
        <p:nvPicPr>
          <p:cNvPr id="5123" name="Picture 2"/>
          <p:cNvPicPr>
            <a:picLocks noGrp="1" noChangeAspect="1" noChangeArrowheads="1"/>
          </p:cNvPicPr>
          <p:nvPr>
            <p:ph idx="1"/>
          </p:nvPr>
        </p:nvPicPr>
        <p:blipFill>
          <a:blip r:embed="rId2"/>
          <a:srcRect/>
          <a:stretch>
            <a:fillRect/>
          </a:stretch>
        </p:blipFill>
        <p:spPr>
          <a:xfrm>
            <a:off x="2857500" y="1571625"/>
            <a:ext cx="6111875" cy="4625975"/>
          </a:xfrm>
        </p:spPr>
      </p:pic>
      <p:sp>
        <p:nvSpPr>
          <p:cNvPr id="5124" name="TextBox 4"/>
          <p:cNvSpPr txBox="1">
            <a:spLocks noChangeArrowheads="1"/>
          </p:cNvSpPr>
          <p:nvPr/>
        </p:nvSpPr>
        <p:spPr bwMode="auto">
          <a:xfrm>
            <a:off x="357188" y="3714750"/>
            <a:ext cx="2714625" cy="2308225"/>
          </a:xfrm>
          <a:prstGeom prst="rect">
            <a:avLst/>
          </a:prstGeom>
          <a:noFill/>
          <a:ln w="9525">
            <a:noFill/>
            <a:miter lim="800000"/>
            <a:headEnd/>
            <a:tailEnd/>
          </a:ln>
        </p:spPr>
        <p:txBody>
          <a:bodyPr>
            <a:spAutoFit/>
          </a:bodyPr>
          <a:lstStyle/>
          <a:p>
            <a:r>
              <a:rPr lang="en-GB" sz="2400">
                <a:latin typeface="Corbel" pitchFamily="34" charset="0"/>
              </a:rPr>
              <a:t>A microcontroller interfaces to external devices with a minimum of external components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r>
              <a:rPr lang="en-US" sz="3400" smtClean="0"/>
              <a:t>MICRCONTROLLER ARCHITECTURE</a:t>
            </a:r>
            <a:endParaRPr lang="en-US" smtClean="0"/>
          </a:p>
        </p:txBody>
      </p:sp>
      <p:sp>
        <p:nvSpPr>
          <p:cNvPr id="6147" name="Rectangle 3"/>
          <p:cNvSpPr>
            <a:spLocks noGrp="1" noChangeArrowheads="1"/>
          </p:cNvSpPr>
          <p:nvPr>
            <p:ph type="body" idx="1"/>
          </p:nvPr>
        </p:nvSpPr>
        <p:spPr/>
        <p:txBody>
          <a:bodyPr>
            <a:normAutofit lnSpcReduction="10000"/>
          </a:bodyPr>
          <a:lstStyle/>
          <a:p>
            <a:pPr>
              <a:lnSpc>
                <a:spcPct val="90000"/>
              </a:lnSpc>
              <a:buFont typeface="Wingdings" pitchFamily="2" charset="2"/>
              <a:buNone/>
            </a:pPr>
            <a:r>
              <a:rPr lang="en-US" sz="2100" smtClean="0"/>
              <a:t>1: </a:t>
            </a:r>
            <a:r>
              <a:rPr lang="en-US" sz="2000" b="1" smtClean="0"/>
              <a:t>CPU</a:t>
            </a:r>
            <a:r>
              <a:rPr lang="en-US" sz="2000" smtClean="0"/>
              <a:t> -- fetches the instructions stored in the program memory, decodes them, and executes them. The CPU itself is composed of </a:t>
            </a:r>
            <a:r>
              <a:rPr lang="en-US" sz="2000" b="1" smtClean="0"/>
              <a:t>registers</a:t>
            </a:r>
            <a:r>
              <a:rPr lang="en-US" sz="2000" smtClean="0"/>
              <a:t> the </a:t>
            </a:r>
            <a:r>
              <a:rPr lang="en-US" sz="2000" b="1" smtClean="0"/>
              <a:t>arithmetic logic unit</a:t>
            </a:r>
            <a:r>
              <a:rPr lang="en-US" sz="2000" smtClean="0"/>
              <a:t>, the </a:t>
            </a:r>
            <a:r>
              <a:rPr lang="en-US" sz="2000" b="1" smtClean="0"/>
              <a:t>instruction decoder</a:t>
            </a:r>
            <a:r>
              <a:rPr lang="en-US" sz="2000" smtClean="0"/>
              <a:t> and </a:t>
            </a:r>
            <a:r>
              <a:rPr lang="en-US" sz="2000" b="1" smtClean="0"/>
              <a:t>control circuitry</a:t>
            </a:r>
            <a:r>
              <a:rPr lang="en-US" sz="2000" smtClean="0"/>
              <a:t>. </a:t>
            </a:r>
          </a:p>
          <a:p>
            <a:pPr>
              <a:lnSpc>
                <a:spcPct val="90000"/>
              </a:lnSpc>
              <a:buFont typeface="Wingdings" pitchFamily="2" charset="2"/>
              <a:buNone/>
            </a:pPr>
            <a:r>
              <a:rPr lang="en-US" sz="1700" smtClean="0"/>
              <a:t>2: </a:t>
            </a:r>
            <a:r>
              <a:rPr lang="en-US" sz="2000" b="1" smtClean="0"/>
              <a:t>PROGRAM MEMORY:</a:t>
            </a:r>
            <a:r>
              <a:rPr lang="en-US" sz="2000" smtClean="0"/>
              <a:t> The program memory stores the instructions that form the program. To accommodate larger programs, the program memory may be partitioned as internal program memory and external program memory (in some controllers). Program memory is usually nonvolatile and is of EEPROM, EPROM, Flash, or OTP (one-time programmable) type. [EEPROM for Atmega8]. </a:t>
            </a:r>
          </a:p>
          <a:p>
            <a:pPr>
              <a:lnSpc>
                <a:spcPct val="90000"/>
              </a:lnSpc>
              <a:buFont typeface="Wingdings" pitchFamily="2" charset="2"/>
              <a:buNone/>
            </a:pPr>
            <a:r>
              <a:rPr lang="en-US" sz="1700" smtClean="0"/>
              <a:t>3: </a:t>
            </a:r>
            <a:r>
              <a:rPr lang="en-US" sz="2000" b="1" smtClean="0"/>
              <a:t>RAM:</a:t>
            </a:r>
            <a:r>
              <a:rPr lang="en-US" sz="2000" smtClean="0"/>
              <a:t> The RAM is the data memory of the controller. The CPU uses RAM to store variables as well as the stack. The stack is used by the CPU to store return addresses from where to resume execution after it has completed a subroutine or an interrupt call. </a:t>
            </a:r>
          </a:p>
          <a:p>
            <a:pPr>
              <a:lnSpc>
                <a:spcPct val="90000"/>
              </a:lnSpc>
              <a:buFont typeface="Wingdings" pitchFamily="2" charset="2"/>
              <a:buNone/>
            </a:pPr>
            <a:r>
              <a:rPr lang="en-US" sz="210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US" sz="3400" smtClean="0"/>
              <a:t>MICRCONTROLLER ARCHITECTURE</a:t>
            </a:r>
            <a:endParaRPr lang="en-US" smtClean="0"/>
          </a:p>
        </p:txBody>
      </p:sp>
      <p:sp>
        <p:nvSpPr>
          <p:cNvPr id="7171" name="Rectangle 3"/>
          <p:cNvSpPr>
            <a:spLocks noGrp="1" noChangeArrowheads="1"/>
          </p:cNvSpPr>
          <p:nvPr>
            <p:ph type="body" idx="1"/>
          </p:nvPr>
        </p:nvSpPr>
        <p:spPr/>
        <p:txBody>
          <a:bodyPr>
            <a:normAutofit fontScale="92500"/>
          </a:bodyPr>
          <a:lstStyle/>
          <a:p>
            <a:pPr>
              <a:lnSpc>
                <a:spcPct val="90000"/>
              </a:lnSpc>
              <a:buFont typeface="Wingdings" pitchFamily="2" charset="2"/>
              <a:buNone/>
            </a:pPr>
            <a:r>
              <a:rPr lang="en-US" sz="1500" smtClean="0"/>
              <a:t>4: </a:t>
            </a:r>
            <a:r>
              <a:rPr lang="en-US" sz="2000" b="1" smtClean="0"/>
              <a:t>CLOCK OSCILLATOR:</a:t>
            </a:r>
            <a:r>
              <a:rPr lang="en-US" sz="2000" smtClean="0"/>
              <a:t> The  controller executes the program out of the program memory at a certain rate. This rate is determined by the frequency of the clock oscillator. The clock oscillator could be an internal RC-oscillator [</a:t>
            </a:r>
            <a:r>
              <a:rPr lang="en-US" sz="2000" b="1" smtClean="0"/>
              <a:t>this is the case for the Atmega 8</a:t>
            </a:r>
            <a:r>
              <a:rPr lang="en-US" sz="2000" smtClean="0"/>
              <a:t>], or an oscillator with an external timing element, such as a quartz crystal or RC circuit. As soon as power is applied to the controller, the oscillator starts operating. </a:t>
            </a:r>
          </a:p>
          <a:p>
            <a:pPr>
              <a:lnSpc>
                <a:spcPct val="90000"/>
              </a:lnSpc>
              <a:buFont typeface="Wingdings" pitchFamily="2" charset="2"/>
              <a:buNone/>
            </a:pPr>
            <a:r>
              <a:rPr lang="en-US" sz="2000" smtClean="0"/>
              <a:t>5: </a:t>
            </a:r>
            <a:r>
              <a:rPr lang="en-US" sz="2000" b="1" smtClean="0"/>
              <a:t>RESET AND BROWNOUT DETECTOR CIRCUIT:</a:t>
            </a:r>
            <a:r>
              <a:rPr lang="en-US" sz="2000" smtClean="0"/>
              <a:t> </a:t>
            </a:r>
            <a:r>
              <a:rPr lang="en-US" sz="2000" b="1" smtClean="0"/>
              <a:t>The reset circuit in the controller ensures that at startup all the components and control circuits in the controller start at a predefined initial state and all the required registers are initialized properly. </a:t>
            </a:r>
          </a:p>
          <a:p>
            <a:pPr>
              <a:lnSpc>
                <a:spcPct val="90000"/>
              </a:lnSpc>
              <a:buFont typeface="Wingdings" pitchFamily="2" charset="2"/>
              <a:buNone/>
            </a:pPr>
            <a:endParaRPr lang="en-US" sz="2000" smtClean="0"/>
          </a:p>
          <a:p>
            <a:pPr>
              <a:lnSpc>
                <a:spcPct val="90000"/>
              </a:lnSpc>
              <a:buFont typeface="Wingdings" pitchFamily="2" charset="2"/>
              <a:buNone/>
            </a:pPr>
            <a:r>
              <a:rPr lang="en-US" sz="2000" smtClean="0"/>
              <a:t>	</a:t>
            </a:r>
            <a:r>
              <a:rPr lang="en-US" sz="2000" b="1" smtClean="0"/>
              <a:t>The brownout detector is a circuit that monitors the power supply voltage, and if there is a momentary drop in voltage, resets the processor so that the drop in voltage does not corrupt register and memory contents, which could lead to faulty operations.</a:t>
            </a:r>
            <a:r>
              <a:rPr lang="en-US" sz="2000" smtClean="0"/>
              <a:t> </a:t>
            </a:r>
          </a:p>
          <a:p>
            <a:pPr>
              <a:lnSpc>
                <a:spcPct val="90000"/>
              </a:lnSpc>
              <a:buFont typeface="Wingdings" pitchFamily="2" charset="2"/>
              <a:buNone/>
            </a:pPr>
            <a:endParaRPr lang="en-US" sz="26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8596" y="785794"/>
            <a:ext cx="8229600" cy="571496"/>
          </a:xfrm>
          <a:noFill/>
        </p:spPr>
        <p:txBody>
          <a:bodyPr/>
          <a:lstStyle/>
          <a:p>
            <a:r>
              <a:rPr lang="en-US" sz="3400" dirty="0" smtClean="0"/>
              <a:t>MICRCONTROLLER ARCHITECTURE</a:t>
            </a:r>
            <a:endParaRPr lang="en-US" dirty="0" smtClean="0"/>
          </a:p>
        </p:txBody>
      </p:sp>
      <p:sp>
        <p:nvSpPr>
          <p:cNvPr id="8195" name="Rectangle 3"/>
          <p:cNvSpPr>
            <a:spLocks noGrp="1" noChangeArrowheads="1"/>
          </p:cNvSpPr>
          <p:nvPr>
            <p:ph type="body" idx="1"/>
          </p:nvPr>
        </p:nvSpPr>
        <p:spPr>
          <a:xfrm>
            <a:off x="500034" y="1600200"/>
            <a:ext cx="8229600" cy="5257800"/>
          </a:xfrm>
        </p:spPr>
        <p:txBody>
          <a:bodyPr>
            <a:normAutofit lnSpcReduction="10000"/>
          </a:bodyPr>
          <a:lstStyle/>
          <a:p>
            <a:pPr>
              <a:lnSpc>
                <a:spcPct val="90000"/>
              </a:lnSpc>
              <a:buFont typeface="Wingdings" pitchFamily="2" charset="2"/>
              <a:buNone/>
            </a:pPr>
            <a:r>
              <a:rPr lang="en-US" sz="1300" dirty="0" smtClean="0"/>
              <a:t>6: </a:t>
            </a:r>
            <a:r>
              <a:rPr lang="en-US" sz="1800" b="1" dirty="0" smtClean="0"/>
              <a:t>SERIAL PORT:</a:t>
            </a:r>
            <a:r>
              <a:rPr lang="en-US" sz="1800" dirty="0" smtClean="0"/>
              <a:t> The serial port can operate at any required data transfer speed. The serial port takes data bytes from the controller and shifts out the data </a:t>
            </a:r>
            <a:r>
              <a:rPr lang="en-US" sz="1800" b="1" dirty="0" smtClean="0"/>
              <a:t>one bit at a time</a:t>
            </a:r>
            <a:r>
              <a:rPr lang="en-US" sz="1800" dirty="0" smtClean="0"/>
              <a:t> to the output. Similarly, it accepts external data a bit at a time, makes a byte out of 8 such bits, and presents this to the controller. </a:t>
            </a:r>
          </a:p>
          <a:p>
            <a:pPr>
              <a:lnSpc>
                <a:spcPct val="90000"/>
              </a:lnSpc>
              <a:buFont typeface="Wingdings" pitchFamily="2" charset="2"/>
              <a:buNone/>
            </a:pPr>
            <a:r>
              <a:rPr lang="en-US" sz="1800" dirty="0" smtClean="0"/>
              <a:t>7: </a:t>
            </a:r>
            <a:r>
              <a:rPr lang="en-US" sz="1800" b="1" dirty="0" smtClean="0"/>
              <a:t>DIGITAL I/O PORT:</a:t>
            </a:r>
            <a:r>
              <a:rPr lang="en-US" sz="1800" dirty="0" smtClean="0"/>
              <a:t> The microcontroller uses the digital I/O components to exchange digital data with the outside world. </a:t>
            </a:r>
            <a:r>
              <a:rPr lang="en-US" sz="1800" b="1" dirty="0" smtClean="0"/>
              <a:t>Compared to the serial port, which transfers data a bit at a time, the data from the I/O port is exchanged as bytes.</a:t>
            </a:r>
            <a:r>
              <a:rPr lang="en-US" sz="1800" dirty="0" smtClean="0"/>
              <a:t> </a:t>
            </a:r>
          </a:p>
          <a:p>
            <a:pPr>
              <a:lnSpc>
                <a:spcPct val="90000"/>
              </a:lnSpc>
              <a:buFont typeface="Wingdings" pitchFamily="2" charset="2"/>
              <a:buNone/>
            </a:pPr>
            <a:r>
              <a:rPr lang="en-US" sz="1800" dirty="0" smtClean="0"/>
              <a:t>8: </a:t>
            </a:r>
            <a:r>
              <a:rPr lang="en-US" sz="1800" b="1" dirty="0" smtClean="0"/>
              <a:t>ANALOG I/O PORT:</a:t>
            </a:r>
            <a:r>
              <a:rPr lang="en-US" sz="1800" dirty="0" smtClean="0"/>
              <a:t> Analog input is performed using an analog-to-digital converter (ADC). The controller could be equipped with an integrated ADC or an analog comparator [t</a:t>
            </a:r>
            <a:r>
              <a:rPr lang="en-US" sz="1800" b="1" dirty="0" smtClean="0"/>
              <a:t>he </a:t>
            </a:r>
            <a:r>
              <a:rPr lang="en-US" sz="1800" b="1" dirty="0" err="1" smtClean="0"/>
              <a:t>Atmega</a:t>
            </a:r>
            <a:r>
              <a:rPr lang="en-US" sz="1800" b="1" dirty="0" smtClean="0"/>
              <a:t> 8 has both (?)</a:t>
            </a:r>
            <a:r>
              <a:rPr lang="en-US" sz="1800" dirty="0" smtClean="0"/>
              <a:t>] , which is used under software control to perform A-to-D conversion. ADC’s are used to acquire senor data from devices such as temperature sensors and photocells. </a:t>
            </a:r>
            <a:r>
              <a:rPr lang="en-US" sz="1800" b="1" dirty="0" smtClean="0"/>
              <a:t>Such sensors often produce proportional analog voltage data. </a:t>
            </a:r>
          </a:p>
          <a:p>
            <a:pPr>
              <a:lnSpc>
                <a:spcPct val="90000"/>
              </a:lnSpc>
              <a:buFont typeface="Wingdings" pitchFamily="2" charset="2"/>
              <a:buNone/>
            </a:pPr>
            <a:r>
              <a:rPr lang="en-US" sz="1800" b="1" dirty="0" smtClean="0"/>
              <a:t>	</a:t>
            </a:r>
            <a:r>
              <a:rPr lang="en-US" sz="1800" dirty="0" smtClean="0"/>
              <a:t>Analog output is performed using a digital-to-analog converter (DAC) [</a:t>
            </a:r>
            <a:r>
              <a:rPr lang="en-US" sz="1800" b="1" dirty="0" smtClean="0"/>
              <a:t>must be externally in case of </a:t>
            </a:r>
            <a:r>
              <a:rPr lang="en-US" sz="1800" b="1" dirty="0" err="1" smtClean="0"/>
              <a:t>Atmega</a:t>
            </a:r>
            <a:r>
              <a:rPr lang="en-US" sz="1800" b="1" dirty="0" smtClean="0"/>
              <a:t> 8</a:t>
            </a:r>
            <a:r>
              <a:rPr lang="en-US" sz="1800" dirty="0" smtClean="0"/>
              <a:t>].</a:t>
            </a:r>
            <a:endParaRPr lang="en-US" sz="1800" b="1" dirty="0" smtClean="0"/>
          </a:p>
          <a:p>
            <a:pPr>
              <a:lnSpc>
                <a:spcPct val="90000"/>
              </a:lnSpc>
              <a:buFont typeface="Wingdings" pitchFamily="2" charset="2"/>
              <a:buNone/>
            </a:pPr>
            <a:r>
              <a:rPr lang="en-US" sz="1800" b="1" dirty="0" smtClean="0"/>
              <a:t>	</a:t>
            </a:r>
            <a:r>
              <a:rPr lang="en-US" sz="1600" dirty="0" smtClean="0"/>
              <a:t>Most controllers are equipped with pulse-width modulators that can be used to get analog voltage with a suitable external RC filter [</a:t>
            </a:r>
            <a:r>
              <a:rPr lang="en-US" sz="1600" b="1" dirty="0" smtClean="0"/>
              <a:t>this is the case for the Atmega8</a:t>
            </a:r>
            <a:r>
              <a:rPr lang="en-US" sz="1600" dirty="0" smtClean="0"/>
              <a:t>]. DAC’s are used to drive motors, to generate sound, for visual displays.. (dimming LED’s). </a:t>
            </a:r>
          </a:p>
          <a:p>
            <a:pPr>
              <a:lnSpc>
                <a:spcPct val="90000"/>
              </a:lnSpc>
              <a:buFont typeface="Wingdings" pitchFamily="2" charset="2"/>
              <a:buNone/>
            </a:pPr>
            <a:r>
              <a:rPr lang="en-US" sz="1600" b="1" dirty="0" smtClean="0"/>
              <a:t>	[SENSORS assignment]. </a:t>
            </a:r>
          </a:p>
          <a:p>
            <a:pPr>
              <a:lnSpc>
                <a:spcPct val="90000"/>
              </a:lnSpc>
              <a:buFont typeface="Wingdings" pitchFamily="2" charset="2"/>
              <a:buNone/>
            </a:pPr>
            <a:r>
              <a:rPr lang="en-US" sz="1800"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US" sz="3400" smtClean="0"/>
              <a:t>MICRCONTROLLER ARCHITECTURE</a:t>
            </a:r>
            <a:endParaRPr lang="en-US" smtClean="0"/>
          </a:p>
        </p:txBody>
      </p:sp>
      <p:sp>
        <p:nvSpPr>
          <p:cNvPr id="9219" name="Rectangle 3"/>
          <p:cNvSpPr>
            <a:spLocks noGrp="1" noChangeArrowheads="1"/>
          </p:cNvSpPr>
          <p:nvPr>
            <p:ph type="body" idx="1"/>
          </p:nvPr>
        </p:nvSpPr>
        <p:spPr>
          <a:xfrm>
            <a:off x="457200" y="1700213"/>
            <a:ext cx="8229600" cy="4430712"/>
          </a:xfrm>
        </p:spPr>
        <p:txBody>
          <a:bodyPr>
            <a:normAutofit lnSpcReduction="10000"/>
          </a:bodyPr>
          <a:lstStyle/>
          <a:p>
            <a:pPr>
              <a:lnSpc>
                <a:spcPct val="90000"/>
              </a:lnSpc>
              <a:buFont typeface="Wingdings" pitchFamily="2" charset="2"/>
              <a:buNone/>
            </a:pPr>
            <a:endParaRPr lang="en-US" sz="1300" smtClean="0"/>
          </a:p>
          <a:p>
            <a:pPr>
              <a:lnSpc>
                <a:spcPct val="90000"/>
              </a:lnSpc>
              <a:buFont typeface="Wingdings" pitchFamily="2" charset="2"/>
              <a:buNone/>
            </a:pPr>
            <a:endParaRPr lang="en-US" sz="1300" smtClean="0"/>
          </a:p>
          <a:p>
            <a:pPr>
              <a:lnSpc>
                <a:spcPct val="90000"/>
              </a:lnSpc>
              <a:buFont typeface="Wingdings" pitchFamily="2" charset="2"/>
              <a:buNone/>
            </a:pPr>
            <a:r>
              <a:rPr lang="en-US" sz="1300" smtClean="0"/>
              <a:t>9: </a:t>
            </a:r>
            <a:r>
              <a:rPr lang="en-US" sz="2000" b="1" smtClean="0"/>
              <a:t>TIMER:</a:t>
            </a:r>
            <a:r>
              <a:rPr lang="en-US" sz="2000" smtClean="0"/>
              <a:t>  The timer is used by the controller to time events. The timer can also be used as a counter.</a:t>
            </a:r>
          </a:p>
          <a:p>
            <a:pPr>
              <a:lnSpc>
                <a:spcPct val="90000"/>
              </a:lnSpc>
              <a:buFont typeface="Wingdings" pitchFamily="2" charset="2"/>
              <a:buNone/>
            </a:pPr>
            <a:r>
              <a:rPr lang="en-US" sz="2000" smtClean="0"/>
              <a:t> </a:t>
            </a:r>
          </a:p>
          <a:p>
            <a:pPr>
              <a:lnSpc>
                <a:spcPct val="90000"/>
              </a:lnSpc>
              <a:buFont typeface="Wingdings" pitchFamily="2" charset="2"/>
              <a:buNone/>
            </a:pPr>
            <a:r>
              <a:rPr lang="en-US" sz="2000" smtClean="0"/>
              <a:t>10: </a:t>
            </a:r>
            <a:r>
              <a:rPr lang="en-US" sz="2000" b="1" smtClean="0"/>
              <a:t>WATCHDOG TIMER: </a:t>
            </a:r>
            <a:r>
              <a:rPr lang="en-US" sz="2000" smtClean="0"/>
              <a:t>A watchdog timer (WDT) is a special timer with a specific function. It is usually used to prevent software crashes. </a:t>
            </a:r>
          </a:p>
          <a:p>
            <a:pPr>
              <a:lnSpc>
                <a:spcPct val="90000"/>
              </a:lnSpc>
              <a:buFont typeface="Wingdings" pitchFamily="2" charset="2"/>
              <a:buNone/>
            </a:pPr>
            <a:endParaRPr lang="en-US" sz="2000" smtClean="0"/>
          </a:p>
          <a:p>
            <a:pPr>
              <a:lnSpc>
                <a:spcPct val="90000"/>
              </a:lnSpc>
              <a:buFont typeface="Wingdings" pitchFamily="2" charset="2"/>
              <a:buNone/>
            </a:pPr>
            <a:r>
              <a:rPr lang="en-US" sz="2000" smtClean="0"/>
              <a:t>11: </a:t>
            </a:r>
            <a:r>
              <a:rPr lang="en-US" sz="2000" b="1" smtClean="0"/>
              <a:t>RTC:</a:t>
            </a:r>
            <a:r>
              <a:rPr lang="en-US" sz="2000" smtClean="0"/>
              <a:t> A real time clock (RTC) is a special timer with the task of maintaining time of day, date etc.. . It can be used to time-stamp events [</a:t>
            </a:r>
            <a:r>
              <a:rPr lang="en-US" sz="2000" b="1" smtClean="0"/>
              <a:t>must be externally added to Atmega8</a:t>
            </a:r>
            <a:r>
              <a:rPr lang="en-US" sz="2000" smtClean="0"/>
              <a:t>].</a:t>
            </a:r>
          </a:p>
          <a:p>
            <a:pPr>
              <a:lnSpc>
                <a:spcPct val="90000"/>
              </a:lnSpc>
              <a:buFont typeface="Wingdings" pitchFamily="2" charset="2"/>
              <a:buNone/>
            </a:pPr>
            <a:endParaRPr lang="en-US" sz="1300" smtClean="0"/>
          </a:p>
          <a:p>
            <a:pPr>
              <a:lnSpc>
                <a:spcPct val="90000"/>
              </a:lnSpc>
              <a:buFont typeface="Wingdings" pitchFamily="2" charset="2"/>
              <a:buNone/>
            </a:pPr>
            <a:r>
              <a:rPr lang="en-US" sz="1300" smtClean="0"/>
              <a:t>-------------------------------------------------</a:t>
            </a:r>
          </a:p>
          <a:p>
            <a:pPr>
              <a:lnSpc>
                <a:spcPct val="90000"/>
              </a:lnSpc>
              <a:buFont typeface="Wingdings" pitchFamily="2" charset="2"/>
              <a:buNone/>
            </a:pPr>
            <a:r>
              <a:rPr lang="en-US" sz="1300" smtClean="0"/>
              <a:t>Like microprocessors, microcontrollers are classified as 8-bit, 16-bit, etc.. . This refers to the width of the internal registers and the accumulator. </a:t>
            </a:r>
          </a:p>
          <a:p>
            <a:pPr>
              <a:lnSpc>
                <a:spcPct val="90000"/>
              </a:lnSpc>
              <a:buFont typeface="Wingdings" pitchFamily="2" charset="2"/>
              <a:buNone/>
            </a:pPr>
            <a:r>
              <a:rPr lang="en-US" sz="1300" smtClean="0"/>
              <a:t>An 8-bit system usually also means that the CPU connects to the various chip component through an 8-bit data path. </a:t>
            </a:r>
            <a:endParaRPr lang="en-US" sz="1300"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59394" name="Picture 2"/>
          <p:cNvPicPr>
            <a:picLocks noChangeAspect="1" noChangeArrowheads="1"/>
          </p:cNvPicPr>
          <p:nvPr/>
        </p:nvPicPr>
        <p:blipFill>
          <a:blip r:embed="rId2"/>
          <a:srcRect/>
          <a:stretch>
            <a:fillRect/>
          </a:stretch>
        </p:blipFill>
        <p:spPr bwMode="auto">
          <a:xfrm>
            <a:off x="5643569" y="1285860"/>
            <a:ext cx="3156067" cy="4357718"/>
          </a:xfrm>
          <a:prstGeom prst="rect">
            <a:avLst/>
          </a:prstGeom>
          <a:noFill/>
          <a:ln w="9525">
            <a:noFill/>
            <a:miter lim="800000"/>
            <a:headEnd/>
            <a:tailEnd/>
          </a:ln>
          <a:effectLst/>
        </p:spPr>
      </p:pic>
      <p:pic>
        <p:nvPicPr>
          <p:cNvPr id="59395" name="Picture 3"/>
          <p:cNvPicPr>
            <a:picLocks noChangeAspect="1" noChangeArrowheads="1"/>
          </p:cNvPicPr>
          <p:nvPr/>
        </p:nvPicPr>
        <p:blipFill>
          <a:blip r:embed="rId3"/>
          <a:srcRect/>
          <a:stretch>
            <a:fillRect/>
          </a:stretch>
        </p:blipFill>
        <p:spPr bwMode="auto">
          <a:xfrm>
            <a:off x="928662" y="1500174"/>
            <a:ext cx="4543425"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id-ID" dirty="0" smtClean="0"/>
              <a:t>Alur pemrograman</a:t>
            </a:r>
            <a:endParaRPr lang="id-ID" dirty="0"/>
          </a:p>
        </p:txBody>
      </p:sp>
      <p:sp>
        <p:nvSpPr>
          <p:cNvPr id="3" name="Content Placeholder 2"/>
          <p:cNvSpPr>
            <a:spLocks noGrp="1"/>
          </p:cNvSpPr>
          <p:nvPr>
            <p:ph idx="1"/>
          </p:nvPr>
        </p:nvSpPr>
        <p:spPr/>
        <p:txBody>
          <a:bodyPr/>
          <a:lstStyle/>
          <a:p>
            <a:endParaRPr lang="id-ID" dirty="0"/>
          </a:p>
        </p:txBody>
      </p:sp>
      <p:pic>
        <p:nvPicPr>
          <p:cNvPr id="60418" name="Picture 2"/>
          <p:cNvPicPr>
            <a:picLocks noChangeAspect="1" noChangeArrowheads="1"/>
          </p:cNvPicPr>
          <p:nvPr/>
        </p:nvPicPr>
        <p:blipFill>
          <a:blip r:embed="rId2"/>
          <a:srcRect/>
          <a:stretch>
            <a:fillRect/>
          </a:stretch>
        </p:blipFill>
        <p:spPr bwMode="auto">
          <a:xfrm>
            <a:off x="500034" y="1643050"/>
            <a:ext cx="7829550" cy="271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1442" name="Picture 2"/>
          <p:cNvPicPr>
            <a:picLocks noChangeAspect="1" noChangeArrowheads="1"/>
          </p:cNvPicPr>
          <p:nvPr/>
        </p:nvPicPr>
        <p:blipFill>
          <a:blip r:embed="rId2"/>
          <a:srcRect/>
          <a:stretch>
            <a:fillRect/>
          </a:stretch>
        </p:blipFill>
        <p:spPr bwMode="auto">
          <a:xfrm>
            <a:off x="500034" y="500042"/>
            <a:ext cx="4449310" cy="2786082"/>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a:srcRect/>
          <a:stretch>
            <a:fillRect/>
          </a:stretch>
        </p:blipFill>
        <p:spPr bwMode="auto">
          <a:xfrm>
            <a:off x="714348" y="2357430"/>
            <a:ext cx="8010525" cy="431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Proteus ISIS</a:t>
            </a:r>
            <a:endParaRPr lang="id-ID" dirty="0"/>
          </a:p>
        </p:txBody>
      </p:sp>
      <p:sp>
        <p:nvSpPr>
          <p:cNvPr id="3" name="Content Placeholder 2"/>
          <p:cNvSpPr>
            <a:spLocks noGrp="1"/>
          </p:cNvSpPr>
          <p:nvPr>
            <p:ph idx="1"/>
          </p:nvPr>
        </p:nvSpPr>
        <p:spPr/>
        <p:txBody>
          <a:bodyPr/>
          <a:lstStyle/>
          <a:p>
            <a:endParaRPr lang="id-ID"/>
          </a:p>
        </p:txBody>
      </p:sp>
      <p:pic>
        <p:nvPicPr>
          <p:cNvPr id="62467" name="Picture 3"/>
          <p:cNvPicPr>
            <a:picLocks noChangeAspect="1" noChangeArrowheads="1"/>
          </p:cNvPicPr>
          <p:nvPr/>
        </p:nvPicPr>
        <p:blipFill>
          <a:blip r:embed="rId2"/>
          <a:srcRect/>
          <a:stretch>
            <a:fillRect/>
          </a:stretch>
        </p:blipFill>
        <p:spPr bwMode="auto">
          <a:xfrm>
            <a:off x="857224" y="1000108"/>
            <a:ext cx="7148515" cy="5694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000" dirty="0" smtClean="0"/>
              <a:t>Downloader Microcontroller STK 500</a:t>
            </a:r>
            <a:endParaRPr lang="id-ID" sz="4000" dirty="0"/>
          </a:p>
        </p:txBody>
      </p:sp>
      <p:sp>
        <p:nvSpPr>
          <p:cNvPr id="3" name="Content Placeholder 2"/>
          <p:cNvSpPr>
            <a:spLocks noGrp="1"/>
          </p:cNvSpPr>
          <p:nvPr>
            <p:ph idx="1"/>
          </p:nvPr>
        </p:nvSpPr>
        <p:spPr/>
        <p:txBody>
          <a:bodyPr/>
          <a:lstStyle/>
          <a:p>
            <a:endParaRPr lang="id-ID"/>
          </a:p>
        </p:txBody>
      </p:sp>
      <p:pic>
        <p:nvPicPr>
          <p:cNvPr id="1026" name="Picture 2" descr="C:\Documents and Settings\Abu Qoyyim\Application Data\PixelMetrics\CaptureWiz\Temp\1.jpg"/>
          <p:cNvPicPr>
            <a:picLocks noChangeAspect="1" noChangeArrowheads="1"/>
          </p:cNvPicPr>
          <p:nvPr/>
        </p:nvPicPr>
        <p:blipFill>
          <a:blip r:embed="rId2"/>
          <a:srcRect/>
          <a:stretch>
            <a:fillRect/>
          </a:stretch>
        </p:blipFill>
        <p:spPr bwMode="auto">
          <a:xfrm>
            <a:off x="1285852" y="2214554"/>
            <a:ext cx="6324600" cy="40005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 Mikroprosesor II</a:t>
            </a:r>
            <a:endParaRPr lang="id-ID" dirty="0"/>
          </a:p>
        </p:txBody>
      </p:sp>
      <p:sp>
        <p:nvSpPr>
          <p:cNvPr id="3" name="Content Placeholder 2"/>
          <p:cNvSpPr>
            <a:spLocks noGrp="1"/>
          </p:cNvSpPr>
          <p:nvPr>
            <p:ph idx="1"/>
          </p:nvPr>
        </p:nvSpPr>
        <p:spPr/>
        <p:txBody>
          <a:bodyPr/>
          <a:lstStyle/>
          <a:p>
            <a:r>
              <a:rPr lang="id-ID" dirty="0" smtClean="0"/>
              <a:t>Mata kuliah ini merupakan bagaian dari mata kuliah Sistem Mikroprosesor</a:t>
            </a:r>
          </a:p>
          <a:p>
            <a:r>
              <a:rPr lang="id-ID" dirty="0" smtClean="0"/>
              <a:t>SisMik (3 sks) dibagi menjadi : Sist.Mikroprosesor Z80 (2 sks) dan Sist. Mikrokontroler AVR ATmega16 (1sks)</a:t>
            </a:r>
          </a:p>
          <a:p>
            <a:r>
              <a:rPr lang="id-ID" dirty="0" smtClean="0"/>
              <a:t>Praktikum Mikroprosesor jg meliputi praktikum mikrokontroler</a:t>
            </a:r>
          </a:p>
          <a:p>
            <a:r>
              <a:rPr lang="id-ID" dirty="0" smtClean="0"/>
              <a:t>Kuliah SisMik II dilakukan selama 4 jam sehingga presensi 4 kali dengan  jumlah pertemuan 2 kali per minggu sehingga dapat diselesaikan dalam waktu 2 minggu.</a:t>
            </a:r>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p>
            <a:fld id="{A7C7454F-CCD3-4285-83BE-30115430CF0A}" type="slidenum">
              <a:rPr lang="en-US"/>
              <a:pPr/>
              <a:t>20</a:t>
            </a:fld>
            <a:endParaRPr lang="en-US"/>
          </a:p>
        </p:txBody>
      </p:sp>
      <p:pic>
        <p:nvPicPr>
          <p:cNvPr id="14339" name="Picture 4"/>
          <p:cNvPicPr>
            <a:picLocks noChangeAspect="1" noChangeArrowheads="1"/>
          </p:cNvPicPr>
          <p:nvPr/>
        </p:nvPicPr>
        <p:blipFill>
          <a:blip r:embed="rId2"/>
          <a:srcRect/>
          <a:stretch>
            <a:fillRect/>
          </a:stretch>
        </p:blipFill>
        <p:spPr bwMode="auto">
          <a:xfrm>
            <a:off x="357158" y="1357298"/>
            <a:ext cx="8229600" cy="5181600"/>
          </a:xfrm>
          <a:prstGeom prst="rect">
            <a:avLst/>
          </a:prstGeom>
          <a:noFill/>
          <a:ln w="9525">
            <a:noFill/>
            <a:miter lim="800000"/>
            <a:headEnd/>
            <a:tailEnd/>
          </a:ln>
        </p:spPr>
      </p:pic>
      <p:sp>
        <p:nvSpPr>
          <p:cNvPr id="14340" name="Line 5"/>
          <p:cNvSpPr>
            <a:spLocks noChangeShapeType="1"/>
          </p:cNvSpPr>
          <p:nvPr/>
        </p:nvSpPr>
        <p:spPr bwMode="auto">
          <a:xfrm flipH="1">
            <a:off x="5929322" y="4071942"/>
            <a:ext cx="1371600" cy="0"/>
          </a:xfrm>
          <a:prstGeom prst="line">
            <a:avLst/>
          </a:prstGeom>
          <a:noFill/>
          <a:ln w="9525">
            <a:solidFill>
              <a:schemeClr val="tx1"/>
            </a:solidFill>
            <a:round/>
            <a:headEnd/>
            <a:tailEnd type="triangle" w="med" len="med"/>
          </a:ln>
        </p:spPr>
        <p:txBody>
          <a:bodyPr/>
          <a:lstStyle/>
          <a:p>
            <a:endParaRPr lang="id-ID"/>
          </a:p>
        </p:txBody>
      </p:sp>
      <p:sp>
        <p:nvSpPr>
          <p:cNvPr id="14341" name="Text Box 6"/>
          <p:cNvSpPr txBox="1">
            <a:spLocks noChangeArrowheads="1"/>
          </p:cNvSpPr>
          <p:nvPr/>
        </p:nvSpPr>
        <p:spPr bwMode="auto">
          <a:xfrm>
            <a:off x="7358082" y="3857628"/>
            <a:ext cx="1403350" cy="366713"/>
          </a:xfrm>
          <a:prstGeom prst="rect">
            <a:avLst/>
          </a:prstGeom>
          <a:noFill/>
          <a:ln w="9525">
            <a:noFill/>
            <a:miter lim="800000"/>
            <a:headEnd/>
            <a:tailEnd/>
          </a:ln>
        </p:spPr>
        <p:txBody>
          <a:bodyPr wrap="none">
            <a:spAutoFit/>
          </a:bodyPr>
          <a:lstStyle/>
          <a:p>
            <a:r>
              <a:rPr lang="en-US" sz="1800" dirty="0"/>
              <a:t>Used in Lab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AVR Architecture</a:t>
            </a:r>
          </a:p>
        </p:txBody>
      </p:sp>
      <p:sp>
        <p:nvSpPr>
          <p:cNvPr id="15364" name="Rectangle 3"/>
          <p:cNvSpPr>
            <a:spLocks noGrp="1" noChangeArrowheads="1"/>
          </p:cNvSpPr>
          <p:nvPr>
            <p:ph idx="1"/>
          </p:nvPr>
        </p:nvSpPr>
        <p:spPr/>
        <p:txBody>
          <a:bodyPr/>
          <a:lstStyle/>
          <a:p>
            <a:pPr marL="457200" indent="-457200" eaLnBrk="1" hangingPunct="1">
              <a:lnSpc>
                <a:spcPct val="80000"/>
              </a:lnSpc>
              <a:buFontTx/>
              <a:buNone/>
            </a:pPr>
            <a:r>
              <a:rPr lang="en-US" sz="2800" smtClean="0"/>
              <a:t>• What are the features of RISC?</a:t>
            </a:r>
          </a:p>
          <a:p>
            <a:pPr marL="457200" indent="-457200" eaLnBrk="1" hangingPunct="1">
              <a:lnSpc>
                <a:spcPct val="80000"/>
              </a:lnSpc>
              <a:buFontTx/>
              <a:buNone/>
            </a:pPr>
            <a:r>
              <a:rPr lang="en-US" sz="2800" smtClean="0"/>
              <a:t>	– 1 instruction per clock cycle (pipelined)</a:t>
            </a:r>
          </a:p>
          <a:p>
            <a:pPr marL="457200" indent="-457200" eaLnBrk="1" hangingPunct="1">
              <a:lnSpc>
                <a:spcPct val="80000"/>
              </a:lnSpc>
              <a:buFontTx/>
              <a:buNone/>
            </a:pPr>
            <a:r>
              <a:rPr lang="en-US" sz="2800" smtClean="0"/>
              <a:t>	– Lots of registers: 32 GP registers</a:t>
            </a:r>
          </a:p>
          <a:p>
            <a:pPr marL="457200" indent="-457200" eaLnBrk="1" hangingPunct="1">
              <a:lnSpc>
                <a:spcPct val="80000"/>
              </a:lnSpc>
              <a:buFontTx/>
              <a:buNone/>
            </a:pPr>
            <a:r>
              <a:rPr lang="en-US" sz="2800" smtClean="0"/>
              <a:t>	– Register-to-register operation</a:t>
            </a:r>
          </a:p>
          <a:p>
            <a:pPr marL="457200" indent="-457200" eaLnBrk="1" hangingPunct="1">
              <a:lnSpc>
                <a:spcPct val="80000"/>
              </a:lnSpc>
              <a:buFontTx/>
              <a:buNone/>
            </a:pPr>
            <a:r>
              <a:rPr lang="en-US" sz="2800" smtClean="0"/>
              <a:t>• Variations in the parts:</a:t>
            </a:r>
          </a:p>
          <a:p>
            <a:pPr marL="457200" indent="-457200" eaLnBrk="1" hangingPunct="1">
              <a:lnSpc>
                <a:spcPct val="80000"/>
              </a:lnSpc>
              <a:buFontTx/>
              <a:buNone/>
            </a:pPr>
            <a:r>
              <a:rPr lang="en-US" sz="2800" smtClean="0"/>
              <a:t>	– TINY to MEGA</a:t>
            </a:r>
          </a:p>
          <a:p>
            <a:pPr marL="457200" indent="-457200" eaLnBrk="1" hangingPunct="1">
              <a:lnSpc>
                <a:spcPct val="80000"/>
              </a:lnSpc>
              <a:buFontTx/>
              <a:buNone/>
            </a:pPr>
            <a:r>
              <a:rPr lang="en-US" sz="2800" smtClean="0"/>
              <a:t>	– ATtiny10</a:t>
            </a:r>
          </a:p>
          <a:p>
            <a:pPr marL="457200" indent="-457200" eaLnBrk="1" hangingPunct="1">
              <a:lnSpc>
                <a:spcPct val="80000"/>
              </a:lnSpc>
              <a:buFontTx/>
              <a:buNone/>
            </a:pPr>
            <a:r>
              <a:rPr lang="en-US" sz="2800" smtClean="0"/>
              <a:t>		• Processor has only 8 pins </a:t>
            </a:r>
          </a:p>
          <a:p>
            <a:pPr marL="457200" indent="-457200" eaLnBrk="1" hangingPunct="1">
              <a:lnSpc>
                <a:spcPct val="80000"/>
              </a:lnSpc>
              <a:buFontTx/>
              <a:buNone/>
            </a:pPr>
            <a:r>
              <a:rPr lang="en-US" sz="2800" smtClean="0"/>
              <a:t>	– ATmega128 (128K bytes flash)</a:t>
            </a:r>
          </a:p>
          <a:p>
            <a:pPr marL="457200" indent="-457200" eaLnBrk="1" hangingPunct="1">
              <a:lnSpc>
                <a:spcPct val="80000"/>
              </a:lnSpc>
              <a:buFontTx/>
              <a:buNone/>
            </a:pPr>
            <a:r>
              <a:rPr lang="en-US" sz="2800" smtClean="0"/>
              <a:t>		• Processor has 64 pins </a:t>
            </a:r>
          </a:p>
          <a:p>
            <a:pPr marL="457200" indent="-457200" eaLnBrk="1" hangingPunct="1">
              <a:lnSpc>
                <a:spcPct val="80000"/>
              </a:lnSpc>
              <a:buFontTx/>
              <a:buNone/>
            </a:pPr>
            <a:endParaRPr lang="en-US" sz="2800" smtClean="0"/>
          </a:p>
        </p:txBody>
      </p:sp>
      <p:sp>
        <p:nvSpPr>
          <p:cNvPr id="15362" name="Slide Number Placeholder 5"/>
          <p:cNvSpPr>
            <a:spLocks noGrp="1"/>
          </p:cNvSpPr>
          <p:nvPr>
            <p:ph type="sldNum" sz="quarter" idx="12"/>
          </p:nvPr>
        </p:nvSpPr>
        <p:spPr>
          <a:noFill/>
        </p:spPr>
        <p:txBody>
          <a:bodyPr/>
          <a:lstStyle/>
          <a:p>
            <a:fld id="{6B8F8EBD-DB1E-42D6-8FA1-B65BDD12A179}"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6"/>
          <p:cNvSpPr>
            <a:spLocks noGrp="1" noChangeArrowheads="1"/>
          </p:cNvSpPr>
          <p:nvPr>
            <p:ph type="title"/>
          </p:nvPr>
        </p:nvSpPr>
        <p:spPr>
          <a:xfrm>
            <a:off x="457200" y="214298"/>
            <a:ext cx="8305800" cy="1143000"/>
          </a:xfrm>
        </p:spPr>
        <p:txBody>
          <a:bodyPr/>
          <a:lstStyle/>
          <a:p>
            <a:pPr eaLnBrk="1" hangingPunct="1"/>
            <a:r>
              <a:rPr lang="en-US" dirty="0" smtClean="0"/>
              <a:t>AVR Architecture</a:t>
            </a:r>
          </a:p>
        </p:txBody>
      </p:sp>
      <p:sp>
        <p:nvSpPr>
          <p:cNvPr id="16386" name="Slide Number Placeholder 4"/>
          <p:cNvSpPr>
            <a:spLocks noGrp="1"/>
          </p:cNvSpPr>
          <p:nvPr>
            <p:ph type="sldNum" sz="quarter" idx="12"/>
          </p:nvPr>
        </p:nvSpPr>
        <p:spPr>
          <a:noFill/>
        </p:spPr>
        <p:txBody>
          <a:bodyPr/>
          <a:lstStyle/>
          <a:p>
            <a:fld id="{624C0141-CBA1-4AB0-A495-06EC4EE60BE8}" type="slidenum">
              <a:rPr lang="en-US"/>
              <a:pPr/>
              <a:t>22</a:t>
            </a:fld>
            <a:endParaRPr lang="en-US"/>
          </a:p>
        </p:txBody>
      </p:sp>
      <p:pic>
        <p:nvPicPr>
          <p:cNvPr id="16387" name="Picture 4"/>
          <p:cNvPicPr>
            <a:picLocks noChangeAspect="1" noChangeArrowheads="1"/>
          </p:cNvPicPr>
          <p:nvPr/>
        </p:nvPicPr>
        <p:blipFill>
          <a:blip r:embed="rId2"/>
          <a:srcRect/>
          <a:stretch>
            <a:fillRect/>
          </a:stretch>
        </p:blipFill>
        <p:spPr bwMode="auto">
          <a:xfrm>
            <a:off x="0" y="1371600"/>
            <a:ext cx="8982075" cy="49053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8A36E7E1-68A1-4987-A3AA-1B606EFFAC19}" type="slidenum">
              <a:rPr lang="en-US"/>
              <a:pPr/>
              <a:t>23</a:t>
            </a:fld>
            <a:endParaRPr lang="en-US"/>
          </a:p>
        </p:txBody>
      </p:sp>
      <p:sp>
        <p:nvSpPr>
          <p:cNvPr id="17411" name="Rectangle 6"/>
          <p:cNvSpPr>
            <a:spLocks noChangeArrowheads="1"/>
          </p:cNvSpPr>
          <p:nvPr/>
        </p:nvSpPr>
        <p:spPr bwMode="auto">
          <a:xfrm>
            <a:off x="609600" y="304800"/>
            <a:ext cx="7772400" cy="1143000"/>
          </a:xfrm>
          <a:prstGeom prst="rect">
            <a:avLst/>
          </a:prstGeom>
          <a:noFill/>
          <a:ln w="9525">
            <a:noFill/>
            <a:miter lim="800000"/>
            <a:headEnd/>
            <a:tailEnd/>
          </a:ln>
        </p:spPr>
        <p:txBody>
          <a:bodyPr anchor="ctr"/>
          <a:lstStyle/>
          <a:p>
            <a:pPr algn="ctr"/>
            <a:r>
              <a:rPr lang="en-US" sz="4400">
                <a:solidFill>
                  <a:schemeClr val="tx2"/>
                </a:solidFill>
              </a:rPr>
              <a:t>AVR RISC Architecture</a:t>
            </a:r>
          </a:p>
        </p:txBody>
      </p:sp>
      <p:sp>
        <p:nvSpPr>
          <p:cNvPr id="17412" name="Rectangle 7"/>
          <p:cNvSpPr>
            <a:spLocks noChangeArrowheads="1"/>
          </p:cNvSpPr>
          <p:nvPr/>
        </p:nvSpPr>
        <p:spPr bwMode="auto">
          <a:xfrm>
            <a:off x="304800" y="1371600"/>
            <a:ext cx="41910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a:t>Single Cycle Instructions: 8mhz = 8mips.</a:t>
            </a:r>
          </a:p>
          <a:p>
            <a:pPr marL="342900" indent="-342900">
              <a:lnSpc>
                <a:spcPct val="90000"/>
              </a:lnSpc>
              <a:spcBef>
                <a:spcPct val="20000"/>
              </a:spcBef>
              <a:buFontTx/>
              <a:buChar char="•"/>
            </a:pPr>
            <a:r>
              <a:rPr lang="en-US" sz="2400"/>
              <a:t>Large register file (32).</a:t>
            </a:r>
          </a:p>
          <a:p>
            <a:pPr marL="342900" indent="-342900">
              <a:lnSpc>
                <a:spcPct val="90000"/>
              </a:lnSpc>
              <a:spcBef>
                <a:spcPct val="20000"/>
              </a:spcBef>
              <a:buFontTx/>
              <a:buChar char="•"/>
            </a:pPr>
            <a:r>
              <a:rPr lang="en-US" sz="2400"/>
              <a:t>Every register an accumulator.</a:t>
            </a:r>
          </a:p>
          <a:p>
            <a:pPr marL="342900" indent="-342900">
              <a:lnSpc>
                <a:spcPct val="90000"/>
              </a:lnSpc>
              <a:spcBef>
                <a:spcPct val="20000"/>
              </a:spcBef>
              <a:buFontTx/>
              <a:buChar char="•"/>
            </a:pPr>
            <a:r>
              <a:rPr lang="en-US" sz="2400"/>
              <a:t>3 index register pairs</a:t>
            </a:r>
          </a:p>
          <a:p>
            <a:pPr marL="342900" indent="-342900">
              <a:lnSpc>
                <a:spcPct val="90000"/>
              </a:lnSpc>
              <a:spcBef>
                <a:spcPct val="20000"/>
              </a:spcBef>
              <a:buFontTx/>
              <a:buChar char="•"/>
            </a:pPr>
            <a:r>
              <a:rPr lang="en-US" sz="2400"/>
              <a:t>Register &amp; IO are </a:t>
            </a:r>
          </a:p>
          <a:p>
            <a:pPr marL="342900" indent="-342900">
              <a:lnSpc>
                <a:spcPct val="90000"/>
              </a:lnSpc>
              <a:spcBef>
                <a:spcPct val="20000"/>
              </a:spcBef>
            </a:pPr>
            <a:r>
              <a:rPr lang="en-US" sz="2400"/>
              <a:t>    mapped in SRAM space.</a:t>
            </a:r>
          </a:p>
        </p:txBody>
      </p:sp>
      <p:pic>
        <p:nvPicPr>
          <p:cNvPr id="17413" name="Picture 8"/>
          <p:cNvPicPr>
            <a:picLocks noChangeAspect="1" noChangeArrowheads="1"/>
          </p:cNvPicPr>
          <p:nvPr/>
        </p:nvPicPr>
        <p:blipFill>
          <a:blip r:embed="rId2"/>
          <a:srcRect/>
          <a:stretch>
            <a:fillRect/>
          </a:stretch>
        </p:blipFill>
        <p:spPr bwMode="auto">
          <a:xfrm>
            <a:off x="4114800" y="1220788"/>
            <a:ext cx="5029200" cy="47720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p>
            <a:fld id="{D761EE37-3D0F-4B4C-B2FA-138621F57AAE}" type="slidenum">
              <a:rPr lang="en-US"/>
              <a:pPr/>
              <a:t>24</a:t>
            </a:fld>
            <a:endParaRPr lang="en-US"/>
          </a:p>
        </p:txBody>
      </p:sp>
      <p:pic>
        <p:nvPicPr>
          <p:cNvPr id="18435" name="Picture 4"/>
          <p:cNvPicPr>
            <a:picLocks noChangeAspect="1" noChangeArrowheads="1"/>
          </p:cNvPicPr>
          <p:nvPr/>
        </p:nvPicPr>
        <p:blipFill>
          <a:blip r:embed="rId2"/>
          <a:srcRect/>
          <a:stretch>
            <a:fillRect/>
          </a:stretch>
        </p:blipFill>
        <p:spPr bwMode="auto">
          <a:xfrm>
            <a:off x="242888" y="161925"/>
            <a:ext cx="8658225" cy="6534150"/>
          </a:xfrm>
          <a:prstGeom prst="rect">
            <a:avLst/>
          </a:prstGeom>
          <a:noFill/>
          <a:ln w="9525">
            <a:noFill/>
            <a:miter lim="800000"/>
            <a:headEnd/>
            <a:tailEnd/>
          </a:ln>
        </p:spPr>
      </p:pic>
      <p:pic>
        <p:nvPicPr>
          <p:cNvPr id="18436" name="Picture 6"/>
          <p:cNvPicPr>
            <a:picLocks noChangeAspect="1" noChangeArrowheads="1"/>
          </p:cNvPicPr>
          <p:nvPr/>
        </p:nvPicPr>
        <p:blipFill>
          <a:blip r:embed="rId3"/>
          <a:srcRect/>
          <a:stretch>
            <a:fillRect/>
          </a:stretch>
        </p:blipFill>
        <p:spPr bwMode="auto">
          <a:xfrm>
            <a:off x="5600700" y="0"/>
            <a:ext cx="3543300" cy="561975"/>
          </a:xfrm>
          <a:prstGeom prst="rect">
            <a:avLst/>
          </a:prstGeom>
          <a:noFill/>
          <a:ln w="9525">
            <a:noFill/>
            <a:miter lim="800000"/>
            <a:headEnd/>
            <a:tailEnd/>
          </a:ln>
        </p:spPr>
      </p:pic>
      <p:sp>
        <p:nvSpPr>
          <p:cNvPr id="18437" name="Text Box 7"/>
          <p:cNvSpPr txBox="1">
            <a:spLocks noChangeArrowheads="1"/>
          </p:cNvSpPr>
          <p:nvPr/>
        </p:nvSpPr>
        <p:spPr bwMode="auto">
          <a:xfrm>
            <a:off x="60325" y="2243138"/>
            <a:ext cx="895350" cy="457200"/>
          </a:xfrm>
          <a:prstGeom prst="rect">
            <a:avLst/>
          </a:prstGeom>
          <a:noFill/>
          <a:ln w="9525">
            <a:noFill/>
            <a:miter lim="800000"/>
            <a:headEnd/>
            <a:tailEnd/>
          </a:ln>
        </p:spPr>
        <p:txBody>
          <a:bodyPr wrap="none">
            <a:spAutoFit/>
          </a:bodyPr>
          <a:lstStyle/>
          <a:p>
            <a:r>
              <a:rPr lang="en-US" sz="1200" b="1"/>
              <a:t>On Chip</a:t>
            </a:r>
          </a:p>
          <a:p>
            <a:r>
              <a:rPr lang="en-US" sz="1200" b="1"/>
              <a:t>Debugger</a:t>
            </a:r>
          </a:p>
        </p:txBody>
      </p:sp>
      <p:sp>
        <p:nvSpPr>
          <p:cNvPr id="18438" name="Text Box 8"/>
          <p:cNvSpPr txBox="1">
            <a:spLocks noChangeArrowheads="1"/>
          </p:cNvSpPr>
          <p:nvPr/>
        </p:nvSpPr>
        <p:spPr bwMode="auto">
          <a:xfrm>
            <a:off x="7375525" y="5878513"/>
            <a:ext cx="1760538" cy="304800"/>
          </a:xfrm>
          <a:prstGeom prst="rect">
            <a:avLst/>
          </a:prstGeom>
          <a:noFill/>
          <a:ln w="9525">
            <a:noFill/>
            <a:miter lim="800000"/>
            <a:headEnd/>
            <a:tailEnd/>
          </a:ln>
        </p:spPr>
        <p:txBody>
          <a:bodyPr wrap="none">
            <a:spAutoFit/>
          </a:bodyPr>
          <a:lstStyle/>
          <a:p>
            <a:r>
              <a:rPr lang="en-US" sz="1400" b="1"/>
              <a:t>Two Wire Interface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p>
            <a:fld id="{7DFF780F-ED32-44C4-9638-E8BF6B6C3C47}" type="slidenum">
              <a:rPr lang="en-US"/>
              <a:pPr/>
              <a:t>25</a:t>
            </a:fld>
            <a:endParaRPr lang="en-US"/>
          </a:p>
        </p:txBody>
      </p:sp>
      <p:pic>
        <p:nvPicPr>
          <p:cNvPr id="19459" name="Picture 4"/>
          <p:cNvPicPr>
            <a:picLocks noChangeAspect="1" noChangeArrowheads="1"/>
          </p:cNvPicPr>
          <p:nvPr/>
        </p:nvPicPr>
        <p:blipFill>
          <a:blip r:embed="rId2"/>
          <a:srcRect/>
          <a:stretch>
            <a:fillRect/>
          </a:stretch>
        </p:blipFill>
        <p:spPr bwMode="auto">
          <a:xfrm>
            <a:off x="304800" y="152400"/>
            <a:ext cx="8724900" cy="5962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p>
            <a:fld id="{FFCC95ED-7D5E-4BCD-BA97-7F3CC86D7E6C}" type="slidenum">
              <a:rPr lang="en-US"/>
              <a:pPr/>
              <a:t>26</a:t>
            </a:fld>
            <a:endParaRPr lang="en-US"/>
          </a:p>
        </p:txBody>
      </p:sp>
      <p:sp>
        <p:nvSpPr>
          <p:cNvPr id="20483" name="Rectangle 4"/>
          <p:cNvSpPr>
            <a:spLocks noChangeArrowheads="1"/>
          </p:cNvSpPr>
          <p:nvPr/>
        </p:nvSpPr>
        <p:spPr bwMode="auto">
          <a:xfrm>
            <a:off x="762000" y="304800"/>
            <a:ext cx="7772400" cy="990600"/>
          </a:xfrm>
          <a:prstGeom prst="rect">
            <a:avLst/>
          </a:prstGeom>
          <a:noFill/>
          <a:ln w="9525">
            <a:noFill/>
            <a:miter lim="800000"/>
            <a:headEnd/>
            <a:tailEnd/>
          </a:ln>
        </p:spPr>
        <p:txBody>
          <a:bodyPr anchor="ctr"/>
          <a:lstStyle/>
          <a:p>
            <a:pPr algn="ctr"/>
            <a:r>
              <a:rPr lang="en-US" sz="3200">
                <a:solidFill>
                  <a:schemeClr val="tx2"/>
                </a:solidFill>
              </a:rPr>
              <a:t>Typical Hardware Support</a:t>
            </a:r>
          </a:p>
        </p:txBody>
      </p:sp>
      <p:sp>
        <p:nvSpPr>
          <p:cNvPr id="20484" name="Rectangle 5"/>
          <p:cNvSpPr>
            <a:spLocks noChangeArrowheads="1"/>
          </p:cNvSpPr>
          <p:nvPr/>
        </p:nvSpPr>
        <p:spPr bwMode="auto">
          <a:xfrm>
            <a:off x="685800" y="1524000"/>
            <a:ext cx="7467600" cy="4114800"/>
          </a:xfrm>
          <a:prstGeom prst="rect">
            <a:avLst/>
          </a:prstGeom>
          <a:noFill/>
          <a:ln w="9525">
            <a:noFill/>
            <a:miter lim="800000"/>
            <a:headEnd/>
            <a:tailEnd/>
          </a:ln>
        </p:spPr>
        <p:txBody>
          <a:bodyPr/>
          <a:lstStyle/>
          <a:p>
            <a:pPr marL="342900" indent="-342900">
              <a:spcBef>
                <a:spcPct val="20000"/>
              </a:spcBef>
              <a:buFontTx/>
              <a:buChar char="•"/>
            </a:pPr>
            <a:r>
              <a:rPr lang="en-US" sz="2400"/>
              <a:t>Internal or External Oscillator/Clock</a:t>
            </a:r>
          </a:p>
          <a:p>
            <a:pPr marL="342900" indent="-342900">
              <a:spcBef>
                <a:spcPct val="20000"/>
              </a:spcBef>
              <a:buFontTx/>
              <a:buChar char="•"/>
            </a:pPr>
            <a:r>
              <a:rPr lang="en-US" sz="2400"/>
              <a:t>Brown Out Detector</a:t>
            </a:r>
          </a:p>
          <a:p>
            <a:pPr marL="342900" indent="-342900">
              <a:spcBef>
                <a:spcPct val="20000"/>
              </a:spcBef>
              <a:buFontTx/>
              <a:buChar char="•"/>
            </a:pPr>
            <a:r>
              <a:rPr lang="en-US" sz="2400"/>
              <a:t>One or more timers</a:t>
            </a:r>
          </a:p>
          <a:p>
            <a:pPr marL="342900" indent="-342900">
              <a:spcBef>
                <a:spcPct val="20000"/>
              </a:spcBef>
              <a:buFontTx/>
              <a:buChar char="•"/>
            </a:pPr>
            <a:r>
              <a:rPr lang="en-US" sz="2400"/>
              <a:t>Two or more PWM</a:t>
            </a:r>
          </a:p>
          <a:p>
            <a:pPr marL="342900" indent="-342900">
              <a:spcBef>
                <a:spcPct val="20000"/>
              </a:spcBef>
              <a:buFontTx/>
              <a:buChar char="•"/>
            </a:pPr>
            <a:r>
              <a:rPr lang="en-US" sz="2400"/>
              <a:t>One or more USART</a:t>
            </a:r>
          </a:p>
          <a:p>
            <a:pPr marL="342900" indent="-342900">
              <a:spcBef>
                <a:spcPct val="20000"/>
              </a:spcBef>
              <a:buFontTx/>
              <a:buChar char="•"/>
            </a:pPr>
            <a:r>
              <a:rPr lang="en-US" sz="2400"/>
              <a:t>10 bit ADC</a:t>
            </a:r>
          </a:p>
          <a:p>
            <a:pPr marL="342900" indent="-342900">
              <a:spcBef>
                <a:spcPct val="20000"/>
              </a:spcBef>
              <a:buFontTx/>
              <a:buChar char="•"/>
            </a:pPr>
            <a:r>
              <a:rPr lang="en-US" sz="2400"/>
              <a:t>Analog Comparator</a:t>
            </a:r>
          </a:p>
          <a:p>
            <a:pPr marL="342900" indent="-342900">
              <a:spcBef>
                <a:spcPct val="20000"/>
              </a:spcBef>
              <a:buFontTx/>
              <a:buChar char="•"/>
            </a:pPr>
            <a:r>
              <a:rPr lang="en-US" sz="2400"/>
              <a:t>External interrupts</a:t>
            </a:r>
          </a:p>
        </p:txBody>
      </p:sp>
      <p:pic>
        <p:nvPicPr>
          <p:cNvPr id="20485" name="Picture 7" descr="atmeg16"/>
          <p:cNvPicPr>
            <a:picLocks noChangeAspect="1" noChangeArrowheads="1"/>
          </p:cNvPicPr>
          <p:nvPr/>
        </p:nvPicPr>
        <p:blipFill>
          <a:blip r:embed="rId2"/>
          <a:srcRect/>
          <a:stretch>
            <a:fillRect/>
          </a:stretch>
        </p:blipFill>
        <p:spPr bwMode="auto">
          <a:xfrm>
            <a:off x="4419600" y="1905000"/>
            <a:ext cx="4381500" cy="42862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p>
            <a:fld id="{D3E8B37F-4E47-4EF6-AB20-E0C7ADD3860D}" type="slidenum">
              <a:rPr lang="en-US"/>
              <a:pPr/>
              <a:t>27</a:t>
            </a:fld>
            <a:endParaRPr lang="en-US"/>
          </a:p>
        </p:txBody>
      </p:sp>
      <p:pic>
        <p:nvPicPr>
          <p:cNvPr id="21507" name="Picture 5" descr="features1"/>
          <p:cNvPicPr>
            <a:picLocks noChangeAspect="1" noChangeArrowheads="1"/>
          </p:cNvPicPr>
          <p:nvPr/>
        </p:nvPicPr>
        <p:blipFill>
          <a:blip r:embed="rId2"/>
          <a:srcRect/>
          <a:stretch>
            <a:fillRect/>
          </a:stretch>
        </p:blipFill>
        <p:spPr bwMode="auto">
          <a:xfrm>
            <a:off x="838200" y="533400"/>
            <a:ext cx="7620000" cy="48593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p>
            <a:fld id="{2C3E7876-CDB2-4B2A-B0CA-A4C5596C1C9B}" type="slidenum">
              <a:rPr lang="en-US"/>
              <a:pPr/>
              <a:t>28</a:t>
            </a:fld>
            <a:endParaRPr lang="en-US"/>
          </a:p>
        </p:txBody>
      </p:sp>
      <p:pic>
        <p:nvPicPr>
          <p:cNvPr id="22531" name="Picture 5" descr="features2"/>
          <p:cNvPicPr>
            <a:picLocks noChangeAspect="1" noChangeArrowheads="1"/>
          </p:cNvPicPr>
          <p:nvPr/>
        </p:nvPicPr>
        <p:blipFill>
          <a:blip r:embed="rId2"/>
          <a:srcRect/>
          <a:stretch>
            <a:fillRect/>
          </a:stretch>
        </p:blipFill>
        <p:spPr bwMode="auto">
          <a:xfrm>
            <a:off x="381000" y="762000"/>
            <a:ext cx="8372475" cy="35433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p>
            <a:fld id="{0244E432-4C03-4036-8720-073C978C8A8C}" type="slidenum">
              <a:rPr lang="en-US"/>
              <a:pPr/>
              <a:t>29</a:t>
            </a:fld>
            <a:endParaRPr lang="en-US"/>
          </a:p>
        </p:txBody>
      </p:sp>
      <p:pic>
        <p:nvPicPr>
          <p:cNvPr id="23555" name="Picture 4" descr="block1"/>
          <p:cNvPicPr>
            <a:picLocks noChangeAspect="1" noChangeArrowheads="1"/>
          </p:cNvPicPr>
          <p:nvPr/>
        </p:nvPicPr>
        <p:blipFill>
          <a:blip r:embed="rId2"/>
          <a:srcRect/>
          <a:stretch>
            <a:fillRect/>
          </a:stretch>
        </p:blipFill>
        <p:spPr bwMode="auto">
          <a:xfrm>
            <a:off x="1154113" y="155575"/>
            <a:ext cx="6999287" cy="63976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 Mikroprosesor II</a:t>
            </a:r>
            <a:endParaRPr lang="id-ID" dirty="0"/>
          </a:p>
        </p:txBody>
      </p:sp>
      <p:sp>
        <p:nvSpPr>
          <p:cNvPr id="3" name="Content Placeholder 2"/>
          <p:cNvSpPr>
            <a:spLocks noGrp="1"/>
          </p:cNvSpPr>
          <p:nvPr>
            <p:ph idx="1"/>
          </p:nvPr>
        </p:nvSpPr>
        <p:spPr/>
        <p:txBody>
          <a:bodyPr/>
          <a:lstStyle/>
          <a:p>
            <a:r>
              <a:rPr lang="id-ID" dirty="0" smtClean="0"/>
              <a:t>Deskripsi :</a:t>
            </a:r>
          </a:p>
          <a:p>
            <a:pPr lvl="1"/>
            <a:r>
              <a:rPr lang="id-ID" dirty="0" smtClean="0"/>
              <a:t>Mata kuliah ini mempelajari tentang arsitektur mikrokontroler AVR ATmega16 , pemrograman mikrokontroler berbasis bahasa C (Codevision AVR + Proteus), pemahaman antar muka dan projek sederhana berbasis ATMega16</a:t>
            </a:r>
            <a:endParaRPr lang="id-ID"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9FB40B96-620F-4300-8E5D-02D7938B5BA8}" type="slidenum">
              <a:rPr lang="en-US"/>
              <a:pPr/>
              <a:t>30</a:t>
            </a:fld>
            <a:endParaRPr lang="en-US"/>
          </a:p>
        </p:txBody>
      </p:sp>
      <p:pic>
        <p:nvPicPr>
          <p:cNvPr id="24579" name="Picture 4" descr="block2"/>
          <p:cNvPicPr>
            <a:picLocks noChangeAspect="1" noChangeArrowheads="1"/>
          </p:cNvPicPr>
          <p:nvPr/>
        </p:nvPicPr>
        <p:blipFill>
          <a:blip r:embed="rId2"/>
          <a:srcRect/>
          <a:stretch>
            <a:fillRect/>
          </a:stretch>
        </p:blipFill>
        <p:spPr bwMode="auto">
          <a:xfrm>
            <a:off x="914400" y="690563"/>
            <a:ext cx="7467600" cy="4224337"/>
          </a:xfrm>
          <a:prstGeom prst="rect">
            <a:avLst/>
          </a:prstGeom>
          <a:noFill/>
          <a:ln w="9525">
            <a:noFill/>
            <a:miter lim="800000"/>
            <a:headEnd/>
            <a:tailEnd/>
          </a:ln>
        </p:spPr>
      </p:pic>
      <p:sp>
        <p:nvSpPr>
          <p:cNvPr id="24580" name="TextBox 3"/>
          <p:cNvSpPr txBox="1">
            <a:spLocks noChangeArrowheads="1"/>
          </p:cNvSpPr>
          <p:nvPr/>
        </p:nvSpPr>
        <p:spPr bwMode="auto">
          <a:xfrm>
            <a:off x="1828800" y="5181600"/>
            <a:ext cx="5715000" cy="708025"/>
          </a:xfrm>
          <a:prstGeom prst="rect">
            <a:avLst/>
          </a:prstGeom>
          <a:noFill/>
          <a:ln w="9525">
            <a:noFill/>
            <a:miter lim="800000"/>
            <a:headEnd/>
            <a:tailEnd/>
          </a:ln>
        </p:spPr>
        <p:txBody>
          <a:bodyPr>
            <a:spAutoFit/>
          </a:bodyPr>
          <a:lstStyle/>
          <a:p>
            <a:r>
              <a:rPr lang="en-US"/>
              <a:t>PB2 PB3 also used as Analog Input 0 (AIN0) and Analog Input 1 (AIN1)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2"/>
          </p:nvPr>
        </p:nvSpPr>
        <p:spPr>
          <a:noFill/>
        </p:spPr>
        <p:txBody>
          <a:bodyPr/>
          <a:lstStyle/>
          <a:p>
            <a:fld id="{8C19B79D-CFAA-46B4-861D-5F82460A3BF2}" type="slidenum">
              <a:rPr lang="en-US"/>
              <a:pPr/>
              <a:t>31</a:t>
            </a:fld>
            <a:endParaRPr lang="en-US"/>
          </a:p>
        </p:txBody>
      </p:sp>
      <p:sp>
        <p:nvSpPr>
          <p:cNvPr id="25603" name="Rectangle 2"/>
          <p:cNvSpPr>
            <a:spLocks noChangeArrowheads="1"/>
          </p:cNvSpPr>
          <p:nvPr/>
        </p:nvSpPr>
        <p:spPr bwMode="auto">
          <a:xfrm>
            <a:off x="990600" y="685800"/>
            <a:ext cx="7620000" cy="4247317"/>
          </a:xfrm>
          <a:prstGeom prst="rect">
            <a:avLst/>
          </a:prstGeom>
          <a:noFill/>
          <a:ln w="9525">
            <a:noFill/>
            <a:miter lim="800000"/>
            <a:headEnd/>
            <a:tailEnd/>
          </a:ln>
        </p:spPr>
        <p:txBody>
          <a:bodyPr>
            <a:spAutoFit/>
          </a:bodyPr>
          <a:lstStyle/>
          <a:p>
            <a:r>
              <a:rPr lang="en-US" dirty="0"/>
              <a:t>The Analog Comparator compares </a:t>
            </a:r>
          </a:p>
          <a:p>
            <a:r>
              <a:rPr lang="en-US" dirty="0"/>
              <a:t>	the input values on the positive pin </a:t>
            </a:r>
            <a:r>
              <a:rPr lang="en-US" dirty="0" smtClean="0"/>
              <a:t>AIN</a:t>
            </a:r>
            <a:r>
              <a:rPr lang="id-ID" dirty="0" smtClean="0"/>
              <a:t>0</a:t>
            </a:r>
            <a:r>
              <a:rPr lang="en-US" dirty="0" smtClean="0"/>
              <a:t> </a:t>
            </a:r>
            <a:r>
              <a:rPr lang="en-US" dirty="0"/>
              <a:t>and negative pin</a:t>
            </a:r>
          </a:p>
          <a:p>
            <a:r>
              <a:rPr lang="en-US" dirty="0"/>
              <a:t>	AIN1. </a:t>
            </a:r>
          </a:p>
          <a:p>
            <a:endParaRPr lang="en-US" dirty="0"/>
          </a:p>
          <a:p>
            <a:r>
              <a:rPr lang="en-US" dirty="0"/>
              <a:t>When the voltage on the positive pin AIN0 is higher than the </a:t>
            </a:r>
            <a:r>
              <a:rPr lang="en-US" dirty="0" smtClean="0"/>
              <a:t>voltage </a:t>
            </a:r>
            <a:r>
              <a:rPr lang="en-US" dirty="0"/>
              <a:t>on the negative pin AIN1, the Analog Comparator </a:t>
            </a:r>
            <a:r>
              <a:rPr lang="en-US" dirty="0" smtClean="0"/>
              <a:t>Output</a:t>
            </a:r>
            <a:r>
              <a:rPr lang="en-US" dirty="0"/>
              <a:t>, ACO, is set.  ACO is kept in bit 5 of </a:t>
            </a:r>
            <a:r>
              <a:rPr lang="en-US" b="1"/>
              <a:t>Analog </a:t>
            </a:r>
            <a:r>
              <a:rPr lang="en-US" b="1" smtClean="0"/>
              <a:t>	Comparator </a:t>
            </a:r>
            <a:r>
              <a:rPr lang="en-US" b="1" dirty="0"/>
              <a:t>Control and Status Register</a:t>
            </a:r>
            <a:endParaRPr lang="en-US" dirty="0"/>
          </a:p>
          <a:p>
            <a:endParaRPr lang="en-US" dirty="0"/>
          </a:p>
          <a:p>
            <a:r>
              <a:rPr lang="en-US" dirty="0"/>
              <a:t>The comparator’s output can be set to trigger the Timer/Counter1 	Input Capture function. In addition, the comparator can 	trigger a separate interrupt, exclusive to the Analog 	Comparator. </a:t>
            </a:r>
          </a:p>
          <a:p>
            <a:endParaRPr lang="en-US" dirty="0"/>
          </a:p>
          <a:p>
            <a:r>
              <a:rPr lang="en-US" dirty="0"/>
              <a:t>The user can select Interrupt triggering on comparator</a:t>
            </a:r>
          </a:p>
          <a:p>
            <a:r>
              <a:rPr lang="en-US" dirty="0"/>
              <a:t>	output rise, fall or toggle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AVR Memory Space</a:t>
            </a:r>
          </a:p>
        </p:txBody>
      </p:sp>
      <p:sp>
        <p:nvSpPr>
          <p:cNvPr id="26628" name="Rectangle 3"/>
          <p:cNvSpPr>
            <a:spLocks noGrp="1" noChangeArrowheads="1"/>
          </p:cNvSpPr>
          <p:nvPr>
            <p:ph idx="1"/>
          </p:nvPr>
        </p:nvSpPr>
        <p:spPr/>
        <p:txBody>
          <a:bodyPr/>
          <a:lstStyle/>
          <a:p>
            <a:pPr marL="457200" indent="-457200" eaLnBrk="1" hangingPunct="1">
              <a:lnSpc>
                <a:spcPct val="90000"/>
              </a:lnSpc>
              <a:buFontTx/>
              <a:buNone/>
            </a:pPr>
            <a:r>
              <a:rPr lang="en-US" sz="2800" smtClean="0"/>
              <a:t>• </a:t>
            </a:r>
            <a:r>
              <a:rPr lang="en-US" sz="2000" smtClean="0"/>
              <a:t>Program Flash</a:t>
            </a:r>
          </a:p>
          <a:p>
            <a:pPr marL="457200" indent="-457200" eaLnBrk="1" hangingPunct="1">
              <a:lnSpc>
                <a:spcPct val="90000"/>
              </a:lnSpc>
              <a:buFontTx/>
              <a:buNone/>
            </a:pPr>
            <a:r>
              <a:rPr lang="en-US" sz="2000" smtClean="0"/>
              <a:t>	– Vectors, Code, and</a:t>
            </a:r>
          </a:p>
          <a:p>
            <a:pPr marL="457200" indent="-457200" eaLnBrk="1" hangingPunct="1">
              <a:lnSpc>
                <a:spcPct val="90000"/>
              </a:lnSpc>
              <a:buFontTx/>
              <a:buNone/>
            </a:pPr>
            <a:r>
              <a:rPr lang="en-US" sz="2000" smtClean="0"/>
              <a:t>	    (Unchangeable) Constant Data</a:t>
            </a:r>
          </a:p>
          <a:p>
            <a:pPr marL="457200" indent="-457200" eaLnBrk="1" hangingPunct="1">
              <a:lnSpc>
                <a:spcPct val="90000"/>
              </a:lnSpc>
              <a:buFontTx/>
              <a:buNone/>
            </a:pPr>
            <a:r>
              <a:rPr lang="en-US" sz="2000" smtClean="0"/>
              <a:t>• Working Registers</a:t>
            </a:r>
          </a:p>
          <a:p>
            <a:pPr marL="457200" indent="-457200" eaLnBrk="1" hangingPunct="1">
              <a:lnSpc>
                <a:spcPct val="90000"/>
              </a:lnSpc>
              <a:buFontTx/>
              <a:buNone/>
            </a:pPr>
            <a:r>
              <a:rPr lang="en-US" sz="2000" smtClean="0"/>
              <a:t>	– Includes X, Y, and Z registers.</a:t>
            </a:r>
          </a:p>
          <a:p>
            <a:pPr marL="457200" indent="-457200" eaLnBrk="1" hangingPunct="1">
              <a:lnSpc>
                <a:spcPct val="90000"/>
              </a:lnSpc>
              <a:buFontTx/>
              <a:buNone/>
            </a:pPr>
            <a:r>
              <a:rPr lang="en-US" sz="2000" smtClean="0"/>
              <a:t>• I/O Register Space</a:t>
            </a:r>
          </a:p>
          <a:p>
            <a:pPr marL="457200" indent="-457200" eaLnBrk="1" hangingPunct="1">
              <a:lnSpc>
                <a:spcPct val="90000"/>
              </a:lnSpc>
              <a:buFontTx/>
              <a:buNone/>
            </a:pPr>
            <a:r>
              <a:rPr lang="en-US" sz="2000" smtClean="0"/>
              <a:t>	– Includes “named” registers</a:t>
            </a:r>
          </a:p>
          <a:p>
            <a:pPr marL="457200" indent="-457200" eaLnBrk="1" hangingPunct="1">
              <a:lnSpc>
                <a:spcPct val="90000"/>
              </a:lnSpc>
              <a:buFontTx/>
              <a:buNone/>
            </a:pPr>
            <a:r>
              <a:rPr lang="en-US" sz="2000" smtClean="0"/>
              <a:t>• SRAM – Data Space</a:t>
            </a:r>
          </a:p>
          <a:p>
            <a:pPr marL="457200" indent="-457200" eaLnBrk="1" hangingPunct="1">
              <a:lnSpc>
                <a:spcPct val="90000"/>
              </a:lnSpc>
              <a:buFontTx/>
              <a:buNone/>
            </a:pPr>
            <a:r>
              <a:rPr lang="en-US" sz="2000" smtClean="0"/>
              <a:t>	– Runtime Variables and Data</a:t>
            </a:r>
          </a:p>
          <a:p>
            <a:pPr marL="457200" indent="-457200" eaLnBrk="1" hangingPunct="1">
              <a:lnSpc>
                <a:spcPct val="90000"/>
              </a:lnSpc>
              <a:buFontTx/>
              <a:buNone/>
            </a:pPr>
            <a:r>
              <a:rPr lang="en-US" sz="2000" smtClean="0"/>
              <a:t>	– Stack space</a:t>
            </a:r>
          </a:p>
          <a:p>
            <a:pPr marL="457200" indent="-457200" eaLnBrk="1" hangingPunct="1">
              <a:lnSpc>
                <a:spcPct val="90000"/>
              </a:lnSpc>
              <a:buFontTx/>
              <a:buNone/>
            </a:pPr>
            <a:r>
              <a:rPr lang="en-US" sz="2000" smtClean="0"/>
              <a:t>• EEPROM space</a:t>
            </a:r>
          </a:p>
          <a:p>
            <a:pPr marL="457200" indent="-457200" eaLnBrk="1" hangingPunct="1">
              <a:lnSpc>
                <a:spcPct val="90000"/>
              </a:lnSpc>
              <a:buFontTx/>
              <a:buNone/>
            </a:pPr>
            <a:r>
              <a:rPr lang="en-US" sz="2000" smtClean="0"/>
              <a:t>	– For non-volatile but alterable data</a:t>
            </a:r>
          </a:p>
          <a:p>
            <a:pPr marL="457200" indent="-457200" eaLnBrk="1" hangingPunct="1">
              <a:lnSpc>
                <a:spcPct val="90000"/>
              </a:lnSpc>
              <a:buFontTx/>
              <a:buNone/>
            </a:pPr>
            <a:endParaRPr lang="en-US" sz="2800" smtClean="0"/>
          </a:p>
        </p:txBody>
      </p:sp>
      <p:sp>
        <p:nvSpPr>
          <p:cNvPr id="26626" name="Slide Number Placeholder 5"/>
          <p:cNvSpPr>
            <a:spLocks noGrp="1"/>
          </p:cNvSpPr>
          <p:nvPr>
            <p:ph type="sldNum" sz="quarter" idx="12"/>
          </p:nvPr>
        </p:nvSpPr>
        <p:spPr>
          <a:noFill/>
        </p:spPr>
        <p:txBody>
          <a:bodyPr/>
          <a:lstStyle/>
          <a:p>
            <a:fld id="{4430A0C5-776B-4FF5-BB7F-884B11D44449}" type="slidenum">
              <a:rPr lang="en-US"/>
              <a:pPr/>
              <a:t>32</a:t>
            </a:fld>
            <a:endParaRPr lang="en-US"/>
          </a:p>
        </p:txBody>
      </p:sp>
      <p:pic>
        <p:nvPicPr>
          <p:cNvPr id="26629" name="Picture 4"/>
          <p:cNvPicPr>
            <a:picLocks noChangeAspect="1" noChangeArrowheads="1"/>
          </p:cNvPicPr>
          <p:nvPr/>
        </p:nvPicPr>
        <p:blipFill>
          <a:blip r:embed="rId2"/>
          <a:srcRect/>
          <a:stretch>
            <a:fillRect/>
          </a:stretch>
        </p:blipFill>
        <p:spPr bwMode="auto">
          <a:xfrm>
            <a:off x="4876800" y="1765300"/>
            <a:ext cx="4267200" cy="3454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fontScale="90000"/>
          </a:bodyPr>
          <a:lstStyle/>
          <a:p>
            <a:pPr eaLnBrk="1" hangingPunct="1"/>
            <a:r>
              <a:rPr lang="en-US" smtClean="0"/>
              <a:t>AVR Addressing Modes</a:t>
            </a:r>
            <a:br>
              <a:rPr lang="en-US" smtClean="0"/>
            </a:br>
            <a:endParaRPr lang="en-US" smtClean="0"/>
          </a:p>
        </p:txBody>
      </p:sp>
      <p:sp>
        <p:nvSpPr>
          <p:cNvPr id="27652" name="Rectangle 3"/>
          <p:cNvSpPr>
            <a:spLocks noGrp="1" noChangeArrowheads="1"/>
          </p:cNvSpPr>
          <p:nvPr>
            <p:ph idx="1"/>
          </p:nvPr>
        </p:nvSpPr>
        <p:spPr/>
        <p:txBody>
          <a:bodyPr/>
          <a:lstStyle/>
          <a:p>
            <a:pPr eaLnBrk="1" hangingPunct="1">
              <a:buFontTx/>
              <a:buNone/>
            </a:pPr>
            <a:r>
              <a:rPr lang="en-US" smtClean="0"/>
              <a:t>• Register Direct, with 1 and 2 registers</a:t>
            </a:r>
          </a:p>
          <a:p>
            <a:pPr eaLnBrk="1" hangingPunct="1">
              <a:buFontTx/>
              <a:buNone/>
            </a:pPr>
            <a:r>
              <a:rPr lang="en-US" smtClean="0"/>
              <a:t>• I/O Direct</a:t>
            </a:r>
          </a:p>
          <a:p>
            <a:pPr eaLnBrk="1" hangingPunct="1">
              <a:buFontTx/>
              <a:buNone/>
            </a:pPr>
            <a:r>
              <a:rPr lang="en-US" smtClean="0"/>
              <a:t>• Data Direct</a:t>
            </a:r>
          </a:p>
          <a:p>
            <a:pPr eaLnBrk="1" hangingPunct="1">
              <a:buFontTx/>
              <a:buNone/>
            </a:pPr>
            <a:r>
              <a:rPr lang="en-US" smtClean="0"/>
              <a:t>• Data Indirect</a:t>
            </a:r>
          </a:p>
          <a:p>
            <a:pPr eaLnBrk="1" hangingPunct="1">
              <a:buFontTx/>
              <a:buNone/>
            </a:pPr>
            <a:r>
              <a:rPr lang="en-US" smtClean="0"/>
              <a:t>	– with pre-decrement</a:t>
            </a:r>
          </a:p>
          <a:p>
            <a:pPr eaLnBrk="1" hangingPunct="1">
              <a:buFontTx/>
              <a:buNone/>
            </a:pPr>
            <a:r>
              <a:rPr lang="en-US" smtClean="0"/>
              <a:t>	– with post-increment</a:t>
            </a:r>
          </a:p>
          <a:p>
            <a:pPr eaLnBrk="1" hangingPunct="1">
              <a:buFontTx/>
              <a:buNone/>
            </a:pPr>
            <a:r>
              <a:rPr lang="en-US" smtClean="0"/>
              <a:t>• Code Memory Addressing</a:t>
            </a:r>
          </a:p>
          <a:p>
            <a:pPr eaLnBrk="1" hangingPunct="1">
              <a:buFontTx/>
              <a:buNone/>
            </a:pPr>
            <a:endParaRPr lang="en-US" smtClean="0"/>
          </a:p>
        </p:txBody>
      </p:sp>
      <p:sp>
        <p:nvSpPr>
          <p:cNvPr id="27650" name="Slide Number Placeholder 5"/>
          <p:cNvSpPr>
            <a:spLocks noGrp="1"/>
          </p:cNvSpPr>
          <p:nvPr>
            <p:ph type="sldNum" sz="quarter" idx="12"/>
          </p:nvPr>
        </p:nvSpPr>
        <p:spPr>
          <a:noFill/>
        </p:spPr>
        <p:txBody>
          <a:bodyPr/>
          <a:lstStyle/>
          <a:p>
            <a:fld id="{5B145584-8F41-4040-856F-06D662A0E04F}"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pPr eaLnBrk="1" hangingPunct="1"/>
            <a:r>
              <a:rPr lang="en-US" sz="4000" smtClean="0"/>
              <a:t>Register Direct: 1 Register</a:t>
            </a:r>
            <a:br>
              <a:rPr lang="en-US" sz="4000" smtClean="0"/>
            </a:br>
            <a:endParaRPr lang="en-US" sz="4000" smtClean="0"/>
          </a:p>
        </p:txBody>
      </p:sp>
      <p:pic>
        <p:nvPicPr>
          <p:cNvPr id="28676" name="Picture 3"/>
          <p:cNvPicPr>
            <a:picLocks noGrp="1" noChangeAspect="1" noChangeArrowheads="1"/>
          </p:cNvPicPr>
          <p:nvPr>
            <p:ph idx="1"/>
          </p:nvPr>
        </p:nvPicPr>
        <p:blipFill>
          <a:blip r:embed="rId2"/>
          <a:stretch>
            <a:fillRect/>
          </a:stretch>
        </p:blipFill>
        <p:spPr>
          <a:xfrm>
            <a:off x="1085363" y="2225119"/>
            <a:ext cx="6973274" cy="3809524"/>
          </a:xfrm>
        </p:spPr>
      </p:pic>
      <p:sp>
        <p:nvSpPr>
          <p:cNvPr id="28674" name="Slide Number Placeholder 5"/>
          <p:cNvSpPr>
            <a:spLocks noGrp="1"/>
          </p:cNvSpPr>
          <p:nvPr>
            <p:ph type="sldNum" sz="quarter" idx="12"/>
          </p:nvPr>
        </p:nvSpPr>
        <p:spPr>
          <a:noFill/>
        </p:spPr>
        <p:txBody>
          <a:bodyPr/>
          <a:lstStyle/>
          <a:p>
            <a:fld id="{928DABCB-4A49-4773-97EA-5E3D2B31FB52}" type="slidenum">
              <a:rPr lang="en-US"/>
              <a:pPr/>
              <a:t>34</a:t>
            </a:fld>
            <a:endParaRPr lang="en-US"/>
          </a:p>
        </p:txBody>
      </p:sp>
      <p:sp>
        <p:nvSpPr>
          <p:cNvPr id="28678" name="Rectangle 5"/>
          <p:cNvSpPr>
            <a:spLocks noChangeArrowheads="1"/>
          </p:cNvSpPr>
          <p:nvPr/>
        </p:nvSpPr>
        <p:spPr bwMode="auto">
          <a:xfrm>
            <a:off x="1071538" y="5072074"/>
            <a:ext cx="1752600" cy="381000"/>
          </a:xfrm>
          <a:prstGeom prst="rect">
            <a:avLst/>
          </a:prstGeom>
          <a:solidFill>
            <a:schemeClr val="bg1"/>
          </a:solidFill>
          <a:ln w="9525">
            <a:noFill/>
            <a:miter lim="800000"/>
            <a:headEnd/>
            <a:tailEnd/>
          </a:ln>
        </p:spPr>
        <p:txBody>
          <a:bodyPr wrap="none" anchor="ctr"/>
          <a:lstStyle/>
          <a:p>
            <a:endParaRPr lang="id-ID"/>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eaLnBrk="1" hangingPunct="1"/>
            <a:r>
              <a:rPr lang="en-US" sz="4000" smtClean="0"/>
              <a:t>Register Direct: 2 Registers</a:t>
            </a:r>
            <a:br>
              <a:rPr lang="en-US" sz="4000" smtClean="0"/>
            </a:br>
            <a:endParaRPr lang="en-US" sz="4000" smtClean="0"/>
          </a:p>
        </p:txBody>
      </p:sp>
      <p:pic>
        <p:nvPicPr>
          <p:cNvPr id="29700" name="Picture 3"/>
          <p:cNvPicPr>
            <a:picLocks noGrp="1" noChangeAspect="1" noChangeArrowheads="1"/>
          </p:cNvPicPr>
          <p:nvPr>
            <p:ph idx="1"/>
          </p:nvPr>
        </p:nvPicPr>
        <p:blipFill>
          <a:blip r:embed="rId2"/>
          <a:stretch>
            <a:fillRect/>
          </a:stretch>
        </p:blipFill>
        <p:spPr>
          <a:xfrm>
            <a:off x="1195809" y="2363214"/>
            <a:ext cx="6752381" cy="3533334"/>
          </a:xfrm>
        </p:spPr>
      </p:pic>
      <p:sp>
        <p:nvSpPr>
          <p:cNvPr id="29698" name="Slide Number Placeholder 5"/>
          <p:cNvSpPr>
            <a:spLocks noGrp="1"/>
          </p:cNvSpPr>
          <p:nvPr>
            <p:ph type="sldNum" sz="quarter" idx="12"/>
          </p:nvPr>
        </p:nvSpPr>
        <p:spPr>
          <a:noFill/>
        </p:spPr>
        <p:txBody>
          <a:bodyPr/>
          <a:lstStyle/>
          <a:p>
            <a:fld id="{78892AF6-78A7-431C-BF40-6DDA2C94A8C8}"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304800"/>
            <a:ext cx="8229600" cy="1143000"/>
          </a:xfrm>
        </p:spPr>
        <p:txBody>
          <a:bodyPr>
            <a:normAutofit fontScale="90000"/>
          </a:bodyPr>
          <a:lstStyle/>
          <a:p>
            <a:pPr eaLnBrk="1" hangingPunct="1"/>
            <a:r>
              <a:rPr lang="en-US" sz="4000" smtClean="0"/>
              <a:t>I/O Direct</a:t>
            </a:r>
            <a:br>
              <a:rPr lang="en-US" sz="4000" smtClean="0"/>
            </a:br>
            <a:endParaRPr lang="en-US" sz="4000" smtClean="0"/>
          </a:p>
        </p:txBody>
      </p:sp>
      <p:pic>
        <p:nvPicPr>
          <p:cNvPr id="30724" name="Picture 3"/>
          <p:cNvPicPr>
            <a:picLocks noGrp="1" noChangeAspect="1" noChangeArrowheads="1"/>
          </p:cNvPicPr>
          <p:nvPr>
            <p:ph idx="1"/>
          </p:nvPr>
        </p:nvPicPr>
        <p:blipFill>
          <a:blip r:embed="rId2"/>
          <a:stretch>
            <a:fillRect/>
          </a:stretch>
        </p:blipFill>
        <p:spPr>
          <a:xfrm>
            <a:off x="1199679" y="2291300"/>
            <a:ext cx="6744642" cy="3677163"/>
          </a:xfrm>
        </p:spPr>
      </p:pic>
      <p:sp>
        <p:nvSpPr>
          <p:cNvPr id="30722" name="Slide Number Placeholder 5"/>
          <p:cNvSpPr>
            <a:spLocks noGrp="1"/>
          </p:cNvSpPr>
          <p:nvPr>
            <p:ph type="sldNum" sz="quarter" idx="12"/>
          </p:nvPr>
        </p:nvSpPr>
        <p:spPr>
          <a:noFill/>
        </p:spPr>
        <p:txBody>
          <a:bodyPr/>
          <a:lstStyle/>
          <a:p>
            <a:fld id="{D6AAA67E-58E8-465B-8A38-F0072A751D89}"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fontScale="90000"/>
          </a:bodyPr>
          <a:lstStyle/>
          <a:p>
            <a:pPr eaLnBrk="1" hangingPunct="1"/>
            <a:r>
              <a:rPr lang="en-US" sz="4000" smtClean="0"/>
              <a:t>Data Direct</a:t>
            </a:r>
            <a:br>
              <a:rPr lang="en-US" sz="4000" smtClean="0"/>
            </a:br>
            <a:endParaRPr lang="en-US" sz="4000" smtClean="0"/>
          </a:p>
        </p:txBody>
      </p:sp>
      <p:pic>
        <p:nvPicPr>
          <p:cNvPr id="31748" name="Picture 3"/>
          <p:cNvPicPr>
            <a:picLocks noGrp="1" noChangeAspect="1" noChangeArrowheads="1"/>
          </p:cNvPicPr>
          <p:nvPr>
            <p:ph idx="1"/>
          </p:nvPr>
        </p:nvPicPr>
        <p:blipFill>
          <a:blip r:embed="rId2"/>
          <a:stretch>
            <a:fillRect/>
          </a:stretch>
        </p:blipFill>
        <p:spPr>
          <a:xfrm>
            <a:off x="976761" y="2082262"/>
            <a:ext cx="7190477" cy="4095238"/>
          </a:xfrm>
        </p:spPr>
      </p:pic>
      <p:sp>
        <p:nvSpPr>
          <p:cNvPr id="31746" name="Slide Number Placeholder 5"/>
          <p:cNvSpPr>
            <a:spLocks noGrp="1"/>
          </p:cNvSpPr>
          <p:nvPr>
            <p:ph type="sldNum" sz="quarter" idx="12"/>
          </p:nvPr>
        </p:nvSpPr>
        <p:spPr>
          <a:noFill/>
        </p:spPr>
        <p:txBody>
          <a:bodyPr/>
          <a:lstStyle/>
          <a:p>
            <a:fld id="{CE0B6EAB-D0E8-4276-AD87-8B9B9AC99213}" type="slidenum">
              <a:rPr lang="en-US"/>
              <a:pPr/>
              <a:t>37</a:t>
            </a:fld>
            <a:endParaRPr lang="en-US"/>
          </a:p>
        </p:txBody>
      </p:sp>
      <p:sp>
        <p:nvSpPr>
          <p:cNvPr id="31749" name="Text Box 4"/>
          <p:cNvSpPr txBox="1">
            <a:spLocks noChangeArrowheads="1"/>
          </p:cNvSpPr>
          <p:nvPr/>
        </p:nvSpPr>
        <p:spPr bwMode="auto">
          <a:xfrm>
            <a:off x="457200" y="5181600"/>
            <a:ext cx="3663950" cy="366713"/>
          </a:xfrm>
          <a:prstGeom prst="rect">
            <a:avLst/>
          </a:prstGeom>
          <a:noFill/>
          <a:ln w="9525">
            <a:noFill/>
            <a:miter lim="800000"/>
            <a:headEnd/>
            <a:tailEnd/>
          </a:ln>
        </p:spPr>
        <p:txBody>
          <a:bodyPr wrap="none">
            <a:spAutoFit/>
          </a:bodyPr>
          <a:lstStyle/>
          <a:p>
            <a:r>
              <a:rPr lang="en-US" sz="1800"/>
              <a:t>STS	store direct to data space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fontScale="90000"/>
          </a:bodyPr>
          <a:lstStyle/>
          <a:p>
            <a:pPr eaLnBrk="1" hangingPunct="1"/>
            <a:r>
              <a:rPr lang="en-US" sz="4000" smtClean="0"/>
              <a:t>Data Indirect</a:t>
            </a:r>
            <a:br>
              <a:rPr lang="en-US" sz="4000" smtClean="0"/>
            </a:br>
            <a:endParaRPr lang="en-US" sz="4000" smtClean="0"/>
          </a:p>
        </p:txBody>
      </p:sp>
      <p:pic>
        <p:nvPicPr>
          <p:cNvPr id="32772" name="Picture 3"/>
          <p:cNvPicPr>
            <a:picLocks noGrp="1" noChangeAspect="1" noChangeArrowheads="1"/>
          </p:cNvPicPr>
          <p:nvPr>
            <p:ph idx="1"/>
          </p:nvPr>
        </p:nvPicPr>
        <p:blipFill>
          <a:blip r:embed="rId2"/>
          <a:stretch>
            <a:fillRect/>
          </a:stretch>
        </p:blipFill>
        <p:spPr>
          <a:xfrm>
            <a:off x="838666" y="2215595"/>
            <a:ext cx="7466667" cy="3828572"/>
          </a:xfrm>
        </p:spPr>
      </p:pic>
      <p:sp>
        <p:nvSpPr>
          <p:cNvPr id="32770" name="Slide Number Placeholder 5"/>
          <p:cNvSpPr>
            <a:spLocks noGrp="1"/>
          </p:cNvSpPr>
          <p:nvPr>
            <p:ph type="sldNum" sz="quarter" idx="12"/>
          </p:nvPr>
        </p:nvSpPr>
        <p:spPr>
          <a:noFill/>
        </p:spPr>
        <p:txBody>
          <a:bodyPr/>
          <a:lstStyle/>
          <a:p>
            <a:fld id="{19CB371D-6FC8-45BC-BDB3-D34DC69ABF76}"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fontScale="90000"/>
          </a:bodyPr>
          <a:lstStyle/>
          <a:p>
            <a:pPr eaLnBrk="1" hangingPunct="1"/>
            <a:r>
              <a:rPr lang="en-US" sz="4000" smtClean="0"/>
              <a:t>Data Indirect w/ Displacement</a:t>
            </a:r>
            <a:br>
              <a:rPr lang="en-US" sz="4000" smtClean="0"/>
            </a:br>
            <a:endParaRPr lang="en-US" sz="4000" smtClean="0"/>
          </a:p>
        </p:txBody>
      </p:sp>
      <p:pic>
        <p:nvPicPr>
          <p:cNvPr id="33796" name="Picture 3"/>
          <p:cNvPicPr>
            <a:picLocks noGrp="1" noChangeAspect="1" noChangeArrowheads="1"/>
          </p:cNvPicPr>
          <p:nvPr>
            <p:ph idx="1"/>
          </p:nvPr>
        </p:nvPicPr>
        <p:blipFill>
          <a:blip r:embed="rId2"/>
          <a:stretch>
            <a:fillRect/>
          </a:stretch>
        </p:blipFill>
        <p:spPr>
          <a:xfrm>
            <a:off x="594757" y="2105536"/>
            <a:ext cx="7954486" cy="4048690"/>
          </a:xfrm>
        </p:spPr>
      </p:pic>
      <p:sp>
        <p:nvSpPr>
          <p:cNvPr id="33794" name="Slide Number Placeholder 5"/>
          <p:cNvSpPr>
            <a:spLocks noGrp="1"/>
          </p:cNvSpPr>
          <p:nvPr>
            <p:ph type="sldNum" sz="quarter" idx="12"/>
          </p:nvPr>
        </p:nvSpPr>
        <p:spPr>
          <a:noFill/>
        </p:spPr>
        <p:txBody>
          <a:bodyPr/>
          <a:lstStyle/>
          <a:p>
            <a:fld id="{54826C18-A43C-4E2F-8D4C-D9E3F0F4E053}"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 Mikroprosesor II</a:t>
            </a:r>
            <a:endParaRPr lang="id-ID" dirty="0"/>
          </a:p>
        </p:txBody>
      </p:sp>
      <p:sp>
        <p:nvSpPr>
          <p:cNvPr id="3" name="Content Placeholder 2"/>
          <p:cNvSpPr>
            <a:spLocks noGrp="1"/>
          </p:cNvSpPr>
          <p:nvPr>
            <p:ph idx="1"/>
          </p:nvPr>
        </p:nvSpPr>
        <p:spPr/>
        <p:txBody>
          <a:bodyPr/>
          <a:lstStyle/>
          <a:p>
            <a:r>
              <a:rPr lang="id-ID" dirty="0" smtClean="0"/>
              <a:t>Kompetensi :</a:t>
            </a:r>
          </a:p>
          <a:p>
            <a:pPr lvl="1"/>
            <a:r>
              <a:rPr lang="id-ID" dirty="0" smtClean="0"/>
              <a:t>Mahasiswa paham tentang sistem mikrokontroler ATMega16 dan pemrogramannya berbasis bahasa C serta mampu menganalisa dan membuat sistem aplikasi mikrokontroler sederhana.</a:t>
            </a:r>
            <a:endParaRPr lang="id-ID"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pPr eaLnBrk="1" hangingPunct="1"/>
            <a:r>
              <a:rPr lang="en-US" sz="4000" smtClean="0"/>
              <a:t>Data Indirect: Pre-Decrement</a:t>
            </a:r>
            <a:br>
              <a:rPr lang="en-US" sz="4000" smtClean="0"/>
            </a:br>
            <a:endParaRPr lang="en-US" sz="4000" smtClean="0"/>
          </a:p>
        </p:txBody>
      </p:sp>
      <p:pic>
        <p:nvPicPr>
          <p:cNvPr id="34820" name="Picture 3"/>
          <p:cNvPicPr>
            <a:picLocks noGrp="1" noChangeAspect="1" noChangeArrowheads="1"/>
          </p:cNvPicPr>
          <p:nvPr>
            <p:ph idx="1"/>
          </p:nvPr>
        </p:nvPicPr>
        <p:blipFill>
          <a:blip r:embed="rId2"/>
          <a:stretch>
            <a:fillRect/>
          </a:stretch>
        </p:blipFill>
        <p:spPr>
          <a:xfrm>
            <a:off x="457200" y="2152573"/>
            <a:ext cx="8229600" cy="3954617"/>
          </a:xfrm>
        </p:spPr>
      </p:pic>
      <p:sp>
        <p:nvSpPr>
          <p:cNvPr id="34818" name="Slide Number Placeholder 5"/>
          <p:cNvSpPr>
            <a:spLocks noGrp="1"/>
          </p:cNvSpPr>
          <p:nvPr>
            <p:ph type="sldNum" sz="quarter" idx="12"/>
          </p:nvPr>
        </p:nvSpPr>
        <p:spPr>
          <a:noFill/>
        </p:spPr>
        <p:txBody>
          <a:bodyPr/>
          <a:lstStyle/>
          <a:p>
            <a:fld id="{BA27EE5C-41FB-4A55-A4A0-FE9F3B3444D5}"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pPr eaLnBrk="1" hangingPunct="1"/>
            <a:r>
              <a:rPr lang="en-US" sz="4000" smtClean="0"/>
              <a:t>Data Indirect: Post-Increment</a:t>
            </a:r>
            <a:br>
              <a:rPr lang="en-US" sz="4000" smtClean="0"/>
            </a:br>
            <a:endParaRPr lang="en-US" sz="4000" smtClean="0"/>
          </a:p>
        </p:txBody>
      </p:sp>
      <p:pic>
        <p:nvPicPr>
          <p:cNvPr id="35844" name="Picture 3"/>
          <p:cNvPicPr>
            <a:picLocks noGrp="1" noChangeAspect="1" noChangeArrowheads="1"/>
          </p:cNvPicPr>
          <p:nvPr>
            <p:ph idx="1"/>
          </p:nvPr>
        </p:nvPicPr>
        <p:blipFill>
          <a:blip r:embed="rId2"/>
          <a:stretch>
            <a:fillRect/>
          </a:stretch>
        </p:blipFill>
        <p:spPr>
          <a:xfrm>
            <a:off x="457200" y="2130879"/>
            <a:ext cx="8229600" cy="3998005"/>
          </a:xfrm>
        </p:spPr>
      </p:pic>
      <p:sp>
        <p:nvSpPr>
          <p:cNvPr id="35842" name="Slide Number Placeholder 5"/>
          <p:cNvSpPr>
            <a:spLocks noGrp="1"/>
          </p:cNvSpPr>
          <p:nvPr>
            <p:ph type="sldNum" sz="quarter" idx="12"/>
          </p:nvPr>
        </p:nvSpPr>
        <p:spPr>
          <a:noFill/>
        </p:spPr>
        <p:txBody>
          <a:bodyPr/>
          <a:lstStyle/>
          <a:p>
            <a:fld id="{0B09C5CD-2E9F-45D2-B6A4-199C6E2CA2CC}" type="slidenum">
              <a:rPr lang="en-US"/>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a:noFill/>
        </p:spPr>
        <p:txBody>
          <a:bodyPr/>
          <a:lstStyle/>
          <a:p>
            <a:fld id="{3FF0A19D-09FB-4CD3-BF7B-9FC290F6A77B}" type="slidenum">
              <a:rPr lang="en-US"/>
              <a:pPr/>
              <a:t>42</a:t>
            </a:fld>
            <a:endParaRPr lang="en-US"/>
          </a:p>
        </p:txBody>
      </p:sp>
      <p:sp>
        <p:nvSpPr>
          <p:cNvPr id="36867" name="Rectangle 2"/>
          <p:cNvSpPr>
            <a:spLocks noGrp="1" noChangeArrowheads="1"/>
          </p:cNvSpPr>
          <p:nvPr>
            <p:ph type="title" idx="4294967295"/>
          </p:nvPr>
        </p:nvSpPr>
        <p:spPr>
          <a:xfrm>
            <a:off x="214282" y="642918"/>
            <a:ext cx="8229600" cy="1143000"/>
          </a:xfrm>
        </p:spPr>
        <p:txBody>
          <a:bodyPr>
            <a:normAutofit fontScale="90000"/>
          </a:bodyPr>
          <a:lstStyle/>
          <a:p>
            <a:pPr eaLnBrk="1" hangingPunct="1"/>
            <a:r>
              <a:rPr lang="en-US" sz="4000" dirty="0" smtClean="0"/>
              <a:t>Status Register: SREG</a:t>
            </a:r>
            <a:br>
              <a:rPr lang="en-US" sz="4000" dirty="0" smtClean="0"/>
            </a:br>
            <a:endParaRPr lang="en-US" sz="4000" dirty="0" smtClean="0"/>
          </a:p>
        </p:txBody>
      </p:sp>
      <p:sp>
        <p:nvSpPr>
          <p:cNvPr id="36868" name="Rectangle 4"/>
          <p:cNvSpPr>
            <a:spLocks noChangeArrowheads="1"/>
          </p:cNvSpPr>
          <p:nvPr/>
        </p:nvSpPr>
        <p:spPr bwMode="auto">
          <a:xfrm>
            <a:off x="838200" y="1600200"/>
            <a:ext cx="7772400" cy="4108450"/>
          </a:xfrm>
          <a:prstGeom prst="rect">
            <a:avLst/>
          </a:prstGeom>
          <a:noFill/>
          <a:ln w="9525">
            <a:noFill/>
            <a:miter lim="800000"/>
            <a:headEnd/>
            <a:tailEnd/>
          </a:ln>
        </p:spPr>
        <p:txBody>
          <a:bodyPr>
            <a:spAutoFit/>
          </a:bodyPr>
          <a:lstStyle/>
          <a:p>
            <a:r>
              <a:rPr lang="en-US" sz="2400" b="1"/>
              <a:t>Status Register (SREG)</a:t>
            </a:r>
          </a:p>
          <a:p>
            <a:r>
              <a:rPr lang="en-US" sz="2400"/>
              <a:t>SREG: Status Register</a:t>
            </a:r>
          </a:p>
          <a:p>
            <a:r>
              <a:rPr lang="en-US" sz="2400"/>
              <a:t>C: 	Carry Flag</a:t>
            </a:r>
          </a:p>
          <a:p>
            <a:r>
              <a:rPr lang="en-US" sz="2400"/>
              <a:t>Z: 	Zero Flag</a:t>
            </a:r>
          </a:p>
          <a:p>
            <a:r>
              <a:rPr lang="en-US" sz="2400"/>
              <a:t>N: 	Negative Flag</a:t>
            </a:r>
          </a:p>
          <a:p>
            <a:r>
              <a:rPr lang="en-US" sz="2400"/>
              <a:t>V: 	Two’s complement overflow indicator</a:t>
            </a:r>
          </a:p>
          <a:p>
            <a:r>
              <a:rPr lang="en-US" sz="2400"/>
              <a:t>S: 	N</a:t>
            </a:r>
            <a:r>
              <a:rPr lang="en-US" sz="2400">
                <a:sym typeface="Symbol" pitchFamily="18" charset="2"/>
              </a:rPr>
              <a:t>  </a:t>
            </a:r>
            <a:r>
              <a:rPr lang="en-US" sz="2400"/>
              <a:t>V, For signed tests</a:t>
            </a:r>
          </a:p>
          <a:p>
            <a:r>
              <a:rPr lang="en-US" sz="2400"/>
              <a:t>H: 	Half Carry Flag</a:t>
            </a:r>
          </a:p>
          <a:p>
            <a:r>
              <a:rPr lang="en-US" sz="2400"/>
              <a:t>T: 	Transfer bit used by BLD (Bit load) and BST 	(Bit store) instructions</a:t>
            </a:r>
          </a:p>
          <a:p>
            <a:r>
              <a:rPr lang="en-US" sz="2400"/>
              <a:t>I: 	Global Interrupt Enable/Disable Flag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28596" y="857232"/>
            <a:ext cx="8229600" cy="1143000"/>
          </a:xfrm>
        </p:spPr>
        <p:txBody>
          <a:bodyPr>
            <a:normAutofit fontScale="90000"/>
          </a:bodyPr>
          <a:lstStyle/>
          <a:p>
            <a:pPr eaLnBrk="1" hangingPunct="1"/>
            <a:r>
              <a:rPr lang="en-US" sz="4000" dirty="0" smtClean="0"/>
              <a:t>Interesting Instruction Examples:</a:t>
            </a:r>
            <a:br>
              <a:rPr lang="en-US" sz="4000" dirty="0" smtClean="0"/>
            </a:br>
            <a:endParaRPr lang="en-US" sz="4000" dirty="0" smtClean="0"/>
          </a:p>
        </p:txBody>
      </p:sp>
      <p:sp>
        <p:nvSpPr>
          <p:cNvPr id="37892" name="Rectangle 3"/>
          <p:cNvSpPr>
            <a:spLocks noGrp="1" noChangeArrowheads="1"/>
          </p:cNvSpPr>
          <p:nvPr>
            <p:ph idx="1"/>
          </p:nvPr>
        </p:nvSpPr>
        <p:spPr/>
        <p:txBody>
          <a:bodyPr/>
          <a:lstStyle/>
          <a:p>
            <a:pPr eaLnBrk="1" hangingPunct="1">
              <a:buFontTx/>
              <a:buNone/>
            </a:pPr>
            <a:r>
              <a:rPr lang="en-US" smtClean="0"/>
              <a:t>• NOP – Do nothing for 1 cycle</a:t>
            </a:r>
          </a:p>
          <a:p>
            <a:pPr eaLnBrk="1" hangingPunct="1">
              <a:buFontTx/>
              <a:buNone/>
            </a:pPr>
            <a:r>
              <a:rPr lang="en-US" smtClean="0"/>
              <a:t>• SLEEP – Sleep until reset or interrupted</a:t>
            </a:r>
          </a:p>
          <a:p>
            <a:pPr eaLnBrk="1" hangingPunct="1">
              <a:buFontTx/>
              <a:buNone/>
            </a:pPr>
            <a:r>
              <a:rPr lang="en-US" smtClean="0"/>
              <a:t>• WDR – Watch Dog Reset</a:t>
            </a:r>
          </a:p>
          <a:p>
            <a:pPr eaLnBrk="1" hangingPunct="1">
              <a:buFontTx/>
              <a:buNone/>
            </a:pPr>
            <a:endParaRPr lang="en-US" smtClean="0"/>
          </a:p>
        </p:txBody>
      </p:sp>
      <p:sp>
        <p:nvSpPr>
          <p:cNvPr id="37890" name="Slide Number Placeholder 5"/>
          <p:cNvSpPr>
            <a:spLocks noGrp="1"/>
          </p:cNvSpPr>
          <p:nvPr>
            <p:ph type="sldNum" sz="quarter" idx="12"/>
          </p:nvPr>
        </p:nvSpPr>
        <p:spPr>
          <a:noFill/>
        </p:spPr>
        <p:txBody>
          <a:bodyPr/>
          <a:lstStyle/>
          <a:p>
            <a:fld id="{6424CF50-23F9-4029-8410-D746978E2020}" type="slidenum">
              <a:rPr lang="en-US"/>
              <a:pPr/>
              <a:t>43</a:t>
            </a:fld>
            <a:endParaRPr lang="en-US"/>
          </a:p>
        </p:txBody>
      </p:sp>
      <p:sp>
        <p:nvSpPr>
          <p:cNvPr id="37893" name="Text Box 5"/>
          <p:cNvSpPr txBox="1">
            <a:spLocks noChangeArrowheads="1"/>
          </p:cNvSpPr>
          <p:nvPr/>
        </p:nvSpPr>
        <p:spPr bwMode="auto">
          <a:xfrm>
            <a:off x="533400" y="4038600"/>
            <a:ext cx="6788150" cy="396875"/>
          </a:xfrm>
          <a:prstGeom prst="rect">
            <a:avLst/>
          </a:prstGeom>
          <a:noFill/>
          <a:ln w="9525">
            <a:noFill/>
            <a:miter lim="800000"/>
            <a:headEnd/>
            <a:tailEnd/>
          </a:ln>
        </p:spPr>
        <p:txBody>
          <a:bodyPr wrap="none">
            <a:spAutoFit/>
          </a:bodyPr>
          <a:lstStyle/>
          <a:p>
            <a:r>
              <a:rPr lang="en-US"/>
              <a:t>AVR Instruction set manual available in the course website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pPr eaLnBrk="1" hangingPunct="1"/>
            <a:r>
              <a:rPr lang="en-US" sz="4000" smtClean="0"/>
              <a:t>Timers: Why we need them</a:t>
            </a:r>
            <a:br>
              <a:rPr lang="en-US" sz="4000" smtClean="0"/>
            </a:br>
            <a:endParaRPr lang="en-US" sz="4000" smtClean="0"/>
          </a:p>
        </p:txBody>
      </p:sp>
      <p:sp>
        <p:nvSpPr>
          <p:cNvPr id="38916" name="Rectangle 5"/>
          <p:cNvSpPr>
            <a:spLocks noGrp="1" noChangeArrowheads="1"/>
          </p:cNvSpPr>
          <p:nvPr>
            <p:ph idx="1"/>
          </p:nvPr>
        </p:nvSpPr>
        <p:spPr/>
        <p:txBody>
          <a:bodyPr/>
          <a:lstStyle/>
          <a:p>
            <a:pPr marL="609600" indent="-609600" eaLnBrk="1" hangingPunct="1">
              <a:lnSpc>
                <a:spcPct val="80000"/>
              </a:lnSpc>
              <a:buFontTx/>
              <a:buNone/>
            </a:pPr>
            <a:r>
              <a:rPr lang="en-US" sz="1800" b="1" smtClean="0"/>
              <a:t>• Provide accurately timed delays or actions independent of code execution time</a:t>
            </a:r>
          </a:p>
          <a:p>
            <a:pPr marL="609600" indent="-609600" eaLnBrk="1" hangingPunct="1">
              <a:lnSpc>
                <a:spcPct val="80000"/>
              </a:lnSpc>
              <a:buFontTx/>
              <a:buNone/>
            </a:pPr>
            <a:r>
              <a:rPr lang="en-US" sz="1800" b="1" smtClean="0"/>
              <a:t>• How are Timers used?</a:t>
            </a:r>
          </a:p>
          <a:p>
            <a:pPr marL="609600" indent="-609600" eaLnBrk="1" hangingPunct="1">
              <a:lnSpc>
                <a:spcPct val="80000"/>
              </a:lnSpc>
              <a:buFontTx/>
              <a:buNone/>
            </a:pPr>
            <a:r>
              <a:rPr lang="en-US" sz="1800" b="1" smtClean="0"/>
              <a:t>	– Accurate delay</a:t>
            </a:r>
          </a:p>
          <a:p>
            <a:pPr marL="609600" indent="-609600" eaLnBrk="1" hangingPunct="1">
              <a:lnSpc>
                <a:spcPct val="80000"/>
              </a:lnSpc>
              <a:buFontTx/>
              <a:buNone/>
            </a:pPr>
            <a:r>
              <a:rPr lang="en-US" sz="1800" b="1" smtClean="0"/>
              <a:t>		• Read the timer, store value as K. Loop until timer reaches 	  K+100.</a:t>
            </a:r>
          </a:p>
          <a:p>
            <a:pPr marL="609600" indent="-609600" eaLnBrk="1" hangingPunct="1">
              <a:lnSpc>
                <a:spcPct val="80000"/>
              </a:lnSpc>
              <a:buFontTx/>
              <a:buNone/>
            </a:pPr>
            <a:r>
              <a:rPr lang="en-US" sz="1800" b="1" smtClean="0"/>
              <a:t>	– Schedule important events</a:t>
            </a:r>
          </a:p>
          <a:p>
            <a:pPr marL="609600" indent="-609600" eaLnBrk="1" hangingPunct="1">
              <a:lnSpc>
                <a:spcPct val="80000"/>
              </a:lnSpc>
              <a:buFontTx/>
              <a:buNone/>
            </a:pPr>
            <a:r>
              <a:rPr lang="en-US" sz="1800" b="1" smtClean="0"/>
              <a:t>		• Setup an </a:t>
            </a:r>
            <a:r>
              <a:rPr lang="en-US" sz="1800" b="1" i="1" smtClean="0"/>
              <a:t>Output Compare </a:t>
            </a:r>
            <a:r>
              <a:rPr lang="en-US" sz="1800" b="1" smtClean="0"/>
              <a:t>to trigger an interrupt at a precise 	  time</a:t>
            </a:r>
          </a:p>
          <a:p>
            <a:pPr marL="609600" indent="-609600" eaLnBrk="1" hangingPunct="1">
              <a:lnSpc>
                <a:spcPct val="80000"/>
              </a:lnSpc>
              <a:buFontTx/>
              <a:buNone/>
            </a:pPr>
            <a:r>
              <a:rPr lang="en-US" sz="1800" b="1" smtClean="0"/>
              <a:t>		Port B pin3, PB3, when used as output port, </a:t>
            </a:r>
          </a:p>
          <a:p>
            <a:pPr marL="609600" indent="-609600" eaLnBrk="1" hangingPunct="1">
              <a:lnSpc>
                <a:spcPct val="80000"/>
              </a:lnSpc>
              <a:buFontTx/>
              <a:buNone/>
            </a:pPr>
            <a:r>
              <a:rPr lang="en-US" sz="1800" b="1" smtClean="0"/>
              <a:t>		OC0 (Timer/Counter0 Output Compare Match Output) </a:t>
            </a:r>
          </a:p>
          <a:p>
            <a:pPr marL="609600" indent="-609600" eaLnBrk="1" hangingPunct="1">
              <a:lnSpc>
                <a:spcPct val="80000"/>
              </a:lnSpc>
              <a:buFontTx/>
              <a:buNone/>
            </a:pPr>
            <a:r>
              <a:rPr lang="en-US" sz="1800" b="1" smtClean="0"/>
              <a:t>		(p.57 of Atmeg16 manual)</a:t>
            </a:r>
          </a:p>
          <a:p>
            <a:pPr marL="609600" indent="-609600" eaLnBrk="1" hangingPunct="1">
              <a:lnSpc>
                <a:spcPct val="80000"/>
              </a:lnSpc>
              <a:buFontTx/>
              <a:buNone/>
            </a:pPr>
            <a:r>
              <a:rPr lang="en-US" sz="1800" b="1" smtClean="0"/>
              <a:t>	– Measure time between events</a:t>
            </a:r>
          </a:p>
          <a:p>
            <a:pPr marL="609600" indent="-609600" eaLnBrk="1" hangingPunct="1">
              <a:lnSpc>
                <a:spcPct val="80000"/>
              </a:lnSpc>
              <a:buFontTx/>
              <a:buNone/>
            </a:pPr>
            <a:r>
              <a:rPr lang="en-US" sz="1800" b="1" smtClean="0"/>
              <a:t>		• When event#1 happens, store timer value as K</a:t>
            </a:r>
          </a:p>
          <a:p>
            <a:pPr marL="609600" indent="-609600" eaLnBrk="1" hangingPunct="1">
              <a:lnSpc>
                <a:spcPct val="80000"/>
              </a:lnSpc>
              <a:buFontTx/>
              <a:buNone/>
            </a:pPr>
            <a:r>
              <a:rPr lang="en-US" sz="1800" b="1" smtClean="0"/>
              <a:t>		• When event#2 happens, read timer value and subtract K</a:t>
            </a:r>
          </a:p>
          <a:p>
            <a:pPr marL="609600" indent="-609600" eaLnBrk="1" hangingPunct="1">
              <a:lnSpc>
                <a:spcPct val="80000"/>
              </a:lnSpc>
              <a:buFontTx/>
              <a:buNone/>
            </a:pPr>
            <a:r>
              <a:rPr lang="en-US" sz="1800" b="1" smtClean="0"/>
              <a:t>		• The difference is the time elapsed between the two events</a:t>
            </a:r>
          </a:p>
          <a:p>
            <a:pPr marL="609600" indent="-609600" eaLnBrk="1" hangingPunct="1">
              <a:lnSpc>
                <a:spcPct val="80000"/>
              </a:lnSpc>
              <a:buFontTx/>
              <a:buNone/>
            </a:pPr>
            <a:endParaRPr lang="en-US" sz="1800" b="1" smtClean="0"/>
          </a:p>
        </p:txBody>
      </p:sp>
      <p:sp>
        <p:nvSpPr>
          <p:cNvPr id="38914" name="Slide Number Placeholder 5"/>
          <p:cNvSpPr>
            <a:spLocks noGrp="1"/>
          </p:cNvSpPr>
          <p:nvPr>
            <p:ph type="sldNum" sz="quarter" idx="12"/>
          </p:nvPr>
        </p:nvSpPr>
        <p:spPr>
          <a:noFill/>
        </p:spPr>
        <p:txBody>
          <a:bodyPr/>
          <a:lstStyle/>
          <a:p>
            <a:fld id="{7374D38E-3B6C-474B-8547-1D3ECD22886D}" type="slidenum">
              <a:rPr lang="en-US"/>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28596" y="357166"/>
            <a:ext cx="8229600" cy="1143000"/>
          </a:xfrm>
        </p:spPr>
        <p:txBody>
          <a:bodyPr>
            <a:normAutofit fontScale="90000"/>
          </a:bodyPr>
          <a:lstStyle/>
          <a:p>
            <a:pPr eaLnBrk="1" hangingPunct="1"/>
            <a:r>
              <a:rPr lang="en-US" sz="4000" dirty="0" smtClean="0"/>
              <a:t>AVR Timer/Counter 0</a:t>
            </a:r>
            <a:br>
              <a:rPr lang="en-US" sz="4000" dirty="0" smtClean="0"/>
            </a:br>
            <a:endParaRPr lang="en-US" sz="4000" dirty="0" smtClean="0"/>
          </a:p>
        </p:txBody>
      </p:sp>
      <p:sp>
        <p:nvSpPr>
          <p:cNvPr id="39940" name="Rectangle 3"/>
          <p:cNvSpPr>
            <a:spLocks noGrp="1" noChangeArrowheads="1"/>
          </p:cNvSpPr>
          <p:nvPr>
            <p:ph idx="1"/>
          </p:nvPr>
        </p:nvSpPr>
        <p:spPr/>
        <p:txBody>
          <a:bodyPr/>
          <a:lstStyle/>
          <a:p>
            <a:pPr eaLnBrk="1" hangingPunct="1">
              <a:buFontTx/>
              <a:buNone/>
            </a:pPr>
            <a:r>
              <a:rPr lang="en-US" smtClean="0"/>
              <a:t>• 8 Bit</a:t>
            </a:r>
          </a:p>
          <a:p>
            <a:pPr eaLnBrk="1" hangingPunct="1">
              <a:buFontTx/>
              <a:buNone/>
            </a:pPr>
            <a:r>
              <a:rPr lang="en-US" smtClean="0"/>
              <a:t>• Wrap-Around </a:t>
            </a:r>
          </a:p>
          <a:p>
            <a:pPr eaLnBrk="1" hangingPunct="1">
              <a:buFontTx/>
              <a:buNone/>
            </a:pPr>
            <a:r>
              <a:rPr lang="en-US" smtClean="0"/>
              <a:t>  Up Counter</a:t>
            </a:r>
          </a:p>
          <a:p>
            <a:pPr eaLnBrk="1" hangingPunct="1">
              <a:buFontTx/>
              <a:buNone/>
            </a:pPr>
            <a:r>
              <a:rPr lang="en-US" smtClean="0"/>
              <a:t>• Interrupt on </a:t>
            </a:r>
          </a:p>
          <a:p>
            <a:pPr eaLnBrk="1" hangingPunct="1">
              <a:buFontTx/>
              <a:buNone/>
            </a:pPr>
            <a:r>
              <a:rPr lang="en-US" smtClean="0"/>
              <a:t>  overflow</a:t>
            </a:r>
          </a:p>
          <a:p>
            <a:pPr eaLnBrk="1" hangingPunct="1">
              <a:buFontTx/>
              <a:buNone/>
            </a:pPr>
            <a:endParaRPr lang="en-US" smtClean="0"/>
          </a:p>
        </p:txBody>
      </p:sp>
      <p:sp>
        <p:nvSpPr>
          <p:cNvPr id="39938" name="Slide Number Placeholder 5"/>
          <p:cNvSpPr>
            <a:spLocks noGrp="1"/>
          </p:cNvSpPr>
          <p:nvPr>
            <p:ph type="sldNum" sz="quarter" idx="12"/>
          </p:nvPr>
        </p:nvSpPr>
        <p:spPr>
          <a:noFill/>
        </p:spPr>
        <p:txBody>
          <a:bodyPr/>
          <a:lstStyle/>
          <a:p>
            <a:fld id="{639B17AD-5D8C-4C85-8206-FBE7D0873694}" type="slidenum">
              <a:rPr lang="en-US"/>
              <a:pPr/>
              <a:t>45</a:t>
            </a:fld>
            <a:endParaRPr lang="en-US"/>
          </a:p>
        </p:txBody>
      </p:sp>
      <p:pic>
        <p:nvPicPr>
          <p:cNvPr id="39941" name="Picture 7" descr="atmeg16"/>
          <p:cNvPicPr>
            <a:picLocks noChangeAspect="1" noChangeArrowheads="1"/>
          </p:cNvPicPr>
          <p:nvPr/>
        </p:nvPicPr>
        <p:blipFill>
          <a:blip r:embed="rId2"/>
          <a:srcRect/>
          <a:stretch>
            <a:fillRect/>
          </a:stretch>
        </p:blipFill>
        <p:spPr bwMode="auto">
          <a:xfrm>
            <a:off x="3792538" y="990600"/>
            <a:ext cx="5351462" cy="523398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smtClean="0"/>
              <a:t>AVR Timer/Counter 0</a:t>
            </a:r>
          </a:p>
        </p:txBody>
      </p:sp>
      <p:sp>
        <p:nvSpPr>
          <p:cNvPr id="40964" name="Rectangle 3"/>
          <p:cNvSpPr>
            <a:spLocks noGrp="1" noChangeArrowheads="1"/>
          </p:cNvSpPr>
          <p:nvPr>
            <p:ph idx="1"/>
          </p:nvPr>
        </p:nvSpPr>
        <p:spPr/>
        <p:txBody>
          <a:bodyPr/>
          <a:lstStyle/>
          <a:p>
            <a:pPr eaLnBrk="1" hangingPunct="1">
              <a:buFontTx/>
              <a:buNone/>
            </a:pPr>
            <a:r>
              <a:rPr lang="en-US" sz="2800" smtClean="0"/>
              <a:t>• 8 Bit Up Counter</a:t>
            </a:r>
          </a:p>
          <a:p>
            <a:pPr eaLnBrk="1" hangingPunct="1">
              <a:buFontTx/>
              <a:buNone/>
            </a:pPr>
            <a:r>
              <a:rPr lang="en-US" sz="2800" smtClean="0"/>
              <a:t>	– counts from 0 to 255 (0xFF), then loops to 0</a:t>
            </a:r>
          </a:p>
          <a:p>
            <a:pPr eaLnBrk="1" hangingPunct="1">
              <a:buFontTx/>
              <a:buNone/>
            </a:pPr>
            <a:r>
              <a:rPr lang="en-US" sz="2800" smtClean="0"/>
              <a:t>	– Internal or External Clock source</a:t>
            </a:r>
          </a:p>
          <a:p>
            <a:pPr eaLnBrk="1" hangingPunct="1"/>
            <a:r>
              <a:rPr lang="en-US" sz="2800" smtClean="0"/>
              <a:t>Prescaler</a:t>
            </a:r>
          </a:p>
          <a:p>
            <a:pPr eaLnBrk="1" hangingPunct="1"/>
            <a:r>
              <a:rPr lang="en-US" sz="2800" smtClean="0"/>
              <a:t>Output capture through OC0, i.e. PB3, pin 4 </a:t>
            </a:r>
            <a:endParaRPr lang="en-US" smtClean="0"/>
          </a:p>
          <a:p>
            <a:pPr eaLnBrk="1" hangingPunct="1">
              <a:buFontTx/>
              <a:buNone/>
            </a:pPr>
            <a:r>
              <a:rPr lang="en-US" sz="2800" smtClean="0"/>
              <a:t>• Interrupt on Overflow</a:t>
            </a:r>
          </a:p>
          <a:p>
            <a:pPr eaLnBrk="1" hangingPunct="1">
              <a:buFontTx/>
              <a:buNone/>
            </a:pPr>
            <a:r>
              <a:rPr lang="en-US" sz="2800" smtClean="0"/>
              <a:t>	– Transition from 255 to 0 can trigger interrupt if</a:t>
            </a:r>
          </a:p>
          <a:p>
            <a:pPr eaLnBrk="1" hangingPunct="1">
              <a:buFontTx/>
              <a:buNone/>
            </a:pPr>
            <a:r>
              <a:rPr lang="en-US" sz="2800" smtClean="0"/>
              <a:t>	   desired</a:t>
            </a:r>
          </a:p>
          <a:p>
            <a:pPr eaLnBrk="1" hangingPunct="1">
              <a:buFontTx/>
              <a:buNone/>
            </a:pPr>
            <a:endParaRPr lang="en-US" sz="2800" smtClean="0"/>
          </a:p>
        </p:txBody>
      </p:sp>
      <p:sp>
        <p:nvSpPr>
          <p:cNvPr id="40962" name="Slide Number Placeholder 5"/>
          <p:cNvSpPr>
            <a:spLocks noGrp="1"/>
          </p:cNvSpPr>
          <p:nvPr>
            <p:ph type="sldNum" sz="quarter" idx="12"/>
          </p:nvPr>
        </p:nvSpPr>
        <p:spPr>
          <a:noFill/>
        </p:spPr>
        <p:txBody>
          <a:bodyPr/>
          <a:lstStyle/>
          <a:p>
            <a:fld id="{3EC1D493-529C-4622-8309-0D99913B28CB}" type="slidenum">
              <a:rPr lang="en-US"/>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2"/>
          </p:nvPr>
        </p:nvSpPr>
        <p:spPr>
          <a:noFill/>
        </p:spPr>
        <p:txBody>
          <a:bodyPr/>
          <a:lstStyle/>
          <a:p>
            <a:fld id="{BAD324AB-C7F9-4B0D-82E1-8B7C86429152}" type="slidenum">
              <a:rPr lang="en-US"/>
              <a:pPr/>
              <a:t>47</a:t>
            </a:fld>
            <a:endParaRPr lang="en-US"/>
          </a:p>
        </p:txBody>
      </p:sp>
      <p:sp>
        <p:nvSpPr>
          <p:cNvPr id="41987" name="Rectangle 2"/>
          <p:cNvSpPr>
            <a:spLocks noChangeArrowheads="1"/>
          </p:cNvSpPr>
          <p:nvPr/>
        </p:nvSpPr>
        <p:spPr bwMode="auto">
          <a:xfrm>
            <a:off x="990600" y="1295400"/>
            <a:ext cx="7391400" cy="3970338"/>
          </a:xfrm>
          <a:prstGeom prst="rect">
            <a:avLst/>
          </a:prstGeom>
          <a:noFill/>
          <a:ln w="9525">
            <a:noFill/>
            <a:miter lim="800000"/>
            <a:headEnd/>
            <a:tailEnd/>
          </a:ln>
        </p:spPr>
        <p:txBody>
          <a:bodyPr>
            <a:spAutoFit/>
          </a:bodyPr>
          <a:lstStyle/>
          <a:p>
            <a:r>
              <a:rPr lang="en-US" sz="2800"/>
              <a:t>OC0, Output Compare Match output:</a:t>
            </a:r>
          </a:p>
          <a:p>
            <a:endParaRPr lang="en-US" sz="2800"/>
          </a:p>
          <a:p>
            <a:r>
              <a:rPr lang="en-US" sz="2800"/>
              <a:t>Whenever TCNT0 equals OCR0 (Output Compare Register 0), the comparator signals a match</a:t>
            </a:r>
          </a:p>
          <a:p>
            <a:endParaRPr lang="en-US" sz="2800"/>
          </a:p>
          <a:p>
            <a:r>
              <a:rPr lang="en-US" sz="2800"/>
              <a:t>The PB3 pin can serve as an external output for the Timer/Counter0 Compare Match. The PB3 pin has to be configured as an output</a:t>
            </a:r>
          </a:p>
        </p:txBody>
      </p:sp>
      <p:sp>
        <p:nvSpPr>
          <p:cNvPr id="4" name="Rectangle 2"/>
          <p:cNvSpPr txBox="1">
            <a:spLocks noChangeArrowheads="1"/>
          </p:cNvSpPr>
          <p:nvPr/>
        </p:nvSpPr>
        <p:spPr>
          <a:xfrm>
            <a:off x="457200" y="274638"/>
            <a:ext cx="8229600" cy="1143000"/>
          </a:xfrm>
          <a:prstGeom prst="rect">
            <a:avLst/>
          </a:prstGeom>
        </p:spPr>
        <p:txBody>
          <a:bodyPr/>
          <a:lstStyle/>
          <a:p>
            <a:pPr algn="ctr">
              <a:defRPr/>
            </a:pPr>
            <a:r>
              <a:rPr lang="en-US" sz="4400" kern="0">
                <a:solidFill>
                  <a:schemeClr val="tx2"/>
                </a:solidFill>
                <a:latin typeface="+mj-lt"/>
                <a:ea typeface="+mj-ea"/>
                <a:cs typeface="+mj-cs"/>
              </a:rPr>
              <a:t>AVR Timer/Counter 0</a:t>
            </a:r>
            <a:endParaRPr lang="en-US" sz="4400" kern="0" dirty="0">
              <a:solidFill>
                <a:schemeClr val="tx2"/>
              </a:solidFill>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57200" y="304800"/>
            <a:ext cx="8229600" cy="1143000"/>
          </a:xfrm>
        </p:spPr>
        <p:txBody>
          <a:bodyPr>
            <a:normAutofit fontScale="90000"/>
          </a:bodyPr>
          <a:lstStyle/>
          <a:p>
            <a:pPr eaLnBrk="1" hangingPunct="1"/>
            <a:r>
              <a:rPr lang="en-US" sz="4000" smtClean="0"/>
              <a:t>AVR Timer/Counter 1</a:t>
            </a:r>
            <a:br>
              <a:rPr lang="en-US" sz="4000" smtClean="0"/>
            </a:br>
            <a:endParaRPr lang="en-US" sz="4000" smtClean="0"/>
          </a:p>
        </p:txBody>
      </p:sp>
      <p:sp>
        <p:nvSpPr>
          <p:cNvPr id="43012" name="Rectangle 3"/>
          <p:cNvSpPr>
            <a:spLocks noGrp="1" noChangeArrowheads="1"/>
          </p:cNvSpPr>
          <p:nvPr>
            <p:ph idx="1"/>
          </p:nvPr>
        </p:nvSpPr>
        <p:spPr>
          <a:xfrm>
            <a:off x="457200" y="1143000"/>
            <a:ext cx="8229600" cy="4525963"/>
          </a:xfrm>
        </p:spPr>
        <p:txBody>
          <a:bodyPr/>
          <a:lstStyle/>
          <a:p>
            <a:pPr eaLnBrk="1" hangingPunct="1">
              <a:lnSpc>
                <a:spcPct val="90000"/>
              </a:lnSpc>
              <a:buFontTx/>
              <a:buNone/>
            </a:pPr>
            <a:r>
              <a:rPr lang="en-US" sz="2800" smtClean="0"/>
              <a:t>– 16 Bit</a:t>
            </a:r>
          </a:p>
          <a:p>
            <a:pPr eaLnBrk="1" hangingPunct="1">
              <a:lnSpc>
                <a:spcPct val="90000"/>
              </a:lnSpc>
              <a:buFontTx/>
              <a:buNone/>
            </a:pPr>
            <a:r>
              <a:rPr lang="en-US" sz="2800" smtClean="0"/>
              <a:t>– Dual Comparators A,B (output captures)</a:t>
            </a:r>
          </a:p>
          <a:p>
            <a:pPr eaLnBrk="1" hangingPunct="1">
              <a:lnSpc>
                <a:spcPct val="90000"/>
              </a:lnSpc>
              <a:buFontTx/>
              <a:buNone/>
            </a:pPr>
            <a:r>
              <a:rPr lang="en-US" sz="2800" smtClean="0"/>
              <a:t>– Up Counter</a:t>
            </a:r>
          </a:p>
          <a:p>
            <a:pPr eaLnBrk="1" hangingPunct="1">
              <a:lnSpc>
                <a:spcPct val="90000"/>
              </a:lnSpc>
              <a:buFontTx/>
              <a:buNone/>
            </a:pPr>
            <a:r>
              <a:rPr lang="en-US" sz="2800" smtClean="0"/>
              <a:t>– Interrupt on:</a:t>
            </a:r>
          </a:p>
          <a:p>
            <a:pPr eaLnBrk="1" hangingPunct="1">
              <a:lnSpc>
                <a:spcPct val="90000"/>
              </a:lnSpc>
              <a:buFontTx/>
              <a:buNone/>
            </a:pPr>
            <a:r>
              <a:rPr lang="en-US" sz="2800" smtClean="0"/>
              <a:t>	• Overflow</a:t>
            </a:r>
          </a:p>
          <a:p>
            <a:pPr eaLnBrk="1" hangingPunct="1">
              <a:lnSpc>
                <a:spcPct val="90000"/>
              </a:lnSpc>
              <a:buFontTx/>
              <a:buNone/>
            </a:pPr>
            <a:r>
              <a:rPr lang="en-US" sz="2800" smtClean="0"/>
              <a:t>	• Compare A/B</a:t>
            </a:r>
          </a:p>
          <a:p>
            <a:pPr eaLnBrk="1" hangingPunct="1">
              <a:lnSpc>
                <a:spcPct val="90000"/>
              </a:lnSpc>
              <a:buFontTx/>
              <a:buNone/>
            </a:pPr>
            <a:r>
              <a:rPr lang="en-US" sz="2800" smtClean="0"/>
              <a:t>	• Input Capture of external event on ICP pin.</a:t>
            </a:r>
          </a:p>
          <a:p>
            <a:pPr eaLnBrk="1" hangingPunct="1">
              <a:lnSpc>
                <a:spcPct val="90000"/>
              </a:lnSpc>
              <a:buFontTx/>
              <a:buNone/>
            </a:pPr>
            <a:r>
              <a:rPr lang="en-US" sz="2800" smtClean="0"/>
              <a:t>– Can also act as an 8, 9 or 10 bit PWM Up-</a:t>
            </a:r>
          </a:p>
          <a:p>
            <a:pPr eaLnBrk="1" hangingPunct="1">
              <a:lnSpc>
                <a:spcPct val="90000"/>
              </a:lnSpc>
              <a:buFontTx/>
              <a:buNone/>
            </a:pPr>
            <a:r>
              <a:rPr lang="en-US" sz="2800" smtClean="0"/>
              <a:t>	Down Counter.</a:t>
            </a:r>
          </a:p>
          <a:p>
            <a:pPr eaLnBrk="1" hangingPunct="1">
              <a:lnSpc>
                <a:spcPct val="90000"/>
              </a:lnSpc>
              <a:buFontTx/>
              <a:buNone/>
            </a:pPr>
            <a:endParaRPr lang="en-US" sz="2800" smtClean="0"/>
          </a:p>
        </p:txBody>
      </p:sp>
      <p:sp>
        <p:nvSpPr>
          <p:cNvPr id="43010" name="Slide Number Placeholder 5"/>
          <p:cNvSpPr>
            <a:spLocks noGrp="1"/>
          </p:cNvSpPr>
          <p:nvPr>
            <p:ph type="sldNum" sz="quarter" idx="12"/>
          </p:nvPr>
        </p:nvSpPr>
        <p:spPr>
          <a:noFill/>
        </p:spPr>
        <p:txBody>
          <a:bodyPr/>
          <a:lstStyle/>
          <a:p>
            <a:fld id="{803ABCA6-B99A-4EF5-B90C-8EDD2926000A}" type="slidenum">
              <a:rPr lang="en-US"/>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2"/>
          </p:nvPr>
        </p:nvSpPr>
        <p:spPr>
          <a:noFill/>
        </p:spPr>
        <p:txBody>
          <a:bodyPr/>
          <a:lstStyle/>
          <a:p>
            <a:fld id="{23D05FEE-9E2E-4511-B2BB-E1692CE4A566}" type="slidenum">
              <a:rPr lang="en-US"/>
              <a:pPr/>
              <a:t>49</a:t>
            </a:fld>
            <a:endParaRPr lang="en-US"/>
          </a:p>
        </p:txBody>
      </p:sp>
      <p:sp>
        <p:nvSpPr>
          <p:cNvPr id="44035" name="Rectangle 2"/>
          <p:cNvSpPr>
            <a:spLocks noChangeArrowheads="1"/>
          </p:cNvSpPr>
          <p:nvPr/>
        </p:nvSpPr>
        <p:spPr bwMode="auto">
          <a:xfrm>
            <a:off x="838200" y="1074738"/>
            <a:ext cx="7620000" cy="5262562"/>
          </a:xfrm>
          <a:prstGeom prst="rect">
            <a:avLst/>
          </a:prstGeom>
          <a:noFill/>
          <a:ln w="9525">
            <a:noFill/>
            <a:miter lim="800000"/>
            <a:headEnd/>
            <a:tailEnd/>
          </a:ln>
        </p:spPr>
        <p:txBody>
          <a:bodyPr>
            <a:spAutoFit/>
          </a:bodyPr>
          <a:lstStyle/>
          <a:p>
            <a:r>
              <a:rPr lang="en-US" sz="2400"/>
              <a:t>The Input Capture unit of Timer/Counter captures external events and gives them a time-stamp indicating time of occurrence. </a:t>
            </a:r>
          </a:p>
          <a:p>
            <a:endParaRPr lang="en-US" sz="2400"/>
          </a:p>
          <a:p>
            <a:r>
              <a:rPr lang="en-US" sz="2400"/>
              <a:t>The external signal indicating an event, or multiple</a:t>
            </a:r>
          </a:p>
          <a:p>
            <a:r>
              <a:rPr lang="en-US" sz="2400"/>
              <a:t>events, can be applied via the ICP1 pin or alternatively, via the Analog Comparator unit.</a:t>
            </a:r>
          </a:p>
          <a:p>
            <a:endParaRPr lang="en-US" sz="2400"/>
          </a:p>
          <a:p>
            <a:r>
              <a:rPr lang="en-US" sz="2400"/>
              <a:t>The time-stamps can then be used to calculate frequency, duty-cycle, and other features of the signal applied. </a:t>
            </a:r>
          </a:p>
          <a:p>
            <a:endParaRPr lang="en-US" sz="2400"/>
          </a:p>
          <a:p>
            <a:r>
              <a:rPr lang="en-US" sz="2400"/>
              <a:t>Alternatively the time-stamps can be used for creating a log of the events.</a:t>
            </a:r>
          </a:p>
        </p:txBody>
      </p:sp>
      <p:sp>
        <p:nvSpPr>
          <p:cNvPr id="4" name="Rectangle 2"/>
          <p:cNvSpPr txBox="1">
            <a:spLocks noChangeArrowheads="1"/>
          </p:cNvSpPr>
          <p:nvPr/>
        </p:nvSpPr>
        <p:spPr>
          <a:xfrm>
            <a:off x="457200" y="304800"/>
            <a:ext cx="8229600" cy="762000"/>
          </a:xfrm>
          <a:prstGeom prst="rect">
            <a:avLst/>
          </a:prstGeom>
        </p:spPr>
        <p:txBody>
          <a:bodyPr/>
          <a:lstStyle/>
          <a:p>
            <a:pPr algn="ctr">
              <a:defRPr/>
            </a:pPr>
            <a:r>
              <a:rPr lang="en-US" sz="4000" kern="0">
                <a:solidFill>
                  <a:schemeClr val="tx2"/>
                </a:solidFill>
                <a:latin typeface="+mj-lt"/>
                <a:ea typeface="+mj-ea"/>
                <a:cs typeface="+mj-cs"/>
              </a:rPr>
              <a:t>AVR Timer/Counter 1</a:t>
            </a:r>
            <a:br>
              <a:rPr lang="en-US" sz="4000" kern="0">
                <a:solidFill>
                  <a:schemeClr val="tx2"/>
                </a:solidFill>
                <a:latin typeface="+mj-lt"/>
                <a:ea typeface="+mj-ea"/>
                <a:cs typeface="+mj-cs"/>
              </a:rPr>
            </a:br>
            <a:endParaRPr lang="en-US" sz="4000" kern="0" dirty="0">
              <a:solidFill>
                <a:schemeClr val="tx2"/>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p:cNvPicPr>
            <a:picLocks noChangeAspect="1" noChangeArrowheads="1"/>
          </p:cNvPicPr>
          <p:nvPr/>
        </p:nvPicPr>
        <p:blipFill>
          <a:blip r:embed="rId2" cstate="print"/>
          <a:srcRect/>
          <a:stretch>
            <a:fillRect/>
          </a:stretch>
        </p:blipFill>
        <p:spPr bwMode="auto">
          <a:xfrm>
            <a:off x="1214414" y="4857760"/>
            <a:ext cx="1214446" cy="1646026"/>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Sumber belajar :</a:t>
            </a:r>
          </a:p>
          <a:p>
            <a:pPr lvl="1"/>
            <a:r>
              <a:rPr lang="id-ID" sz="1800" b="1" dirty="0" smtClean="0">
                <a:solidFill>
                  <a:schemeClr val="tx1"/>
                </a:solidFill>
                <a:latin typeface="+mn-lt"/>
                <a:ea typeface="+mn-ea"/>
                <a:cs typeface="+mn-cs"/>
              </a:rPr>
              <a:t>Atmel AVR Microcontroller Primer: Programming and Interfacing by Steven F. Barrett</a:t>
            </a:r>
          </a:p>
          <a:p>
            <a:pPr lvl="1"/>
            <a:r>
              <a:rPr lang="id-ID" sz="1800" b="1" dirty="0" smtClean="0">
                <a:ea typeface="+mn-ea"/>
                <a:cs typeface="+mn-cs"/>
              </a:rPr>
              <a:t>Embedded C Programming and the Atmel AVR by Richard H Barnet</a:t>
            </a:r>
          </a:p>
          <a:p>
            <a:pPr lvl="1"/>
            <a:r>
              <a:rPr lang="id-ID" sz="1800" b="1" dirty="0" smtClean="0"/>
              <a:t>Introduction to Microprocessors and Microcontrollers by John Crisp</a:t>
            </a:r>
            <a:endParaRPr lang="id-ID" sz="1800" b="1" dirty="0" smtClean="0">
              <a:ea typeface="+mn-ea"/>
              <a:cs typeface="+mn-cs"/>
            </a:endParaRPr>
          </a:p>
          <a:p>
            <a:pPr lvl="1"/>
            <a:r>
              <a:rPr lang="id-ID" sz="1800" b="1" dirty="0" smtClean="0">
                <a:solidFill>
                  <a:schemeClr val="tx1"/>
                </a:solidFill>
                <a:latin typeface="+mn-lt"/>
                <a:ea typeface="+mn-ea"/>
                <a:cs typeface="+mn-cs"/>
              </a:rPr>
              <a:t>Pemrograman Mikrokontroler AVR ATMega 16 oleh Heri Andrianto</a:t>
            </a:r>
          </a:p>
          <a:p>
            <a:pPr lvl="1"/>
            <a:endParaRPr lang="id-ID" b="1" dirty="0" smtClean="0">
              <a:solidFill>
                <a:schemeClr val="tx1"/>
              </a:solidFill>
              <a:latin typeface="+mn-lt"/>
              <a:ea typeface="+mn-ea"/>
              <a:cs typeface="+mn-cs"/>
            </a:endParaRPr>
          </a:p>
          <a:p>
            <a:pPr lvl="1">
              <a:buNone/>
            </a:pPr>
            <a:endParaRPr lang="id-ID" sz="1050" b="1" dirty="0" smtClean="0">
              <a:solidFill>
                <a:schemeClr val="tx1"/>
              </a:solidFill>
              <a:latin typeface="+mn-lt"/>
              <a:ea typeface="+mn-ea"/>
              <a:cs typeface="+mn-cs"/>
            </a:endParaRPr>
          </a:p>
          <a:p>
            <a:pPr lvl="1"/>
            <a:endParaRPr lang="id-ID" dirty="0"/>
          </a:p>
        </p:txBody>
      </p:sp>
      <p:pic>
        <p:nvPicPr>
          <p:cNvPr id="43010" name="Picture 2"/>
          <p:cNvPicPr>
            <a:picLocks noChangeAspect="1" noChangeArrowheads="1"/>
          </p:cNvPicPr>
          <p:nvPr/>
        </p:nvPicPr>
        <p:blipFill>
          <a:blip r:embed="rId3"/>
          <a:srcRect/>
          <a:stretch>
            <a:fillRect/>
          </a:stretch>
        </p:blipFill>
        <p:spPr bwMode="auto">
          <a:xfrm>
            <a:off x="3929058" y="4857760"/>
            <a:ext cx="1285884" cy="1671631"/>
          </a:xfrm>
          <a:prstGeom prst="rect">
            <a:avLst/>
          </a:prstGeom>
          <a:noFill/>
          <a:ln w="9525">
            <a:noFill/>
            <a:miter lim="800000"/>
            <a:headEnd/>
            <a:tailEnd/>
          </a:ln>
          <a:effectLst/>
        </p:spPr>
      </p:pic>
      <p:pic>
        <p:nvPicPr>
          <p:cNvPr id="43011" name="Picture 3"/>
          <p:cNvPicPr>
            <a:picLocks noChangeAspect="1" noChangeArrowheads="1"/>
          </p:cNvPicPr>
          <p:nvPr/>
        </p:nvPicPr>
        <p:blipFill>
          <a:blip r:embed="rId4"/>
          <a:srcRect/>
          <a:stretch>
            <a:fillRect/>
          </a:stretch>
        </p:blipFill>
        <p:spPr bwMode="auto">
          <a:xfrm>
            <a:off x="2500298" y="4857760"/>
            <a:ext cx="1350817" cy="1671636"/>
          </a:xfrm>
          <a:prstGeom prst="rect">
            <a:avLst/>
          </a:prstGeom>
          <a:noFill/>
          <a:ln w="9525">
            <a:noFill/>
            <a:miter lim="800000"/>
            <a:headEnd/>
            <a:tailEnd/>
          </a:ln>
          <a:effectLst/>
        </p:spPr>
      </p:pic>
      <p:pic>
        <p:nvPicPr>
          <p:cNvPr id="59394" name="Picture 2" descr="C:\Documents and Settings\Abu Qoyyim\Application Data\PixelMetrics\CaptureWiz\Temp\2.jpg"/>
          <p:cNvPicPr>
            <a:picLocks noChangeAspect="1" noChangeArrowheads="1"/>
          </p:cNvPicPr>
          <p:nvPr/>
        </p:nvPicPr>
        <p:blipFill>
          <a:blip r:embed="rId5"/>
          <a:srcRect/>
          <a:stretch>
            <a:fillRect/>
          </a:stretch>
        </p:blipFill>
        <p:spPr bwMode="auto">
          <a:xfrm>
            <a:off x="5286380" y="4857760"/>
            <a:ext cx="1214446" cy="1643074"/>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fontScale="90000"/>
          </a:bodyPr>
          <a:lstStyle/>
          <a:p>
            <a:pPr eaLnBrk="1" hangingPunct="1"/>
            <a:r>
              <a:rPr lang="en-US" sz="4000" smtClean="0"/>
              <a:t>Timer 1 and Output Compare</a:t>
            </a:r>
            <a:br>
              <a:rPr lang="en-US" sz="4000" smtClean="0"/>
            </a:br>
            <a:endParaRPr lang="en-US" sz="4000" smtClean="0"/>
          </a:p>
        </p:txBody>
      </p:sp>
      <p:sp>
        <p:nvSpPr>
          <p:cNvPr id="45060" name="Rectangle 3"/>
          <p:cNvSpPr>
            <a:spLocks noGrp="1" noChangeArrowheads="1"/>
          </p:cNvSpPr>
          <p:nvPr>
            <p:ph idx="1"/>
          </p:nvPr>
        </p:nvSpPr>
        <p:spPr>
          <a:xfrm>
            <a:off x="428596" y="1357298"/>
            <a:ext cx="8229600" cy="4929222"/>
          </a:xfrm>
        </p:spPr>
        <p:txBody>
          <a:bodyPr>
            <a:normAutofit/>
          </a:bodyPr>
          <a:lstStyle/>
          <a:p>
            <a:pPr eaLnBrk="1" hangingPunct="1">
              <a:lnSpc>
                <a:spcPct val="80000"/>
              </a:lnSpc>
              <a:buFontTx/>
              <a:buNone/>
            </a:pPr>
            <a:r>
              <a:rPr lang="en-US" sz="2000" dirty="0" smtClean="0"/>
              <a:t>• The AVR  has two </a:t>
            </a:r>
            <a:r>
              <a:rPr lang="en-US" sz="2000" i="1" dirty="0" smtClean="0"/>
              <a:t>output compares </a:t>
            </a:r>
            <a:r>
              <a:rPr lang="en-US" sz="2000" dirty="0" smtClean="0"/>
              <a:t>(OCR1A/B) </a:t>
            </a:r>
          </a:p>
          <a:p>
            <a:pPr eaLnBrk="1" hangingPunct="1">
              <a:lnSpc>
                <a:spcPct val="80000"/>
              </a:lnSpc>
              <a:buFontTx/>
              <a:buNone/>
            </a:pPr>
            <a:r>
              <a:rPr lang="en-US" sz="2000" dirty="0" smtClean="0"/>
              <a:t>	– OCR1A/B are 16-bit registers</a:t>
            </a:r>
          </a:p>
          <a:p>
            <a:pPr eaLnBrk="1" hangingPunct="1">
              <a:lnSpc>
                <a:spcPct val="80000"/>
              </a:lnSpc>
              <a:buFontTx/>
              <a:buNone/>
            </a:pPr>
            <a:r>
              <a:rPr lang="en-US" sz="2000" dirty="0" smtClean="0"/>
              <a:t>	– When the value of OCR1A/OCR1B matches that of Timer1:</a:t>
            </a:r>
          </a:p>
          <a:p>
            <a:pPr eaLnBrk="1" hangingPunct="1">
              <a:lnSpc>
                <a:spcPct val="80000"/>
              </a:lnSpc>
              <a:buFontTx/>
              <a:buNone/>
            </a:pPr>
            <a:r>
              <a:rPr lang="en-US" sz="2000" dirty="0" smtClean="0"/>
              <a:t>		• A user-defined action can take place on the OC1A/OC1B pin 	  (set/clear/inv) i.e.,PD5 /PD4 need to set as output</a:t>
            </a:r>
          </a:p>
          <a:p>
            <a:pPr eaLnBrk="1" hangingPunct="1">
              <a:lnSpc>
                <a:spcPct val="80000"/>
              </a:lnSpc>
              <a:buFontTx/>
              <a:buNone/>
            </a:pPr>
            <a:r>
              <a:rPr lang="en-US" sz="2000" dirty="0" smtClean="0"/>
              <a:t>		• An interrupt can be triggered</a:t>
            </a:r>
          </a:p>
          <a:p>
            <a:pPr eaLnBrk="1" hangingPunct="1">
              <a:lnSpc>
                <a:spcPct val="80000"/>
              </a:lnSpc>
              <a:buFontTx/>
              <a:buNone/>
            </a:pPr>
            <a:r>
              <a:rPr lang="en-US" sz="2000" dirty="0" smtClean="0"/>
              <a:t>		• Timer1 can be cleared to zero</a:t>
            </a:r>
          </a:p>
          <a:p>
            <a:pPr eaLnBrk="1" hangingPunct="1">
              <a:lnSpc>
                <a:spcPct val="80000"/>
              </a:lnSpc>
              <a:buFontTx/>
              <a:buNone/>
            </a:pPr>
            <a:r>
              <a:rPr lang="en-US" sz="2000" dirty="0" smtClean="0"/>
              <a:t>	– Once set up, output compares operate continuously without</a:t>
            </a:r>
          </a:p>
          <a:p>
            <a:pPr eaLnBrk="1" hangingPunct="1">
              <a:lnSpc>
                <a:spcPct val="80000"/>
              </a:lnSpc>
              <a:buFontTx/>
              <a:buNone/>
            </a:pPr>
            <a:r>
              <a:rPr lang="en-US" sz="2000" dirty="0" smtClean="0"/>
              <a:t>	   software intervention</a:t>
            </a:r>
          </a:p>
          <a:p>
            <a:pPr eaLnBrk="1" hangingPunct="1">
              <a:lnSpc>
                <a:spcPct val="80000"/>
              </a:lnSpc>
              <a:buFontTx/>
              <a:buNone/>
            </a:pPr>
            <a:r>
              <a:rPr lang="en-US" sz="2000" dirty="0" smtClean="0"/>
              <a:t>	– Great for:</a:t>
            </a:r>
          </a:p>
          <a:p>
            <a:pPr eaLnBrk="1" hangingPunct="1">
              <a:lnSpc>
                <a:spcPct val="80000"/>
              </a:lnSpc>
              <a:buFontTx/>
              <a:buNone/>
            </a:pPr>
            <a:r>
              <a:rPr lang="en-US" sz="2000" dirty="0" smtClean="0"/>
              <a:t>		• Precise recurring timing</a:t>
            </a:r>
          </a:p>
          <a:p>
            <a:pPr eaLnBrk="1" hangingPunct="1">
              <a:lnSpc>
                <a:spcPct val="80000"/>
              </a:lnSpc>
              <a:buFontTx/>
              <a:buNone/>
            </a:pPr>
            <a:r>
              <a:rPr lang="en-US" sz="2000" dirty="0" smtClean="0"/>
              <a:t>		• Frequency/Tone generation (maybe sound effects)</a:t>
            </a:r>
          </a:p>
          <a:p>
            <a:pPr eaLnBrk="1" hangingPunct="1">
              <a:lnSpc>
                <a:spcPct val="80000"/>
              </a:lnSpc>
              <a:buFontTx/>
              <a:buNone/>
            </a:pPr>
            <a:r>
              <a:rPr lang="en-US" sz="2000" dirty="0" smtClean="0"/>
              <a:t>		• All kinds of digital signal generation</a:t>
            </a:r>
          </a:p>
          <a:p>
            <a:pPr eaLnBrk="1" hangingPunct="1">
              <a:lnSpc>
                <a:spcPct val="80000"/>
              </a:lnSpc>
              <a:buFontTx/>
              <a:buNone/>
            </a:pPr>
            <a:r>
              <a:rPr lang="en-US" sz="2000" dirty="0" smtClean="0"/>
              <a:t>		    – Infrared communications</a:t>
            </a:r>
          </a:p>
          <a:p>
            <a:pPr eaLnBrk="1" hangingPunct="1">
              <a:lnSpc>
                <a:spcPct val="80000"/>
              </a:lnSpc>
              <a:buFontTx/>
              <a:buNone/>
            </a:pPr>
            <a:r>
              <a:rPr lang="en-US" sz="2000" dirty="0" smtClean="0"/>
              <a:t>		    – Software-driven serial ports</a:t>
            </a:r>
          </a:p>
          <a:p>
            <a:pPr eaLnBrk="1" hangingPunct="1">
              <a:lnSpc>
                <a:spcPct val="80000"/>
              </a:lnSpc>
              <a:buFontTx/>
              <a:buNone/>
            </a:pPr>
            <a:endParaRPr lang="en-US" sz="2000" dirty="0" smtClean="0"/>
          </a:p>
        </p:txBody>
      </p:sp>
      <p:sp>
        <p:nvSpPr>
          <p:cNvPr id="45058" name="Slide Number Placeholder 5"/>
          <p:cNvSpPr>
            <a:spLocks noGrp="1"/>
          </p:cNvSpPr>
          <p:nvPr>
            <p:ph type="sldNum" sz="quarter" idx="12"/>
          </p:nvPr>
        </p:nvSpPr>
        <p:spPr>
          <a:noFill/>
        </p:spPr>
        <p:txBody>
          <a:bodyPr/>
          <a:lstStyle/>
          <a:p>
            <a:fld id="{B8114BE6-0685-4DD7-9ADC-C14F697A1292}" type="slidenum">
              <a:rPr lang="en-US"/>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fontScale="90000"/>
          </a:bodyPr>
          <a:lstStyle/>
          <a:p>
            <a:pPr eaLnBrk="1" hangingPunct="1"/>
            <a:r>
              <a:rPr lang="en-US" sz="4000" smtClean="0"/>
              <a:t>Timer 1 and PWM</a:t>
            </a:r>
            <a:br>
              <a:rPr lang="en-US" sz="4000" smtClean="0"/>
            </a:br>
            <a:endParaRPr lang="en-US" sz="4000" smtClean="0"/>
          </a:p>
        </p:txBody>
      </p:sp>
      <p:sp>
        <p:nvSpPr>
          <p:cNvPr id="46084" name="Rectangle 3"/>
          <p:cNvSpPr>
            <a:spLocks noGrp="1" noChangeArrowheads="1"/>
          </p:cNvSpPr>
          <p:nvPr>
            <p:ph idx="1"/>
          </p:nvPr>
        </p:nvSpPr>
        <p:spPr>
          <a:xfrm>
            <a:off x="428596" y="1285860"/>
            <a:ext cx="8229600" cy="4525963"/>
          </a:xfrm>
        </p:spPr>
        <p:txBody>
          <a:bodyPr/>
          <a:lstStyle/>
          <a:p>
            <a:pPr marL="609600" indent="-609600" eaLnBrk="1" hangingPunct="1">
              <a:buFontTx/>
              <a:buNone/>
            </a:pPr>
            <a:r>
              <a:rPr lang="en-US" sz="2400" dirty="0" smtClean="0"/>
              <a:t>• Pulse-Width Modulation</a:t>
            </a:r>
          </a:p>
          <a:p>
            <a:pPr marL="609600" indent="-609600" eaLnBrk="1" hangingPunct="1">
              <a:buFontTx/>
              <a:buNone/>
            </a:pPr>
            <a:r>
              <a:rPr lang="en-US" sz="2400" dirty="0" smtClean="0"/>
              <a:t>	– Useful for using digital circuits to 	achieve analog-	like control of motors, LEDs, etc</a:t>
            </a:r>
          </a:p>
          <a:p>
            <a:pPr marL="609600" indent="-609600" eaLnBrk="1" hangingPunct="1">
              <a:buFontTx/>
              <a:buNone/>
            </a:pPr>
            <a:r>
              <a:rPr lang="en-US" sz="2400" dirty="0" smtClean="0"/>
              <a:t>	– Timer 1 has two channels of PWM output on OCR1A 	and OCR1B</a:t>
            </a:r>
          </a:p>
          <a:p>
            <a:pPr marL="609600" indent="-609600" eaLnBrk="1" hangingPunct="1">
              <a:buFontTx/>
              <a:buNone/>
            </a:pPr>
            <a:endParaRPr lang="en-US" sz="2400" b="1" dirty="0" smtClean="0"/>
          </a:p>
        </p:txBody>
      </p:sp>
      <p:sp>
        <p:nvSpPr>
          <p:cNvPr id="46082" name="Slide Number Placeholder 5"/>
          <p:cNvSpPr>
            <a:spLocks noGrp="1"/>
          </p:cNvSpPr>
          <p:nvPr>
            <p:ph type="sldNum" sz="quarter" idx="12"/>
          </p:nvPr>
        </p:nvSpPr>
        <p:spPr>
          <a:noFill/>
        </p:spPr>
        <p:txBody>
          <a:bodyPr/>
          <a:lstStyle/>
          <a:p>
            <a:fld id="{B349EC5F-45A3-4053-B5D6-C23044E66299}" type="slidenum">
              <a:rPr lang="en-US"/>
              <a:pPr/>
              <a:t>51</a:t>
            </a:fld>
            <a:endParaRPr lang="en-US"/>
          </a:p>
        </p:txBody>
      </p:sp>
      <p:pic>
        <p:nvPicPr>
          <p:cNvPr id="46085" name="Picture 4"/>
          <p:cNvPicPr>
            <a:picLocks noChangeAspect="1" noChangeArrowheads="1"/>
          </p:cNvPicPr>
          <p:nvPr/>
        </p:nvPicPr>
        <p:blipFill>
          <a:blip r:embed="rId2"/>
          <a:srcRect/>
          <a:stretch>
            <a:fillRect/>
          </a:stretch>
        </p:blipFill>
        <p:spPr bwMode="auto">
          <a:xfrm>
            <a:off x="381000" y="3429000"/>
            <a:ext cx="8534400" cy="190182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fontScale="90000"/>
          </a:bodyPr>
          <a:lstStyle/>
          <a:p>
            <a:pPr eaLnBrk="1" hangingPunct="1"/>
            <a:r>
              <a:rPr lang="en-US" sz="4000" smtClean="0"/>
              <a:t>Timer Control: I/O space</a:t>
            </a:r>
            <a:br>
              <a:rPr lang="en-US" sz="4000" smtClean="0"/>
            </a:br>
            <a:endParaRPr lang="en-US" sz="4000" smtClean="0"/>
          </a:p>
        </p:txBody>
      </p:sp>
      <p:sp>
        <p:nvSpPr>
          <p:cNvPr id="47108" name="Rectangle 3"/>
          <p:cNvSpPr>
            <a:spLocks noGrp="1" noChangeArrowheads="1"/>
          </p:cNvSpPr>
          <p:nvPr>
            <p:ph idx="1"/>
          </p:nvPr>
        </p:nvSpPr>
        <p:spPr>
          <a:xfrm>
            <a:off x="381000" y="1295400"/>
            <a:ext cx="8229600" cy="4525963"/>
          </a:xfrm>
        </p:spPr>
        <p:txBody>
          <a:bodyPr>
            <a:normAutofit lnSpcReduction="10000"/>
          </a:bodyPr>
          <a:lstStyle/>
          <a:p>
            <a:pPr eaLnBrk="1" hangingPunct="1">
              <a:lnSpc>
                <a:spcPct val="90000"/>
              </a:lnSpc>
              <a:buFontTx/>
              <a:buNone/>
            </a:pPr>
            <a:r>
              <a:rPr lang="en-US" sz="2400" dirty="0" smtClean="0"/>
              <a:t>• Timer 0:</a:t>
            </a:r>
          </a:p>
          <a:p>
            <a:pPr eaLnBrk="1" hangingPunct="1">
              <a:lnSpc>
                <a:spcPct val="90000"/>
              </a:lnSpc>
              <a:buFontTx/>
              <a:buNone/>
            </a:pPr>
            <a:r>
              <a:rPr lang="en-US" sz="2400" dirty="0" smtClean="0"/>
              <a:t>	– Control Register (TCCR0) for clock selection, external clock or internal clock, </a:t>
            </a:r>
            <a:r>
              <a:rPr lang="en-US" sz="2400" dirty="0" err="1" smtClean="0"/>
              <a:t>prescaler</a:t>
            </a:r>
            <a:r>
              <a:rPr lang="en-US" sz="2400" dirty="0" smtClean="0"/>
              <a:t> etc.</a:t>
            </a:r>
          </a:p>
          <a:p>
            <a:pPr eaLnBrk="1" hangingPunct="1">
              <a:lnSpc>
                <a:spcPct val="90000"/>
              </a:lnSpc>
              <a:buFontTx/>
              <a:buNone/>
            </a:pPr>
            <a:r>
              <a:rPr lang="en-US" sz="2400" dirty="0" smtClean="0"/>
              <a:t>	– Timer/Counter</a:t>
            </a:r>
            <a:r>
              <a:rPr lang="id-ID" sz="2400" dirty="0" smtClean="0"/>
              <a:t> 0</a:t>
            </a:r>
            <a:r>
              <a:rPr lang="en-US" sz="2400" dirty="0" smtClean="0"/>
              <a:t>(TCNT0) holding counter value</a:t>
            </a:r>
          </a:p>
          <a:p>
            <a:pPr eaLnBrk="1" hangingPunct="1">
              <a:lnSpc>
                <a:spcPct val="90000"/>
              </a:lnSpc>
              <a:buFontTx/>
              <a:buNone/>
            </a:pPr>
            <a:r>
              <a:rPr lang="en-US" sz="2400" dirty="0" smtClean="0"/>
              <a:t>• Timer 1:</a:t>
            </a:r>
          </a:p>
          <a:p>
            <a:pPr eaLnBrk="1" hangingPunct="1">
              <a:lnSpc>
                <a:spcPct val="90000"/>
              </a:lnSpc>
              <a:buFontTx/>
              <a:buNone/>
            </a:pPr>
            <a:r>
              <a:rPr lang="en-US" sz="2400" dirty="0" smtClean="0"/>
              <a:t>	– Control Register A &amp; B (TCCR1A/B)</a:t>
            </a:r>
          </a:p>
          <a:p>
            <a:pPr eaLnBrk="1" hangingPunct="1">
              <a:lnSpc>
                <a:spcPct val="90000"/>
              </a:lnSpc>
              <a:buFontTx/>
              <a:buNone/>
            </a:pPr>
            <a:r>
              <a:rPr lang="en-US" sz="2400" dirty="0" smtClean="0"/>
              <a:t>	– Input Capture Register (ICR1)</a:t>
            </a:r>
          </a:p>
          <a:p>
            <a:pPr eaLnBrk="1" hangingPunct="1">
              <a:lnSpc>
                <a:spcPct val="90000"/>
              </a:lnSpc>
              <a:buFontTx/>
              <a:buNone/>
            </a:pPr>
            <a:r>
              <a:rPr lang="en-US" sz="2400" dirty="0" smtClean="0"/>
              <a:t>	– Timer/Counter</a:t>
            </a:r>
            <a:r>
              <a:rPr lang="id-ID" sz="2400" dirty="0" smtClean="0"/>
              <a:t> </a:t>
            </a:r>
            <a:r>
              <a:rPr lang="en-US" sz="2400" dirty="0" smtClean="0"/>
              <a:t>1 Output Compare Register A and B</a:t>
            </a:r>
          </a:p>
          <a:p>
            <a:pPr eaLnBrk="1" hangingPunct="1">
              <a:lnSpc>
                <a:spcPct val="90000"/>
              </a:lnSpc>
              <a:buFontTx/>
              <a:buNone/>
            </a:pPr>
            <a:r>
              <a:rPr lang="en-US" sz="2400" dirty="0" smtClean="0"/>
              <a:t>	   (OCR1A/B)</a:t>
            </a:r>
          </a:p>
          <a:p>
            <a:pPr eaLnBrk="1" hangingPunct="1">
              <a:lnSpc>
                <a:spcPct val="90000"/>
              </a:lnSpc>
              <a:buFontTx/>
              <a:buNone/>
            </a:pPr>
            <a:r>
              <a:rPr lang="en-US" sz="2400" dirty="0" smtClean="0"/>
              <a:t>	– Timer/Counter</a:t>
            </a:r>
            <a:r>
              <a:rPr lang="id-ID" sz="2400" dirty="0" smtClean="0"/>
              <a:t> </a:t>
            </a:r>
            <a:r>
              <a:rPr lang="en-US" sz="2400" dirty="0" smtClean="0"/>
              <a:t>1 (TCNT1)</a:t>
            </a:r>
          </a:p>
          <a:p>
            <a:pPr eaLnBrk="1" hangingPunct="1">
              <a:lnSpc>
                <a:spcPct val="90000"/>
              </a:lnSpc>
              <a:buFontTx/>
              <a:buNone/>
            </a:pPr>
            <a:r>
              <a:rPr lang="en-US" sz="2400" dirty="0" smtClean="0"/>
              <a:t>• Timer Interrupt Registers (Mask and Flag Registers) are Common to Both Timers</a:t>
            </a:r>
          </a:p>
          <a:p>
            <a:pPr eaLnBrk="1" hangingPunct="1">
              <a:lnSpc>
                <a:spcPct val="90000"/>
              </a:lnSpc>
              <a:buFontTx/>
              <a:buNone/>
            </a:pPr>
            <a:endParaRPr lang="en-US" sz="2400" dirty="0" smtClean="0"/>
          </a:p>
        </p:txBody>
      </p:sp>
      <p:sp>
        <p:nvSpPr>
          <p:cNvPr id="47106" name="Slide Number Placeholder 5"/>
          <p:cNvSpPr>
            <a:spLocks noGrp="1"/>
          </p:cNvSpPr>
          <p:nvPr>
            <p:ph type="sldNum" sz="quarter" idx="12"/>
          </p:nvPr>
        </p:nvSpPr>
        <p:spPr>
          <a:noFill/>
        </p:spPr>
        <p:txBody>
          <a:bodyPr/>
          <a:lstStyle/>
          <a:p>
            <a:fld id="{9177A6DD-B210-4F1A-AD48-40F4378BA25A}" type="slidenum">
              <a:rPr lang="en-US"/>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fontScale="90000"/>
          </a:bodyPr>
          <a:lstStyle/>
          <a:p>
            <a:pPr eaLnBrk="1" hangingPunct="1"/>
            <a:r>
              <a:rPr lang="en-US" sz="4000" smtClean="0"/>
              <a:t>AVR Timer/Counter Sources</a:t>
            </a:r>
            <a:br>
              <a:rPr lang="en-US" sz="4000" smtClean="0"/>
            </a:br>
            <a:endParaRPr lang="en-US" sz="4000" smtClean="0"/>
          </a:p>
        </p:txBody>
      </p:sp>
      <p:sp>
        <p:nvSpPr>
          <p:cNvPr id="48132" name="Rectangle 3"/>
          <p:cNvSpPr>
            <a:spLocks noGrp="1" noChangeArrowheads="1"/>
          </p:cNvSpPr>
          <p:nvPr>
            <p:ph idx="1"/>
          </p:nvPr>
        </p:nvSpPr>
        <p:spPr>
          <a:xfrm>
            <a:off x="428596" y="1357298"/>
            <a:ext cx="8229600" cy="4525963"/>
          </a:xfrm>
        </p:spPr>
        <p:txBody>
          <a:bodyPr/>
          <a:lstStyle/>
          <a:p>
            <a:pPr eaLnBrk="1" hangingPunct="1">
              <a:buFontTx/>
              <a:buNone/>
            </a:pPr>
            <a:r>
              <a:rPr lang="en-US" dirty="0" smtClean="0"/>
              <a:t>• Shut Off</a:t>
            </a:r>
          </a:p>
          <a:p>
            <a:pPr eaLnBrk="1" hangingPunct="1">
              <a:buFontTx/>
              <a:buNone/>
            </a:pPr>
            <a:r>
              <a:rPr lang="en-US" dirty="0" smtClean="0"/>
              <a:t>• CPU frequency divided by 1,8,64,256,1024</a:t>
            </a:r>
          </a:p>
          <a:p>
            <a:pPr>
              <a:buNone/>
            </a:pPr>
            <a:r>
              <a:rPr lang="en-US" dirty="0" smtClean="0"/>
              <a:t>• At 8MHz that’s: 1/8</a:t>
            </a:r>
            <a:r>
              <a:rPr lang="el-GR" dirty="0" smtClean="0"/>
              <a:t>μ</a:t>
            </a:r>
            <a:r>
              <a:rPr lang="en-US" dirty="0" smtClean="0"/>
              <a:t>s, 1</a:t>
            </a:r>
            <a:r>
              <a:rPr lang="el-GR" dirty="0" smtClean="0"/>
              <a:t> μ</a:t>
            </a:r>
            <a:r>
              <a:rPr lang="en-US" dirty="0" smtClean="0"/>
              <a:t>s, 8</a:t>
            </a:r>
            <a:r>
              <a:rPr lang="el-GR" dirty="0" smtClean="0"/>
              <a:t> μ</a:t>
            </a:r>
            <a:r>
              <a:rPr lang="en-US" dirty="0" smtClean="0"/>
              <a:t>s, 32</a:t>
            </a:r>
            <a:r>
              <a:rPr lang="el-GR" dirty="0" smtClean="0"/>
              <a:t> μ</a:t>
            </a:r>
            <a:r>
              <a:rPr lang="en-US" dirty="0" smtClean="0"/>
              <a:t>s, 128</a:t>
            </a:r>
            <a:r>
              <a:rPr lang="el-GR" dirty="0" smtClean="0"/>
              <a:t> μ</a:t>
            </a:r>
            <a:r>
              <a:rPr lang="en-US" dirty="0" smtClean="0"/>
              <a:t>s</a:t>
            </a:r>
          </a:p>
          <a:p>
            <a:pPr eaLnBrk="1" hangingPunct="1">
              <a:buFontTx/>
              <a:buNone/>
            </a:pPr>
            <a:r>
              <a:rPr lang="en-US" dirty="0" smtClean="0"/>
              <a:t>• External Input (rising or falling).</a:t>
            </a:r>
          </a:p>
          <a:p>
            <a:pPr eaLnBrk="1" hangingPunct="1">
              <a:buFontTx/>
              <a:buNone/>
            </a:pPr>
            <a:endParaRPr lang="en-US" dirty="0" smtClean="0"/>
          </a:p>
          <a:p>
            <a:pPr eaLnBrk="1" hangingPunct="1">
              <a:buFontTx/>
              <a:buNone/>
            </a:pPr>
            <a:endParaRPr lang="en-US" dirty="0" smtClean="0"/>
          </a:p>
        </p:txBody>
      </p:sp>
      <p:sp>
        <p:nvSpPr>
          <p:cNvPr id="48130" name="Slide Number Placeholder 5"/>
          <p:cNvSpPr>
            <a:spLocks noGrp="1"/>
          </p:cNvSpPr>
          <p:nvPr>
            <p:ph type="sldNum" sz="quarter" idx="12"/>
          </p:nvPr>
        </p:nvSpPr>
        <p:spPr>
          <a:noFill/>
        </p:spPr>
        <p:txBody>
          <a:bodyPr/>
          <a:lstStyle/>
          <a:p>
            <a:fld id="{97C1AE92-4E4C-4840-B1C5-D2034612F828}" type="slidenum">
              <a:rPr lang="en-US"/>
              <a:pPr/>
              <a:t>53</a:t>
            </a:fld>
            <a:endParaRPr lang="en-US"/>
          </a:p>
        </p:txBody>
      </p:sp>
      <p:pic>
        <p:nvPicPr>
          <p:cNvPr id="48133" name="Picture 4"/>
          <p:cNvPicPr>
            <a:picLocks noChangeAspect="1" noChangeArrowheads="1"/>
          </p:cNvPicPr>
          <p:nvPr/>
        </p:nvPicPr>
        <p:blipFill>
          <a:blip r:embed="rId2"/>
          <a:srcRect/>
          <a:stretch>
            <a:fillRect/>
          </a:stretch>
        </p:blipFill>
        <p:spPr bwMode="auto">
          <a:xfrm>
            <a:off x="304800" y="3810000"/>
            <a:ext cx="8524875" cy="246697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fontScale="90000"/>
          </a:bodyPr>
          <a:lstStyle/>
          <a:p>
            <a:pPr eaLnBrk="1" hangingPunct="1"/>
            <a:r>
              <a:rPr lang="en-US" sz="4000" smtClean="0"/>
              <a:t>Interrupts</a:t>
            </a:r>
            <a:br>
              <a:rPr lang="en-US" sz="4000" smtClean="0"/>
            </a:br>
            <a:endParaRPr lang="en-US" sz="4000" smtClean="0"/>
          </a:p>
        </p:txBody>
      </p:sp>
      <p:sp>
        <p:nvSpPr>
          <p:cNvPr id="49156" name="Rectangle 3"/>
          <p:cNvSpPr>
            <a:spLocks noGrp="1" noChangeArrowheads="1"/>
          </p:cNvSpPr>
          <p:nvPr>
            <p:ph idx="1"/>
          </p:nvPr>
        </p:nvSpPr>
        <p:spPr/>
        <p:txBody>
          <a:bodyPr/>
          <a:lstStyle/>
          <a:p>
            <a:pPr eaLnBrk="1" hangingPunct="1">
              <a:lnSpc>
                <a:spcPct val="80000"/>
              </a:lnSpc>
              <a:buFontTx/>
              <a:buNone/>
            </a:pPr>
            <a:r>
              <a:rPr lang="en-US" sz="2400" smtClean="0"/>
              <a:t>• Interrupts halt normal code execution in order to go do something more important or time sensitive</a:t>
            </a:r>
          </a:p>
          <a:p>
            <a:pPr eaLnBrk="1" hangingPunct="1">
              <a:lnSpc>
                <a:spcPct val="80000"/>
              </a:lnSpc>
              <a:buFontTx/>
              <a:buNone/>
            </a:pPr>
            <a:r>
              <a:rPr lang="en-US" sz="2400" smtClean="0"/>
              <a:t>• Interrupt “Handlers”</a:t>
            </a:r>
          </a:p>
          <a:p>
            <a:pPr eaLnBrk="1" hangingPunct="1">
              <a:lnSpc>
                <a:spcPct val="80000"/>
              </a:lnSpc>
              <a:buFontTx/>
              <a:buNone/>
            </a:pPr>
            <a:r>
              <a:rPr lang="en-US" sz="2400" smtClean="0"/>
              <a:t>	– Using the Interrupt Vectors</a:t>
            </a:r>
          </a:p>
          <a:p>
            <a:pPr eaLnBrk="1" hangingPunct="1">
              <a:lnSpc>
                <a:spcPct val="80000"/>
              </a:lnSpc>
              <a:buFontTx/>
              <a:buNone/>
            </a:pPr>
            <a:r>
              <a:rPr lang="en-US" sz="2400" smtClean="0"/>
              <a:t>• Interrupts are used for:</a:t>
            </a:r>
          </a:p>
          <a:p>
            <a:pPr eaLnBrk="1" hangingPunct="1">
              <a:lnSpc>
                <a:spcPct val="80000"/>
              </a:lnSpc>
              <a:buFontTx/>
              <a:buNone/>
            </a:pPr>
            <a:r>
              <a:rPr lang="en-US" sz="2400" smtClean="0"/>
              <a:t>	– RESET</a:t>
            </a:r>
          </a:p>
          <a:p>
            <a:pPr eaLnBrk="1" hangingPunct="1">
              <a:lnSpc>
                <a:spcPct val="80000"/>
              </a:lnSpc>
              <a:buFontTx/>
              <a:buNone/>
            </a:pPr>
            <a:r>
              <a:rPr lang="en-US" sz="2400" smtClean="0"/>
              <a:t>	– Timers and Time-Critical Code</a:t>
            </a:r>
          </a:p>
          <a:p>
            <a:pPr eaLnBrk="1" hangingPunct="1">
              <a:lnSpc>
                <a:spcPct val="80000"/>
              </a:lnSpc>
              <a:buFontTx/>
              <a:buNone/>
            </a:pPr>
            <a:r>
              <a:rPr lang="en-US" sz="2400" smtClean="0"/>
              <a:t>	– Hardware signaling</a:t>
            </a:r>
          </a:p>
          <a:p>
            <a:pPr eaLnBrk="1" hangingPunct="1">
              <a:lnSpc>
                <a:spcPct val="80000"/>
              </a:lnSpc>
              <a:buFontTx/>
              <a:buNone/>
            </a:pPr>
            <a:r>
              <a:rPr lang="en-US" sz="2400" smtClean="0"/>
              <a:t>		• “I’m done”</a:t>
            </a:r>
          </a:p>
          <a:p>
            <a:pPr eaLnBrk="1" hangingPunct="1">
              <a:lnSpc>
                <a:spcPct val="80000"/>
              </a:lnSpc>
              <a:buFontTx/>
              <a:buNone/>
            </a:pPr>
            <a:r>
              <a:rPr lang="en-US" sz="2400" smtClean="0"/>
              <a:t>		• “Something’s happened that you want to know 	    about”</a:t>
            </a:r>
          </a:p>
          <a:p>
            <a:pPr eaLnBrk="1" hangingPunct="1">
              <a:lnSpc>
                <a:spcPct val="80000"/>
              </a:lnSpc>
              <a:buFontTx/>
              <a:buNone/>
            </a:pPr>
            <a:r>
              <a:rPr lang="en-US" sz="2400" smtClean="0"/>
              <a:t>		• “I have something for you”</a:t>
            </a:r>
          </a:p>
          <a:p>
            <a:pPr eaLnBrk="1" hangingPunct="1">
              <a:lnSpc>
                <a:spcPct val="80000"/>
              </a:lnSpc>
              <a:buFontTx/>
              <a:buNone/>
            </a:pPr>
            <a:endParaRPr lang="en-US" sz="2400" smtClean="0"/>
          </a:p>
        </p:txBody>
      </p:sp>
      <p:sp>
        <p:nvSpPr>
          <p:cNvPr id="49154" name="Slide Number Placeholder 5"/>
          <p:cNvSpPr>
            <a:spLocks noGrp="1"/>
          </p:cNvSpPr>
          <p:nvPr>
            <p:ph type="sldNum" sz="quarter" idx="12"/>
          </p:nvPr>
        </p:nvSpPr>
        <p:spPr>
          <a:noFill/>
        </p:spPr>
        <p:txBody>
          <a:bodyPr/>
          <a:lstStyle/>
          <a:p>
            <a:fld id="{645C1551-FED4-486B-BE56-E93417C0B0AD}" type="slidenum">
              <a:rPr lang="en-US"/>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p:spPr>
        <p:txBody>
          <a:bodyPr/>
          <a:lstStyle/>
          <a:p>
            <a:fld id="{196E272D-6841-40D0-A296-CD9AD3F30EDB}" type="slidenum">
              <a:rPr lang="en-US"/>
              <a:pPr/>
              <a:t>55</a:t>
            </a:fld>
            <a:endParaRPr lang="en-US"/>
          </a:p>
        </p:txBody>
      </p:sp>
      <p:pic>
        <p:nvPicPr>
          <p:cNvPr id="50179" name="Picture 4" descr="IVtable"/>
          <p:cNvPicPr>
            <a:picLocks noChangeAspect="1" noChangeArrowheads="1"/>
          </p:cNvPicPr>
          <p:nvPr/>
        </p:nvPicPr>
        <p:blipFill>
          <a:blip r:embed="rId2"/>
          <a:srcRect/>
          <a:stretch>
            <a:fillRect/>
          </a:stretch>
        </p:blipFill>
        <p:spPr bwMode="auto">
          <a:xfrm>
            <a:off x="1347788" y="142875"/>
            <a:ext cx="6446837" cy="6570663"/>
          </a:xfrm>
          <a:prstGeom prst="rect">
            <a:avLst/>
          </a:prstGeom>
          <a:noFill/>
          <a:ln w="9525">
            <a:noFill/>
            <a:miter lim="800000"/>
            <a:headEnd/>
            <a:tailEnd/>
          </a:ln>
        </p:spPr>
      </p:pic>
      <p:sp>
        <p:nvSpPr>
          <p:cNvPr id="50180" name="Rectangle 5"/>
          <p:cNvSpPr>
            <a:spLocks noChangeArrowheads="1"/>
          </p:cNvSpPr>
          <p:nvPr/>
        </p:nvSpPr>
        <p:spPr bwMode="auto">
          <a:xfrm>
            <a:off x="1295400" y="152400"/>
            <a:ext cx="2971800" cy="228600"/>
          </a:xfrm>
          <a:prstGeom prst="rect">
            <a:avLst/>
          </a:prstGeom>
          <a:solidFill>
            <a:schemeClr val="bg1"/>
          </a:solidFill>
          <a:ln w="9525">
            <a:noFill/>
            <a:miter lim="800000"/>
            <a:headEnd/>
            <a:tailEnd/>
          </a:ln>
        </p:spPr>
        <p:txBody>
          <a:bodyPr wrap="none" anchor="ctr"/>
          <a:lstStyle/>
          <a:p>
            <a:endParaRPr lang="id-ID"/>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2"/>
          </p:nvPr>
        </p:nvSpPr>
        <p:spPr>
          <a:noFill/>
        </p:spPr>
        <p:txBody>
          <a:bodyPr/>
          <a:lstStyle/>
          <a:p>
            <a:fld id="{121F1027-8229-4C00-8EA9-77B45B1E0EBD}" type="slidenum">
              <a:rPr lang="en-US"/>
              <a:pPr/>
              <a:t>56</a:t>
            </a:fld>
            <a:endParaRPr lang="en-US"/>
          </a:p>
        </p:txBody>
      </p:sp>
      <p:sp>
        <p:nvSpPr>
          <p:cNvPr id="51203" name="TextBox 2"/>
          <p:cNvSpPr txBox="1">
            <a:spLocks noChangeArrowheads="1"/>
          </p:cNvSpPr>
          <p:nvPr/>
        </p:nvSpPr>
        <p:spPr bwMode="auto">
          <a:xfrm>
            <a:off x="762000" y="533400"/>
            <a:ext cx="7848600" cy="646113"/>
          </a:xfrm>
          <a:prstGeom prst="rect">
            <a:avLst/>
          </a:prstGeom>
          <a:noFill/>
          <a:ln w="9525">
            <a:noFill/>
            <a:miter lim="800000"/>
            <a:headEnd/>
            <a:tailEnd/>
          </a:ln>
        </p:spPr>
        <p:txBody>
          <a:bodyPr>
            <a:spAutoFit/>
          </a:bodyPr>
          <a:lstStyle/>
          <a:p>
            <a:r>
              <a:rPr lang="en-US" sz="3600"/>
              <a:t>Watchdog Timer: reset the MCU</a:t>
            </a:r>
          </a:p>
        </p:txBody>
      </p:sp>
      <p:pic>
        <p:nvPicPr>
          <p:cNvPr id="51204" name="Picture 2"/>
          <p:cNvPicPr>
            <a:picLocks noChangeAspect="1" noChangeArrowheads="1"/>
          </p:cNvPicPr>
          <p:nvPr/>
        </p:nvPicPr>
        <p:blipFill>
          <a:blip r:embed="rId2"/>
          <a:srcRect/>
          <a:stretch>
            <a:fillRect/>
          </a:stretch>
        </p:blipFill>
        <p:spPr bwMode="auto">
          <a:xfrm>
            <a:off x="381000" y="2293938"/>
            <a:ext cx="6781800" cy="4564062"/>
          </a:xfrm>
          <a:prstGeom prst="rect">
            <a:avLst/>
          </a:prstGeom>
          <a:noFill/>
          <a:ln w="9525">
            <a:noFill/>
            <a:miter lim="800000"/>
            <a:headEnd/>
            <a:tailEnd/>
          </a:ln>
        </p:spPr>
      </p:pic>
      <p:sp>
        <p:nvSpPr>
          <p:cNvPr id="51205" name="Rectangle 4"/>
          <p:cNvSpPr>
            <a:spLocks noChangeArrowheads="1"/>
          </p:cNvSpPr>
          <p:nvPr/>
        </p:nvSpPr>
        <p:spPr bwMode="auto">
          <a:xfrm>
            <a:off x="533400" y="1219200"/>
            <a:ext cx="7924800" cy="954088"/>
          </a:xfrm>
          <a:prstGeom prst="rect">
            <a:avLst/>
          </a:prstGeom>
          <a:noFill/>
          <a:ln w="9525">
            <a:noFill/>
            <a:miter lim="800000"/>
            <a:headEnd/>
            <a:tailEnd/>
          </a:ln>
        </p:spPr>
        <p:txBody>
          <a:bodyPr>
            <a:spAutoFit/>
          </a:bodyPr>
          <a:lstStyle/>
          <a:p>
            <a:r>
              <a:rPr lang="en-US" sz="2800"/>
              <a:t>The Watchdog Timer is clocked from a separate On-chip Oscillator which runs at 1 MHz</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a:noFill/>
        </p:spPr>
        <p:txBody>
          <a:bodyPr/>
          <a:lstStyle/>
          <a:p>
            <a:fld id="{AA3667C3-57F0-41D5-8DA5-137711E2BB4A}" type="slidenum">
              <a:rPr lang="en-US"/>
              <a:pPr/>
              <a:t>57</a:t>
            </a:fld>
            <a:endParaRPr lang="en-US"/>
          </a:p>
        </p:txBody>
      </p:sp>
      <p:sp>
        <p:nvSpPr>
          <p:cNvPr id="52227" name="Text Box 4"/>
          <p:cNvSpPr txBox="1">
            <a:spLocks noChangeArrowheads="1"/>
          </p:cNvSpPr>
          <p:nvPr/>
        </p:nvSpPr>
        <p:spPr bwMode="auto">
          <a:xfrm>
            <a:off x="1279525" y="1382713"/>
            <a:ext cx="6954838" cy="701675"/>
          </a:xfrm>
          <a:prstGeom prst="rect">
            <a:avLst/>
          </a:prstGeom>
          <a:noFill/>
          <a:ln w="9525">
            <a:noFill/>
            <a:miter lim="800000"/>
            <a:headEnd/>
            <a:tailEnd/>
          </a:ln>
        </p:spPr>
        <p:txBody>
          <a:bodyPr wrap="none">
            <a:spAutoFit/>
          </a:bodyPr>
          <a:lstStyle/>
          <a:p>
            <a:r>
              <a:rPr lang="en-US"/>
              <a:t>Reading Assignment: </a:t>
            </a:r>
          </a:p>
          <a:p>
            <a:r>
              <a:rPr lang="en-US"/>
              <a:t>Chapter 1 of Embedded C Programming and the Atmel AVR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Bobot Penilaian</a:t>
            </a:r>
            <a:endParaRPr lang="id-ID" dirty="0"/>
          </a:p>
        </p:txBody>
      </p:sp>
      <p:graphicFrame>
        <p:nvGraphicFramePr>
          <p:cNvPr id="4" name="Content Placeholder 3"/>
          <p:cNvGraphicFramePr>
            <a:graphicFrameLocks noGrp="1"/>
          </p:cNvGraphicFramePr>
          <p:nvPr>
            <p:ph idx="1"/>
          </p:nvPr>
        </p:nvGraphicFramePr>
        <p:xfrm>
          <a:off x="571472" y="2000240"/>
          <a:ext cx="6858047" cy="2690194"/>
        </p:xfrm>
        <a:graphic>
          <a:graphicData uri="http://schemas.openxmlformats.org/drawingml/2006/table">
            <a:tbl>
              <a:tblPr/>
              <a:tblGrid>
                <a:gridCol w="831863"/>
                <a:gridCol w="3168665"/>
                <a:gridCol w="2857519"/>
              </a:tblGrid>
              <a:tr h="689302">
                <a:tc>
                  <a:txBody>
                    <a:bodyPr/>
                    <a:lstStyle/>
                    <a:p>
                      <a:pPr algn="just">
                        <a:spcAft>
                          <a:spcPts val="0"/>
                        </a:spcAft>
                        <a:tabLst>
                          <a:tab pos="270510" algn="l"/>
                        </a:tabLst>
                      </a:pPr>
                      <a:r>
                        <a:rPr lang="id-ID" sz="2800" dirty="0">
                          <a:latin typeface="DejaVu Sans"/>
                          <a:ea typeface="Times New Roman"/>
                          <a:cs typeface="Times New Roman"/>
                        </a:rPr>
                        <a:t>No</a:t>
                      </a:r>
                      <a:endParaRPr lang="id-ID"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tabLst>
                          <a:tab pos="270510" algn="l"/>
                        </a:tabLst>
                      </a:pPr>
                      <a:r>
                        <a:rPr lang="id-ID" sz="2800" dirty="0">
                          <a:latin typeface="DejaVu Sans"/>
                          <a:ea typeface="Times New Roman"/>
                          <a:cs typeface="Times New Roman"/>
                        </a:rPr>
                        <a:t>Jenis penilaian</a:t>
                      </a:r>
                      <a:endParaRPr lang="id-ID"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tabLst>
                          <a:tab pos="270510" algn="l"/>
                        </a:tabLst>
                      </a:pPr>
                      <a:r>
                        <a:rPr lang="id-ID" sz="2800" dirty="0">
                          <a:latin typeface="DejaVu Sans"/>
                          <a:ea typeface="Times New Roman"/>
                          <a:cs typeface="Times New Roman"/>
                        </a:rPr>
                        <a:t>Skor maksimum</a:t>
                      </a:r>
                      <a:endParaRPr lang="id-ID"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500223">
                <a:tc>
                  <a:txBody>
                    <a:bodyPr/>
                    <a:lstStyle/>
                    <a:p>
                      <a:pPr algn="just">
                        <a:spcAft>
                          <a:spcPts val="0"/>
                        </a:spcAft>
                        <a:tabLst>
                          <a:tab pos="270510" algn="l"/>
                        </a:tabLst>
                      </a:pPr>
                      <a:r>
                        <a:rPr lang="id-ID" sz="2800">
                          <a:latin typeface="DejaVu Sans"/>
                          <a:ea typeface="Times New Roman"/>
                          <a:cs typeface="Times New Roman"/>
                        </a:rPr>
                        <a:t>1</a:t>
                      </a:r>
                      <a:endParaRPr lang="id-ID" sz="2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tabLst>
                          <a:tab pos="270510" algn="l"/>
                        </a:tabLst>
                      </a:pPr>
                      <a:r>
                        <a:rPr lang="id-ID" sz="2800" dirty="0">
                          <a:latin typeface="DejaVu Sans"/>
                          <a:ea typeface="Times New Roman"/>
                          <a:cs typeface="Times New Roman"/>
                        </a:rPr>
                        <a:t>Tugas</a:t>
                      </a:r>
                      <a:endParaRPr lang="id-ID"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70510" algn="l"/>
                        </a:tabLst>
                      </a:pPr>
                      <a:r>
                        <a:rPr lang="id-ID" sz="2800">
                          <a:latin typeface="DejaVu Sans"/>
                          <a:ea typeface="Times New Roman"/>
                          <a:cs typeface="Times New Roman"/>
                        </a:rPr>
                        <a:t>25 %</a:t>
                      </a:r>
                      <a:endParaRPr lang="id-ID" sz="2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00223">
                <a:tc>
                  <a:txBody>
                    <a:bodyPr/>
                    <a:lstStyle/>
                    <a:p>
                      <a:pPr algn="just">
                        <a:spcAft>
                          <a:spcPts val="0"/>
                        </a:spcAft>
                        <a:tabLst>
                          <a:tab pos="270510" algn="l"/>
                        </a:tabLst>
                      </a:pPr>
                      <a:r>
                        <a:rPr lang="id-ID" sz="2800">
                          <a:latin typeface="DejaVu Sans"/>
                          <a:ea typeface="Times New Roman"/>
                          <a:cs typeface="Times New Roman"/>
                        </a:rPr>
                        <a:t>2</a:t>
                      </a:r>
                      <a:endParaRPr lang="id-ID" sz="2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tabLst>
                          <a:tab pos="270510" algn="l"/>
                        </a:tabLst>
                      </a:pPr>
                      <a:r>
                        <a:rPr lang="id-ID" sz="2800" dirty="0">
                          <a:latin typeface="DejaVu Sans"/>
                          <a:ea typeface="Times New Roman"/>
                          <a:cs typeface="Times New Roman"/>
                        </a:rPr>
                        <a:t>Partisipasi individu</a:t>
                      </a:r>
                      <a:endParaRPr lang="id-ID"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70510" algn="l"/>
                        </a:tabLst>
                      </a:pPr>
                      <a:r>
                        <a:rPr lang="id-ID" sz="2800" dirty="0">
                          <a:latin typeface="DejaVu Sans"/>
                          <a:ea typeface="Times New Roman"/>
                          <a:cs typeface="Times New Roman"/>
                        </a:rPr>
                        <a:t>10 %</a:t>
                      </a:r>
                      <a:endParaRPr lang="id-ID"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00223">
                <a:tc>
                  <a:txBody>
                    <a:bodyPr/>
                    <a:lstStyle/>
                    <a:p>
                      <a:pPr algn="just">
                        <a:spcAft>
                          <a:spcPts val="0"/>
                        </a:spcAft>
                        <a:tabLst>
                          <a:tab pos="270510" algn="l"/>
                        </a:tabLst>
                      </a:pPr>
                      <a:r>
                        <a:rPr lang="id-ID" sz="2800">
                          <a:latin typeface="DejaVu Sans"/>
                          <a:ea typeface="Times New Roman"/>
                          <a:cs typeface="Times New Roman"/>
                        </a:rPr>
                        <a:t>3</a:t>
                      </a:r>
                      <a:endParaRPr lang="id-ID" sz="2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tabLst>
                          <a:tab pos="270510" algn="l"/>
                        </a:tabLst>
                      </a:pPr>
                      <a:r>
                        <a:rPr lang="id-ID" sz="2800">
                          <a:latin typeface="DejaVu Sans"/>
                          <a:ea typeface="Times New Roman"/>
                          <a:cs typeface="Times New Roman"/>
                        </a:rPr>
                        <a:t>UTS</a:t>
                      </a:r>
                      <a:endParaRPr lang="id-ID" sz="2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70510" algn="l"/>
                        </a:tabLst>
                      </a:pPr>
                      <a:r>
                        <a:rPr lang="id-ID" sz="2800" dirty="0">
                          <a:latin typeface="DejaVu Sans"/>
                          <a:ea typeface="Times New Roman"/>
                          <a:cs typeface="Times New Roman"/>
                        </a:rPr>
                        <a:t>30 %</a:t>
                      </a:r>
                      <a:endParaRPr lang="id-ID"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00223">
                <a:tc>
                  <a:txBody>
                    <a:bodyPr/>
                    <a:lstStyle/>
                    <a:p>
                      <a:pPr algn="just">
                        <a:spcAft>
                          <a:spcPts val="0"/>
                        </a:spcAft>
                        <a:tabLst>
                          <a:tab pos="270510" algn="l"/>
                        </a:tabLst>
                      </a:pPr>
                      <a:r>
                        <a:rPr lang="id-ID" sz="2800">
                          <a:latin typeface="DejaVu Sans"/>
                          <a:ea typeface="Times New Roman"/>
                          <a:cs typeface="Times New Roman"/>
                        </a:rPr>
                        <a:t>4</a:t>
                      </a:r>
                      <a:endParaRPr lang="id-ID" sz="2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tabLst>
                          <a:tab pos="270510" algn="l"/>
                        </a:tabLst>
                      </a:pPr>
                      <a:r>
                        <a:rPr lang="id-ID" sz="2800">
                          <a:latin typeface="DejaVu Sans"/>
                          <a:ea typeface="Times New Roman"/>
                          <a:cs typeface="Times New Roman"/>
                        </a:rPr>
                        <a:t>UAS</a:t>
                      </a:r>
                      <a:endParaRPr lang="id-ID" sz="2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70510" algn="l"/>
                        </a:tabLst>
                      </a:pPr>
                      <a:r>
                        <a:rPr lang="id-ID" sz="2800" dirty="0">
                          <a:latin typeface="DejaVu Sans"/>
                          <a:ea typeface="Times New Roman"/>
                          <a:cs typeface="Times New Roman"/>
                        </a:rPr>
                        <a:t>35 %</a:t>
                      </a:r>
                      <a:endParaRPr lang="id-ID"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Ketentuan Penilaian</a:t>
            </a:r>
            <a:endParaRPr lang="id-ID" dirty="0"/>
          </a:p>
        </p:txBody>
      </p:sp>
      <p:sp>
        <p:nvSpPr>
          <p:cNvPr id="3" name="Content Placeholder 2"/>
          <p:cNvSpPr>
            <a:spLocks noGrp="1"/>
          </p:cNvSpPr>
          <p:nvPr>
            <p:ph idx="1"/>
          </p:nvPr>
        </p:nvSpPr>
        <p:spPr/>
        <p:txBody>
          <a:bodyPr>
            <a:normAutofit lnSpcReduction="10000"/>
          </a:bodyPr>
          <a:lstStyle/>
          <a:p>
            <a:r>
              <a:rPr lang="id-ID" sz="2800" dirty="0" smtClean="0"/>
              <a:t>Tugas harus dilengkapi sebelum perkuliahan berakhir, jk tidak lengkap tidak boleh mengikuti ujian</a:t>
            </a:r>
          </a:p>
          <a:p>
            <a:r>
              <a:rPr lang="id-ID" sz="2800" dirty="0" smtClean="0"/>
              <a:t>Kehadiran kurang dari 75 % tdk boleh ikut ujian</a:t>
            </a:r>
          </a:p>
          <a:p>
            <a:r>
              <a:rPr lang="id-ID" sz="2800" dirty="0" smtClean="0"/>
              <a:t>Keterlambatan pengumpulan tugas dikenakan pengurangan nilai 10% tiap 1 minggu keterlambatan</a:t>
            </a:r>
          </a:p>
          <a:p>
            <a:r>
              <a:rPr lang="id-ID" sz="2800" dirty="0" smtClean="0"/>
              <a:t>UAS dan UTS bisa diperbaiki dengan soal yg sama dikumpulkan max 1 x 24 jam dan tdk boleh diwakilkan, tdk boleh diketik apalagi fotocopy</a:t>
            </a:r>
          </a:p>
          <a:p>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 </a:t>
            </a:r>
            <a:endParaRPr lang="id-ID" dirty="0"/>
          </a:p>
        </p:txBody>
      </p:sp>
      <p:sp>
        <p:nvSpPr>
          <p:cNvPr id="3" name="Content Placeholder 2"/>
          <p:cNvSpPr>
            <a:spLocks noGrp="1"/>
          </p:cNvSpPr>
          <p:nvPr>
            <p:ph idx="1"/>
          </p:nvPr>
        </p:nvSpPr>
        <p:spPr/>
        <p:txBody>
          <a:bodyPr/>
          <a:lstStyle/>
          <a:p>
            <a:r>
              <a:rPr lang="id-ID" dirty="0" smtClean="0"/>
              <a:t>Arsitektur ATMega16</a:t>
            </a:r>
          </a:p>
          <a:p>
            <a:r>
              <a:rPr lang="id-ID" dirty="0" smtClean="0"/>
              <a:t>Pemrograman C</a:t>
            </a:r>
          </a:p>
          <a:p>
            <a:r>
              <a:rPr lang="id-ID" dirty="0" smtClean="0"/>
              <a:t>Pengenalan Codevision &amp; Proteus</a:t>
            </a:r>
          </a:p>
          <a:p>
            <a:r>
              <a:rPr lang="id-ID" dirty="0" smtClean="0"/>
              <a:t>Input output</a:t>
            </a:r>
          </a:p>
          <a:p>
            <a:r>
              <a:rPr lang="id-ID" dirty="0" smtClean="0"/>
              <a:t>Interupt</a:t>
            </a:r>
          </a:p>
          <a:p>
            <a:r>
              <a:rPr lang="id-ID" dirty="0" smtClean="0"/>
              <a:t>ADC</a:t>
            </a:r>
          </a:p>
          <a:p>
            <a:r>
              <a:rPr lang="id-ID" dirty="0" smtClean="0"/>
              <a:t>Timer dan Counter</a:t>
            </a:r>
          </a:p>
          <a:p>
            <a:r>
              <a:rPr lang="id-ID" dirty="0" smtClean="0"/>
              <a:t>LCD</a:t>
            </a:r>
          </a:p>
          <a:p>
            <a:r>
              <a:rPr lang="id-ID" dirty="0" smtClean="0"/>
              <a:t>Aplikasi Kendali Motor</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TERMINOLOGY</a:t>
            </a:r>
          </a:p>
        </p:txBody>
      </p:sp>
      <p:sp>
        <p:nvSpPr>
          <p:cNvPr id="4099" name="Rectangle 3"/>
          <p:cNvSpPr>
            <a:spLocks noGrp="1" noChangeArrowheads="1"/>
          </p:cNvSpPr>
          <p:nvPr>
            <p:ph type="body" idx="1"/>
          </p:nvPr>
        </p:nvSpPr>
        <p:spPr/>
        <p:txBody>
          <a:bodyPr/>
          <a:lstStyle/>
          <a:p>
            <a:pPr>
              <a:lnSpc>
                <a:spcPct val="90000"/>
              </a:lnSpc>
            </a:pPr>
            <a:r>
              <a:rPr lang="en-US" sz="2100" dirty="0" smtClean="0"/>
              <a:t>Microcontroller vs. Microprocessor vs. Microcomputer</a:t>
            </a:r>
          </a:p>
          <a:p>
            <a:pPr>
              <a:lnSpc>
                <a:spcPct val="90000"/>
              </a:lnSpc>
            </a:pPr>
            <a:r>
              <a:rPr lang="en-US" sz="2100" dirty="0" smtClean="0"/>
              <a:t>A </a:t>
            </a:r>
            <a:r>
              <a:rPr lang="en-US" sz="2100" b="1" dirty="0" smtClean="0"/>
              <a:t>microprocessor</a:t>
            </a:r>
            <a:r>
              <a:rPr lang="en-US" sz="2100" dirty="0" smtClean="0"/>
              <a:t> is a central processing unit on a single chip. </a:t>
            </a:r>
          </a:p>
          <a:p>
            <a:pPr>
              <a:lnSpc>
                <a:spcPct val="90000"/>
              </a:lnSpc>
            </a:pPr>
            <a:r>
              <a:rPr lang="en-US" sz="2100" dirty="0" smtClean="0"/>
              <a:t>A microprocessor combined with support circuitry , peripheral I/O components and memory (RAM &amp; ROM) used to be called a “</a:t>
            </a:r>
            <a:r>
              <a:rPr lang="en-US" sz="2100" b="1" dirty="0" smtClean="0"/>
              <a:t>microcomputer</a:t>
            </a:r>
            <a:r>
              <a:rPr lang="en-US" sz="2100" dirty="0" smtClean="0"/>
              <a:t>.”</a:t>
            </a:r>
          </a:p>
          <a:p>
            <a:pPr>
              <a:lnSpc>
                <a:spcPct val="90000"/>
              </a:lnSpc>
            </a:pPr>
            <a:r>
              <a:rPr lang="en-US" sz="2100" dirty="0" smtClean="0"/>
              <a:t>A microprocessor where all the components mentioned above are combined on the same single chip that the microprocessor is on, is called a </a:t>
            </a:r>
            <a:r>
              <a:rPr lang="en-US" sz="2100" b="1" dirty="0" smtClean="0"/>
              <a:t>microcontroller</a:t>
            </a:r>
            <a:r>
              <a:rPr lang="en-US" sz="2100" dirty="0" smtClean="0"/>
              <a:t>. </a:t>
            </a:r>
          </a:p>
          <a:p>
            <a:pPr>
              <a:lnSpc>
                <a:spcPct val="90000"/>
              </a:lnSpc>
            </a:pPr>
            <a:r>
              <a:rPr lang="en-US" sz="2100" dirty="0" smtClean="0"/>
              <a:t>We will be using the </a:t>
            </a:r>
            <a:r>
              <a:rPr lang="en-US" sz="2100" b="1" dirty="0" smtClean="0"/>
              <a:t>ATMEGA </a:t>
            </a:r>
            <a:r>
              <a:rPr lang="id-ID" sz="2100" b="1" dirty="0" smtClean="0"/>
              <a:t>16</a:t>
            </a:r>
            <a:r>
              <a:rPr lang="en-US" sz="2100" b="1" dirty="0" smtClean="0"/>
              <a:t> microcontroller</a:t>
            </a:r>
            <a:r>
              <a:rPr lang="en-US" sz="2100" dirty="0" smtClean="0"/>
              <a:t>. </a:t>
            </a:r>
            <a:endParaRPr lang="en-US" sz="2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183</TotalTime>
  <Words>1607</Words>
  <Application>Microsoft Office PowerPoint</Application>
  <PresentationFormat>On-screen Show (4:3)</PresentationFormat>
  <Paragraphs>328</Paragraphs>
  <Slides>57</Slides>
  <Notes>5</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Flow</vt:lpstr>
      <vt:lpstr>Sistem Mikroprosesor II</vt:lpstr>
      <vt:lpstr>Sistem Mikroprosesor II</vt:lpstr>
      <vt:lpstr>Sistem Mikroprosesor II</vt:lpstr>
      <vt:lpstr>Sistem Mikroprosesor II</vt:lpstr>
      <vt:lpstr>PowerPoint Presentation</vt:lpstr>
      <vt:lpstr>Bobot Penilaian</vt:lpstr>
      <vt:lpstr>Ketentuan Penilaian</vt:lpstr>
      <vt:lpstr>Materi </vt:lpstr>
      <vt:lpstr>TERMINOLOGY</vt:lpstr>
      <vt:lpstr>Microcontrollers</vt:lpstr>
      <vt:lpstr>MICRCONTROLLER ARCHITECTURE</vt:lpstr>
      <vt:lpstr>MICRCONTROLLER ARCHITECTURE</vt:lpstr>
      <vt:lpstr>MICRCONTROLLER ARCHITECTURE</vt:lpstr>
      <vt:lpstr>MICRCONTROLLER ARCHITECTURE</vt:lpstr>
      <vt:lpstr>PowerPoint Presentation</vt:lpstr>
      <vt:lpstr>Alur pemrograman</vt:lpstr>
      <vt:lpstr>PowerPoint Presentation</vt:lpstr>
      <vt:lpstr>Proteus ISIS</vt:lpstr>
      <vt:lpstr>Downloader Microcontroller STK 500</vt:lpstr>
      <vt:lpstr>PowerPoint Presentation</vt:lpstr>
      <vt:lpstr>AVR Architecture</vt:lpstr>
      <vt:lpstr>AVR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AVR Memory Space</vt:lpstr>
      <vt:lpstr>AVR Addressing Modes </vt:lpstr>
      <vt:lpstr>Register Direct: 1 Register </vt:lpstr>
      <vt:lpstr>Register Direct: 2 Registers </vt:lpstr>
      <vt:lpstr>I/O Direct </vt:lpstr>
      <vt:lpstr>Data Direct </vt:lpstr>
      <vt:lpstr>Data Indirect </vt:lpstr>
      <vt:lpstr>Data Indirect w/ Displacement </vt:lpstr>
      <vt:lpstr>Data Indirect: Pre-Decrement </vt:lpstr>
      <vt:lpstr>Data Indirect: Post-Increment </vt:lpstr>
      <vt:lpstr>Status Register: SREG </vt:lpstr>
      <vt:lpstr>Interesting Instruction Examples: </vt:lpstr>
      <vt:lpstr>Timers: Why we need them </vt:lpstr>
      <vt:lpstr>AVR Timer/Counter 0 </vt:lpstr>
      <vt:lpstr>AVR Timer/Counter 0</vt:lpstr>
      <vt:lpstr>PowerPoint Presentation</vt:lpstr>
      <vt:lpstr>AVR Timer/Counter 1 </vt:lpstr>
      <vt:lpstr>PowerPoint Presentation</vt:lpstr>
      <vt:lpstr>Timer 1 and Output Compare </vt:lpstr>
      <vt:lpstr>Timer 1 and PWM </vt:lpstr>
      <vt:lpstr>Timer Control: I/O space </vt:lpstr>
      <vt:lpstr>AVR Timer/Counter Sources </vt:lpstr>
      <vt:lpstr>Interrupts </vt:lpstr>
      <vt:lpstr>PowerPoint Presentation</vt:lpstr>
      <vt:lpstr>PowerPoint Presentation</vt:lpstr>
      <vt:lpstr>PowerPoint Presentation</vt:lpstr>
    </vt:vector>
  </TitlesOfParts>
  <Company>Universitas Negeri Yogyakarta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Ilmawan Mustaqim</dc:creator>
  <cp:lastModifiedBy>Ilmawan Mustaqim</cp:lastModifiedBy>
  <cp:revision>20</cp:revision>
  <dcterms:created xsi:type="dcterms:W3CDTF">2011-05-03T15:41:57Z</dcterms:created>
  <dcterms:modified xsi:type="dcterms:W3CDTF">2011-07-17T15:23:48Z</dcterms:modified>
</cp:coreProperties>
</file>