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4" r:id="rId3"/>
    <p:sldId id="305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57" r:id="rId15"/>
    <p:sldId id="258" r:id="rId16"/>
    <p:sldId id="259" r:id="rId17"/>
    <p:sldId id="260" r:id="rId18"/>
    <p:sldId id="261" r:id="rId19"/>
    <p:sldId id="269" r:id="rId20"/>
    <p:sldId id="263" r:id="rId21"/>
    <p:sldId id="264" r:id="rId22"/>
    <p:sldId id="265" r:id="rId23"/>
    <p:sldId id="266" r:id="rId24"/>
    <p:sldId id="267" r:id="rId25"/>
    <p:sldId id="268" r:id="rId26"/>
    <p:sldId id="270" r:id="rId27"/>
    <p:sldId id="272" r:id="rId28"/>
    <p:sldId id="273" r:id="rId29"/>
    <p:sldId id="271" r:id="rId30"/>
    <p:sldId id="276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77" r:id="rId40"/>
    <p:sldId id="306" r:id="rId41"/>
    <p:sldId id="307" r:id="rId42"/>
    <p:sldId id="278" r:id="rId43"/>
    <p:sldId id="308" r:id="rId44"/>
    <p:sldId id="309" r:id="rId45"/>
    <p:sldId id="279" r:id="rId46"/>
    <p:sldId id="302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0.wmf"/><Relationship Id="rId1" Type="http://schemas.openxmlformats.org/officeDocument/2006/relationships/image" Target="../media/image58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endParaRPr lang="id-ID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endParaRPr lang="id-ID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endParaRPr lang="id-ID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fld id="{5805071A-4993-435F-A33E-82641F14D0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endParaRPr lang="id-ID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endParaRPr lang="id-ID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endParaRPr lang="id-ID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fld id="{C4B6ACD3-6D4B-4C5C-96EA-BE0953C98E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4A70-D679-431C-AC7A-87BD79A8D534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CC330-A05C-4CDC-A4E6-4B5679515AC0}" type="slidenum">
              <a:rPr lang="en-US"/>
              <a:pPr/>
              <a:t>10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51AB4-1B8C-4545-827C-5E052A797569}" type="slidenum">
              <a:rPr lang="en-US"/>
              <a:pPr/>
              <a:t>11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F0137-C487-4735-A094-CBEC0138B2D4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898B9-CAAA-488B-A5BD-0758B96FABD2}" type="slidenum">
              <a:rPr lang="en-US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95AE1-C03C-43AC-A575-1B4C145DFCB5}" type="slidenum">
              <a:rPr lang="en-US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732A0-FCE8-4402-971A-B19569ACD2B9}" type="slidenum">
              <a:rPr lang="en-US"/>
              <a:pPr/>
              <a:t>15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9F6C1-9457-4086-A3FC-77E62C3C328C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EE1E1-FABC-438A-A137-C8EA0CA51082}" type="slidenum">
              <a:rPr lang="en-US"/>
              <a:pPr/>
              <a:t>17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99EA0-67DF-49D0-92C1-C7B4F4887F04}" type="slidenum">
              <a:rPr lang="en-US"/>
              <a:pPr/>
              <a:t>18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CB862-EEED-4100-A8C2-89A7DD534746}" type="slidenum">
              <a:rPr lang="en-US"/>
              <a:pPr/>
              <a:t>19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C86BD-E336-47A7-A714-53A883446F6E}" type="slidenum">
              <a:rPr lang="en-GB"/>
              <a:pPr/>
              <a:t>2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6967B-7F19-48E5-8BD7-CF9E63BD5524}" type="slidenum">
              <a:rPr lang="en-US"/>
              <a:pPr/>
              <a:t>20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4DA3C-C11E-458A-91C1-3E7394B2FC08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571E5-79D9-4EC7-9034-7101A64E40AF}" type="slidenum">
              <a:rPr lang="en-US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0264A-CE58-462C-93FD-F02FFB583E7D}" type="slidenum">
              <a:rPr lang="en-US"/>
              <a:pPr/>
              <a:t>23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9EE10-5F99-4E48-9618-DF4096170784}" type="slidenum">
              <a:rPr lang="en-US"/>
              <a:pPr/>
              <a:t>24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1E523-E427-42DA-992C-ADFBF1FDA931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7083F-3DC5-4BAE-A644-AD6DC96AC23B}" type="slidenum">
              <a:rPr lang="en-US"/>
              <a:pPr/>
              <a:t>26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92A06-416F-4AEF-8C72-DF515F7063B8}" type="slidenum">
              <a:rPr lang="en-US"/>
              <a:pPr/>
              <a:t>27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D2CC5-3BBC-41F3-A0DB-65D728612490}" type="slidenum">
              <a:rPr lang="en-US"/>
              <a:pPr/>
              <a:t>28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B9F92-6511-40EE-A2E4-F5F173502F19}" type="slidenum">
              <a:rPr lang="en-US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AFCDD-4EEB-477D-8A6C-139385407130}" type="slidenum">
              <a:rPr lang="en-GB"/>
              <a:pPr/>
              <a:t>3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CB859-88A9-4FA9-9755-5E441373EBC7}" type="slidenum">
              <a:rPr lang="en-US"/>
              <a:pPr/>
              <a:t>30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BE120-1D46-4C54-8734-A4BA92697834}" type="slidenum">
              <a:rPr lang="en-US"/>
              <a:pPr/>
              <a:t>31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0A1F2-B35C-4193-B3A7-9AFEC6D7E000}" type="slidenum">
              <a:rPr lang="en-US"/>
              <a:pPr/>
              <a:t>32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9EE34-62AA-4852-A561-78353CB4480A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D03E2-54A1-4E32-88A7-BC72798CAFEA}" type="slidenum">
              <a:rPr lang="en-US"/>
              <a:pPr/>
              <a:t>34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E718D-C701-40BD-BF52-7B9CDD64AE34}" type="slidenum">
              <a:rPr lang="en-US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30048-FDC8-4397-B105-FA18CE2728D1}" type="slidenum">
              <a:rPr lang="en-US"/>
              <a:pPr/>
              <a:t>36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0D1CA-FA0E-447C-B7AD-2C8C19AE2CD4}" type="slidenum">
              <a:rPr lang="en-US"/>
              <a:pPr/>
              <a:t>37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24D34-BEED-4342-B359-1D6D625E386F}" type="slidenum">
              <a:rPr lang="en-US"/>
              <a:pPr/>
              <a:t>38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EFB48-E61B-4F37-8FA5-3859FF2B7CDF}" type="slidenum">
              <a:rPr lang="en-US"/>
              <a:pPr/>
              <a:t>39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E4BCD-C51E-4110-B216-76F973A623E9}" type="slidenum">
              <a:rPr lang="en-US"/>
              <a:pPr/>
              <a:t>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D60ED-00A7-47A5-B639-F8C7DD9E20A0}" type="slidenum">
              <a:rPr lang="en-US"/>
              <a:pPr/>
              <a:t>42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94049-EFCB-4092-BBC7-B0E4CFA72B8C}" type="slidenum">
              <a:rPr lang="en-US"/>
              <a:pPr/>
              <a:t>45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B1C77-C585-4342-BBCB-17E1F6F74F7D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B59C77-111C-4844-86D9-4F0246BD28C6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55037-8DAF-4D5F-AECB-1065EF9838BB}" type="slidenum">
              <a:rPr lang="en-US"/>
              <a:pPr/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03C99-E3E1-4ACE-96DE-B9FA2E36E487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35279-52D0-49EF-8526-CF47151B0B67}" type="slidenum">
              <a:rPr lang="en-US"/>
              <a:pPr/>
              <a:t>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Arc 3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kumimoji="1" lang="id-ID" sz="2400" baseline="0">
              <a:latin typeface="Times New Roman" pitchFamily="18" charset="0"/>
            </a:endParaRPr>
          </a:p>
        </p:txBody>
      </p:sp>
      <p:pic>
        <p:nvPicPr>
          <p:cNvPr id="6" name="Picture 9" descr="j031214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j023351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1800" y="0"/>
            <a:ext cx="10922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lIns="92075" tIns="46038" rIns="92075" bIns="46038"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 lIns="92075" tIns="46038" rIns="92075" bIns="46038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 lIns="92075" tIns="46038" rIns="92075" bIns="46038" anchor="ctr"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 lIns="92075" tIns="46038" rIns="92075" bIns="46038" anchor="ctr"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 wrap="none" lIns="92075" tIns="46038" rIns="92075" bIns="46038" anchor="ctr"/>
          <a:lstStyle>
            <a:lvl1pPr>
              <a:defRPr/>
            </a:lvl1pPr>
          </a:lstStyle>
          <a:p>
            <a:fld id="{9CFC9AA0-9B5B-4669-B30C-46C592FB66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4F95-BB17-4AC9-B9CB-0E00EC815A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91C1D-F67F-4B02-81A9-AE6A982497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B12BE2-C751-44B7-9D1E-3B3E55D1FF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08FAE-6F23-4E96-875B-1D730CBBD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4BBB8-B19F-4C00-B2D1-2A59AF733F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5092-09EE-4192-A8ED-495BE30AD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72676-B60D-45FB-B8AE-C984B3460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4A245-5F17-4944-B73C-3685C4A8F8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AC75B-0631-4642-ABCA-6EC2E84B40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85F53-BAF1-4E0E-9110-5518054EAE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4A88C-BAE9-4F22-8B25-7854A98856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91531-0CC9-44DD-B8FE-0ECBAB745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8363D-7970-4F65-B665-FFD3C5DF38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01500-3808-486D-880E-87753478D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4" descr="j033908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5935663"/>
            <a:ext cx="9239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2" descr="j02335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51800" y="0"/>
            <a:ext cx="10922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3" descr="j031214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16002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endParaRPr lang="id-ID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id-ID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195BF506-F17D-4124-960B-BC25F88E82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8FB94-69A8-47AC-88E0-84DEC5962F5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228600"/>
            <a:ext cx="6399213" cy="1524000"/>
          </a:xfrm>
        </p:spPr>
        <p:txBody>
          <a:bodyPr/>
          <a:lstStyle/>
          <a:p>
            <a:pPr eaLnBrk="1" hangingPunct="1"/>
            <a:r>
              <a:rPr lang="en-US" smtClean="0"/>
              <a:t>Analisa</a:t>
            </a:r>
            <a:br>
              <a:rPr lang="en-US" smtClean="0"/>
            </a:br>
            <a:r>
              <a:rPr lang="en-US" smtClean="0"/>
              <a:t>Simpul &amp; Mesh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162800" cy="1752600"/>
          </a:xfrm>
        </p:spPr>
        <p:txBody>
          <a:bodyPr/>
          <a:lstStyle/>
          <a:p>
            <a:pPr eaLnBrk="1" hangingPunct="1"/>
            <a:r>
              <a:rPr lang="en-US" sz="1600" smtClean="0"/>
              <a:t>Department of Electrical Engineering,</a:t>
            </a:r>
          </a:p>
          <a:p>
            <a:pPr eaLnBrk="1" hangingPunct="1"/>
            <a:r>
              <a:rPr lang="en-US" sz="1600" smtClean="0"/>
              <a:t>University of Indonesia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2971800" y="1676400"/>
            <a:ext cx="6172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(Nodal &amp; Mesh Analysis)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96200" cy="4419600"/>
          </a:xfrm>
        </p:spPr>
        <p:txBody>
          <a:bodyPr/>
          <a:lstStyle/>
          <a:p>
            <a:pPr eaLnBrk="1" hangingPunct="1"/>
            <a:r>
              <a:rPr lang="en-US" smtClean="0"/>
              <a:t>Determine v &amp; solve completely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286000" y="2286000"/>
          <a:ext cx="4811713" cy="3867150"/>
        </p:xfrm>
        <a:graphic>
          <a:graphicData uri="http://schemas.openxmlformats.org/presentationml/2006/ole">
            <p:oleObj spid="_x0000_s4098" name="Equation" r:id="rId4" imgW="2590560" imgH="2082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Analysis: 4 nodes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391400" cy="4343400"/>
          </a:xfrm>
        </p:spPr>
        <p:txBody>
          <a:bodyPr/>
          <a:lstStyle/>
          <a:p>
            <a:pPr eaLnBrk="1" hangingPunct="1"/>
            <a:r>
              <a:rPr lang="en-US" smtClean="0"/>
              <a:t>Use Nodal Analysis; find </a:t>
            </a:r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2192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V="1">
            <a:off x="15240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1524000" y="4572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>
            <a:off x="1524000" y="2667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2514600" y="2362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2667000" y="2362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2819400" y="2667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V="1">
            <a:off x="2667000" y="26670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1524000" y="58674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33528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V="1">
            <a:off x="4038600" y="2362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4191000" y="2362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4191000" y="26670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4343400" y="26670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3352800" y="3962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>
            <a:off x="30480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3352800" y="4267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3048000" y="41148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68580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51816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5181600" y="3962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6858000" y="3962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>
            <a:off x="48768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>
            <a:off x="65532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4876800" y="41148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6553200" y="41148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5181600" y="4267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6858000" y="4267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1050925" y="36941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050925" y="43037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6994525" y="3694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5241925" y="3617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3565525" y="3998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2362200" y="2743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4267200" y="2743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6384925" y="36941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5161" name="Text Box 45"/>
          <p:cNvSpPr txBox="1">
            <a:spLocks noChangeArrowheads="1"/>
          </p:cNvSpPr>
          <p:nvPr/>
        </p:nvSpPr>
        <p:spPr bwMode="auto">
          <a:xfrm>
            <a:off x="822325" y="3998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97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105400" y="1600200"/>
          <a:ext cx="431800" cy="612775"/>
        </p:xfrm>
        <a:graphic>
          <a:graphicData uri="http://schemas.openxmlformats.org/presentationml/2006/ole">
            <p:oleObj spid="_x0000_s5122" name="Equation" r:id="rId4" imgW="15228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Analysis: 4 nodes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1,2 &amp; 3: identify all node voltages.</a:t>
            </a:r>
          </a:p>
          <a:p>
            <a:pPr eaLnBrk="1" hangingPunct="1"/>
            <a:endParaRPr lang="en-US" smtClean="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12192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15240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524000" y="4572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524000" y="2667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2514600" y="2362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667000" y="2362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819400" y="2667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2667000" y="26670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524000" y="58674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3528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V="1">
            <a:off x="4038600" y="2362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4191000" y="2362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4191000" y="26670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343400" y="26670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352800" y="3962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30480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352800" y="4267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048000" y="41148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68580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5181600" y="26670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5181600" y="3962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6858000" y="39624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48768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H="1">
            <a:off x="65532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4876800" y="41148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6553200" y="41148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181600" y="4267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6858000" y="4267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1050925" y="36941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1050925" y="43037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6994525" y="3694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5241925" y="3617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3565525" y="3998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362200" y="2743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267200" y="2743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6384925" y="36941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1279525" y="2322513"/>
            <a:ext cx="33972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260725" y="2246313"/>
            <a:ext cx="33972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089525" y="2246313"/>
            <a:ext cx="33972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3794125" y="5827713"/>
            <a:ext cx="33972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822325" y="3998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Analysis: 4 nodes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96200" cy="4419600"/>
          </a:xfrm>
        </p:spPr>
        <p:txBody>
          <a:bodyPr/>
          <a:lstStyle/>
          <a:p>
            <a:pPr eaLnBrk="1" hangingPunct="1"/>
            <a:r>
              <a:rPr lang="en-US" smtClean="0"/>
              <a:t>Determine v3 &amp; solve completely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905000" y="2133600"/>
          <a:ext cx="4576763" cy="4203700"/>
        </p:xfrm>
        <a:graphic>
          <a:graphicData uri="http://schemas.openxmlformats.org/presentationml/2006/ole">
            <p:oleObj spid="_x0000_s6146" name="Equation" r:id="rId4" imgW="2336760" imgH="2145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C487F-2612-4F50-A66D-735789C3F554}" type="slidenum">
              <a:rPr lang="en-US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533400"/>
          </a:xfrm>
        </p:spPr>
        <p:txBody>
          <a:bodyPr/>
          <a:lstStyle/>
          <a:p>
            <a:pPr eaLnBrk="1" hangingPunct="1"/>
            <a:r>
              <a:rPr lang="en-US" sz="2400" smtClean="0"/>
              <a:t>Gambar ulang rangkaian, untuk memperjelas simpul</a:t>
            </a:r>
          </a:p>
        </p:txBody>
      </p:sp>
      <p:pic>
        <p:nvPicPr>
          <p:cNvPr id="28677" name="Picture 4" descr="gb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600200"/>
            <a:ext cx="4338638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 descr="gb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191000"/>
            <a:ext cx="35861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C3A648-2087-4C14-A5F8-1ADB3BB331FF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smtClean="0"/>
              <a:t>Beri label tegangan &amp; tentukan node referensi</a:t>
            </a:r>
          </a:p>
        </p:txBody>
      </p:sp>
      <p:pic>
        <p:nvPicPr>
          <p:cNvPr id="29701" name="Picture 4" descr="gb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14600"/>
            <a:ext cx="441007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11F34-18BA-4654-8B2A-054D0D326957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/>
            <a:r>
              <a:rPr lang="en-US" smtClean="0"/>
              <a:t>V</a:t>
            </a:r>
            <a:r>
              <a:rPr lang="en-US" baseline="-25000" smtClean="0"/>
              <a:t>1</a:t>
            </a:r>
            <a:r>
              <a:rPr lang="en-US" smtClean="0"/>
              <a:t> = tegangan simpul 1 relatif terhadap simpul referensi</a:t>
            </a:r>
          </a:p>
          <a:p>
            <a:pPr eaLnBrk="1" hangingPunct="1"/>
            <a:r>
              <a:rPr lang="en-US" smtClean="0"/>
              <a:t>V</a:t>
            </a:r>
            <a:r>
              <a:rPr lang="en-US" baseline="-25000" smtClean="0"/>
              <a:t>2</a:t>
            </a:r>
            <a:r>
              <a:rPr lang="en-US" smtClean="0"/>
              <a:t> = tegangan simpul 2 relatif terhadap simpul referensi</a:t>
            </a:r>
          </a:p>
        </p:txBody>
      </p:sp>
      <p:pic>
        <p:nvPicPr>
          <p:cNvPr id="30725" name="Picture 4" descr="gb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200400"/>
            <a:ext cx="51054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7AA8E4-0CED-4BBD-B0A0-03EA3E5CE4BA}" type="slidenum">
              <a:rPr lang="en-US"/>
              <a:pPr/>
              <a:t>17</a:t>
            </a:fld>
            <a:endParaRPr lang="en-US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533400" y="3810000"/>
          <a:ext cx="2743200" cy="1049338"/>
        </p:xfrm>
        <a:graphic>
          <a:graphicData uri="http://schemas.openxmlformats.org/presentationml/2006/ole">
            <p:oleObj spid="_x0000_s7170" name="Equation" r:id="rId4" imgW="1028520" imgH="393480" progId="Equation.DSMT4">
              <p:embed/>
            </p:oleObj>
          </a:graphicData>
        </a:graphic>
      </p:graphicFrame>
      <p:graphicFrame>
        <p:nvGraphicFramePr>
          <p:cNvPr id="7171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4724400" y="3886200"/>
          <a:ext cx="3429000" cy="1003300"/>
        </p:xfrm>
        <a:graphic>
          <a:graphicData uri="http://schemas.openxmlformats.org/presentationml/2006/ole">
            <p:oleObj spid="_x0000_s7171" name="Equation" r:id="rId5" imgW="1346040" imgH="393480" progId="Equation.DSMT4">
              <p:embed/>
            </p:oleObj>
          </a:graphicData>
        </a:graphic>
      </p:graphicFrame>
      <p:graphicFrame>
        <p:nvGraphicFramePr>
          <p:cNvPr id="7172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2286000" y="5867400"/>
          <a:ext cx="4114800" cy="561975"/>
        </p:xfrm>
        <a:graphic>
          <a:graphicData uri="http://schemas.openxmlformats.org/presentationml/2006/ole">
            <p:oleObj spid="_x0000_s7172" name="Equation" r:id="rId6" imgW="1676160" imgH="228600" progId="Equation.DSMT4">
              <p:embed/>
            </p:oleObj>
          </a:graphicData>
        </a:graphic>
      </p:graphicFrame>
      <p:pic>
        <p:nvPicPr>
          <p:cNvPr id="7175" name="Picture 17" descr="gbr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609600"/>
            <a:ext cx="51054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D17159-9339-40CD-9FAD-5E0C06C59ABA}" type="slidenum">
              <a:rPr lang="en-US"/>
              <a:pPr/>
              <a:t>18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Latihan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Carilah tegangan-tegangan simpul pada gambar di bawah ini !</a:t>
            </a:r>
          </a:p>
        </p:txBody>
      </p:sp>
      <p:pic>
        <p:nvPicPr>
          <p:cNvPr id="31749" name="Picture 4" descr="gb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514600"/>
            <a:ext cx="56388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A42D89-F1FB-4D35-9B26-5082989415C7}" type="slidenum">
              <a:rPr lang="en-US"/>
              <a:pPr/>
              <a:t>19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pic>
        <p:nvPicPr>
          <p:cNvPr id="33796" name="Picture 4" descr="gb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1676400"/>
            <a:ext cx="4343400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 descr="gb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2325688"/>
            <a:ext cx="38100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70588D-3570-4BE6-A944-464605D46805}" type="slidenum">
              <a:rPr lang="en-GB"/>
              <a:pPr/>
              <a:t>2</a:t>
            </a:fld>
            <a:endParaRPr lang="en-GB"/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41325" y="1219200"/>
            <a:ext cx="8702675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latin typeface="Arial" charset="0"/>
              </a:rPr>
              <a:t> This equation can also be written in the following form:</a:t>
            </a: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2192338" y="3697288"/>
            <a:ext cx="6096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2509838" y="3049588"/>
            <a:ext cx="4762" cy="657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flipV="1">
            <a:off x="2509838" y="4321175"/>
            <a:ext cx="0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503488" y="3044825"/>
            <a:ext cx="170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5032375" y="3044825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 rot="-5400000">
            <a:off x="5148263" y="37973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 flipV="1">
            <a:off x="5580063" y="433228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5580063" y="3055938"/>
            <a:ext cx="0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 rot="-5400000">
            <a:off x="6134100" y="3802063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 rot="-5400000">
            <a:off x="6137275" y="380365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H="1">
            <a:off x="6570663" y="3040063"/>
            <a:ext cx="63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H="1" flipV="1">
            <a:off x="6575425" y="4346575"/>
            <a:ext cx="4763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2511425" y="4521200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V="1">
            <a:off x="2508250" y="4368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3330" name="Rectangle 17"/>
          <p:cNvSpPr>
            <a:spLocks noChangeArrowheads="1"/>
          </p:cNvSpPr>
          <p:nvPr/>
        </p:nvSpPr>
        <p:spPr bwMode="auto">
          <a:xfrm>
            <a:off x="4175125" y="2935288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08625" y="2970213"/>
            <a:ext cx="1136650" cy="136525"/>
            <a:chOff x="3470" y="1871"/>
            <a:chExt cx="716" cy="86"/>
          </a:xfrm>
        </p:grpSpPr>
        <p:sp>
          <p:nvSpPr>
            <p:cNvPr id="13349" name="Oval 19"/>
            <p:cNvSpPr>
              <a:spLocks noChangeAspect="1" noChangeArrowheads="1"/>
            </p:cNvSpPr>
            <p:nvPr/>
          </p:nvSpPr>
          <p:spPr bwMode="auto">
            <a:xfrm>
              <a:off x="3478" y="1871"/>
              <a:ext cx="86" cy="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20"/>
            <p:cNvSpPr>
              <a:spLocks noChangeAspect="1" noChangeArrowheads="1"/>
            </p:cNvSpPr>
            <p:nvPr/>
          </p:nvSpPr>
          <p:spPr bwMode="auto">
            <a:xfrm>
              <a:off x="4100" y="1871"/>
              <a:ext cx="86" cy="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21"/>
            <p:cNvSpPr>
              <a:spLocks noChangeAspect="1" noChangeArrowheads="1"/>
            </p:cNvSpPr>
            <p:nvPr/>
          </p:nvSpPr>
          <p:spPr bwMode="auto">
            <a:xfrm>
              <a:off x="3470" y="1871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Oval 22"/>
            <p:cNvSpPr>
              <a:spLocks noChangeAspect="1" noChangeArrowheads="1"/>
            </p:cNvSpPr>
            <p:nvPr/>
          </p:nvSpPr>
          <p:spPr bwMode="auto">
            <a:xfrm>
              <a:off x="4100" y="1871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2" name="AutoShape 23"/>
          <p:cNvSpPr>
            <a:spLocks noChangeArrowheads="1"/>
          </p:cNvSpPr>
          <p:nvPr/>
        </p:nvSpPr>
        <p:spPr bwMode="auto">
          <a:xfrm>
            <a:off x="5499100" y="2971800"/>
            <a:ext cx="1155700" cy="1397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76825" y="2640013"/>
            <a:ext cx="396875" cy="407987"/>
            <a:chOff x="3198" y="1663"/>
            <a:chExt cx="250" cy="257"/>
          </a:xfrm>
        </p:grpSpPr>
        <p:sp>
          <p:nvSpPr>
            <p:cNvPr id="13347" name="Line 25"/>
            <p:cNvSpPr>
              <a:spLocks noChangeShapeType="1"/>
            </p:cNvSpPr>
            <p:nvPr/>
          </p:nvSpPr>
          <p:spPr bwMode="auto">
            <a:xfrm>
              <a:off x="3224" y="1920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id-ID" sz="2800"/>
            </a:p>
          </p:txBody>
        </p:sp>
        <p:sp>
          <p:nvSpPr>
            <p:cNvPr id="13348" name="Text Box 26"/>
            <p:cNvSpPr txBox="1">
              <a:spLocks noChangeArrowheads="1"/>
            </p:cNvSpPr>
            <p:nvPr/>
          </p:nvSpPr>
          <p:spPr bwMode="auto">
            <a:xfrm>
              <a:off x="3198" y="1663"/>
              <a:ext cx="233" cy="2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Arial" charset="0"/>
                </a:rPr>
                <a:t>i</a:t>
              </a:r>
              <a:r>
                <a:rPr lang="en-US" sz="2800" baseline="-25000">
                  <a:latin typeface="Arial" charset="0"/>
                </a:rPr>
                <a:t>1</a:t>
              </a:r>
              <a:endParaRPr lang="en-US" sz="2800">
                <a:latin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575299" y="3149600"/>
            <a:ext cx="493713" cy="485775"/>
            <a:chOff x="3512" y="1984"/>
            <a:chExt cx="311" cy="306"/>
          </a:xfrm>
        </p:grpSpPr>
        <p:sp>
          <p:nvSpPr>
            <p:cNvPr id="13345" name="Line 28"/>
            <p:cNvSpPr>
              <a:spLocks noChangeShapeType="1"/>
            </p:cNvSpPr>
            <p:nvPr/>
          </p:nvSpPr>
          <p:spPr bwMode="auto">
            <a:xfrm rot="5400000">
              <a:off x="3400" y="2096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id-ID" sz="2800"/>
            </a:p>
          </p:txBody>
        </p:sp>
        <p:sp>
          <p:nvSpPr>
            <p:cNvPr id="13346" name="Text Box 29"/>
            <p:cNvSpPr txBox="1">
              <a:spLocks noChangeArrowheads="1"/>
            </p:cNvSpPr>
            <p:nvPr/>
          </p:nvSpPr>
          <p:spPr bwMode="auto">
            <a:xfrm>
              <a:off x="3590" y="2051"/>
              <a:ext cx="233" cy="2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Arial" charset="0"/>
                </a:rPr>
                <a:t>i</a:t>
              </a:r>
              <a:r>
                <a:rPr lang="en-US" sz="2800" baseline="-25000">
                  <a:latin typeface="Arial" charset="0"/>
                </a:rPr>
                <a:t>2</a:t>
              </a:r>
              <a:endParaRPr lang="en-US" sz="2800">
                <a:latin typeface="Arial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578599" y="3149600"/>
            <a:ext cx="468313" cy="485775"/>
            <a:chOff x="4144" y="1984"/>
            <a:chExt cx="295" cy="306"/>
          </a:xfrm>
        </p:grpSpPr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rot="5400000">
              <a:off x="4032" y="2096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id-ID" sz="2800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206" y="2051"/>
              <a:ext cx="233" cy="2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i="1" dirty="0">
                  <a:latin typeface="Arial" charset="0"/>
                </a:rPr>
                <a:t>i</a:t>
              </a:r>
              <a:r>
                <a:rPr lang="en-US" sz="2800" baseline="-25000" dirty="0">
                  <a:latin typeface="Arial" charset="0"/>
                </a:rPr>
                <a:t>3</a:t>
              </a:r>
              <a:endParaRPr lang="en-US" sz="2800" dirty="0">
                <a:latin typeface="Arial" charset="0"/>
              </a:endParaRPr>
            </a:p>
          </p:txBody>
        </p:sp>
      </p:grpSp>
      <p:sp>
        <p:nvSpPr>
          <p:cNvPr id="13336" name="Text Box 33"/>
          <p:cNvSpPr txBox="1">
            <a:spLocks noChangeArrowheads="1"/>
          </p:cNvSpPr>
          <p:nvPr/>
        </p:nvSpPr>
        <p:spPr bwMode="auto">
          <a:xfrm>
            <a:off x="5749925" y="2514600"/>
            <a:ext cx="716863" cy="3795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node</a:t>
            </a: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2667000" y="304800"/>
            <a:ext cx="3380669" cy="74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rial" charset="0"/>
              </a:rPr>
              <a:t>Kirchhoff’s Current Law: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2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3132138" y="1484313"/>
            <a:ext cx="15648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C0000"/>
                </a:solidFill>
                <a:latin typeface="Arial" charset="0"/>
              </a:rPr>
              <a:t>i</a:t>
            </a:r>
            <a:r>
              <a:rPr lang="en-US" sz="2400" b="1" baseline="-25000" dirty="0">
                <a:solidFill>
                  <a:srgbClr val="CC0000"/>
                </a:solidFill>
                <a:latin typeface="Arial" charset="0"/>
              </a:rPr>
              <a:t>1</a:t>
            </a:r>
            <a:r>
              <a:rPr lang="en-US" sz="2400" baseline="-250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–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b="1" i="1" dirty="0">
                <a:solidFill>
                  <a:srgbClr val="CC0000"/>
                </a:solidFill>
                <a:latin typeface="Arial" charset="0"/>
              </a:rPr>
              <a:t>i</a:t>
            </a:r>
            <a:r>
              <a:rPr lang="en-US" sz="2400" b="1" baseline="-25000" dirty="0">
                <a:solidFill>
                  <a:srgbClr val="CC0000"/>
                </a:solidFill>
                <a:latin typeface="Arial" charset="0"/>
              </a:rPr>
              <a:t>2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–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b="1" i="1" dirty="0">
                <a:solidFill>
                  <a:srgbClr val="CC0000"/>
                </a:solidFill>
                <a:latin typeface="Arial" charset="0"/>
              </a:rPr>
              <a:t>i</a:t>
            </a:r>
            <a:r>
              <a:rPr lang="en-US" sz="2400" b="1" baseline="-25000" dirty="0">
                <a:solidFill>
                  <a:srgbClr val="CC0000"/>
                </a:solidFill>
                <a:latin typeface="Arial" charset="0"/>
              </a:rPr>
              <a:t>3 </a:t>
            </a:r>
            <a:r>
              <a:rPr lang="en-US" sz="2400" baseline="-250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= 0</a:t>
            </a:r>
            <a:endParaRPr lang="en-US" sz="2400" baseline="-25000" dirty="0">
              <a:latin typeface="Arial" charset="0"/>
            </a:endParaRP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682625" y="4837113"/>
            <a:ext cx="5288435" cy="3795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</a:rPr>
              <a:t>A formal statement of </a:t>
            </a:r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Kirchhoff’s Current Law</a:t>
            </a:r>
            <a:r>
              <a:rPr lang="en-US" sz="2800" dirty="0">
                <a:latin typeface="Arial" charset="0"/>
              </a:rPr>
              <a:t>:</a:t>
            </a:r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1203325" y="6234113"/>
            <a:ext cx="6580648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</a:t>
            </a:r>
            <a:r>
              <a:rPr lang="en-US" sz="2400" b="1" i="1" dirty="0">
                <a:solidFill>
                  <a:srgbClr val="CC0000"/>
                </a:solidFill>
                <a:latin typeface="Arial" charset="0"/>
              </a:rPr>
              <a:t>i</a:t>
            </a:r>
            <a:r>
              <a:rPr lang="en-US" sz="2400" b="1" baseline="-25000" dirty="0">
                <a:solidFill>
                  <a:srgbClr val="CC0000"/>
                </a:solidFill>
                <a:latin typeface="Arial" charset="0"/>
              </a:rPr>
              <a:t>2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and </a:t>
            </a:r>
            <a:r>
              <a:rPr lang="en-US" sz="2400" b="1" i="1" dirty="0">
                <a:solidFill>
                  <a:srgbClr val="CC0000"/>
                </a:solidFill>
                <a:latin typeface="Arial" charset="0"/>
              </a:rPr>
              <a:t>i</a:t>
            </a:r>
            <a:r>
              <a:rPr lang="en-US" sz="2400" b="1" baseline="-25000" dirty="0">
                <a:solidFill>
                  <a:srgbClr val="CC0000"/>
                </a:solidFill>
                <a:latin typeface="Arial" charset="0"/>
              </a:rPr>
              <a:t>3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leave</a:t>
            </a:r>
            <a:r>
              <a:rPr lang="en-US" sz="2400" dirty="0">
                <a:latin typeface="Arial" charset="0"/>
              </a:rPr>
              <a:t> the node, hence currents </a:t>
            </a:r>
            <a:r>
              <a:rPr lang="en-US" sz="2400" dirty="0">
                <a:latin typeface="Arial" charset="0"/>
                <a:cs typeface="Times New Roman" pitchFamily="18" charset="0"/>
              </a:rPr>
              <a:t>–</a:t>
            </a:r>
            <a:r>
              <a:rPr lang="en-US" sz="2400" b="1" i="1" dirty="0">
                <a:solidFill>
                  <a:srgbClr val="CC0000"/>
                </a:solidFill>
                <a:latin typeface="Arial" charset="0"/>
              </a:rPr>
              <a:t>i</a:t>
            </a:r>
            <a:r>
              <a:rPr lang="en-US" sz="2400" b="1" baseline="-25000" dirty="0">
                <a:solidFill>
                  <a:srgbClr val="CC0000"/>
                </a:solidFill>
                <a:latin typeface="Arial" charset="0"/>
              </a:rPr>
              <a:t>2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and </a:t>
            </a:r>
            <a:r>
              <a:rPr lang="en-US" sz="2400" dirty="0">
                <a:latin typeface="Arial" charset="0"/>
                <a:cs typeface="Times New Roman" pitchFamily="18" charset="0"/>
              </a:rPr>
              <a:t>–</a:t>
            </a:r>
            <a:r>
              <a:rPr lang="en-US" sz="2400" b="1" i="1" dirty="0">
                <a:solidFill>
                  <a:srgbClr val="CC0000"/>
                </a:solidFill>
                <a:latin typeface="Arial" charset="0"/>
              </a:rPr>
              <a:t>i</a:t>
            </a:r>
            <a:r>
              <a:rPr lang="en-US" sz="2400" b="1" baseline="-25000" dirty="0">
                <a:solidFill>
                  <a:srgbClr val="CC0000"/>
                </a:solidFill>
                <a:latin typeface="Arial" charset="0"/>
              </a:rPr>
              <a:t>3 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enter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the node</a:t>
            </a:r>
            <a:r>
              <a:rPr lang="en-US" sz="2400" b="1" dirty="0">
                <a:latin typeface="Arial" charset="0"/>
              </a:rPr>
              <a:t>.)</a:t>
            </a:r>
          </a:p>
        </p:txBody>
      </p:sp>
      <p:cxnSp>
        <p:nvCxnSpPr>
          <p:cNvPr id="138278" name="AutoShape 38"/>
          <p:cNvCxnSpPr>
            <a:cxnSpLocks noChangeShapeType="1"/>
            <a:stCxn id="138277" idx="3"/>
            <a:endCxn id="138275" idx="3"/>
          </p:cNvCxnSpPr>
          <p:nvPr/>
        </p:nvCxnSpPr>
        <p:spPr bwMode="auto">
          <a:xfrm flipH="1" flipV="1">
            <a:off x="4696990" y="1653590"/>
            <a:ext cx="3086983" cy="4749800"/>
          </a:xfrm>
          <a:prstGeom prst="bentConnector3">
            <a:avLst>
              <a:gd name="adj1" fmla="val -740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38279" name="Text Box 39"/>
          <p:cNvSpPr txBox="1">
            <a:spLocks noChangeArrowheads="1"/>
          </p:cNvSpPr>
          <p:nvPr/>
        </p:nvSpPr>
        <p:spPr bwMode="auto">
          <a:xfrm>
            <a:off x="204789" y="5392738"/>
            <a:ext cx="7643812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latin typeface="Arial" charset="0"/>
              </a:rPr>
              <a:t> The sum of </a:t>
            </a:r>
            <a:r>
              <a:rPr lang="en-US" sz="2800" i="1">
                <a:latin typeface="Arial" charset="0"/>
              </a:rPr>
              <a:t>all </a:t>
            </a:r>
            <a:r>
              <a:rPr lang="en-US" sz="2800">
                <a:latin typeface="Arial" charset="0"/>
              </a:rPr>
              <a:t>the currents </a:t>
            </a:r>
            <a:r>
              <a:rPr lang="en-US" sz="2800" b="1">
                <a:solidFill>
                  <a:srgbClr val="0000FF"/>
                </a:solidFill>
                <a:latin typeface="Arial" charset="0"/>
              </a:rPr>
              <a:t>entering</a:t>
            </a:r>
            <a:r>
              <a:rPr lang="en-US" sz="2800">
                <a:latin typeface="Arial" charset="0"/>
              </a:rPr>
              <a:t> a node is zero.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75" grpId="0" autoUpdateAnimBg="0"/>
      <p:bldP spid="138276" grpId="0" autoUpdateAnimBg="0"/>
      <p:bldP spid="138277" grpId="0" autoUpdateAnimBg="0"/>
      <p:bldP spid="13827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8E688-DAB2-4E0F-91BE-D4FF6A498CD4}" type="slidenum">
              <a:rPr lang="en-US"/>
              <a:pPr/>
              <a:t>20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Simpul 1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1447800" y="2133600"/>
          <a:ext cx="5715000" cy="1701800"/>
        </p:xfrm>
        <a:graphic>
          <a:graphicData uri="http://schemas.openxmlformats.org/presentationml/2006/ole">
            <p:oleObj spid="_x0000_s8194" name="Equation" r:id="rId4" imgW="2133360" imgH="634680" progId="Equation.DSMT4">
              <p:embed/>
            </p:oleObj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3400" y="411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800" baseline="0"/>
              <a:t>Simpul 2</a:t>
            </a: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524000" y="4724400"/>
          <a:ext cx="6172200" cy="1774825"/>
        </p:xfrm>
        <a:graphic>
          <a:graphicData uri="http://schemas.openxmlformats.org/presentationml/2006/ole">
            <p:oleObj spid="_x0000_s8195" name="Equation" r:id="rId5" imgW="220968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57FDF-435F-4FF1-B7B3-CD637E2E6127}" type="slidenum">
              <a:rPr lang="en-US"/>
              <a:pPr/>
              <a:t>21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57200" y="1676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2800" baseline="0"/>
              <a:t>Simpul 3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517650" y="2286000"/>
          <a:ext cx="6030913" cy="1774825"/>
        </p:xfrm>
        <a:graphic>
          <a:graphicData uri="http://schemas.openxmlformats.org/presentationml/2006/ole">
            <p:oleObj spid="_x0000_s9218" name="Equation" r:id="rId4" imgW="215892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F86175-9423-43ED-8755-A3C433D2C25F}" type="slidenum">
              <a:rPr lang="en-US"/>
              <a:pPr/>
              <a:t>22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905000" y="1600200"/>
          <a:ext cx="5410200" cy="2093913"/>
        </p:xfrm>
        <a:graphic>
          <a:graphicData uri="http://schemas.openxmlformats.org/presentationml/2006/ole">
            <p:oleObj spid="_x0000_s10242" name="Equation" r:id="rId4" imgW="3543120" imgH="1371600" progId="Equation.DSMT4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981200" y="4121150"/>
          <a:ext cx="5334000" cy="2049463"/>
        </p:xfrm>
        <a:graphic>
          <a:graphicData uri="http://schemas.openxmlformats.org/presentationml/2006/ole">
            <p:oleObj spid="_x0000_s10243" name="Equation" r:id="rId5" imgW="356868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15A72-5D78-4CEB-B402-B1F6F92F328D}" type="slidenum">
              <a:rPr lang="en-US"/>
              <a:pPr/>
              <a:t>23</a:t>
            </a:fld>
            <a:endParaRPr lang="en-US"/>
          </a:p>
        </p:txBody>
      </p:sp>
      <p:sp>
        <p:nvSpPr>
          <p:cNvPr id="112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>
            <p:ph idx="1"/>
          </p:nvPr>
        </p:nvGraphicFramePr>
        <p:xfrm>
          <a:off x="1152525" y="2209800"/>
          <a:ext cx="6543675" cy="2524125"/>
        </p:xfrm>
        <a:graphic>
          <a:graphicData uri="http://schemas.openxmlformats.org/presentationml/2006/ole">
            <p:oleObj spid="_x0000_s11266" name="Equation" r:id="rId4" imgW="3555720" imgH="1371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F57CD5-3885-4365-B07E-F0C88677EEB9}" type="slidenum">
              <a:rPr lang="en-US"/>
              <a:pPr/>
              <a:t>24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Simpul Super</a:t>
            </a:r>
          </a:p>
        </p:txBody>
      </p:sp>
      <p:pic>
        <p:nvPicPr>
          <p:cNvPr id="34820" name="Picture 4" descr="Gb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2387600"/>
            <a:ext cx="42672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Gb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044825"/>
            <a:ext cx="43243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8382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Terdapat sumber tegangan di antara dua buah simpul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BB03B8-6F4E-4071-B9FB-BC5959E59BE6}" type="slidenum">
              <a:rPr lang="en-US"/>
              <a:pPr/>
              <a:t>25</a:t>
            </a:fld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838200"/>
          </a:xfrm>
        </p:spPr>
        <p:txBody>
          <a:bodyPr/>
          <a:lstStyle/>
          <a:p>
            <a:pPr eaLnBrk="1" hangingPunct="1"/>
            <a:r>
              <a:rPr lang="en-US" sz="2400" smtClean="0"/>
              <a:t>Tentukan tegangan pada simpul 1, V</a:t>
            </a:r>
            <a:r>
              <a:rPr lang="en-US" sz="2400" baseline="-25000" smtClean="0"/>
              <a:t>1</a:t>
            </a:r>
            <a:r>
              <a:rPr lang="en-US" sz="2400" smtClean="0"/>
              <a:t>, dari gambar (slide sebelumnya)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33600" y="2895600"/>
          <a:ext cx="4114800" cy="1223963"/>
        </p:xfrm>
        <a:graphic>
          <a:graphicData uri="http://schemas.openxmlformats.org/presentationml/2006/ole">
            <p:oleObj spid="_x0000_s12290" name="Equation" r:id="rId4" imgW="2133360" imgH="634680" progId="Equation.DSMT4">
              <p:embed/>
            </p:oleObj>
          </a:graphicData>
        </a:graphic>
      </p:graphicFrame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609600" y="2438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</a:pPr>
            <a:r>
              <a:rPr lang="en-US" sz="2200" baseline="0"/>
              <a:t>Simpul 1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133600" y="4673600"/>
          <a:ext cx="4191000" cy="1196975"/>
        </p:xfrm>
        <a:graphic>
          <a:graphicData uri="http://schemas.openxmlformats.org/presentationml/2006/ole">
            <p:oleObj spid="_x0000_s12291" name="Equation" r:id="rId5" imgW="2222280" imgH="634680" progId="Equation.DSMT4">
              <p:embed/>
            </p:oleObj>
          </a:graphicData>
        </a:graphic>
      </p:graphicFrame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09600" y="4114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</a:pPr>
            <a:r>
              <a:rPr lang="en-US" sz="2200" baseline="0"/>
              <a:t>Simpul super</a:t>
            </a:r>
          </a:p>
        </p:txBody>
      </p:sp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1565275" y="6172200"/>
          <a:ext cx="6130925" cy="501650"/>
        </p:xfrm>
        <a:graphic>
          <a:graphicData uri="http://schemas.openxmlformats.org/presentationml/2006/ole">
            <p:oleObj spid="_x0000_s12292" name="Equation" r:id="rId6" imgW="27939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7CFEA5-3C0C-4AD7-BBB3-1A8F00F60B21}" type="slidenum">
              <a:rPr lang="en-US"/>
              <a:pPr/>
              <a:t>26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Latihan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Tentukan tegangan-tegangan simpul terhadap referensi !</a:t>
            </a:r>
          </a:p>
        </p:txBody>
      </p: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3848100" y="2057400"/>
            <a:ext cx="4914900" cy="4570413"/>
            <a:chOff x="1248" y="1296"/>
            <a:chExt cx="3096" cy="2879"/>
          </a:xfrm>
        </p:grpSpPr>
        <p:grpSp>
          <p:nvGrpSpPr>
            <p:cNvPr id="13319" name="Group 9"/>
            <p:cNvGrpSpPr>
              <a:grpSpLocks/>
            </p:cNvGrpSpPr>
            <p:nvPr/>
          </p:nvGrpSpPr>
          <p:grpSpPr bwMode="auto">
            <a:xfrm>
              <a:off x="1248" y="1296"/>
              <a:ext cx="3096" cy="2879"/>
              <a:chOff x="1248" y="1296"/>
              <a:chExt cx="3096" cy="2879"/>
            </a:xfrm>
          </p:grpSpPr>
          <p:pic>
            <p:nvPicPr>
              <p:cNvPr id="13320" name="Picture 4" descr="gb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48" y="1296"/>
                <a:ext cx="3096" cy="2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21" name="Rectangle 8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aphicFrame>
          <p:nvGraphicFramePr>
            <p:cNvPr id="13314" name="Object 6"/>
            <p:cNvGraphicFramePr>
              <a:graphicFrameLocks noChangeAspect="1"/>
            </p:cNvGraphicFramePr>
            <p:nvPr/>
          </p:nvGraphicFramePr>
          <p:xfrm>
            <a:off x="1920" y="3264"/>
            <a:ext cx="209" cy="305"/>
          </p:xfrm>
          <a:graphic>
            <a:graphicData uri="http://schemas.openxmlformats.org/presentationml/2006/ole">
              <p:oleObj spid="_x0000_s13314" name="Equation" r:id="rId5" imgW="16488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D95F2-D0D0-4A33-AC4B-85A511072911}" type="slidenum">
              <a:rPr lang="en-US"/>
              <a:pPr/>
              <a:t>27</a:t>
            </a:fld>
            <a:endParaRPr lang="en-US"/>
          </a:p>
        </p:txBody>
      </p:sp>
      <p:sp>
        <p:nvSpPr>
          <p:cNvPr id="14345" name="Rectangle 27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graphicFrame>
        <p:nvGraphicFramePr>
          <p:cNvPr id="14338" name="Object 2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7400" y="3581400"/>
          <a:ext cx="3810000" cy="869950"/>
        </p:xfrm>
        <a:graphic>
          <a:graphicData uri="http://schemas.openxmlformats.org/presentationml/2006/ole">
            <p:oleObj spid="_x0000_s14338" name="Equation" r:id="rId4" imgW="1726920" imgH="393480" progId="Equation.DSMT4">
              <p:embed/>
            </p:oleObj>
          </a:graphicData>
        </a:graphic>
      </p:graphicFrame>
      <p:graphicFrame>
        <p:nvGraphicFramePr>
          <p:cNvPr id="14339" name="Object 18"/>
          <p:cNvGraphicFramePr>
            <a:graphicFrameLocks noChangeAspect="1"/>
          </p:cNvGraphicFramePr>
          <p:nvPr>
            <p:ph sz="quarter" idx="2"/>
          </p:nvPr>
        </p:nvGraphicFramePr>
        <p:xfrm>
          <a:off x="2133600" y="2087563"/>
          <a:ext cx="2362200" cy="731837"/>
        </p:xfrm>
        <a:graphic>
          <a:graphicData uri="http://schemas.openxmlformats.org/presentationml/2006/ole">
            <p:oleObj spid="_x0000_s14339" name="Equation" r:id="rId5" imgW="1269720" imgH="393480" progId="Equation.DSMT4">
              <p:embed/>
            </p:oleObj>
          </a:graphicData>
        </a:graphic>
      </p:graphicFrame>
      <p:graphicFrame>
        <p:nvGraphicFramePr>
          <p:cNvPr id="14340" name="Rectangle 23"/>
          <p:cNvGraphicFramePr>
            <a:graphicFrameLocks/>
          </p:cNvGraphicFramePr>
          <p:nvPr>
            <p:ph sz="quarter" idx="3"/>
          </p:nvPr>
        </p:nvGraphicFramePr>
        <p:xfrm>
          <a:off x="835025" y="3938588"/>
          <a:ext cx="3281363" cy="2187575"/>
        </p:xfrm>
        <a:graphic>
          <a:graphicData uri="http://schemas.openxmlformats.org/presentationml/2006/ole">
            <p:oleObj spid="_x0000_s14340" name="Equation" r:id="rId6" imgW="0" imgH="0" progId="Equation.DSMT4">
              <p:embed/>
            </p:oleObj>
          </a:graphicData>
        </a:graphic>
      </p:graphicFrame>
      <p:graphicFrame>
        <p:nvGraphicFramePr>
          <p:cNvPr id="14341" name="Object 26"/>
          <p:cNvGraphicFramePr>
            <a:graphicFrameLocks noChangeAspect="1"/>
          </p:cNvGraphicFramePr>
          <p:nvPr>
            <p:ph sz="quarter" idx="4"/>
          </p:nvPr>
        </p:nvGraphicFramePr>
        <p:xfrm>
          <a:off x="762000" y="5029200"/>
          <a:ext cx="2209800" cy="600075"/>
        </p:xfrm>
        <a:graphic>
          <a:graphicData uri="http://schemas.openxmlformats.org/presentationml/2006/ole">
            <p:oleObj spid="_x0000_s14341" name="Equation" r:id="rId7" imgW="888840" imgH="241200" progId="Equation.DSMT4">
              <p:embed/>
            </p:oleObj>
          </a:graphicData>
        </a:graphic>
      </p:graphicFrame>
      <p:graphicFrame>
        <p:nvGraphicFramePr>
          <p:cNvPr id="14342" name="Object 29"/>
          <p:cNvGraphicFramePr>
            <a:graphicFrameLocks noChangeAspect="1"/>
          </p:cNvGraphicFramePr>
          <p:nvPr/>
        </p:nvGraphicFramePr>
        <p:xfrm>
          <a:off x="4953000" y="5105400"/>
          <a:ext cx="2743200" cy="560388"/>
        </p:xfrm>
        <a:graphic>
          <a:graphicData uri="http://schemas.openxmlformats.org/presentationml/2006/ole">
            <p:oleObj spid="_x0000_s14342" name="Equation" r:id="rId8" imgW="1180800" imgH="241200" progId="Equation.DSMT4">
              <p:embed/>
            </p:oleObj>
          </a:graphicData>
        </a:graphic>
      </p:graphicFrame>
      <p:sp>
        <p:nvSpPr>
          <p:cNvPr id="14346" name="Rectangle 31"/>
          <p:cNvSpPr>
            <a:spLocks noChangeArrowheads="1"/>
          </p:cNvSpPr>
          <p:nvPr/>
        </p:nvSpPr>
        <p:spPr bwMode="auto">
          <a:xfrm>
            <a:off x="457200" y="1600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</a:pPr>
            <a:r>
              <a:rPr lang="en-US" sz="2600" baseline="0"/>
              <a:t>Pada simpul 2</a:t>
            </a:r>
          </a:p>
        </p:txBody>
      </p:sp>
      <p:sp>
        <p:nvSpPr>
          <p:cNvPr id="14347" name="Rectangle 32"/>
          <p:cNvSpPr>
            <a:spLocks noChangeArrowheads="1"/>
          </p:cNvSpPr>
          <p:nvPr/>
        </p:nvSpPr>
        <p:spPr bwMode="auto">
          <a:xfrm>
            <a:off x="609600" y="2895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</a:pPr>
            <a:r>
              <a:rPr lang="en-US" sz="2600" baseline="0"/>
              <a:t>Pada simpul super 3 – 4</a:t>
            </a:r>
          </a:p>
        </p:txBody>
      </p:sp>
      <p:graphicFrame>
        <p:nvGraphicFramePr>
          <p:cNvPr id="14343" name="Object 33"/>
          <p:cNvGraphicFramePr>
            <a:graphicFrameLocks noChangeAspect="1"/>
          </p:cNvGraphicFramePr>
          <p:nvPr/>
        </p:nvGraphicFramePr>
        <p:xfrm>
          <a:off x="3581400" y="5151438"/>
          <a:ext cx="609600" cy="487362"/>
        </p:xfrm>
        <a:graphic>
          <a:graphicData uri="http://schemas.openxmlformats.org/presentationml/2006/ole">
            <p:oleObj spid="_x0000_s14343" name="Equation" r:id="rId9" imgW="190440" imgH="152280" progId="Equation.DSMT4">
              <p:embed/>
            </p:oleObj>
          </a:graphicData>
        </a:graphic>
      </p:graphicFrame>
      <p:sp>
        <p:nvSpPr>
          <p:cNvPr id="14348" name="Rectangle 34"/>
          <p:cNvSpPr>
            <a:spLocks noChangeArrowheads="1"/>
          </p:cNvSpPr>
          <p:nvPr/>
        </p:nvSpPr>
        <p:spPr bwMode="auto">
          <a:xfrm>
            <a:off x="685800" y="4419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</a:pPr>
            <a:r>
              <a:rPr lang="en-US" sz="2600" baseline="0"/>
              <a:t>Simpul super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CEBC06-4678-4BBF-B59C-50BC2E68FEF1}" type="slidenum">
              <a:rPr lang="en-US"/>
              <a:pPr/>
              <a:t>28</a:t>
            </a:fld>
            <a:endParaRPr lang="en-US"/>
          </a:p>
        </p:txBody>
      </p:sp>
      <p:sp>
        <p:nvSpPr>
          <p:cNvPr id="15369" name="Rectangle 1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828800" y="1914525"/>
          <a:ext cx="2286000" cy="447675"/>
        </p:xfrm>
        <a:graphic>
          <a:graphicData uri="http://schemas.openxmlformats.org/presentationml/2006/ole">
            <p:oleObj spid="_x0000_s15362" name="Equation" r:id="rId4" imgW="1168200" imgH="228600" progId="Equation.DSMT4">
              <p:embed/>
            </p:oleObj>
          </a:graphicData>
        </a:graphic>
      </p:graphicFrame>
      <p:graphicFrame>
        <p:nvGraphicFramePr>
          <p:cNvPr id="15363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1828800" y="3273425"/>
          <a:ext cx="3200400" cy="488950"/>
        </p:xfrm>
        <a:graphic>
          <a:graphicData uri="http://schemas.openxmlformats.org/presentationml/2006/ole">
            <p:oleObj spid="_x0000_s15363" name="Equation" r:id="rId5" imgW="1498320" imgH="228600" progId="Equation.DSMT4">
              <p:embed/>
            </p:oleObj>
          </a:graphicData>
        </a:graphic>
      </p:graphicFrame>
      <p:graphicFrame>
        <p:nvGraphicFramePr>
          <p:cNvPr id="15364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524000" y="3883025"/>
          <a:ext cx="3352800" cy="449263"/>
        </p:xfrm>
        <a:graphic>
          <a:graphicData uri="http://schemas.openxmlformats.org/presentationml/2006/ole">
            <p:oleObj spid="_x0000_s15364" name="Equation" r:id="rId6" imgW="1701720" imgH="228600" progId="Equation.DSMT4">
              <p:embed/>
            </p:oleObj>
          </a:graphicData>
        </a:graphic>
      </p:graphicFrame>
      <p:graphicFrame>
        <p:nvGraphicFramePr>
          <p:cNvPr id="15365" name="Object 12"/>
          <p:cNvGraphicFramePr>
            <a:graphicFrameLocks noChangeAspect="1"/>
          </p:cNvGraphicFramePr>
          <p:nvPr>
            <p:ph sz="quarter" idx="4"/>
          </p:nvPr>
        </p:nvGraphicFramePr>
        <p:xfrm>
          <a:off x="4114800" y="4343400"/>
          <a:ext cx="1143000" cy="479425"/>
        </p:xfrm>
        <a:graphic>
          <a:graphicData uri="http://schemas.openxmlformats.org/presentationml/2006/ole">
            <p:oleObj spid="_x0000_s15365" name="Equation" r:id="rId7" imgW="545760" imgH="228600" progId="Equation.DSMT4">
              <p:embed/>
            </p:oleObj>
          </a:graphicData>
        </a:graphic>
      </p:graphicFrame>
      <p:graphicFrame>
        <p:nvGraphicFramePr>
          <p:cNvPr id="15366" name="Object 15"/>
          <p:cNvGraphicFramePr>
            <a:graphicFrameLocks noChangeAspect="1"/>
          </p:cNvGraphicFramePr>
          <p:nvPr/>
        </p:nvGraphicFramePr>
        <p:xfrm>
          <a:off x="2133600" y="4800600"/>
          <a:ext cx="2819400" cy="568325"/>
        </p:xfrm>
        <a:graphic>
          <a:graphicData uri="http://schemas.openxmlformats.org/presentationml/2006/ole">
            <p:oleObj spid="_x0000_s15366" name="Equation" r:id="rId8" imgW="1320480" imgH="266400" progId="Equation.DSMT4">
              <p:embed/>
            </p:oleObj>
          </a:graphicData>
        </a:graphic>
      </p:graphicFrame>
      <p:graphicFrame>
        <p:nvGraphicFramePr>
          <p:cNvPr id="15367" name="Object 16"/>
          <p:cNvGraphicFramePr>
            <a:graphicFrameLocks noChangeAspect="1"/>
          </p:cNvGraphicFramePr>
          <p:nvPr/>
        </p:nvGraphicFramePr>
        <p:xfrm>
          <a:off x="1776413" y="5943600"/>
          <a:ext cx="5286375" cy="460375"/>
        </p:xfrm>
        <a:graphic>
          <a:graphicData uri="http://schemas.openxmlformats.org/presentationml/2006/ole">
            <p:oleObj spid="_x0000_s15367" name="Equation" r:id="rId9" imgW="2628720" imgH="228600" progId="Equation.DSMT4">
              <p:embed/>
            </p:oleObj>
          </a:graphicData>
        </a:graphic>
      </p:graphicFrame>
      <p:sp>
        <p:nvSpPr>
          <p:cNvPr id="15370" name="Rectangle 17"/>
          <p:cNvSpPr>
            <a:spLocks noChangeArrowheads="1"/>
          </p:cNvSpPr>
          <p:nvPr/>
        </p:nvSpPr>
        <p:spPr bwMode="auto">
          <a:xfrm>
            <a:off x="685800" y="144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</a:pPr>
            <a:r>
              <a:rPr lang="en-US" sz="2600" baseline="0"/>
              <a:t>Persamaan sumber tak bebas lainnya</a:t>
            </a: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685800" y="2362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Char char="u"/>
            </a:pPr>
            <a:r>
              <a:rPr lang="en-US" sz="2600" baseline="0"/>
              <a:t>Eliminasi V</a:t>
            </a:r>
            <a:r>
              <a:rPr lang="en-US" sz="2600"/>
              <a:t>x</a:t>
            </a:r>
            <a:r>
              <a:rPr lang="en-US" sz="2600" baseline="0"/>
              <a:t> dan V</a:t>
            </a:r>
            <a:r>
              <a:rPr lang="en-US" sz="2600"/>
              <a:t>y</a:t>
            </a:r>
            <a:endParaRPr lang="en-US" sz="2600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F6D67-3F2E-4CB3-B916-3AACBD04DEC0}" type="slidenum">
              <a:rPr lang="en-US"/>
              <a:pPr/>
              <a:t>29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Analisis Mesh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397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baseline="0"/>
              <a:t> dapat juga ditulis 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819400" y="1295400"/>
            <a:ext cx="375443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baseline="0"/>
              <a:t>Kirchhoff’s Voltage Law:</a:t>
            </a:r>
            <a:r>
              <a:rPr lang="en-US" sz="3200" b="1" baseline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baseline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baseline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i="1" baseline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baseline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baseline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343400" y="2286000"/>
            <a:ext cx="187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i="1" baseline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 baseline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baseline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 baseline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898525" y="4778375"/>
            <a:ext cx="31448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baseline="0">
                <a:solidFill>
                  <a:srgbClr val="CC0000"/>
                </a:solidFill>
              </a:rPr>
              <a:t>Kirchhoff’s Voltage Law</a:t>
            </a:r>
            <a:r>
              <a:rPr lang="en-US" sz="2000" baseline="0"/>
              <a:t>: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6200" y="5384800"/>
            <a:ext cx="893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aseline="0"/>
              <a:t> Jumlah seluruh tegangan pada </a:t>
            </a:r>
            <a:r>
              <a:rPr lang="en-US" sz="2400" b="1" baseline="0">
                <a:solidFill>
                  <a:srgbClr val="0000FF"/>
                </a:solidFill>
              </a:rPr>
              <a:t>loop tertutup</a:t>
            </a:r>
            <a:r>
              <a:rPr lang="en-US" sz="2400" baseline="0"/>
              <a:t> sama dengan nol.</a:t>
            </a:r>
          </a:p>
        </p:txBody>
      </p: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2092325" y="2876550"/>
            <a:ext cx="4794250" cy="1597025"/>
            <a:chOff x="1182" y="1849"/>
            <a:chExt cx="3020" cy="1006"/>
          </a:xfrm>
        </p:grpSpPr>
        <p:sp>
          <p:nvSpPr>
            <p:cNvPr id="35854" name="Oval 10"/>
            <p:cNvSpPr>
              <a:spLocks noChangeArrowheads="1"/>
            </p:cNvSpPr>
            <p:nvPr/>
          </p:nvSpPr>
          <p:spPr bwMode="auto">
            <a:xfrm>
              <a:off x="1381" y="2329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855" name="Line 11"/>
            <p:cNvSpPr>
              <a:spLocks noChangeShapeType="1"/>
            </p:cNvSpPr>
            <p:nvPr/>
          </p:nvSpPr>
          <p:spPr bwMode="auto">
            <a:xfrm>
              <a:off x="1581" y="1921"/>
              <a:ext cx="3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6" name="Line 12"/>
            <p:cNvSpPr>
              <a:spLocks noChangeShapeType="1"/>
            </p:cNvSpPr>
            <p:nvPr/>
          </p:nvSpPr>
          <p:spPr bwMode="auto">
            <a:xfrm flipV="1">
              <a:off x="1581" y="2722"/>
              <a:ext cx="0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7" name="Line 13"/>
            <p:cNvSpPr>
              <a:spLocks noChangeShapeType="1"/>
            </p:cNvSpPr>
            <p:nvPr/>
          </p:nvSpPr>
          <p:spPr bwMode="auto">
            <a:xfrm>
              <a:off x="1577" y="1918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8" name="Line 14"/>
            <p:cNvSpPr>
              <a:spLocks noChangeShapeType="1"/>
            </p:cNvSpPr>
            <p:nvPr/>
          </p:nvSpPr>
          <p:spPr bwMode="auto">
            <a:xfrm>
              <a:off x="3170" y="1918"/>
              <a:ext cx="9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 rot="-5400000">
              <a:off x="3243" y="2392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id-ID" sz="24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60" name="Line 16"/>
            <p:cNvSpPr>
              <a:spLocks noChangeShapeType="1"/>
            </p:cNvSpPr>
            <p:nvPr/>
          </p:nvSpPr>
          <p:spPr bwMode="auto">
            <a:xfrm flipV="1">
              <a:off x="3515" y="2729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1" name="Line 17"/>
            <p:cNvSpPr>
              <a:spLocks noChangeShapeType="1"/>
            </p:cNvSpPr>
            <p:nvPr/>
          </p:nvSpPr>
          <p:spPr bwMode="auto">
            <a:xfrm>
              <a:off x="3515" y="1925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4530" name="Rectangle 18"/>
            <p:cNvSpPr>
              <a:spLocks noChangeArrowheads="1"/>
            </p:cNvSpPr>
            <p:nvPr/>
          </p:nvSpPr>
          <p:spPr bwMode="auto">
            <a:xfrm rot="-5400000">
              <a:off x="3864" y="2395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id-ID" sz="24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 rot="-5400000">
              <a:off x="3866" y="2396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id-ID" sz="24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64" name="Line 20"/>
            <p:cNvSpPr>
              <a:spLocks noChangeShapeType="1"/>
            </p:cNvSpPr>
            <p:nvPr/>
          </p:nvSpPr>
          <p:spPr bwMode="auto">
            <a:xfrm flipH="1">
              <a:off x="4139" y="1915"/>
              <a:ext cx="4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5" name="Line 21"/>
            <p:cNvSpPr>
              <a:spLocks noChangeShapeType="1"/>
            </p:cNvSpPr>
            <p:nvPr/>
          </p:nvSpPr>
          <p:spPr bwMode="auto">
            <a:xfrm flipH="1" flipV="1">
              <a:off x="4142" y="2738"/>
              <a:ext cx="3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6" name="Line 22"/>
            <p:cNvSpPr>
              <a:spLocks noChangeShapeType="1"/>
            </p:cNvSpPr>
            <p:nvPr/>
          </p:nvSpPr>
          <p:spPr bwMode="auto">
            <a:xfrm>
              <a:off x="1576" y="2848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7" name="Line 23"/>
            <p:cNvSpPr>
              <a:spLocks noChangeShapeType="1"/>
            </p:cNvSpPr>
            <p:nvPr/>
          </p:nvSpPr>
          <p:spPr bwMode="auto">
            <a:xfrm flipV="1">
              <a:off x="1580" y="27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2630" y="1849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d-ID" sz="24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869" name="Group 25"/>
            <p:cNvGrpSpPr>
              <a:grpSpLocks/>
            </p:cNvGrpSpPr>
            <p:nvPr/>
          </p:nvGrpSpPr>
          <p:grpSpPr bwMode="auto">
            <a:xfrm>
              <a:off x="1478" y="2298"/>
              <a:ext cx="246" cy="352"/>
              <a:chOff x="646" y="2618"/>
              <a:chExt cx="246" cy="352"/>
            </a:xfrm>
          </p:grpSpPr>
          <p:sp>
            <p:nvSpPr>
              <p:cNvPr id="64538" name="Text Box 26"/>
              <p:cNvSpPr txBox="1">
                <a:spLocks noChangeArrowheads="1"/>
              </p:cNvSpPr>
              <p:nvPr/>
            </p:nvSpPr>
            <p:spPr bwMode="auto">
              <a:xfrm>
                <a:off x="646" y="2618"/>
                <a:ext cx="24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1" baseline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64539" name="Text Box 27"/>
              <p:cNvSpPr txBox="1">
                <a:spLocks noChangeArrowheads="1"/>
              </p:cNvSpPr>
              <p:nvPr/>
            </p:nvSpPr>
            <p:spPr bwMode="auto">
              <a:xfrm>
                <a:off x="646" y="2682"/>
                <a:ext cx="21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1" baseline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_</a:t>
                </a:r>
              </a:p>
            </p:txBody>
          </p:sp>
        </p:grp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2534" y="1977"/>
              <a:ext cx="71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    </a:t>
              </a:r>
              <a:r>
                <a:rPr lang="en-US" sz="2000" b="1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– </a:t>
              </a:r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3198" y="2160"/>
              <a:ext cx="304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  </a:t>
              </a:r>
            </a:p>
            <a:p>
              <a:r>
                <a:rPr lang="en-US" sz="2000" b="1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– </a:t>
              </a:r>
            </a:p>
          </p:txBody>
        </p:sp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3814" y="2160"/>
              <a:ext cx="304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  </a:t>
              </a:r>
            </a:p>
            <a:p>
              <a:r>
                <a:rPr lang="en-US" sz="2000" b="1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– </a:t>
              </a:r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182" y="2160"/>
              <a:ext cx="304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  </a:t>
              </a:r>
            </a:p>
            <a:p>
              <a:r>
                <a:rPr lang="en-US" sz="2000" b="1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– </a:t>
              </a:r>
            </a:p>
          </p:txBody>
        </p:sp>
      </p:grpSp>
      <p:grpSp>
        <p:nvGrpSpPr>
          <p:cNvPr id="35850" name="Group 32"/>
          <p:cNvGrpSpPr>
            <a:grpSpLocks/>
          </p:cNvGrpSpPr>
          <p:nvPr/>
        </p:nvGrpSpPr>
        <p:grpSpPr bwMode="auto">
          <a:xfrm>
            <a:off x="2679700" y="2951163"/>
            <a:ext cx="3175000" cy="1562100"/>
            <a:chOff x="1552" y="1896"/>
            <a:chExt cx="2000" cy="984"/>
          </a:xfrm>
        </p:grpSpPr>
        <p:sp>
          <p:nvSpPr>
            <p:cNvPr id="35852" name="Oval 33"/>
            <p:cNvSpPr>
              <a:spLocks noChangeArrowheads="1"/>
            </p:cNvSpPr>
            <p:nvPr/>
          </p:nvSpPr>
          <p:spPr bwMode="auto">
            <a:xfrm>
              <a:off x="1552" y="1896"/>
              <a:ext cx="64" cy="6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  <p:sp>
          <p:nvSpPr>
            <p:cNvPr id="35853" name="Oval 34"/>
            <p:cNvSpPr>
              <a:spLocks noChangeArrowheads="1"/>
            </p:cNvSpPr>
            <p:nvPr/>
          </p:nvSpPr>
          <p:spPr bwMode="auto">
            <a:xfrm>
              <a:off x="3488" y="2816"/>
              <a:ext cx="64" cy="64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id-ID"/>
            </a:p>
          </p:txBody>
        </p:sp>
      </p:grpSp>
      <p:sp>
        <p:nvSpPr>
          <p:cNvPr id="35851" name="Arc 35"/>
          <p:cNvSpPr>
            <a:spLocks/>
          </p:cNvSpPr>
          <p:nvPr/>
        </p:nvSpPr>
        <p:spPr bwMode="auto">
          <a:xfrm>
            <a:off x="3357563" y="3413125"/>
            <a:ext cx="1689100" cy="823913"/>
          </a:xfrm>
          <a:custGeom>
            <a:avLst/>
            <a:gdLst>
              <a:gd name="T0" fmla="*/ 771903 w 43200"/>
              <a:gd name="T1" fmla="*/ 823913 h 43120"/>
              <a:gd name="T2" fmla="*/ 1453525 w 43200"/>
              <a:gd name="T3" fmla="*/ 698683 h 43120"/>
              <a:gd name="T4" fmla="*/ 844550 w 43200"/>
              <a:gd name="T5" fmla="*/ 412721 h 43120"/>
              <a:gd name="T6" fmla="*/ 0 60000 65536"/>
              <a:gd name="T7" fmla="*/ 0 60000 65536"/>
              <a:gd name="T8" fmla="*/ 0 60000 65536"/>
              <a:gd name="T9" fmla="*/ 0 w 43200"/>
              <a:gd name="T10" fmla="*/ 0 h 43120"/>
              <a:gd name="T11" fmla="*/ 43200 w 43200"/>
              <a:gd name="T12" fmla="*/ 43120 h 43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120" fill="none" extrusionOk="0">
                <a:moveTo>
                  <a:pt x="19742" y="43119"/>
                </a:moveTo>
                <a:cubicBezTo>
                  <a:pt x="8574" y="42155"/>
                  <a:pt x="0" y="3280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179"/>
                  <a:pt x="41040" y="32542"/>
                  <a:pt x="37174" y="36565"/>
                </a:cubicBezTo>
              </a:path>
              <a:path w="43200" h="43120" stroke="0" extrusionOk="0">
                <a:moveTo>
                  <a:pt x="19742" y="43119"/>
                </a:moveTo>
                <a:cubicBezTo>
                  <a:pt x="8574" y="42155"/>
                  <a:pt x="0" y="3280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179"/>
                  <a:pt x="41040" y="32542"/>
                  <a:pt x="37174" y="36565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99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8" grpId="0" autoUpdateAnimBg="0"/>
      <p:bldP spid="64519" grpId="0" autoUpdateAnimBg="0"/>
      <p:bldP spid="6452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FABC31-4285-4547-80BB-8363BA45CE8D}" type="slidenum">
              <a:rPr lang="en-GB"/>
              <a:pPr/>
              <a:t>3</a:t>
            </a:fld>
            <a:endParaRPr lang="en-GB"/>
          </a:p>
        </p:txBody>
      </p:sp>
      <p:sp>
        <p:nvSpPr>
          <p:cNvPr id="14339" name="Oval 2"/>
          <p:cNvSpPr>
            <a:spLocks noChangeArrowheads="1"/>
          </p:cNvSpPr>
          <p:nvPr/>
        </p:nvSpPr>
        <p:spPr bwMode="auto">
          <a:xfrm>
            <a:off x="2192338" y="3697288"/>
            <a:ext cx="6096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2509838" y="3049588"/>
            <a:ext cx="4762" cy="657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V="1">
            <a:off x="2509838" y="4321175"/>
            <a:ext cx="0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2503488" y="3044825"/>
            <a:ext cx="170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5032375" y="3044825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 rot="-5400000">
            <a:off x="5148263" y="37973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V="1">
            <a:off x="5580063" y="433228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5580063" y="3055938"/>
            <a:ext cx="0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 rot="-5400000">
            <a:off x="6134100" y="3802063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 rot="-5400000">
            <a:off x="6137275" y="380365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H="1">
            <a:off x="6570663" y="3040063"/>
            <a:ext cx="63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H="1" flipV="1">
            <a:off x="6575425" y="4346575"/>
            <a:ext cx="4763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2511425" y="4521200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2508250" y="4368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175125" y="2935288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508625" y="2970213"/>
            <a:ext cx="1136650" cy="136525"/>
            <a:chOff x="3470" y="1871"/>
            <a:chExt cx="716" cy="86"/>
          </a:xfrm>
        </p:grpSpPr>
        <p:sp>
          <p:nvSpPr>
            <p:cNvPr id="14381" name="Oval 18"/>
            <p:cNvSpPr>
              <a:spLocks noChangeAspect="1" noChangeArrowheads="1"/>
            </p:cNvSpPr>
            <p:nvPr/>
          </p:nvSpPr>
          <p:spPr bwMode="auto">
            <a:xfrm>
              <a:off x="3478" y="1871"/>
              <a:ext cx="86" cy="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Oval 19"/>
            <p:cNvSpPr>
              <a:spLocks noChangeAspect="1" noChangeArrowheads="1"/>
            </p:cNvSpPr>
            <p:nvPr/>
          </p:nvSpPr>
          <p:spPr bwMode="auto">
            <a:xfrm>
              <a:off x="4100" y="1871"/>
              <a:ext cx="86" cy="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Oval 20"/>
            <p:cNvSpPr>
              <a:spLocks noChangeAspect="1" noChangeArrowheads="1"/>
            </p:cNvSpPr>
            <p:nvPr/>
          </p:nvSpPr>
          <p:spPr bwMode="auto">
            <a:xfrm>
              <a:off x="3470" y="1871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21"/>
            <p:cNvSpPr>
              <a:spLocks noChangeAspect="1" noChangeArrowheads="1"/>
            </p:cNvSpPr>
            <p:nvPr/>
          </p:nvSpPr>
          <p:spPr bwMode="auto">
            <a:xfrm>
              <a:off x="4100" y="1871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AutoShape 22"/>
          <p:cNvSpPr>
            <a:spLocks noChangeArrowheads="1"/>
          </p:cNvSpPr>
          <p:nvPr/>
        </p:nvSpPr>
        <p:spPr bwMode="auto">
          <a:xfrm>
            <a:off x="5499100" y="2971800"/>
            <a:ext cx="1155700" cy="1397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 rot="5400000">
            <a:off x="5397500" y="3327400"/>
            <a:ext cx="355600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sm" len="med"/>
          </a:ln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4705350" y="3119438"/>
            <a:ext cx="8509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2.5 mA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578600" y="3162300"/>
            <a:ext cx="815975" cy="473075"/>
            <a:chOff x="4144" y="1984"/>
            <a:chExt cx="514" cy="298"/>
          </a:xfrm>
        </p:grpSpPr>
        <p:sp>
          <p:nvSpPr>
            <p:cNvPr id="14379" name="Line 26"/>
            <p:cNvSpPr>
              <a:spLocks noChangeShapeType="1"/>
            </p:cNvSpPr>
            <p:nvPr/>
          </p:nvSpPr>
          <p:spPr bwMode="auto">
            <a:xfrm rot="5400000">
              <a:off x="4032" y="2096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4380" name="Text Box 27"/>
            <p:cNvSpPr txBox="1">
              <a:spLocks noChangeArrowheads="1"/>
            </p:cNvSpPr>
            <p:nvPr/>
          </p:nvSpPr>
          <p:spPr bwMode="auto">
            <a:xfrm>
              <a:off x="4206" y="2051"/>
              <a:ext cx="45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4 mA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>
            <a:off x="4914900" y="4040188"/>
            <a:ext cx="385763" cy="481012"/>
            <a:chOff x="3224" y="1617"/>
            <a:chExt cx="243" cy="303"/>
          </a:xfrm>
        </p:grpSpPr>
        <p:sp>
          <p:nvSpPr>
            <p:cNvPr id="14377" name="Line 29"/>
            <p:cNvSpPr>
              <a:spLocks noChangeShapeType="1"/>
            </p:cNvSpPr>
            <p:nvPr/>
          </p:nvSpPr>
          <p:spPr bwMode="auto">
            <a:xfrm>
              <a:off x="3224" y="1920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4378" name="Text Box 30"/>
            <p:cNvSpPr txBox="1">
              <a:spLocks noChangeArrowheads="1"/>
            </p:cNvSpPr>
            <p:nvPr/>
          </p:nvSpPr>
          <p:spPr bwMode="auto">
            <a:xfrm>
              <a:off x="3248" y="1617"/>
              <a:ext cx="21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latin typeface="Arial" charset="0"/>
                </a:rPr>
                <a:t>i</a:t>
              </a:r>
              <a:r>
                <a:rPr lang="en-US" sz="2400" baseline="-25000">
                  <a:latin typeface="Arial" charset="0"/>
                </a:rPr>
                <a:t>4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724525" y="3933825"/>
            <a:ext cx="471488" cy="490538"/>
            <a:chOff x="3512" y="1984"/>
            <a:chExt cx="297" cy="309"/>
          </a:xfrm>
        </p:grpSpPr>
        <p:sp>
          <p:nvSpPr>
            <p:cNvPr id="14375" name="Line 32"/>
            <p:cNvSpPr>
              <a:spLocks noChangeShapeType="1"/>
            </p:cNvSpPr>
            <p:nvPr/>
          </p:nvSpPr>
          <p:spPr bwMode="auto">
            <a:xfrm rot="5400000">
              <a:off x="3400" y="2096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4376" name="Text Box 33"/>
            <p:cNvSpPr txBox="1">
              <a:spLocks noChangeArrowheads="1"/>
            </p:cNvSpPr>
            <p:nvPr/>
          </p:nvSpPr>
          <p:spPr bwMode="auto">
            <a:xfrm>
              <a:off x="3590" y="2005"/>
              <a:ext cx="21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latin typeface="Arial" charset="0"/>
                </a:rPr>
                <a:t>i</a:t>
              </a:r>
              <a:r>
                <a:rPr lang="en-US" sz="2400" baseline="-25000">
                  <a:latin typeface="Arial" charset="0"/>
                </a:rPr>
                <a:t>2</a:t>
              </a:r>
              <a:endParaRPr lang="en-US" sz="2400">
                <a:latin typeface="Arial" charset="0"/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78600" y="4114800"/>
            <a:ext cx="446088" cy="490538"/>
            <a:chOff x="4144" y="1984"/>
            <a:chExt cx="281" cy="309"/>
          </a:xfrm>
        </p:grpSpPr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rot="5400000">
              <a:off x="4032" y="2096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4374" name="Text Box 36"/>
            <p:cNvSpPr txBox="1">
              <a:spLocks noChangeArrowheads="1"/>
            </p:cNvSpPr>
            <p:nvPr/>
          </p:nvSpPr>
          <p:spPr bwMode="auto">
            <a:xfrm>
              <a:off x="4206" y="2005"/>
              <a:ext cx="21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latin typeface="Arial" charset="0"/>
                </a:rPr>
                <a:t>i</a:t>
              </a:r>
              <a:r>
                <a:rPr lang="en-US" sz="2400" baseline="-25000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</p:grpSp>
      <p:sp>
        <p:nvSpPr>
          <p:cNvPr id="14362" name="Text Box 37"/>
          <p:cNvSpPr txBox="1">
            <a:spLocks noChangeArrowheads="1"/>
          </p:cNvSpPr>
          <p:nvPr/>
        </p:nvSpPr>
        <p:spPr bwMode="auto">
          <a:xfrm>
            <a:off x="1752600" y="569972"/>
            <a:ext cx="5624513" cy="42062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66"/>
                </a:solidFill>
                <a:latin typeface="Arial" charset="0"/>
              </a:rPr>
              <a:t>Example 1:  Kirchhoff’s Current Law:</a:t>
            </a:r>
          </a:p>
        </p:txBody>
      </p:sp>
      <p:sp>
        <p:nvSpPr>
          <p:cNvPr id="14363" name="Line 38"/>
          <p:cNvSpPr>
            <a:spLocks noChangeShapeType="1"/>
          </p:cNvSpPr>
          <p:nvPr/>
        </p:nvSpPr>
        <p:spPr bwMode="auto">
          <a:xfrm flipV="1">
            <a:off x="2495550" y="3771900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364" name="Text Box 39"/>
          <p:cNvSpPr txBox="1">
            <a:spLocks noChangeArrowheads="1"/>
          </p:cNvSpPr>
          <p:nvPr/>
        </p:nvSpPr>
        <p:spPr bwMode="auto">
          <a:xfrm>
            <a:off x="2822575" y="3722688"/>
            <a:ext cx="398463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Arial" charset="0"/>
              </a:rPr>
              <a:t>i</a:t>
            </a:r>
            <a:r>
              <a:rPr lang="en-US" sz="2800" i="1" baseline="-25000">
                <a:latin typeface="Arial" charset="0"/>
              </a:rPr>
              <a:t>o</a:t>
            </a:r>
          </a:p>
        </p:txBody>
      </p:sp>
      <p:sp>
        <p:nvSpPr>
          <p:cNvPr id="139304" name="Text Box 40"/>
          <p:cNvSpPr txBox="1">
            <a:spLocks noChangeArrowheads="1"/>
          </p:cNvSpPr>
          <p:nvPr/>
        </p:nvSpPr>
        <p:spPr bwMode="auto">
          <a:xfrm>
            <a:off x="1598612" y="1905000"/>
            <a:ext cx="4954588" cy="3795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latin typeface="Arial" charset="0"/>
              </a:rPr>
              <a:t>Q</a:t>
            </a:r>
            <a:r>
              <a:rPr lang="en-US" sz="2800" dirty="0">
                <a:latin typeface="Arial" charset="0"/>
              </a:rPr>
              <a:t>:    How much is the current I</a:t>
            </a:r>
            <a:r>
              <a:rPr lang="en-US" sz="2800" baseline="-25000" dirty="0">
                <a:latin typeface="Arial" charset="0"/>
              </a:rPr>
              <a:t>o </a:t>
            </a:r>
            <a:r>
              <a:rPr lang="en-US" sz="2800" dirty="0">
                <a:latin typeface="Arial" charset="0"/>
              </a:rPr>
              <a:t>?</a:t>
            </a:r>
          </a:p>
        </p:txBody>
      </p:sp>
      <p:sp>
        <p:nvSpPr>
          <p:cNvPr id="139305" name="Text Box 41"/>
          <p:cNvSpPr txBox="1">
            <a:spLocks noChangeArrowheads="1"/>
          </p:cNvSpPr>
          <p:nvPr/>
        </p:nvSpPr>
        <p:spPr bwMode="auto">
          <a:xfrm>
            <a:off x="1600200" y="2286000"/>
            <a:ext cx="5330825" cy="3795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 dirty="0">
                <a:solidFill>
                  <a:srgbClr val="CC0000"/>
                </a:solidFill>
                <a:latin typeface="Arial" charset="0"/>
              </a:rPr>
              <a:t>A</a:t>
            </a:r>
            <a:r>
              <a:rPr lang="en-US" sz="2800" dirty="0">
                <a:latin typeface="Arial" charset="0"/>
              </a:rPr>
              <a:t>:    </a:t>
            </a:r>
            <a:r>
              <a:rPr lang="en-US" sz="2800" i="1" dirty="0" err="1">
                <a:latin typeface="Arial" charset="0"/>
              </a:rPr>
              <a:t>i</a:t>
            </a:r>
            <a:r>
              <a:rPr lang="en-US" sz="2800" baseline="-25000" dirty="0" err="1">
                <a:latin typeface="Arial" charset="0"/>
              </a:rPr>
              <a:t>o</a:t>
            </a:r>
            <a:r>
              <a:rPr lang="en-US" sz="2800" baseline="-25000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= 2.5 </a:t>
            </a:r>
            <a:r>
              <a:rPr lang="en-US" sz="2800" dirty="0" err="1">
                <a:latin typeface="Arial" charset="0"/>
              </a:rPr>
              <a:t>mA</a:t>
            </a:r>
            <a:r>
              <a:rPr lang="en-US" sz="2800" dirty="0">
                <a:latin typeface="Arial" charset="0"/>
              </a:rPr>
              <a:t> + 4 </a:t>
            </a:r>
            <a:r>
              <a:rPr lang="en-US" sz="2800" dirty="0" err="1">
                <a:latin typeface="Arial" charset="0"/>
              </a:rPr>
              <a:t>mA</a:t>
            </a:r>
            <a:r>
              <a:rPr lang="en-US" sz="2800" dirty="0">
                <a:latin typeface="Arial" charset="0"/>
              </a:rPr>
              <a:t> = 6.5 </a:t>
            </a:r>
            <a:r>
              <a:rPr lang="en-US" sz="2800" dirty="0" err="1">
                <a:latin typeface="Arial" charset="0"/>
              </a:rPr>
              <a:t>mA</a:t>
            </a:r>
            <a:endParaRPr lang="en-US" sz="2800" dirty="0">
              <a:latin typeface="Arial" charset="0"/>
            </a:endParaRPr>
          </a:p>
        </p:txBody>
      </p:sp>
      <p:sp>
        <p:nvSpPr>
          <p:cNvPr id="14369" name="AutoShape 44"/>
          <p:cNvSpPr>
            <a:spLocks noChangeArrowheads="1"/>
          </p:cNvSpPr>
          <p:nvPr/>
        </p:nvSpPr>
        <p:spPr bwMode="auto">
          <a:xfrm>
            <a:off x="5257800" y="3397250"/>
            <a:ext cx="590550" cy="10096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3300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371" name="AutoShape 46"/>
          <p:cNvCxnSpPr>
            <a:cxnSpLocks noChangeShapeType="1"/>
            <a:stCxn id="14372" idx="3"/>
          </p:cNvCxnSpPr>
          <p:nvPr/>
        </p:nvCxnSpPr>
        <p:spPr bwMode="auto">
          <a:xfrm flipH="1" flipV="1">
            <a:off x="5848351" y="3733801"/>
            <a:ext cx="1238249" cy="1628824"/>
          </a:xfrm>
          <a:prstGeom prst="bentConnector4">
            <a:avLst>
              <a:gd name="adj1" fmla="val -90630"/>
              <a:gd name="adj2" fmla="val 99787"/>
            </a:avLst>
          </a:prstGeom>
          <a:noFill/>
          <a:ln w="19050">
            <a:solidFill>
              <a:srgbClr val="003300"/>
            </a:solidFill>
            <a:miter lim="800000"/>
            <a:headEnd/>
            <a:tailEnd/>
          </a:ln>
        </p:spPr>
      </p:cxnSp>
      <p:sp>
        <p:nvSpPr>
          <p:cNvPr id="14372" name="Text Box 47"/>
          <p:cNvSpPr txBox="1">
            <a:spLocks noChangeArrowheads="1"/>
          </p:cNvSpPr>
          <p:nvPr/>
        </p:nvSpPr>
        <p:spPr bwMode="auto">
          <a:xfrm>
            <a:off x="1584325" y="5029200"/>
            <a:ext cx="5502275" cy="66684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latin typeface="Arial" charset="0"/>
              </a:rPr>
              <a:t> The dotted circle is a node with  2.5 </a:t>
            </a:r>
            <a:r>
              <a:rPr lang="en-US" sz="2800" dirty="0" err="1">
                <a:latin typeface="Arial" charset="0"/>
              </a:rPr>
              <a:t>mA</a:t>
            </a:r>
            <a:r>
              <a:rPr lang="en-US" sz="2800" dirty="0">
                <a:latin typeface="Arial" charset="0"/>
              </a:rPr>
              <a:t> entering</a:t>
            </a:r>
          </a:p>
          <a:p>
            <a:pPr>
              <a:buFontTx/>
              <a:buChar char="•"/>
            </a:pPr>
            <a:r>
              <a:rPr lang="en-US" sz="2800" dirty="0">
                <a:latin typeface="Arial" charset="0"/>
              </a:rPr>
              <a:t> Hence </a:t>
            </a:r>
            <a:r>
              <a:rPr lang="en-US" sz="2800" i="1" dirty="0">
                <a:latin typeface="Arial" charset="0"/>
              </a:rPr>
              <a:t>i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 = 2.5 </a:t>
            </a:r>
            <a:r>
              <a:rPr lang="en-US" sz="2800" dirty="0" err="1">
                <a:latin typeface="Arial" charset="0"/>
              </a:rPr>
              <a:t>mA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Arial" charset="0"/>
              </a:rPr>
              <a:t>exits</a:t>
            </a:r>
            <a:r>
              <a:rPr lang="en-US" sz="2800" dirty="0">
                <a:latin typeface="Arial" charset="0"/>
              </a:rPr>
              <a:t> the “node”. </a:t>
            </a:r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1603375" y="5799138"/>
            <a:ext cx="4976042" cy="66684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Arial" charset="0"/>
              </a:rPr>
              <a:t>  Similarly, </a:t>
            </a:r>
            <a:r>
              <a:rPr lang="en-US" sz="2800" i="1">
                <a:latin typeface="Arial" charset="0"/>
              </a:rPr>
              <a:t>i</a:t>
            </a:r>
            <a:r>
              <a:rPr lang="en-US" sz="2800" baseline="-25000">
                <a:latin typeface="Arial" charset="0"/>
              </a:rPr>
              <a:t>3</a:t>
            </a:r>
            <a:r>
              <a:rPr lang="en-US" sz="2800">
                <a:latin typeface="Arial" charset="0"/>
              </a:rPr>
              <a:t> = 4 mA.</a:t>
            </a:r>
          </a:p>
          <a:p>
            <a:pPr>
              <a:buFontTx/>
              <a:buChar char="•"/>
            </a:pPr>
            <a:r>
              <a:rPr lang="en-US" sz="2800">
                <a:latin typeface="Arial" charset="0"/>
              </a:rPr>
              <a:t> From KCL, </a:t>
            </a:r>
            <a:r>
              <a:rPr lang="en-US" sz="2800" i="1">
                <a:latin typeface="Arial" charset="0"/>
              </a:rPr>
              <a:t>i</a:t>
            </a:r>
            <a:r>
              <a:rPr lang="en-US" sz="2800" baseline="-25000">
                <a:latin typeface="Arial" charset="0"/>
              </a:rPr>
              <a:t>4</a:t>
            </a:r>
            <a:r>
              <a:rPr lang="en-US" sz="2800">
                <a:latin typeface="Arial" charset="0"/>
              </a:rPr>
              <a:t> = </a:t>
            </a:r>
            <a:r>
              <a:rPr lang="en-US" sz="2800" i="1">
                <a:latin typeface="Arial" charset="0"/>
              </a:rPr>
              <a:t>i</a:t>
            </a:r>
            <a:r>
              <a:rPr lang="en-US" sz="2800" baseline="-25000">
                <a:latin typeface="Arial" charset="0"/>
              </a:rPr>
              <a:t>2</a:t>
            </a:r>
            <a:r>
              <a:rPr lang="en-US" sz="2800">
                <a:latin typeface="Arial" charset="0"/>
              </a:rPr>
              <a:t> + </a:t>
            </a:r>
            <a:r>
              <a:rPr lang="en-US" sz="2800" i="1">
                <a:latin typeface="Arial" charset="0"/>
              </a:rPr>
              <a:t>i</a:t>
            </a:r>
            <a:r>
              <a:rPr lang="en-US" sz="2800" baseline="-25000">
                <a:latin typeface="Arial" charset="0"/>
              </a:rPr>
              <a:t>3</a:t>
            </a:r>
            <a:r>
              <a:rPr lang="en-US" sz="2800">
                <a:latin typeface="Arial" charset="0"/>
              </a:rPr>
              <a:t> = 6.5 mA, and </a:t>
            </a:r>
            <a:r>
              <a:rPr lang="en-US" sz="2800" i="1">
                <a:latin typeface="Arial" charset="0"/>
              </a:rPr>
              <a:t>I</a:t>
            </a:r>
            <a:r>
              <a:rPr lang="en-US" sz="2800" baseline="-25000">
                <a:latin typeface="Arial" charset="0"/>
              </a:rPr>
              <a:t>o</a:t>
            </a:r>
            <a:r>
              <a:rPr lang="en-US" sz="2800">
                <a:latin typeface="Arial" charset="0"/>
              </a:rPr>
              <a:t> = </a:t>
            </a:r>
            <a:r>
              <a:rPr lang="en-US" sz="2800" i="1">
                <a:latin typeface="Arial" charset="0"/>
              </a:rPr>
              <a:t>i</a:t>
            </a:r>
            <a:r>
              <a:rPr lang="en-US" sz="2800" baseline="-25000">
                <a:latin typeface="Arial" charset="0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04" grpId="0" autoUpdateAnimBg="0"/>
      <p:bldP spid="139305" grpId="0" autoUpdateAnimBg="0"/>
      <p:bldP spid="1393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3F77D-0852-4429-87FC-C4C70FD1DC68}" type="slidenum">
              <a:rPr lang="en-US"/>
              <a:pPr/>
              <a:t>30</a:t>
            </a:fld>
            <a:endParaRPr lang="en-US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Cont’d</a:t>
            </a:r>
          </a:p>
        </p:txBody>
      </p: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2192338" y="2057400"/>
            <a:ext cx="4478337" cy="1652588"/>
            <a:chOff x="1381" y="1849"/>
            <a:chExt cx="2821" cy="1041"/>
          </a:xfrm>
        </p:grpSpPr>
        <p:sp>
          <p:nvSpPr>
            <p:cNvPr id="36873" name="Oval 7"/>
            <p:cNvSpPr>
              <a:spLocks noChangeArrowheads="1"/>
            </p:cNvSpPr>
            <p:nvPr/>
          </p:nvSpPr>
          <p:spPr bwMode="auto">
            <a:xfrm>
              <a:off x="1381" y="2329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1581" y="1921"/>
              <a:ext cx="3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875" name="Line 9"/>
            <p:cNvSpPr>
              <a:spLocks noChangeShapeType="1"/>
            </p:cNvSpPr>
            <p:nvPr/>
          </p:nvSpPr>
          <p:spPr bwMode="auto">
            <a:xfrm flipV="1">
              <a:off x="1581" y="2722"/>
              <a:ext cx="0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>
              <a:off x="1577" y="1918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>
              <a:off x="3170" y="1918"/>
              <a:ext cx="9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956" name="Rectangle 12"/>
            <p:cNvSpPr>
              <a:spLocks noChangeArrowheads="1"/>
            </p:cNvSpPr>
            <p:nvPr/>
          </p:nvSpPr>
          <p:spPr bwMode="auto">
            <a:xfrm rot="-5400000">
              <a:off x="3243" y="2392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id-ID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 flipV="1">
              <a:off x="3515" y="2729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880" name="Line 14"/>
            <p:cNvSpPr>
              <a:spLocks noChangeShapeType="1"/>
            </p:cNvSpPr>
            <p:nvPr/>
          </p:nvSpPr>
          <p:spPr bwMode="auto">
            <a:xfrm>
              <a:off x="3515" y="1925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 rot="-5400000">
              <a:off x="3864" y="2395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id-ID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rot="-5400000">
              <a:off x="3866" y="2396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id-ID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83" name="Line 17"/>
            <p:cNvSpPr>
              <a:spLocks noChangeShapeType="1"/>
            </p:cNvSpPr>
            <p:nvPr/>
          </p:nvSpPr>
          <p:spPr bwMode="auto">
            <a:xfrm flipH="1">
              <a:off x="4139" y="1915"/>
              <a:ext cx="4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 flipH="1" flipV="1">
              <a:off x="4142" y="2738"/>
              <a:ext cx="3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1582" y="2848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6886" name="Line 20"/>
            <p:cNvSpPr>
              <a:spLocks noChangeShapeType="1"/>
            </p:cNvSpPr>
            <p:nvPr/>
          </p:nvSpPr>
          <p:spPr bwMode="auto">
            <a:xfrm flipV="1">
              <a:off x="1580" y="27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2630" y="1849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id-ID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1778" y="2409"/>
              <a:ext cx="26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grpSp>
          <p:nvGrpSpPr>
            <p:cNvPr id="36889" name="Group 23"/>
            <p:cNvGrpSpPr>
              <a:grpSpLocks/>
            </p:cNvGrpSpPr>
            <p:nvPr/>
          </p:nvGrpSpPr>
          <p:grpSpPr bwMode="auto">
            <a:xfrm>
              <a:off x="1462" y="2384"/>
              <a:ext cx="225" cy="506"/>
              <a:chOff x="870" y="1872"/>
              <a:chExt cx="225" cy="506"/>
            </a:xfrm>
          </p:grpSpPr>
          <p:sp>
            <p:nvSpPr>
              <p:cNvPr id="82968" name="Text Box 24"/>
              <p:cNvSpPr txBox="1">
                <a:spLocks noChangeArrowheads="1"/>
              </p:cNvSpPr>
              <p:nvPr/>
            </p:nvSpPr>
            <p:spPr bwMode="auto">
              <a:xfrm>
                <a:off x="878" y="1872"/>
                <a:ext cx="21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i="1" baseline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_</a:t>
                </a:r>
              </a:p>
            </p:txBody>
          </p:sp>
          <p:sp>
            <p:nvSpPr>
              <p:cNvPr id="82969" name="Text Box 25"/>
              <p:cNvSpPr txBox="1">
                <a:spLocks noChangeArrowheads="1"/>
              </p:cNvSpPr>
              <p:nvPr/>
            </p:nvSpPr>
            <p:spPr bwMode="auto">
              <a:xfrm>
                <a:off x="870" y="2128"/>
                <a:ext cx="22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id-ID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1454" y="2296"/>
              <a:ext cx="225" cy="506"/>
              <a:chOff x="870" y="1872"/>
              <a:chExt cx="225" cy="506"/>
            </a:xfrm>
          </p:grpSpPr>
          <p:sp>
            <p:nvSpPr>
              <p:cNvPr id="82971" name="Text Box 27"/>
              <p:cNvSpPr txBox="1">
                <a:spLocks noChangeArrowheads="1"/>
              </p:cNvSpPr>
              <p:nvPr/>
            </p:nvSpPr>
            <p:spPr bwMode="auto">
              <a:xfrm>
                <a:off x="878" y="1872"/>
                <a:ext cx="21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i="1" baseline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82972" name="Text Box 28"/>
              <p:cNvSpPr txBox="1">
                <a:spLocks noChangeArrowheads="1"/>
              </p:cNvSpPr>
              <p:nvPr/>
            </p:nvSpPr>
            <p:spPr bwMode="auto">
              <a:xfrm>
                <a:off x="870" y="2128"/>
                <a:ext cx="22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id-ID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2973" name="Text Box 29"/>
            <p:cNvSpPr txBox="1">
              <a:spLocks noChangeArrowheads="1"/>
            </p:cNvSpPr>
            <p:nvPr/>
          </p:nvSpPr>
          <p:spPr bwMode="auto">
            <a:xfrm>
              <a:off x="2538" y="1989"/>
              <a:ext cx="68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+ 3.1V –</a:t>
              </a:r>
            </a:p>
          </p:txBody>
        </p:sp>
        <p:sp>
          <p:nvSpPr>
            <p:cNvPr id="82974" name="Text Box 30"/>
            <p:cNvSpPr txBox="1">
              <a:spLocks noChangeArrowheads="1"/>
            </p:cNvSpPr>
            <p:nvPr/>
          </p:nvSpPr>
          <p:spPr bwMode="auto">
            <a:xfrm>
              <a:off x="2951" y="2162"/>
              <a:ext cx="534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</a:t>
              </a:r>
            </a:p>
            <a:p>
              <a:pPr algn="ctr"/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6.8 V </a:t>
              </a:r>
            </a:p>
            <a:p>
              <a:pPr algn="ctr"/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–</a:t>
              </a:r>
            </a:p>
          </p:txBody>
        </p:sp>
      </p:grp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1768475" y="4605338"/>
            <a:ext cx="53308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 u="sng" baseline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v</a:t>
            </a: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 6.8 V          </a:t>
            </a:r>
            <a:r>
              <a:rPr lang="en-US" i="1" baseline="0">
                <a:latin typeface="Arial" pitchFamily="34" charset="0"/>
              </a:rPr>
              <a:t>V</a:t>
            </a:r>
            <a:r>
              <a:rPr lang="en-US">
                <a:latin typeface="Arial" pitchFamily="34" charset="0"/>
              </a:rPr>
              <a:t>o</a:t>
            </a:r>
            <a:r>
              <a:rPr lang="en-US" baseline="0">
                <a:latin typeface="Arial" pitchFamily="34" charset="0"/>
              </a:rPr>
              <a:t> = 3.1 V + 6.8 V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749425" y="2565400"/>
            <a:ext cx="6122988" cy="1849438"/>
            <a:chOff x="1102" y="2169"/>
            <a:chExt cx="3857" cy="1165"/>
          </a:xfrm>
        </p:grpSpPr>
        <p:sp>
          <p:nvSpPr>
            <p:cNvPr id="36871" name="Text Box 33"/>
            <p:cNvSpPr txBox="1">
              <a:spLocks noChangeArrowheads="1"/>
            </p:cNvSpPr>
            <p:nvPr/>
          </p:nvSpPr>
          <p:spPr bwMode="auto">
            <a:xfrm>
              <a:off x="1102" y="3046"/>
              <a:ext cx="38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u="sng" baseline="0">
                  <a:solidFill>
                    <a:srgbClr val="0000FF"/>
                  </a:solidFill>
                </a:rPr>
                <a:t>Q</a:t>
              </a:r>
              <a:r>
                <a:rPr lang="en-US" sz="2400" baseline="0"/>
                <a:t>:    Berapa tegangan </a:t>
              </a:r>
              <a:r>
                <a:rPr lang="en-US" i="1" baseline="0"/>
                <a:t>v</a:t>
              </a:r>
              <a:r>
                <a:rPr lang="en-US"/>
                <a:t>4</a:t>
              </a:r>
              <a:r>
                <a:rPr lang="en-US" sz="2400"/>
                <a:t> </a:t>
              </a:r>
              <a:r>
                <a:rPr lang="en-US" sz="2400" baseline="0"/>
                <a:t>dan </a:t>
              </a:r>
              <a:r>
                <a:rPr lang="en-US" i="1" baseline="0"/>
                <a:t>V</a:t>
              </a:r>
              <a:r>
                <a:rPr lang="en-US"/>
                <a:t>o</a:t>
              </a:r>
              <a:r>
                <a:rPr lang="en-US" sz="2400" baseline="0"/>
                <a:t>?</a:t>
              </a:r>
            </a:p>
          </p:txBody>
        </p:sp>
        <p:sp>
          <p:nvSpPr>
            <p:cNvPr id="82978" name="Text Box 34"/>
            <p:cNvSpPr txBox="1">
              <a:spLocks noChangeArrowheads="1"/>
            </p:cNvSpPr>
            <p:nvPr/>
          </p:nvSpPr>
          <p:spPr bwMode="auto">
            <a:xfrm>
              <a:off x="4259" y="2169"/>
              <a:ext cx="265" cy="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</a:t>
              </a:r>
            </a:p>
            <a:p>
              <a:pPr algn="ctr"/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4 </a:t>
              </a:r>
              <a:endParaRPr lang="en-US" sz="20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000" i="1" baseline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_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Mesh Analysis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1:</a:t>
            </a:r>
            <a:r>
              <a:rPr lang="en-GB" smtClean="0"/>
              <a:t> Determine &amp; give current values to @ mesh.</a:t>
            </a:r>
          </a:p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2:</a:t>
            </a:r>
            <a:r>
              <a:rPr lang="en-GB" smtClean="0"/>
              <a:t> Where there are current sources; determine some mesh currents by inspection.</a:t>
            </a:r>
          </a:p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3:</a:t>
            </a:r>
            <a:r>
              <a:rPr lang="en-GB" smtClean="0"/>
              <a:t> Use KVL to write the other mesh equations &amp; solve them simultaneously.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Mesh Analysis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4:</a:t>
            </a:r>
            <a:r>
              <a:rPr lang="en-GB" smtClean="0"/>
              <a:t> Determine the resultant current through @ resistor.</a:t>
            </a:r>
          </a:p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5:</a:t>
            </a:r>
            <a:r>
              <a:rPr lang="en-GB" smtClean="0"/>
              <a:t> Complete the solutions as required.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Ex.1: Mesh Analysis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419600"/>
          </a:xfrm>
        </p:spPr>
        <p:txBody>
          <a:bodyPr/>
          <a:lstStyle/>
          <a:p>
            <a:pPr eaLnBrk="1" hangingPunct="1"/>
            <a:r>
              <a:rPr lang="en-US" smtClean="0"/>
              <a:t>Use Mesh Analysis to find current through R (4-ohm resistor)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209800" y="3733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209800" y="4038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2514600" y="2590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514600" y="4572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2514600" y="25908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514600" y="56388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9624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962400" y="38100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36576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657600" y="39624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962400" y="4114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6934200" y="2590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5486400" y="3886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>
            <a:off x="5181600" y="4038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5181600" y="4038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6934200" y="4191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V="1">
            <a:off x="19812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657600" y="350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5029200" y="3657600"/>
            <a:ext cx="44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524000" y="3810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858000" y="5638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7086600" y="3962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5486400" y="2590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5486400" y="4191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6934200" y="3886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H="1">
            <a:off x="6629400" y="4038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6629400" y="4038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6537325" y="3617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5638800" y="3657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Ex.1: Mesh  Analysis 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V="1">
            <a:off x="990600" y="2743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352800" y="14478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 sz="2800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381000" y="1752600"/>
            <a:ext cx="7696200" cy="3733800"/>
            <a:chOff x="240" y="1152"/>
            <a:chExt cx="4848" cy="2352"/>
          </a:xfrm>
        </p:grpSpPr>
        <p:grpSp>
          <p:nvGrpSpPr>
            <p:cNvPr id="40983" name="Group 6"/>
            <p:cNvGrpSpPr>
              <a:grpSpLocks/>
            </p:cNvGrpSpPr>
            <p:nvPr/>
          </p:nvGrpSpPr>
          <p:grpSpPr bwMode="auto">
            <a:xfrm>
              <a:off x="720" y="1152"/>
              <a:ext cx="4368" cy="2352"/>
              <a:chOff x="768" y="1200"/>
              <a:chExt cx="4368" cy="2352"/>
            </a:xfrm>
          </p:grpSpPr>
          <p:sp>
            <p:nvSpPr>
              <p:cNvPr id="40988" name="Line 7"/>
              <p:cNvSpPr>
                <a:spLocks noChangeShapeType="1"/>
              </p:cNvSpPr>
              <p:nvPr/>
            </p:nvSpPr>
            <p:spPr bwMode="auto">
              <a:xfrm>
                <a:off x="1008" y="1200"/>
                <a:ext cx="39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40989" name="Group 8"/>
              <p:cNvGrpSpPr>
                <a:grpSpLocks/>
              </p:cNvGrpSpPr>
              <p:nvPr/>
            </p:nvGrpSpPr>
            <p:grpSpPr bwMode="auto">
              <a:xfrm>
                <a:off x="768" y="1200"/>
                <a:ext cx="4368" cy="2352"/>
                <a:chOff x="672" y="1200"/>
                <a:chExt cx="4368" cy="2352"/>
              </a:xfrm>
            </p:grpSpPr>
            <p:sp>
              <p:nvSpPr>
                <p:cNvPr id="40990" name="Line 9"/>
                <p:cNvSpPr>
                  <a:spLocks noChangeShapeType="1"/>
                </p:cNvSpPr>
                <p:nvPr/>
              </p:nvSpPr>
              <p:spPr bwMode="auto">
                <a:xfrm>
                  <a:off x="4848" y="1200"/>
                  <a:ext cx="0" cy="53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40991" name="Group 10"/>
                <p:cNvGrpSpPr>
                  <a:grpSpLocks/>
                </p:cNvGrpSpPr>
                <p:nvPr/>
              </p:nvGrpSpPr>
              <p:grpSpPr bwMode="auto">
                <a:xfrm>
                  <a:off x="4704" y="1756"/>
                  <a:ext cx="336" cy="1796"/>
                  <a:chOff x="3360" y="1670"/>
                  <a:chExt cx="336" cy="1834"/>
                </a:xfrm>
              </p:grpSpPr>
              <p:grpSp>
                <p:nvGrpSpPr>
                  <p:cNvPr id="4101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360" y="1670"/>
                    <a:ext cx="336" cy="760"/>
                    <a:chOff x="3360" y="1670"/>
                    <a:chExt cx="336" cy="760"/>
                  </a:xfrm>
                </p:grpSpPr>
                <p:sp>
                  <p:nvSpPr>
                    <p:cNvPr id="41016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97" y="1670"/>
                      <a:ext cx="199" cy="6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1017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60" y="1728"/>
                      <a:ext cx="336" cy="8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101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817"/>
                      <a:ext cx="144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4101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1913"/>
                      <a:ext cx="0" cy="5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4101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400"/>
                    <a:ext cx="0" cy="11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40992" name="Group 17"/>
                <p:cNvGrpSpPr>
                  <a:grpSpLocks/>
                </p:cNvGrpSpPr>
                <p:nvPr/>
              </p:nvGrpSpPr>
              <p:grpSpPr bwMode="auto">
                <a:xfrm>
                  <a:off x="672" y="1200"/>
                  <a:ext cx="4176" cy="2352"/>
                  <a:chOff x="672" y="1200"/>
                  <a:chExt cx="4176" cy="2352"/>
                </a:xfrm>
              </p:grpSpPr>
              <p:sp>
                <p:nvSpPr>
                  <p:cNvPr id="4099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552"/>
                    <a:ext cx="393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099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92"/>
                    <a:ext cx="0" cy="96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099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200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4099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776"/>
                    <a:ext cx="528" cy="57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4099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112"/>
                    <a:ext cx="480" cy="4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4099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200"/>
                    <a:ext cx="0" cy="53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4099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312" y="1756"/>
                    <a:ext cx="336" cy="1796"/>
                    <a:chOff x="3360" y="1670"/>
                    <a:chExt cx="336" cy="1834"/>
                  </a:xfrm>
                </p:grpSpPr>
                <p:grpSp>
                  <p:nvGrpSpPr>
                    <p:cNvPr id="41008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670"/>
                      <a:ext cx="336" cy="760"/>
                      <a:chOff x="3360" y="1670"/>
                      <a:chExt cx="336" cy="760"/>
                    </a:xfrm>
                  </p:grpSpPr>
                  <p:sp>
                    <p:nvSpPr>
                      <p:cNvPr id="41010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7" y="1670"/>
                        <a:ext cx="199" cy="65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41011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60" y="1728"/>
                        <a:ext cx="336" cy="8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41012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0" y="1817"/>
                        <a:ext cx="14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41013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913"/>
                        <a:ext cx="0" cy="5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</p:grpSp>
                <p:sp>
                  <p:nvSpPr>
                    <p:cNvPr id="41009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400"/>
                      <a:ext cx="0" cy="110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4100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200"/>
                    <a:ext cx="0" cy="53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grpSp>
                <p:nvGrpSpPr>
                  <p:cNvPr id="41001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016" y="1756"/>
                    <a:ext cx="336" cy="1796"/>
                    <a:chOff x="3360" y="1670"/>
                    <a:chExt cx="336" cy="1834"/>
                  </a:xfrm>
                </p:grpSpPr>
                <p:grpSp>
                  <p:nvGrpSpPr>
                    <p:cNvPr id="41002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670"/>
                      <a:ext cx="336" cy="760"/>
                      <a:chOff x="3360" y="1670"/>
                      <a:chExt cx="336" cy="760"/>
                    </a:xfrm>
                  </p:grpSpPr>
                  <p:sp>
                    <p:nvSpPr>
                      <p:cNvPr id="41004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7" y="1670"/>
                        <a:ext cx="199" cy="65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41005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60" y="1728"/>
                        <a:ext cx="336" cy="8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41006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0" y="1817"/>
                        <a:ext cx="14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  <p:sp>
                    <p:nvSpPr>
                      <p:cNvPr id="41007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913"/>
                        <a:ext cx="0" cy="5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id-ID"/>
                      </a:p>
                    </p:txBody>
                  </p:sp>
                </p:grpSp>
                <p:sp>
                  <p:nvSpPr>
                    <p:cNvPr id="4100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400"/>
                      <a:ext cx="0" cy="110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id-ID"/>
                    </a:p>
                  </p:txBody>
                </p:sp>
              </p:grpSp>
            </p:grpSp>
          </p:grpSp>
        </p:grpSp>
        <p:grpSp>
          <p:nvGrpSpPr>
            <p:cNvPr id="40984" name="Group 39"/>
            <p:cNvGrpSpPr>
              <a:grpSpLocks/>
            </p:cNvGrpSpPr>
            <p:nvPr/>
          </p:nvGrpSpPr>
          <p:grpSpPr bwMode="auto">
            <a:xfrm>
              <a:off x="240" y="1632"/>
              <a:ext cx="3025" cy="471"/>
              <a:chOff x="240" y="1632"/>
              <a:chExt cx="3025" cy="471"/>
            </a:xfrm>
          </p:grpSpPr>
          <p:sp>
            <p:nvSpPr>
              <p:cNvPr id="40985" name="Rectangle 40"/>
              <p:cNvSpPr>
                <a:spLocks noChangeArrowheads="1"/>
              </p:cNvSpPr>
              <p:nvPr/>
            </p:nvSpPr>
            <p:spPr bwMode="auto">
              <a:xfrm>
                <a:off x="240" y="1776"/>
                <a:ext cx="3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b="1"/>
                  <a:t>15</a:t>
                </a:r>
              </a:p>
            </p:txBody>
          </p:sp>
          <p:sp>
            <p:nvSpPr>
              <p:cNvPr id="40986" name="Rectangle 41"/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1</a:t>
                </a:r>
              </a:p>
            </p:txBody>
          </p:sp>
          <p:sp>
            <p:nvSpPr>
              <p:cNvPr id="40987" name="Rectangle 4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4</a:t>
                </a:r>
              </a:p>
            </p:txBody>
          </p:sp>
        </p:grpSp>
      </p:grp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8001000" y="2819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2</a:t>
            </a:r>
          </a:p>
        </p:txBody>
      </p:sp>
      <p:sp>
        <p:nvSpPr>
          <p:cNvPr id="40967" name="Line 44"/>
          <p:cNvSpPr>
            <a:spLocks noChangeShapeType="1"/>
          </p:cNvSpPr>
          <p:nvPr/>
        </p:nvSpPr>
        <p:spPr bwMode="auto">
          <a:xfrm flipV="1">
            <a:off x="1981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0968" name="Rectangle 45"/>
          <p:cNvSpPr>
            <a:spLocks noChangeArrowheads="1"/>
          </p:cNvSpPr>
          <p:nvPr/>
        </p:nvSpPr>
        <p:spPr bwMode="auto">
          <a:xfrm>
            <a:off x="5029200" y="2362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b="1"/>
              <a:t>4</a:t>
            </a:r>
          </a:p>
        </p:txBody>
      </p:sp>
      <p:grpSp>
        <p:nvGrpSpPr>
          <p:cNvPr id="40969" name="Group 46"/>
          <p:cNvGrpSpPr>
            <a:grpSpLocks/>
          </p:cNvGrpSpPr>
          <p:nvPr/>
        </p:nvGrpSpPr>
        <p:grpSpPr bwMode="auto">
          <a:xfrm>
            <a:off x="1981200" y="1905000"/>
            <a:ext cx="5562600" cy="3429000"/>
            <a:chOff x="1248" y="1200"/>
            <a:chExt cx="3504" cy="2160"/>
          </a:xfrm>
        </p:grpSpPr>
        <p:sp>
          <p:nvSpPr>
            <p:cNvPr id="40976" name="Rectangle 47"/>
            <p:cNvSpPr>
              <a:spLocks noChangeArrowheads="1"/>
            </p:cNvSpPr>
            <p:nvPr/>
          </p:nvSpPr>
          <p:spPr bwMode="auto">
            <a:xfrm>
              <a:off x="2352" y="1200"/>
              <a:ext cx="1008" cy="2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id-ID"/>
            </a:p>
          </p:txBody>
        </p:sp>
        <p:sp>
          <p:nvSpPr>
            <p:cNvPr id="40977" name="Rectangle 48"/>
            <p:cNvSpPr>
              <a:spLocks noChangeArrowheads="1"/>
            </p:cNvSpPr>
            <p:nvPr/>
          </p:nvSpPr>
          <p:spPr bwMode="auto">
            <a:xfrm>
              <a:off x="3744" y="1200"/>
              <a:ext cx="1008" cy="2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978" name="Line 49"/>
            <p:cNvSpPr>
              <a:spLocks noChangeShapeType="1"/>
            </p:cNvSpPr>
            <p:nvPr/>
          </p:nvSpPr>
          <p:spPr bwMode="auto">
            <a:xfrm flipV="1">
              <a:off x="3744" y="2496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0979" name="Rectangle 50"/>
            <p:cNvSpPr>
              <a:spLocks noChangeArrowheads="1"/>
            </p:cNvSpPr>
            <p:nvPr/>
          </p:nvSpPr>
          <p:spPr bwMode="auto">
            <a:xfrm>
              <a:off x="1248" y="1200"/>
              <a:ext cx="720" cy="2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id-ID"/>
            </a:p>
          </p:txBody>
        </p:sp>
        <p:sp>
          <p:nvSpPr>
            <p:cNvPr id="40980" name="Line 51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0981" name="Oval 52"/>
            <p:cNvSpPr>
              <a:spLocks noChangeArrowheads="1"/>
            </p:cNvSpPr>
            <p:nvPr/>
          </p:nvSpPr>
          <p:spPr bwMode="auto">
            <a:xfrm>
              <a:off x="3888" y="2448"/>
              <a:ext cx="336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/>
                <a:t>3</a:t>
              </a:r>
            </a:p>
          </p:txBody>
        </p:sp>
        <p:sp>
          <p:nvSpPr>
            <p:cNvPr id="40982" name="Oval 53"/>
            <p:cNvSpPr>
              <a:spLocks noChangeArrowheads="1"/>
            </p:cNvSpPr>
            <p:nvPr/>
          </p:nvSpPr>
          <p:spPr bwMode="auto">
            <a:xfrm>
              <a:off x="2544" y="2496"/>
              <a:ext cx="336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/>
                <a:t>2</a:t>
              </a:r>
            </a:p>
          </p:txBody>
        </p:sp>
      </p:grpSp>
      <p:sp>
        <p:nvSpPr>
          <p:cNvPr id="40970" name="Oval 54"/>
          <p:cNvSpPr>
            <a:spLocks noChangeArrowheads="1"/>
          </p:cNvSpPr>
          <p:nvPr/>
        </p:nvSpPr>
        <p:spPr bwMode="auto">
          <a:xfrm>
            <a:off x="2209800" y="3962400"/>
            <a:ext cx="533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40971" name="Text Box 55"/>
          <p:cNvSpPr txBox="1">
            <a:spLocks noChangeArrowheads="1"/>
          </p:cNvSpPr>
          <p:nvPr/>
        </p:nvSpPr>
        <p:spPr bwMode="auto">
          <a:xfrm>
            <a:off x="5257800" y="2362200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40972" name="Line 57"/>
          <p:cNvSpPr>
            <a:spLocks noChangeShapeType="1"/>
          </p:cNvSpPr>
          <p:nvPr/>
        </p:nvSpPr>
        <p:spPr bwMode="auto">
          <a:xfrm flipV="1">
            <a:off x="1981200" y="41148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0973" name="Text Box 59"/>
          <p:cNvSpPr txBox="1">
            <a:spLocks noChangeArrowheads="1"/>
          </p:cNvSpPr>
          <p:nvPr/>
        </p:nvSpPr>
        <p:spPr bwMode="auto">
          <a:xfrm>
            <a:off x="4022725" y="35417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mesh </a:t>
            </a:r>
          </a:p>
        </p:txBody>
      </p:sp>
      <p:sp>
        <p:nvSpPr>
          <p:cNvPr id="40974" name="Text Box 61"/>
          <p:cNvSpPr txBox="1">
            <a:spLocks noChangeArrowheads="1"/>
          </p:cNvSpPr>
          <p:nvPr/>
        </p:nvSpPr>
        <p:spPr bwMode="auto">
          <a:xfrm>
            <a:off x="2117725" y="3541713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mesh</a:t>
            </a:r>
          </a:p>
        </p:txBody>
      </p:sp>
      <p:sp>
        <p:nvSpPr>
          <p:cNvPr id="40975" name="Text Box 62"/>
          <p:cNvSpPr txBox="1">
            <a:spLocks noChangeArrowheads="1"/>
          </p:cNvSpPr>
          <p:nvPr/>
        </p:nvSpPr>
        <p:spPr bwMode="auto">
          <a:xfrm>
            <a:off x="6156325" y="3465513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Ex.1: Mesh  Analysis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20000" cy="4419600"/>
          </a:xfrm>
        </p:spPr>
        <p:txBody>
          <a:bodyPr/>
          <a:lstStyle/>
          <a:p>
            <a:pPr eaLnBrk="1" hangingPunct="1"/>
            <a:r>
              <a:rPr lang="en-US" smtClean="0"/>
              <a:t>Steps 1,2,3,4</a:t>
            </a:r>
          </a:p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514600" y="1981200"/>
          <a:ext cx="6019800" cy="4306888"/>
        </p:xfrm>
        <a:graphic>
          <a:graphicData uri="http://schemas.openxmlformats.org/presentationml/2006/ole">
            <p:oleObj spid="_x0000_s16386" name="Equation" r:id="rId4" imgW="2806560" imgH="2006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Ex.2:Mesh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467600" cy="4419600"/>
          </a:xfrm>
        </p:spPr>
        <p:txBody>
          <a:bodyPr/>
          <a:lstStyle/>
          <a:p>
            <a:pPr eaLnBrk="1" hangingPunct="1"/>
            <a:r>
              <a:rPr lang="en-US" smtClean="0"/>
              <a:t>Use Mesh Analysis to find i &amp; 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1524000" y="28956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524000" y="4648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524000" y="2895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6477000" y="2590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62940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629400" y="2895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38862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3886200" y="3657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 flipH="1">
            <a:off x="35814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3886200" y="4038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524000" y="548640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3581400" y="38100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 flipV="1">
            <a:off x="3886200" y="3962400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6" name="Line 21"/>
          <p:cNvSpPr>
            <a:spLocks noChangeShapeType="1"/>
          </p:cNvSpPr>
          <p:nvPr/>
        </p:nvSpPr>
        <p:spPr bwMode="auto">
          <a:xfrm flipV="1">
            <a:off x="7391400" y="2895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7239000" y="5486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56388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29" name="Line 25"/>
          <p:cNvSpPr>
            <a:spLocks noChangeShapeType="1"/>
          </p:cNvSpPr>
          <p:nvPr/>
        </p:nvSpPr>
        <p:spPr bwMode="auto">
          <a:xfrm>
            <a:off x="5638800" y="3657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30" name="Line 26"/>
          <p:cNvSpPr>
            <a:spLocks noChangeShapeType="1"/>
          </p:cNvSpPr>
          <p:nvPr/>
        </p:nvSpPr>
        <p:spPr bwMode="auto">
          <a:xfrm flipH="1">
            <a:off x="5334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31" name="Line 27"/>
          <p:cNvSpPr>
            <a:spLocks noChangeShapeType="1"/>
          </p:cNvSpPr>
          <p:nvPr/>
        </p:nvSpPr>
        <p:spPr bwMode="auto">
          <a:xfrm>
            <a:off x="5334000" y="38100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32" name="Line 28"/>
          <p:cNvSpPr>
            <a:spLocks noChangeShapeType="1"/>
          </p:cNvSpPr>
          <p:nvPr/>
        </p:nvSpPr>
        <p:spPr bwMode="auto">
          <a:xfrm>
            <a:off x="5638800" y="39624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33" name="Line 31"/>
          <p:cNvSpPr>
            <a:spLocks noChangeShapeType="1"/>
          </p:cNvSpPr>
          <p:nvPr/>
        </p:nvSpPr>
        <p:spPr bwMode="auto">
          <a:xfrm flipV="1">
            <a:off x="1219200" y="3886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7434" name="Text Box 32"/>
          <p:cNvSpPr txBox="1">
            <a:spLocks noChangeArrowheads="1"/>
          </p:cNvSpPr>
          <p:nvPr/>
        </p:nvSpPr>
        <p:spPr bwMode="auto">
          <a:xfrm>
            <a:off x="3581400" y="3429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435" name="Text Box 33"/>
          <p:cNvSpPr txBox="1">
            <a:spLocks noChangeArrowheads="1"/>
          </p:cNvSpPr>
          <p:nvPr/>
        </p:nvSpPr>
        <p:spPr bwMode="auto">
          <a:xfrm>
            <a:off x="5257800" y="3429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436" name="Text Box 34"/>
          <p:cNvSpPr txBox="1">
            <a:spLocks noChangeArrowheads="1"/>
          </p:cNvSpPr>
          <p:nvPr/>
        </p:nvSpPr>
        <p:spPr bwMode="auto">
          <a:xfrm>
            <a:off x="6629400" y="2514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7437" name="Text Box 35"/>
          <p:cNvSpPr txBox="1">
            <a:spLocks noChangeArrowheads="1"/>
          </p:cNvSpPr>
          <p:nvPr/>
        </p:nvSpPr>
        <p:spPr bwMode="auto">
          <a:xfrm>
            <a:off x="762000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7438" name="Text Box 36"/>
          <p:cNvSpPr txBox="1">
            <a:spLocks noChangeArrowheads="1"/>
          </p:cNvSpPr>
          <p:nvPr/>
        </p:nvSpPr>
        <p:spPr bwMode="auto">
          <a:xfrm>
            <a:off x="7772400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7439" name="Text Box 37"/>
          <p:cNvSpPr txBox="1">
            <a:spLocks noChangeArrowheads="1"/>
          </p:cNvSpPr>
          <p:nvPr/>
        </p:nvSpPr>
        <p:spPr bwMode="auto">
          <a:xfrm>
            <a:off x="5715000" y="3810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7440" name="Line 38"/>
          <p:cNvSpPr>
            <a:spLocks noChangeShapeType="1"/>
          </p:cNvSpPr>
          <p:nvPr/>
        </p:nvSpPr>
        <p:spPr bwMode="auto">
          <a:xfrm>
            <a:off x="5638800" y="304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7441" name="Text Box 39"/>
          <p:cNvSpPr txBox="1">
            <a:spLocks noChangeArrowheads="1"/>
          </p:cNvSpPr>
          <p:nvPr/>
        </p:nvSpPr>
        <p:spPr bwMode="auto">
          <a:xfrm>
            <a:off x="5334000" y="297180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867400" y="1600200"/>
          <a:ext cx="404813" cy="458788"/>
        </p:xfrm>
        <a:graphic>
          <a:graphicData uri="http://schemas.openxmlformats.org/presentationml/2006/ole">
            <p:oleObj spid="_x0000_s17410" name="Equation" r:id="rId4" imgW="190440" imgH="215640" progId="Equation.3">
              <p:embed/>
            </p:oleObj>
          </a:graphicData>
        </a:graphic>
      </p:graphicFrame>
      <p:sp>
        <p:nvSpPr>
          <p:cNvPr id="17442" name="Oval 41"/>
          <p:cNvSpPr>
            <a:spLocks noChangeArrowheads="1"/>
          </p:cNvSpPr>
          <p:nvPr/>
        </p:nvSpPr>
        <p:spPr bwMode="auto">
          <a:xfrm>
            <a:off x="7086600" y="3810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7443" name="Oval 42"/>
          <p:cNvSpPr>
            <a:spLocks noChangeArrowheads="1"/>
          </p:cNvSpPr>
          <p:nvPr/>
        </p:nvSpPr>
        <p:spPr bwMode="auto">
          <a:xfrm>
            <a:off x="1295400" y="3962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7444" name="Oval 43"/>
          <p:cNvSpPr>
            <a:spLocks noChangeArrowheads="1"/>
          </p:cNvSpPr>
          <p:nvPr/>
        </p:nvSpPr>
        <p:spPr bwMode="auto">
          <a:xfrm>
            <a:off x="1295400" y="4191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7445" name="Rectangle 44"/>
          <p:cNvSpPr>
            <a:spLocks noChangeArrowheads="1"/>
          </p:cNvSpPr>
          <p:nvPr/>
        </p:nvSpPr>
        <p:spPr bwMode="auto">
          <a:xfrm>
            <a:off x="7467600" y="3429000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7446" name="Rectangle 45"/>
          <p:cNvSpPr>
            <a:spLocks noChangeArrowheads="1"/>
          </p:cNvSpPr>
          <p:nvPr/>
        </p:nvSpPr>
        <p:spPr bwMode="auto">
          <a:xfrm>
            <a:off x="7467600" y="44958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7447" name="Line 47"/>
          <p:cNvSpPr>
            <a:spLocks noChangeShapeType="1"/>
          </p:cNvSpPr>
          <p:nvPr/>
        </p:nvSpPr>
        <p:spPr bwMode="auto">
          <a:xfrm flipV="1">
            <a:off x="7391400" y="44958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48" name="Line 49"/>
          <p:cNvSpPr>
            <a:spLocks noChangeShapeType="1"/>
          </p:cNvSpPr>
          <p:nvPr/>
        </p:nvSpPr>
        <p:spPr bwMode="auto">
          <a:xfrm>
            <a:off x="2819400" y="2895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7449" name="Line 50"/>
          <p:cNvSpPr>
            <a:spLocks noChangeShapeType="1"/>
          </p:cNvSpPr>
          <p:nvPr/>
        </p:nvSpPr>
        <p:spPr bwMode="auto">
          <a:xfrm>
            <a:off x="6858000" y="2895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Ex.2 Mesh  Analysis 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371600" y="1676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229600" y="27432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153400" y="3352800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10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8229600" y="3886200"/>
            <a:ext cx="30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-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371600" y="5334000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1371600" y="38862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1066800" y="2743200"/>
            <a:ext cx="7620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1066800" y="3200400"/>
            <a:ext cx="7620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1371600" y="16764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grpSp>
        <p:nvGrpSpPr>
          <p:cNvPr id="41996" name="Group 12"/>
          <p:cNvGrpSpPr>
            <a:grpSpLocks/>
          </p:cNvGrpSpPr>
          <p:nvPr/>
        </p:nvGrpSpPr>
        <p:grpSpPr bwMode="auto">
          <a:xfrm rot="-5400000">
            <a:off x="6400800" y="457200"/>
            <a:ext cx="533400" cy="2362200"/>
            <a:chOff x="2736" y="1200"/>
            <a:chExt cx="336" cy="1300"/>
          </a:xfrm>
        </p:grpSpPr>
        <p:sp>
          <p:nvSpPr>
            <p:cNvPr id="42037" name="Line 13"/>
            <p:cNvSpPr>
              <a:spLocks noChangeShapeType="1"/>
            </p:cNvSpPr>
            <p:nvPr/>
          </p:nvSpPr>
          <p:spPr bwMode="auto">
            <a:xfrm>
              <a:off x="2880" y="1200"/>
              <a:ext cx="0" cy="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42038" name="Group 14"/>
            <p:cNvGrpSpPr>
              <a:grpSpLocks/>
            </p:cNvGrpSpPr>
            <p:nvPr/>
          </p:nvGrpSpPr>
          <p:grpSpPr bwMode="auto">
            <a:xfrm>
              <a:off x="2736" y="1756"/>
              <a:ext cx="336" cy="744"/>
              <a:chOff x="3360" y="1670"/>
              <a:chExt cx="336" cy="760"/>
            </a:xfrm>
          </p:grpSpPr>
          <p:sp>
            <p:nvSpPr>
              <p:cNvPr id="42039" name="Line 15"/>
              <p:cNvSpPr>
                <a:spLocks noChangeShapeType="1"/>
              </p:cNvSpPr>
              <p:nvPr/>
            </p:nvSpPr>
            <p:spPr bwMode="auto">
              <a:xfrm>
                <a:off x="3497" y="1670"/>
                <a:ext cx="199" cy="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040" name="Line 16"/>
              <p:cNvSpPr>
                <a:spLocks noChangeShapeType="1"/>
              </p:cNvSpPr>
              <p:nvPr/>
            </p:nvSpPr>
            <p:spPr bwMode="auto">
              <a:xfrm flipH="1">
                <a:off x="3360" y="1728"/>
                <a:ext cx="33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041" name="Line 17"/>
              <p:cNvSpPr>
                <a:spLocks noChangeShapeType="1"/>
              </p:cNvSpPr>
              <p:nvPr/>
            </p:nvSpPr>
            <p:spPr bwMode="auto">
              <a:xfrm>
                <a:off x="3360" y="1817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042" name="Line 18"/>
              <p:cNvSpPr>
                <a:spLocks noChangeShapeType="1"/>
              </p:cNvSpPr>
              <p:nvPr/>
            </p:nvSpPr>
            <p:spPr bwMode="auto">
              <a:xfrm>
                <a:off x="3504" y="1913"/>
                <a:ext cx="0" cy="5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41997" name="Group 19"/>
          <p:cNvGrpSpPr>
            <a:grpSpLocks/>
          </p:cNvGrpSpPr>
          <p:nvPr/>
        </p:nvGrpSpPr>
        <p:grpSpPr bwMode="auto">
          <a:xfrm>
            <a:off x="4648200" y="1676400"/>
            <a:ext cx="533400" cy="3657600"/>
            <a:chOff x="4272" y="1296"/>
            <a:chExt cx="336" cy="2352"/>
          </a:xfrm>
        </p:grpSpPr>
        <p:sp>
          <p:nvSpPr>
            <p:cNvPr id="42029" name="Line 20"/>
            <p:cNvSpPr>
              <a:spLocks noChangeShapeType="1"/>
            </p:cNvSpPr>
            <p:nvPr/>
          </p:nvSpPr>
          <p:spPr bwMode="auto">
            <a:xfrm>
              <a:off x="4416" y="1296"/>
              <a:ext cx="0" cy="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42030" name="Group 21"/>
            <p:cNvGrpSpPr>
              <a:grpSpLocks/>
            </p:cNvGrpSpPr>
            <p:nvPr/>
          </p:nvGrpSpPr>
          <p:grpSpPr bwMode="auto">
            <a:xfrm>
              <a:off x="4272" y="1852"/>
              <a:ext cx="336" cy="1796"/>
              <a:chOff x="3360" y="1670"/>
              <a:chExt cx="336" cy="1834"/>
            </a:xfrm>
          </p:grpSpPr>
          <p:grpSp>
            <p:nvGrpSpPr>
              <p:cNvPr id="42031" name="Group 22"/>
              <p:cNvGrpSpPr>
                <a:grpSpLocks/>
              </p:cNvGrpSpPr>
              <p:nvPr/>
            </p:nvGrpSpPr>
            <p:grpSpPr bwMode="auto">
              <a:xfrm>
                <a:off x="3360" y="1670"/>
                <a:ext cx="336" cy="760"/>
                <a:chOff x="3360" y="1670"/>
                <a:chExt cx="336" cy="760"/>
              </a:xfrm>
            </p:grpSpPr>
            <p:sp>
              <p:nvSpPr>
                <p:cNvPr id="42033" name="Line 23"/>
                <p:cNvSpPr>
                  <a:spLocks noChangeShapeType="1"/>
                </p:cNvSpPr>
                <p:nvPr/>
              </p:nvSpPr>
              <p:spPr bwMode="auto">
                <a:xfrm>
                  <a:off x="3497" y="1670"/>
                  <a:ext cx="199" cy="6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203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360" y="1728"/>
                  <a:ext cx="336" cy="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2035" name="Line 25"/>
                <p:cNvSpPr>
                  <a:spLocks noChangeShapeType="1"/>
                </p:cNvSpPr>
                <p:nvPr/>
              </p:nvSpPr>
              <p:spPr bwMode="auto">
                <a:xfrm>
                  <a:off x="3360" y="1817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2036" name="Line 26"/>
                <p:cNvSpPr>
                  <a:spLocks noChangeShapeType="1"/>
                </p:cNvSpPr>
                <p:nvPr/>
              </p:nvSpPr>
              <p:spPr bwMode="auto">
                <a:xfrm>
                  <a:off x="3504" y="1913"/>
                  <a:ext cx="0" cy="5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42032" name="Line 27"/>
              <p:cNvSpPr>
                <a:spLocks noChangeShapeType="1"/>
              </p:cNvSpPr>
              <p:nvPr/>
            </p:nvSpPr>
            <p:spPr bwMode="auto">
              <a:xfrm>
                <a:off x="3504" y="2400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41998" name="Group 28"/>
          <p:cNvGrpSpPr>
            <a:grpSpLocks/>
          </p:cNvGrpSpPr>
          <p:nvPr/>
        </p:nvGrpSpPr>
        <p:grpSpPr bwMode="auto">
          <a:xfrm>
            <a:off x="2743200" y="1676400"/>
            <a:ext cx="533400" cy="3657600"/>
            <a:chOff x="4272" y="1296"/>
            <a:chExt cx="336" cy="2352"/>
          </a:xfrm>
        </p:grpSpPr>
        <p:sp>
          <p:nvSpPr>
            <p:cNvPr id="42021" name="Line 29"/>
            <p:cNvSpPr>
              <a:spLocks noChangeShapeType="1"/>
            </p:cNvSpPr>
            <p:nvPr/>
          </p:nvSpPr>
          <p:spPr bwMode="auto">
            <a:xfrm>
              <a:off x="4416" y="1296"/>
              <a:ext cx="0" cy="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42022" name="Group 30"/>
            <p:cNvGrpSpPr>
              <a:grpSpLocks/>
            </p:cNvGrpSpPr>
            <p:nvPr/>
          </p:nvGrpSpPr>
          <p:grpSpPr bwMode="auto">
            <a:xfrm>
              <a:off x="4272" y="1852"/>
              <a:ext cx="336" cy="1796"/>
              <a:chOff x="3360" y="1670"/>
              <a:chExt cx="336" cy="1834"/>
            </a:xfrm>
          </p:grpSpPr>
          <p:grpSp>
            <p:nvGrpSpPr>
              <p:cNvPr id="42023" name="Group 31"/>
              <p:cNvGrpSpPr>
                <a:grpSpLocks/>
              </p:cNvGrpSpPr>
              <p:nvPr/>
            </p:nvGrpSpPr>
            <p:grpSpPr bwMode="auto">
              <a:xfrm>
                <a:off x="3360" y="1670"/>
                <a:ext cx="336" cy="760"/>
                <a:chOff x="3360" y="1670"/>
                <a:chExt cx="336" cy="760"/>
              </a:xfrm>
            </p:grpSpPr>
            <p:sp>
              <p:nvSpPr>
                <p:cNvPr id="42025" name="Line 32"/>
                <p:cNvSpPr>
                  <a:spLocks noChangeShapeType="1"/>
                </p:cNvSpPr>
                <p:nvPr/>
              </p:nvSpPr>
              <p:spPr bwMode="auto">
                <a:xfrm>
                  <a:off x="3497" y="1670"/>
                  <a:ext cx="199" cy="6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2026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360" y="1728"/>
                  <a:ext cx="336" cy="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2027" name="Line 34"/>
                <p:cNvSpPr>
                  <a:spLocks noChangeShapeType="1"/>
                </p:cNvSpPr>
                <p:nvPr/>
              </p:nvSpPr>
              <p:spPr bwMode="auto">
                <a:xfrm>
                  <a:off x="3360" y="1817"/>
                  <a:ext cx="144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2028" name="Line 35"/>
                <p:cNvSpPr>
                  <a:spLocks noChangeShapeType="1"/>
                </p:cNvSpPr>
                <p:nvPr/>
              </p:nvSpPr>
              <p:spPr bwMode="auto">
                <a:xfrm>
                  <a:off x="3504" y="1913"/>
                  <a:ext cx="0" cy="5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42024" name="Line 36"/>
              <p:cNvSpPr>
                <a:spLocks noChangeShapeType="1"/>
              </p:cNvSpPr>
              <p:nvPr/>
            </p:nvSpPr>
            <p:spPr bwMode="auto">
              <a:xfrm>
                <a:off x="3504" y="2400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41999" name="Oval 37"/>
          <p:cNvSpPr>
            <a:spLocks noChangeArrowheads="1"/>
          </p:cNvSpPr>
          <p:nvPr/>
        </p:nvSpPr>
        <p:spPr bwMode="auto">
          <a:xfrm>
            <a:off x="7543800" y="3048000"/>
            <a:ext cx="7620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2000" name="Line 38"/>
          <p:cNvSpPr>
            <a:spLocks noChangeShapeType="1"/>
          </p:cNvSpPr>
          <p:nvPr/>
        </p:nvSpPr>
        <p:spPr bwMode="auto">
          <a:xfrm flipH="1">
            <a:off x="8001000" y="1676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2001" name="Line 39"/>
          <p:cNvSpPr>
            <a:spLocks noChangeShapeType="1"/>
          </p:cNvSpPr>
          <p:nvPr/>
        </p:nvSpPr>
        <p:spPr bwMode="auto">
          <a:xfrm>
            <a:off x="7924800" y="37338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2002" name="Line 40"/>
          <p:cNvSpPr>
            <a:spLocks noChangeShapeType="1"/>
          </p:cNvSpPr>
          <p:nvPr/>
        </p:nvSpPr>
        <p:spPr bwMode="auto">
          <a:xfrm>
            <a:off x="7696200" y="1676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2003" name="Line 41"/>
          <p:cNvSpPr>
            <a:spLocks noChangeShapeType="1"/>
          </p:cNvSpPr>
          <p:nvPr/>
        </p:nvSpPr>
        <p:spPr bwMode="auto">
          <a:xfrm flipV="1">
            <a:off x="914400" y="3048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2004" name="Rectangle 42"/>
          <p:cNvSpPr>
            <a:spLocks noChangeArrowheads="1"/>
          </p:cNvSpPr>
          <p:nvPr/>
        </p:nvSpPr>
        <p:spPr bwMode="auto">
          <a:xfrm>
            <a:off x="304800" y="3048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/>
              <a:t>15</a:t>
            </a:r>
          </a:p>
        </p:txBody>
      </p:sp>
      <p:sp>
        <p:nvSpPr>
          <p:cNvPr id="42005" name="Rectangle 43"/>
          <p:cNvSpPr>
            <a:spLocks noChangeArrowheads="1"/>
          </p:cNvSpPr>
          <p:nvPr/>
        </p:nvSpPr>
        <p:spPr bwMode="auto">
          <a:xfrm>
            <a:off x="6324600" y="1600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2</a:t>
            </a:r>
          </a:p>
        </p:txBody>
      </p:sp>
      <p:sp>
        <p:nvSpPr>
          <p:cNvPr id="42006" name="Rectangle 44"/>
          <p:cNvSpPr>
            <a:spLocks noChangeArrowheads="1"/>
          </p:cNvSpPr>
          <p:nvPr/>
        </p:nvSpPr>
        <p:spPr bwMode="auto">
          <a:xfrm>
            <a:off x="4495800" y="220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4</a:t>
            </a:r>
          </a:p>
        </p:txBody>
      </p:sp>
      <p:sp>
        <p:nvSpPr>
          <p:cNvPr id="42007" name="Rectangle 45"/>
          <p:cNvSpPr>
            <a:spLocks noChangeArrowheads="1"/>
          </p:cNvSpPr>
          <p:nvPr/>
        </p:nvSpPr>
        <p:spPr bwMode="auto">
          <a:xfrm>
            <a:off x="2590800" y="2209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1</a:t>
            </a:r>
          </a:p>
        </p:txBody>
      </p:sp>
      <p:grpSp>
        <p:nvGrpSpPr>
          <p:cNvPr id="42008" name="Group 46"/>
          <p:cNvGrpSpPr>
            <a:grpSpLocks/>
          </p:cNvGrpSpPr>
          <p:nvPr/>
        </p:nvGrpSpPr>
        <p:grpSpPr bwMode="auto">
          <a:xfrm>
            <a:off x="1828800" y="1828800"/>
            <a:ext cx="5562600" cy="3429000"/>
            <a:chOff x="1152" y="1152"/>
            <a:chExt cx="3504" cy="2160"/>
          </a:xfrm>
        </p:grpSpPr>
        <p:sp>
          <p:nvSpPr>
            <p:cNvPr id="42013" name="Rectangle 47"/>
            <p:cNvSpPr>
              <a:spLocks noChangeArrowheads="1"/>
            </p:cNvSpPr>
            <p:nvPr/>
          </p:nvSpPr>
          <p:spPr bwMode="auto">
            <a:xfrm>
              <a:off x="2064" y="1152"/>
              <a:ext cx="816" cy="2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id-ID"/>
            </a:p>
          </p:txBody>
        </p:sp>
        <p:sp>
          <p:nvSpPr>
            <p:cNvPr id="42014" name="Rectangle 48"/>
            <p:cNvSpPr>
              <a:spLocks noChangeArrowheads="1"/>
            </p:cNvSpPr>
            <p:nvPr/>
          </p:nvSpPr>
          <p:spPr bwMode="auto">
            <a:xfrm>
              <a:off x="3264" y="1344"/>
              <a:ext cx="1392" cy="196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015" name="Rectangle 49"/>
            <p:cNvSpPr>
              <a:spLocks noChangeArrowheads="1"/>
            </p:cNvSpPr>
            <p:nvPr/>
          </p:nvSpPr>
          <p:spPr bwMode="auto">
            <a:xfrm>
              <a:off x="1152" y="1200"/>
              <a:ext cx="528" cy="206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2016" name="Line 50"/>
            <p:cNvSpPr>
              <a:spLocks noChangeShapeType="1"/>
            </p:cNvSpPr>
            <p:nvPr/>
          </p:nvSpPr>
          <p:spPr bwMode="auto">
            <a:xfrm flipV="1">
              <a:off x="1152" y="2592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17" name="Line 51"/>
            <p:cNvSpPr>
              <a:spLocks noChangeShapeType="1"/>
            </p:cNvSpPr>
            <p:nvPr/>
          </p:nvSpPr>
          <p:spPr bwMode="auto">
            <a:xfrm flipV="1">
              <a:off x="2064" y="2544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18" name="Line 52"/>
            <p:cNvSpPr>
              <a:spLocks noChangeShapeType="1"/>
            </p:cNvSpPr>
            <p:nvPr/>
          </p:nvSpPr>
          <p:spPr bwMode="auto">
            <a:xfrm flipV="1">
              <a:off x="3264" y="2544"/>
              <a:ext cx="0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019" name="Oval 53"/>
            <p:cNvSpPr>
              <a:spLocks noChangeArrowheads="1"/>
            </p:cNvSpPr>
            <p:nvPr/>
          </p:nvSpPr>
          <p:spPr bwMode="auto">
            <a:xfrm>
              <a:off x="1248" y="2448"/>
              <a:ext cx="384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/>
                <a:t>1</a:t>
              </a:r>
            </a:p>
          </p:txBody>
        </p:sp>
        <p:sp>
          <p:nvSpPr>
            <p:cNvPr id="42020" name="Oval 54"/>
            <p:cNvSpPr>
              <a:spLocks noChangeArrowheads="1"/>
            </p:cNvSpPr>
            <p:nvPr/>
          </p:nvSpPr>
          <p:spPr bwMode="auto">
            <a:xfrm>
              <a:off x="2256" y="2400"/>
              <a:ext cx="432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2</a:t>
              </a:r>
            </a:p>
          </p:txBody>
        </p:sp>
      </p:grpSp>
      <p:sp>
        <p:nvSpPr>
          <p:cNvPr id="42009" name="Oval 55"/>
          <p:cNvSpPr>
            <a:spLocks noChangeArrowheads="1"/>
          </p:cNvSpPr>
          <p:nvPr/>
        </p:nvSpPr>
        <p:spPr bwMode="auto">
          <a:xfrm>
            <a:off x="5791200" y="3810000"/>
            <a:ext cx="685800" cy="533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3</a:t>
            </a:r>
          </a:p>
        </p:txBody>
      </p:sp>
      <p:sp>
        <p:nvSpPr>
          <p:cNvPr id="42010" name="Text Box 57"/>
          <p:cNvSpPr txBox="1">
            <a:spLocks noChangeArrowheads="1"/>
          </p:cNvSpPr>
          <p:nvPr/>
        </p:nvSpPr>
        <p:spPr bwMode="auto">
          <a:xfrm>
            <a:off x="1965325" y="3465513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mesh</a:t>
            </a:r>
          </a:p>
        </p:txBody>
      </p:sp>
      <p:sp>
        <p:nvSpPr>
          <p:cNvPr id="42011" name="Text Box 59"/>
          <p:cNvSpPr txBox="1">
            <a:spLocks noChangeArrowheads="1"/>
          </p:cNvSpPr>
          <p:nvPr/>
        </p:nvSpPr>
        <p:spPr bwMode="auto">
          <a:xfrm>
            <a:off x="3565525" y="3389313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mesh</a:t>
            </a:r>
          </a:p>
        </p:txBody>
      </p:sp>
      <p:sp>
        <p:nvSpPr>
          <p:cNvPr id="42012" name="Text Box 60"/>
          <p:cNvSpPr txBox="1">
            <a:spLocks noChangeArrowheads="1"/>
          </p:cNvSpPr>
          <p:nvPr/>
        </p:nvSpPr>
        <p:spPr bwMode="auto">
          <a:xfrm>
            <a:off x="5791200" y="34290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Ex.2: Mesh  Analysis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20000" cy="4419600"/>
          </a:xfrm>
        </p:spPr>
        <p:txBody>
          <a:bodyPr/>
          <a:lstStyle/>
          <a:p>
            <a:pPr eaLnBrk="1" hangingPunct="1"/>
            <a:r>
              <a:rPr lang="en-US" smtClean="0"/>
              <a:t>Steps 1,2,3,4</a:t>
            </a:r>
          </a:p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514600" y="2074863"/>
          <a:ext cx="6019800" cy="4117975"/>
        </p:xfrm>
        <a:graphic>
          <a:graphicData uri="http://schemas.openxmlformats.org/presentationml/2006/ole">
            <p:oleObj spid="_x0000_s18434" name="Equation" r:id="rId4" imgW="2933640" imgH="2006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1AA899-07EA-49F9-ACF7-04F3C8E1CAC0}" type="slidenum">
              <a:rPr lang="en-US"/>
              <a:pPr/>
              <a:t>39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Latihan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Gunakan analisis mesh untuk menentukan ketiga arus dalam rangkaian berikut !</a:t>
            </a:r>
          </a:p>
        </p:txBody>
      </p:sp>
      <p:pic>
        <p:nvPicPr>
          <p:cNvPr id="43013" name="Picture 4" descr="gbr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743200"/>
            <a:ext cx="4052888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Nodal Analysis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1:</a:t>
            </a:r>
            <a:r>
              <a:rPr lang="en-GB" smtClean="0"/>
              <a:t> Determine the earth node (whose voltage is zero).</a:t>
            </a:r>
          </a:p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2:</a:t>
            </a:r>
            <a:r>
              <a:rPr lang="en-GB" smtClean="0"/>
              <a:t> Determine &amp; number  the other nodes. Give @ node a voltage value e.g. v1, v2,..</a:t>
            </a:r>
          </a:p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3:</a:t>
            </a:r>
            <a:r>
              <a:rPr lang="en-GB" smtClean="0"/>
              <a:t> Where there are voltage sources; determine some node voltages by inspection.</a:t>
            </a:r>
          </a:p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4:</a:t>
            </a:r>
            <a:r>
              <a:rPr lang="en-GB" smtClean="0"/>
              <a:t> Use KCL to write down equations for the remaining nodes &amp; solve them simultaneously.</a:t>
            </a:r>
          </a:p>
          <a:p>
            <a:pPr eaLnBrk="1" hangingPunct="1"/>
            <a:r>
              <a:rPr lang="en-GB" smtClean="0">
                <a:solidFill>
                  <a:srgbClr val="FF0000"/>
                </a:solidFill>
              </a:rPr>
              <a:t>Step 5:</a:t>
            </a:r>
            <a:r>
              <a:rPr lang="en-GB" smtClean="0"/>
              <a:t> Complete the solutions required.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41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Mesh 1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Mesh 2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1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E50F5-9473-4B6B-832E-9F66C8D9A311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4000" y="2133600"/>
          <a:ext cx="5600700" cy="685800"/>
        </p:xfrm>
        <a:graphic>
          <a:graphicData uri="http://schemas.openxmlformats.org/presentationml/2006/ole">
            <p:oleObj spid="_x0000_s107522" name="Equation" r:id="rId3" imgW="1866600" imgH="228600" progId="Equation.DSMT4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828800" y="4267200"/>
          <a:ext cx="5029200" cy="685800"/>
        </p:xfrm>
        <a:graphic>
          <a:graphicData uri="http://schemas.openxmlformats.org/presentationml/2006/ole">
            <p:oleObj spid="_x0000_s107523" name="Equation" r:id="rId4" imgW="1676160" imgH="228600" progId="Equation.DSMT4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2933700" y="2895600"/>
          <a:ext cx="2781300" cy="685800"/>
        </p:xfrm>
        <a:graphic>
          <a:graphicData uri="http://schemas.openxmlformats.org/presentationml/2006/ole">
            <p:oleObj spid="_x0000_s107524" name="Equation" r:id="rId5" imgW="927000" imgH="228600" progId="Equation.DSMT4">
              <p:embed/>
            </p:oleObj>
          </a:graphicData>
        </a:graphic>
      </p:graphicFrame>
      <p:graphicFrame>
        <p:nvGraphicFramePr>
          <p:cNvPr id="4101" name="Object 6"/>
          <p:cNvGraphicFramePr>
            <a:graphicFrameLocks noChangeAspect="1"/>
          </p:cNvGraphicFramePr>
          <p:nvPr/>
        </p:nvGraphicFramePr>
        <p:xfrm>
          <a:off x="2724150" y="5105400"/>
          <a:ext cx="3124200" cy="685800"/>
        </p:xfrm>
        <a:graphic>
          <a:graphicData uri="http://schemas.openxmlformats.org/presentationml/2006/ole">
            <p:oleObj spid="_x0000_s107525" name="Equation" r:id="rId6" imgW="10411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51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Mesh 3</a:t>
            </a:r>
          </a:p>
        </p:txBody>
      </p:sp>
      <p:sp>
        <p:nvSpPr>
          <p:cNvPr id="51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27D7B-3FAD-49E7-B29F-030E77B41038}" type="slidenum">
              <a:rPr lang="en-US"/>
              <a:pPr/>
              <a:t>41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447800" y="2209800"/>
          <a:ext cx="5600700" cy="685800"/>
        </p:xfrm>
        <a:graphic>
          <a:graphicData uri="http://schemas.openxmlformats.org/presentationml/2006/ole">
            <p:oleObj spid="_x0000_s108546" name="Equation" r:id="rId3" imgW="1866600" imgH="228600" progId="Equation.DSMT4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647950" y="2895600"/>
          <a:ext cx="3352800" cy="685800"/>
        </p:xfrm>
        <a:graphic>
          <a:graphicData uri="http://schemas.openxmlformats.org/presentationml/2006/ole">
            <p:oleObj spid="_x0000_s108547" name="Equation" r:id="rId4" imgW="1117440" imgH="228600" progId="Equation.DSMT4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657600" y="3962400"/>
          <a:ext cx="1447800" cy="2057400"/>
        </p:xfrm>
        <a:graphic>
          <a:graphicData uri="http://schemas.openxmlformats.org/presentationml/2006/ole">
            <p:oleObj spid="_x0000_s108548" name="Equation" r:id="rId5" imgW="4824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36AE2-377F-4904-8004-DA1174A118FC}" type="slidenum">
              <a:rPr lang="en-US"/>
              <a:pPr/>
              <a:t>42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Mesh Super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Terdapat sumber arus di antara dua buah mesh</a:t>
            </a:r>
          </a:p>
        </p:txBody>
      </p:sp>
      <p:pic>
        <p:nvPicPr>
          <p:cNvPr id="44037" name="Picture 5" descr="gb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613025"/>
            <a:ext cx="4105275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gb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590800"/>
            <a:ext cx="41148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61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Mesh 1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Mesh 2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1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B11E0-AD8B-4252-ACA2-791831124A93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409700" y="2133600"/>
          <a:ext cx="5829300" cy="685800"/>
        </p:xfrm>
        <a:graphic>
          <a:graphicData uri="http://schemas.openxmlformats.org/presentationml/2006/ole">
            <p:oleObj spid="_x0000_s109570" name="Equation" r:id="rId3" imgW="1942920" imgH="22860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828800" y="4267200"/>
          <a:ext cx="5029200" cy="685800"/>
        </p:xfrm>
        <a:graphic>
          <a:graphicData uri="http://schemas.openxmlformats.org/presentationml/2006/ole">
            <p:oleObj spid="_x0000_s109571" name="Equation" r:id="rId4" imgW="1676160" imgH="22860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876550" y="2895600"/>
          <a:ext cx="2895600" cy="685800"/>
        </p:xfrm>
        <a:graphic>
          <a:graphicData uri="http://schemas.openxmlformats.org/presentationml/2006/ole">
            <p:oleObj spid="_x0000_s109572" name="Equation" r:id="rId5" imgW="965160" imgH="22860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724150" y="5105400"/>
          <a:ext cx="3124200" cy="685800"/>
        </p:xfrm>
        <a:graphic>
          <a:graphicData uri="http://schemas.openxmlformats.org/presentationml/2006/ole">
            <p:oleObj spid="_x0000_s109573" name="Equation" r:id="rId6" imgW="10411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smtClean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Sumber Arus Bebas</a:t>
            </a:r>
          </a:p>
        </p:txBody>
      </p:sp>
      <p:sp>
        <p:nvSpPr>
          <p:cNvPr id="71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F2066-E211-41EA-BDA0-249FDEA5D89D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467100" y="2362200"/>
          <a:ext cx="1752600" cy="685800"/>
        </p:xfrm>
        <a:graphic>
          <a:graphicData uri="http://schemas.openxmlformats.org/presentationml/2006/ole">
            <p:oleObj spid="_x0000_s110594" name="Equation" r:id="rId3" imgW="583920" imgH="22860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28750" y="4038600"/>
          <a:ext cx="5905500" cy="685800"/>
        </p:xfrm>
        <a:graphic>
          <a:graphicData uri="http://schemas.openxmlformats.org/presentationml/2006/ole">
            <p:oleObj spid="_x0000_s110595" name="Equation" r:id="rId4" imgW="19684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424B3B-A516-47AD-AC30-086CBA374F7A}" type="slidenum">
              <a:rPr lang="en-US"/>
              <a:pPr/>
              <a:t>45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Tugas</a:t>
            </a:r>
            <a:endParaRPr lang="en-US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Tentukan ketiga arus berikut !</a:t>
            </a:r>
          </a:p>
        </p:txBody>
      </p:sp>
      <p:pic>
        <p:nvPicPr>
          <p:cNvPr id="45061" name="Picture 4" descr="gbr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286000"/>
            <a:ext cx="47767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4.20</a:t>
            </a:r>
          </a:p>
          <a:p>
            <a:pPr eaLnBrk="1" hangingPunct="1"/>
            <a:r>
              <a:rPr lang="en-US" smtClean="0"/>
              <a:t>4.22</a:t>
            </a:r>
          </a:p>
          <a:p>
            <a:pPr eaLnBrk="1" hangingPunct="1"/>
            <a:r>
              <a:rPr lang="en-US" smtClean="0"/>
              <a:t>4.30</a:t>
            </a:r>
          </a:p>
          <a:p>
            <a:pPr eaLnBrk="1" hangingPunct="1"/>
            <a:r>
              <a:rPr lang="en-US" smtClean="0"/>
              <a:t>4.35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0DEF5D-ACC3-44BF-A66A-D605F227910E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419600"/>
          </a:xfrm>
        </p:spPr>
        <p:txBody>
          <a:bodyPr/>
          <a:lstStyle/>
          <a:p>
            <a:pPr eaLnBrk="1" hangingPunct="1"/>
            <a:r>
              <a:rPr lang="en-US" smtClean="0"/>
              <a:t>Use Nodal Analysis to find current through R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2209800" y="3733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209800" y="4038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2514600" y="2590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514600" y="4572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514600" y="25908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514600" y="56388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9624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962400" y="38100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36576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3657600" y="39624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3962400" y="4114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934200" y="2590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5486400" y="3886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5181600" y="4038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181600" y="4038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6934200" y="4191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V="1">
            <a:off x="19812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657600" y="350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029200" y="3657600"/>
            <a:ext cx="44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524000" y="3810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5624" name="Line 26"/>
          <p:cNvSpPr>
            <a:spLocks noChangeShapeType="1"/>
          </p:cNvSpPr>
          <p:nvPr/>
        </p:nvSpPr>
        <p:spPr bwMode="auto">
          <a:xfrm>
            <a:off x="6858000" y="5638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25" name="Text Box 27"/>
          <p:cNvSpPr txBox="1">
            <a:spLocks noChangeArrowheads="1"/>
          </p:cNvSpPr>
          <p:nvPr/>
        </p:nvSpPr>
        <p:spPr bwMode="auto">
          <a:xfrm>
            <a:off x="7086600" y="3962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>
            <a:off x="5486400" y="2590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5486400" y="4191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28" name="Line 30"/>
          <p:cNvSpPr>
            <a:spLocks noChangeShapeType="1"/>
          </p:cNvSpPr>
          <p:nvPr/>
        </p:nvSpPr>
        <p:spPr bwMode="auto">
          <a:xfrm>
            <a:off x="6934200" y="3886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29" name="Line 31"/>
          <p:cNvSpPr>
            <a:spLocks noChangeShapeType="1"/>
          </p:cNvSpPr>
          <p:nvPr/>
        </p:nvSpPr>
        <p:spPr bwMode="auto">
          <a:xfrm flipH="1">
            <a:off x="6629400" y="4038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30" name="Line 32"/>
          <p:cNvSpPr>
            <a:spLocks noChangeShapeType="1"/>
          </p:cNvSpPr>
          <p:nvPr/>
        </p:nvSpPr>
        <p:spPr bwMode="auto">
          <a:xfrm>
            <a:off x="6629400" y="4038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5631" name="Text Box 34"/>
          <p:cNvSpPr txBox="1">
            <a:spLocks noChangeArrowheads="1"/>
          </p:cNvSpPr>
          <p:nvPr/>
        </p:nvSpPr>
        <p:spPr bwMode="auto">
          <a:xfrm>
            <a:off x="6537325" y="3617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632" name="Text Box 35"/>
          <p:cNvSpPr txBox="1">
            <a:spLocks noChangeArrowheads="1"/>
          </p:cNvSpPr>
          <p:nvPr/>
        </p:nvSpPr>
        <p:spPr bwMode="auto">
          <a:xfrm>
            <a:off x="6994525" y="36179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 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467600" cy="4495800"/>
          </a:xfrm>
        </p:spPr>
        <p:txBody>
          <a:bodyPr/>
          <a:lstStyle/>
          <a:p>
            <a:pPr eaLnBrk="1" hangingPunct="1"/>
            <a:r>
              <a:rPr lang="en-US" smtClean="0"/>
              <a:t>Steps 1 &amp; 2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581400" y="2590800"/>
          <a:ext cx="322263" cy="609600"/>
        </p:xfrm>
        <a:graphic>
          <a:graphicData uri="http://schemas.openxmlformats.org/presentationml/2006/ole">
            <p:oleObj spid="_x0000_s1026" name="Equation" r:id="rId4" imgW="114120" imgH="215640" progId="Equation.3">
              <p:embed/>
            </p:oleObj>
          </a:graphicData>
        </a:graphic>
      </p:graphicFrame>
      <p:sp>
        <p:nvSpPr>
          <p:cNvPr id="1031" name="Oval 4"/>
          <p:cNvSpPr>
            <a:spLocks noChangeArrowheads="1"/>
          </p:cNvSpPr>
          <p:nvPr/>
        </p:nvSpPr>
        <p:spPr bwMode="auto">
          <a:xfrm>
            <a:off x="2209800" y="3733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32" name="Oval 5"/>
          <p:cNvSpPr>
            <a:spLocks noChangeArrowheads="1"/>
          </p:cNvSpPr>
          <p:nvPr/>
        </p:nvSpPr>
        <p:spPr bwMode="auto">
          <a:xfrm>
            <a:off x="2209800" y="4038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33" name="Line 6"/>
          <p:cNvSpPr>
            <a:spLocks noChangeShapeType="1"/>
          </p:cNvSpPr>
          <p:nvPr/>
        </p:nvSpPr>
        <p:spPr bwMode="auto">
          <a:xfrm flipV="1">
            <a:off x="2514600" y="2590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34" name="Line 7"/>
          <p:cNvSpPr>
            <a:spLocks noChangeShapeType="1"/>
          </p:cNvSpPr>
          <p:nvPr/>
        </p:nvSpPr>
        <p:spPr bwMode="auto">
          <a:xfrm>
            <a:off x="2514600" y="4572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35" name="Line 8"/>
          <p:cNvSpPr>
            <a:spLocks noChangeShapeType="1"/>
          </p:cNvSpPr>
          <p:nvPr/>
        </p:nvSpPr>
        <p:spPr bwMode="auto">
          <a:xfrm>
            <a:off x="2514600" y="25908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36" name="Line 9"/>
          <p:cNvSpPr>
            <a:spLocks noChangeShapeType="1"/>
          </p:cNvSpPr>
          <p:nvPr/>
        </p:nvSpPr>
        <p:spPr bwMode="auto">
          <a:xfrm>
            <a:off x="2514600" y="56388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37" name="Line 10"/>
          <p:cNvSpPr>
            <a:spLocks noChangeShapeType="1"/>
          </p:cNvSpPr>
          <p:nvPr/>
        </p:nvSpPr>
        <p:spPr bwMode="auto">
          <a:xfrm>
            <a:off x="3962400" y="2590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38" name="Line 11"/>
          <p:cNvSpPr>
            <a:spLocks noChangeShapeType="1"/>
          </p:cNvSpPr>
          <p:nvPr/>
        </p:nvSpPr>
        <p:spPr bwMode="auto">
          <a:xfrm>
            <a:off x="3962400" y="38100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H="1">
            <a:off x="36576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>
            <a:off x="3657600" y="39624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3962400" y="4114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>
            <a:off x="6934200" y="2590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3" name="Line 16"/>
          <p:cNvSpPr>
            <a:spLocks noChangeShapeType="1"/>
          </p:cNvSpPr>
          <p:nvPr/>
        </p:nvSpPr>
        <p:spPr bwMode="auto">
          <a:xfrm>
            <a:off x="5486400" y="3886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4" name="Line 17"/>
          <p:cNvSpPr>
            <a:spLocks noChangeShapeType="1"/>
          </p:cNvSpPr>
          <p:nvPr/>
        </p:nvSpPr>
        <p:spPr bwMode="auto">
          <a:xfrm flipH="1">
            <a:off x="5181600" y="4038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5" name="Line 18"/>
          <p:cNvSpPr>
            <a:spLocks noChangeShapeType="1"/>
          </p:cNvSpPr>
          <p:nvPr/>
        </p:nvSpPr>
        <p:spPr bwMode="auto">
          <a:xfrm>
            <a:off x="5181600" y="4038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6" name="Line 19"/>
          <p:cNvSpPr>
            <a:spLocks noChangeShapeType="1"/>
          </p:cNvSpPr>
          <p:nvPr/>
        </p:nvSpPr>
        <p:spPr bwMode="auto">
          <a:xfrm>
            <a:off x="6934200" y="4191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47" name="Line 20"/>
          <p:cNvSpPr>
            <a:spLocks noChangeShapeType="1"/>
          </p:cNvSpPr>
          <p:nvPr/>
        </p:nvSpPr>
        <p:spPr bwMode="auto">
          <a:xfrm flipV="1">
            <a:off x="19812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48" name="Text Box 21"/>
          <p:cNvSpPr txBox="1">
            <a:spLocks noChangeArrowheads="1"/>
          </p:cNvSpPr>
          <p:nvPr/>
        </p:nvSpPr>
        <p:spPr bwMode="auto">
          <a:xfrm>
            <a:off x="3657600" y="3505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49" name="Text Box 22"/>
          <p:cNvSpPr txBox="1">
            <a:spLocks noChangeArrowheads="1"/>
          </p:cNvSpPr>
          <p:nvPr/>
        </p:nvSpPr>
        <p:spPr bwMode="auto">
          <a:xfrm>
            <a:off x="5029200" y="3657600"/>
            <a:ext cx="447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50" name="Text Box 23"/>
          <p:cNvSpPr txBox="1">
            <a:spLocks noChangeArrowheads="1"/>
          </p:cNvSpPr>
          <p:nvPr/>
        </p:nvSpPr>
        <p:spPr bwMode="auto">
          <a:xfrm>
            <a:off x="1524000" y="3810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051" name="Line 24"/>
          <p:cNvSpPr>
            <a:spLocks noChangeShapeType="1"/>
          </p:cNvSpPr>
          <p:nvPr/>
        </p:nvSpPr>
        <p:spPr bwMode="auto">
          <a:xfrm>
            <a:off x="3962400" y="2743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52" name="Line 25"/>
          <p:cNvSpPr>
            <a:spLocks noChangeShapeType="1"/>
          </p:cNvSpPr>
          <p:nvPr/>
        </p:nvSpPr>
        <p:spPr bwMode="auto">
          <a:xfrm>
            <a:off x="6934200" y="2819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53" name="Line 26"/>
          <p:cNvSpPr>
            <a:spLocks noChangeShapeType="1"/>
          </p:cNvSpPr>
          <p:nvPr/>
        </p:nvSpPr>
        <p:spPr bwMode="auto">
          <a:xfrm>
            <a:off x="6858000" y="5638800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54" name="Text Box 27"/>
          <p:cNvSpPr txBox="1">
            <a:spLocks noChangeArrowheads="1"/>
          </p:cNvSpPr>
          <p:nvPr/>
        </p:nvSpPr>
        <p:spPr bwMode="auto">
          <a:xfrm>
            <a:off x="7086600" y="3962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055" name="Line 28"/>
          <p:cNvSpPr>
            <a:spLocks noChangeShapeType="1"/>
          </p:cNvSpPr>
          <p:nvPr/>
        </p:nvSpPr>
        <p:spPr bwMode="auto">
          <a:xfrm>
            <a:off x="5486400" y="2590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56" name="Line 29"/>
          <p:cNvSpPr>
            <a:spLocks noChangeShapeType="1"/>
          </p:cNvSpPr>
          <p:nvPr/>
        </p:nvSpPr>
        <p:spPr bwMode="auto">
          <a:xfrm>
            <a:off x="5486400" y="4191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57" name="Line 30"/>
          <p:cNvSpPr>
            <a:spLocks noChangeShapeType="1"/>
          </p:cNvSpPr>
          <p:nvPr/>
        </p:nvSpPr>
        <p:spPr bwMode="auto">
          <a:xfrm>
            <a:off x="6934200" y="3886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58" name="Line 31"/>
          <p:cNvSpPr>
            <a:spLocks noChangeShapeType="1"/>
          </p:cNvSpPr>
          <p:nvPr/>
        </p:nvSpPr>
        <p:spPr bwMode="auto">
          <a:xfrm flipH="1">
            <a:off x="6629400" y="4038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59" name="Line 32"/>
          <p:cNvSpPr>
            <a:spLocks noChangeShapeType="1"/>
          </p:cNvSpPr>
          <p:nvPr/>
        </p:nvSpPr>
        <p:spPr bwMode="auto">
          <a:xfrm>
            <a:off x="6629400" y="4038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60" name="Line 33"/>
          <p:cNvSpPr>
            <a:spLocks noChangeShapeType="1"/>
          </p:cNvSpPr>
          <p:nvPr/>
        </p:nvSpPr>
        <p:spPr bwMode="auto">
          <a:xfrm>
            <a:off x="5486400" y="2743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61" name="Text Box 34"/>
          <p:cNvSpPr txBox="1">
            <a:spLocks noChangeArrowheads="1"/>
          </p:cNvSpPr>
          <p:nvPr/>
        </p:nvSpPr>
        <p:spPr bwMode="auto">
          <a:xfrm>
            <a:off x="6537325" y="3617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62" name="Text Box 35"/>
          <p:cNvSpPr txBox="1">
            <a:spLocks noChangeArrowheads="1"/>
          </p:cNvSpPr>
          <p:nvPr/>
        </p:nvSpPr>
        <p:spPr bwMode="auto">
          <a:xfrm>
            <a:off x="6994525" y="36179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063" name="Text Box 36"/>
          <p:cNvSpPr txBox="1">
            <a:spLocks noChangeArrowheads="1"/>
          </p:cNvSpPr>
          <p:nvPr/>
        </p:nvSpPr>
        <p:spPr bwMode="auto">
          <a:xfrm>
            <a:off x="4648200" y="2133600"/>
            <a:ext cx="3270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1064" name="Text Box 37"/>
          <p:cNvSpPr txBox="1">
            <a:spLocks noChangeArrowheads="1"/>
          </p:cNvSpPr>
          <p:nvPr/>
        </p:nvSpPr>
        <p:spPr bwMode="auto">
          <a:xfrm>
            <a:off x="4419600" y="5715000"/>
            <a:ext cx="3397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2590800"/>
          <a:ext cx="355600" cy="606425"/>
        </p:xfrm>
        <a:graphic>
          <a:graphicData uri="http://schemas.openxmlformats.org/presentationml/2006/ole">
            <p:oleObj spid="_x0000_s1027" name="Equation" r:id="rId5" imgW="126720" imgH="2156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477000" y="2667000"/>
          <a:ext cx="360363" cy="647700"/>
        </p:xfrm>
        <a:graphic>
          <a:graphicData uri="http://schemas.openxmlformats.org/presentationml/2006/ole">
            <p:oleObj spid="_x0000_s1028" name="Equation" r:id="rId6" imgW="126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6200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Step 3: is not applicable here.</a:t>
            </a:r>
          </a:p>
          <a:p>
            <a:pPr eaLnBrk="1" hangingPunct="1"/>
            <a:r>
              <a:rPr lang="en-US" dirty="0" smtClean="0"/>
              <a:t>Steps 4&amp;5: solve for v &amp;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1752600" y="2720975"/>
          <a:ext cx="5270500" cy="3603625"/>
        </p:xfrm>
        <a:graphic>
          <a:graphicData uri="http://schemas.openxmlformats.org/presentationml/2006/ole">
            <p:oleObj spid="_x0000_s2050" name="Equation" r:id="rId4" imgW="2450880" imgH="167616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4953000" y="2057400"/>
          <a:ext cx="371475" cy="527050"/>
        </p:xfrm>
        <a:graphic>
          <a:graphicData uri="http://schemas.openxmlformats.org/presentationml/2006/ole">
            <p:oleObj spid="_x0000_s2051" name="Equation" r:id="rId5" imgW="15228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467600" cy="4419600"/>
          </a:xfrm>
        </p:spPr>
        <p:txBody>
          <a:bodyPr/>
          <a:lstStyle/>
          <a:p>
            <a:pPr eaLnBrk="1" hangingPunct="1"/>
            <a:r>
              <a:rPr lang="en-US" smtClean="0"/>
              <a:t>Nodal analysis to obtain i, </a:t>
            </a:r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143000" y="3962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1524000" y="28956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524000" y="4648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1524000" y="2895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 flipV="1">
            <a:off x="2819400" y="2590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297180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3200400" y="2895600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 flipV="1">
            <a:off x="2971800" y="2895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5" name="Line 14"/>
          <p:cNvSpPr>
            <a:spLocks noChangeShapeType="1"/>
          </p:cNvSpPr>
          <p:nvPr/>
        </p:nvSpPr>
        <p:spPr bwMode="auto">
          <a:xfrm>
            <a:off x="38862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6" name="Line 15"/>
          <p:cNvSpPr>
            <a:spLocks noChangeShapeType="1"/>
          </p:cNvSpPr>
          <p:nvPr/>
        </p:nvSpPr>
        <p:spPr bwMode="auto">
          <a:xfrm>
            <a:off x="3886200" y="3657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7" name="Line 16"/>
          <p:cNvSpPr>
            <a:spLocks noChangeShapeType="1"/>
          </p:cNvSpPr>
          <p:nvPr/>
        </p:nvSpPr>
        <p:spPr bwMode="auto">
          <a:xfrm flipH="1">
            <a:off x="35814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8" name="Line 17"/>
          <p:cNvSpPr>
            <a:spLocks noChangeShapeType="1"/>
          </p:cNvSpPr>
          <p:nvPr/>
        </p:nvSpPr>
        <p:spPr bwMode="auto">
          <a:xfrm>
            <a:off x="3886200" y="4038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89" name="Line 18"/>
          <p:cNvSpPr>
            <a:spLocks noChangeShapeType="1"/>
          </p:cNvSpPr>
          <p:nvPr/>
        </p:nvSpPr>
        <p:spPr bwMode="auto">
          <a:xfrm>
            <a:off x="1524000" y="548640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0" name="Line 19"/>
          <p:cNvSpPr>
            <a:spLocks noChangeShapeType="1"/>
          </p:cNvSpPr>
          <p:nvPr/>
        </p:nvSpPr>
        <p:spPr bwMode="auto">
          <a:xfrm>
            <a:off x="3581400" y="38100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1" name="Line 20"/>
          <p:cNvSpPr>
            <a:spLocks noChangeShapeType="1"/>
          </p:cNvSpPr>
          <p:nvPr/>
        </p:nvSpPr>
        <p:spPr bwMode="auto">
          <a:xfrm flipV="1">
            <a:off x="3886200" y="3962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2" name="Oval 21"/>
          <p:cNvSpPr>
            <a:spLocks noChangeArrowheads="1"/>
          </p:cNvSpPr>
          <p:nvPr/>
        </p:nvSpPr>
        <p:spPr bwMode="auto">
          <a:xfrm>
            <a:off x="7162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93" name="Oval 22"/>
          <p:cNvSpPr>
            <a:spLocks noChangeArrowheads="1"/>
          </p:cNvSpPr>
          <p:nvPr/>
        </p:nvSpPr>
        <p:spPr bwMode="auto">
          <a:xfrm>
            <a:off x="7162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94" name="Line 23"/>
          <p:cNvSpPr>
            <a:spLocks noChangeShapeType="1"/>
          </p:cNvSpPr>
          <p:nvPr/>
        </p:nvSpPr>
        <p:spPr bwMode="auto">
          <a:xfrm flipV="1">
            <a:off x="7391400" y="2895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5" name="Line 24"/>
          <p:cNvSpPr>
            <a:spLocks noChangeShapeType="1"/>
          </p:cNvSpPr>
          <p:nvPr/>
        </p:nvSpPr>
        <p:spPr bwMode="auto">
          <a:xfrm>
            <a:off x="7391400" y="4572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6" name="Line 25"/>
          <p:cNvSpPr>
            <a:spLocks noChangeShapeType="1"/>
          </p:cNvSpPr>
          <p:nvPr/>
        </p:nvSpPr>
        <p:spPr bwMode="auto">
          <a:xfrm>
            <a:off x="7239000" y="5486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7" name="Line 26"/>
          <p:cNvSpPr>
            <a:spLocks noChangeShapeType="1"/>
          </p:cNvSpPr>
          <p:nvPr/>
        </p:nvSpPr>
        <p:spPr bwMode="auto">
          <a:xfrm>
            <a:off x="56388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8" name="Line 27"/>
          <p:cNvSpPr>
            <a:spLocks noChangeShapeType="1"/>
          </p:cNvSpPr>
          <p:nvPr/>
        </p:nvSpPr>
        <p:spPr bwMode="auto">
          <a:xfrm>
            <a:off x="5638800" y="3657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099" name="Line 28"/>
          <p:cNvSpPr>
            <a:spLocks noChangeShapeType="1"/>
          </p:cNvSpPr>
          <p:nvPr/>
        </p:nvSpPr>
        <p:spPr bwMode="auto">
          <a:xfrm flipH="1">
            <a:off x="5334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100" name="Line 29"/>
          <p:cNvSpPr>
            <a:spLocks noChangeShapeType="1"/>
          </p:cNvSpPr>
          <p:nvPr/>
        </p:nvSpPr>
        <p:spPr bwMode="auto">
          <a:xfrm>
            <a:off x="5334000" y="38100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101" name="Line 30"/>
          <p:cNvSpPr>
            <a:spLocks noChangeShapeType="1"/>
          </p:cNvSpPr>
          <p:nvPr/>
        </p:nvSpPr>
        <p:spPr bwMode="auto">
          <a:xfrm>
            <a:off x="5638800" y="39624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3102" name="Text Box 31"/>
          <p:cNvSpPr txBox="1">
            <a:spLocks noChangeArrowheads="1"/>
          </p:cNvSpPr>
          <p:nvPr/>
        </p:nvSpPr>
        <p:spPr bwMode="auto">
          <a:xfrm>
            <a:off x="1127125" y="36179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103" name="Text Box 32"/>
          <p:cNvSpPr txBox="1">
            <a:spLocks noChangeArrowheads="1"/>
          </p:cNvSpPr>
          <p:nvPr/>
        </p:nvSpPr>
        <p:spPr bwMode="auto">
          <a:xfrm>
            <a:off x="1127125" y="45323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104" name="Line 33"/>
          <p:cNvSpPr>
            <a:spLocks noChangeShapeType="1"/>
          </p:cNvSpPr>
          <p:nvPr/>
        </p:nvSpPr>
        <p:spPr bwMode="auto">
          <a:xfrm flipV="1">
            <a:off x="7696200" y="373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105" name="Text Box 34"/>
          <p:cNvSpPr txBox="1">
            <a:spLocks noChangeArrowheads="1"/>
          </p:cNvSpPr>
          <p:nvPr/>
        </p:nvSpPr>
        <p:spPr bwMode="auto">
          <a:xfrm>
            <a:off x="26511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06" name="Text Box 35"/>
          <p:cNvSpPr txBox="1">
            <a:spLocks noChangeArrowheads="1"/>
          </p:cNvSpPr>
          <p:nvPr/>
        </p:nvSpPr>
        <p:spPr bwMode="auto">
          <a:xfrm>
            <a:off x="3489325" y="3465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07" name="Text Box 36"/>
          <p:cNvSpPr txBox="1">
            <a:spLocks noChangeArrowheads="1"/>
          </p:cNvSpPr>
          <p:nvPr/>
        </p:nvSpPr>
        <p:spPr bwMode="auto">
          <a:xfrm>
            <a:off x="5241925" y="3389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108" name="Text Box 37"/>
          <p:cNvSpPr txBox="1">
            <a:spLocks noChangeArrowheads="1"/>
          </p:cNvSpPr>
          <p:nvPr/>
        </p:nvSpPr>
        <p:spPr bwMode="auto">
          <a:xfrm>
            <a:off x="762000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109" name="Text Box 38"/>
          <p:cNvSpPr txBox="1">
            <a:spLocks noChangeArrowheads="1"/>
          </p:cNvSpPr>
          <p:nvPr/>
        </p:nvSpPr>
        <p:spPr bwMode="auto">
          <a:xfrm>
            <a:off x="6781800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110" name="Text Box 39"/>
          <p:cNvSpPr txBox="1">
            <a:spLocks noChangeArrowheads="1"/>
          </p:cNvSpPr>
          <p:nvPr/>
        </p:nvSpPr>
        <p:spPr bwMode="auto">
          <a:xfrm>
            <a:off x="5775325" y="33893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111" name="Line 40"/>
          <p:cNvSpPr>
            <a:spLocks noChangeShapeType="1"/>
          </p:cNvSpPr>
          <p:nvPr/>
        </p:nvSpPr>
        <p:spPr bwMode="auto">
          <a:xfrm>
            <a:off x="5638800" y="304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112" name="Text Box 41"/>
          <p:cNvSpPr txBox="1">
            <a:spLocks noChangeArrowheads="1"/>
          </p:cNvSpPr>
          <p:nvPr/>
        </p:nvSpPr>
        <p:spPr bwMode="auto">
          <a:xfrm>
            <a:off x="5318125" y="293211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181600" y="1676400"/>
          <a:ext cx="404813" cy="458788"/>
        </p:xfrm>
        <a:graphic>
          <a:graphicData uri="http://schemas.openxmlformats.org/presentationml/2006/ole">
            <p:oleObj spid="_x0000_s3074" name="Equation" r:id="rId4" imgW="19044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Nodal Analysis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467600" cy="4419600"/>
          </a:xfrm>
        </p:spPr>
        <p:txBody>
          <a:bodyPr/>
          <a:lstStyle/>
          <a:p>
            <a:pPr eaLnBrk="1" hangingPunct="1"/>
            <a:r>
              <a:rPr lang="en-US" smtClean="0"/>
              <a:t>Steps 1,2 &amp; 3: identify all node voltages. 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3962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1524000" y="28956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524000" y="4648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1524000" y="2895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2819400" y="2590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97180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200400" y="2895600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2971800" y="2895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8862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886200" y="3657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35814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886200" y="4038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1524000" y="548640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581400" y="38100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886200" y="3962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>
            <a:off x="7162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71628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7391400" y="2895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7391400" y="4572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239000" y="5486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6388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638800" y="36576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>
            <a:off x="5334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5334000" y="3810000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5638800" y="39624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127125" y="36179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127125" y="45323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7696200" y="373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26511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3489325" y="3465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5241925" y="3389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762000" y="4038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781800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5775325" y="33893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5638800" y="304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5318125" y="293211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6664" name="Text Box 42"/>
          <p:cNvSpPr txBox="1">
            <a:spLocks noChangeArrowheads="1"/>
          </p:cNvSpPr>
          <p:nvPr/>
        </p:nvSpPr>
        <p:spPr bwMode="auto">
          <a:xfrm>
            <a:off x="4648200" y="2438400"/>
            <a:ext cx="3270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6665" name="Text Box 43"/>
          <p:cNvSpPr txBox="1">
            <a:spLocks noChangeArrowheads="1"/>
          </p:cNvSpPr>
          <p:nvPr/>
        </p:nvSpPr>
        <p:spPr bwMode="auto">
          <a:xfrm>
            <a:off x="4343400" y="5562600"/>
            <a:ext cx="3397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666" name="Text Box 44"/>
          <p:cNvSpPr txBox="1">
            <a:spLocks noChangeArrowheads="1"/>
          </p:cNvSpPr>
          <p:nvPr/>
        </p:nvSpPr>
        <p:spPr bwMode="auto">
          <a:xfrm>
            <a:off x="1752600" y="2438400"/>
            <a:ext cx="4540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v1</a:t>
            </a:r>
          </a:p>
        </p:txBody>
      </p:sp>
      <p:sp>
        <p:nvSpPr>
          <p:cNvPr id="26667" name="Text Box 45"/>
          <p:cNvSpPr txBox="1">
            <a:spLocks noChangeArrowheads="1"/>
          </p:cNvSpPr>
          <p:nvPr/>
        </p:nvSpPr>
        <p:spPr bwMode="auto">
          <a:xfrm>
            <a:off x="990600" y="5638800"/>
            <a:ext cx="229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inspection; v1=15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2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CC66"/>
      </a:folHlink>
    </a:clrScheme>
    <a:fontScheme name="Generi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869</Words>
  <Application>Microsoft PowerPoint</Application>
  <PresentationFormat>On-screen Show (4:3)</PresentationFormat>
  <Paragraphs>319</Paragraphs>
  <Slides>46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Generic</vt:lpstr>
      <vt:lpstr>Equation</vt:lpstr>
      <vt:lpstr>Analisa Simpul &amp; Mesh</vt:lpstr>
      <vt:lpstr>Slide 2</vt:lpstr>
      <vt:lpstr>Slide 3</vt:lpstr>
      <vt:lpstr>Nodal Analysis </vt:lpstr>
      <vt:lpstr>Nodal Analysis </vt:lpstr>
      <vt:lpstr>Nodal Analysis </vt:lpstr>
      <vt:lpstr>Nodal Analysis</vt:lpstr>
      <vt:lpstr>Nodal Analysis</vt:lpstr>
      <vt:lpstr>Nodal Analysis</vt:lpstr>
      <vt:lpstr>Nodal Analysis</vt:lpstr>
      <vt:lpstr>Nodal Analysis: 4 nodes</vt:lpstr>
      <vt:lpstr>Nodal Analysis: 4 nodes</vt:lpstr>
      <vt:lpstr>Nodal Analysis: 4 nodes</vt:lpstr>
      <vt:lpstr>Cont’d</vt:lpstr>
      <vt:lpstr>Cont’d</vt:lpstr>
      <vt:lpstr>Cont’d</vt:lpstr>
      <vt:lpstr>Slide 17</vt:lpstr>
      <vt:lpstr>Latihan</vt:lpstr>
      <vt:lpstr>Slide 19</vt:lpstr>
      <vt:lpstr>Cont’d</vt:lpstr>
      <vt:lpstr>Cont’d</vt:lpstr>
      <vt:lpstr>Cont’d</vt:lpstr>
      <vt:lpstr>Cont’d</vt:lpstr>
      <vt:lpstr>Simpul Super</vt:lpstr>
      <vt:lpstr>Contoh</vt:lpstr>
      <vt:lpstr>Latihan</vt:lpstr>
      <vt:lpstr>Cont’d</vt:lpstr>
      <vt:lpstr>Cont’d</vt:lpstr>
      <vt:lpstr>Analisis Mesh</vt:lpstr>
      <vt:lpstr>Cont’d</vt:lpstr>
      <vt:lpstr>Mesh Analysis</vt:lpstr>
      <vt:lpstr>Mesh Analysis (cont.)</vt:lpstr>
      <vt:lpstr>Ex.1: Mesh Analysis </vt:lpstr>
      <vt:lpstr>Ex.1: Mesh  Analysis </vt:lpstr>
      <vt:lpstr>Ex.1: Mesh  Analysis</vt:lpstr>
      <vt:lpstr>Ex.2:Mesh Analysis</vt:lpstr>
      <vt:lpstr>Ex.2 Mesh  Analysis </vt:lpstr>
      <vt:lpstr>Ex.2: Mesh  Analysis</vt:lpstr>
      <vt:lpstr>Latihan</vt:lpstr>
      <vt:lpstr>Slide 40</vt:lpstr>
      <vt:lpstr>Slide 41</vt:lpstr>
      <vt:lpstr>Mesh Super</vt:lpstr>
      <vt:lpstr>Slide 43</vt:lpstr>
      <vt:lpstr>Slide 44</vt:lpstr>
      <vt:lpstr>Tugas</vt:lpstr>
      <vt:lpstr>Slide 46</vt:lpstr>
    </vt:vector>
  </TitlesOfParts>
  <Company>USNA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 Exam Review Electrical Circuits</dc:title>
  <dc:creator>user</dc:creator>
  <cp:lastModifiedBy>Aji Nur Widyanto</cp:lastModifiedBy>
  <cp:revision>40</cp:revision>
  <dcterms:created xsi:type="dcterms:W3CDTF">2005-01-21T20:15:35Z</dcterms:created>
  <dcterms:modified xsi:type="dcterms:W3CDTF">2011-02-24T04:44:26Z</dcterms:modified>
</cp:coreProperties>
</file>