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0" r:id="rId4"/>
    <p:sldId id="281" r:id="rId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4CC"/>
    <a:srgbClr val="03136A"/>
    <a:srgbClr val="35759D"/>
    <a:srgbClr val="35B19D"/>
    <a:srgbClr val="000000"/>
    <a:srgbClr val="FFFF00"/>
    <a:srgbClr val="B3D3EA"/>
    <a:srgbClr val="78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 autoAdjust="0"/>
    <p:restoredTop sz="95596" autoAdjust="0"/>
  </p:normalViewPr>
  <p:slideViewPr>
    <p:cSldViewPr>
      <p:cViewPr varScale="1">
        <p:scale>
          <a:sx n="78" d="100"/>
          <a:sy n="78" d="100"/>
        </p:scale>
        <p:origin x="-90" y="-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5C4F09-3256-4926-8DBF-50FDCD32F1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5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AE901-277F-4C7B-8010-A7201EC97CB9}" type="slidenum">
              <a:rPr lang="en-US"/>
              <a:pPr/>
              <a:t>1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B6CA4-CEF3-44C0-8503-7F4A4EC0E01D}" type="slidenum">
              <a:rPr lang="en-US"/>
              <a:pPr/>
              <a:t>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B6CA4-CEF3-44C0-8503-7F4A4EC0E01D}" type="slidenum">
              <a:rPr lang="en-US"/>
              <a:pPr/>
              <a:t>3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6B6CA4-CEF3-44C0-8503-7F4A4EC0E01D}" type="slidenum">
              <a:rPr lang="en-US"/>
              <a:pPr/>
              <a:t>4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2925" y="2914650"/>
            <a:ext cx="8153400" cy="70485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2925" y="363855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808038"/>
            <a:ext cx="217170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" y="808038"/>
            <a:ext cx="636270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70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57400"/>
            <a:ext cx="35814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39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69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51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808038"/>
            <a:ext cx="8686800" cy="71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057400"/>
            <a:ext cx="7315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Microsoft Sans Serif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038600"/>
            <a:ext cx="8153400" cy="685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err="1" smtClean="0"/>
              <a:t>Himawan</a:t>
            </a:r>
            <a:r>
              <a:rPr lang="en-US" dirty="0" smtClean="0"/>
              <a:t> </a:t>
            </a:r>
            <a:r>
              <a:rPr lang="en-US" dirty="0" err="1" smtClean="0"/>
              <a:t>Wicaksono</a:t>
            </a:r>
            <a:r>
              <a:rPr lang="en-US" dirty="0" smtClean="0"/>
              <a:t>, S.ST., M.T.</a:t>
            </a:r>
            <a:endParaRPr lang="en-US" dirty="0"/>
          </a:p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SISTEM MIKROPROSESOR </a:t>
            </a:r>
            <a:br>
              <a:rPr lang="en-US" dirty="0" smtClean="0"/>
            </a:br>
            <a:r>
              <a:rPr lang="en-US" dirty="0" smtClean="0"/>
              <a:t>(EL 1224)</a:t>
            </a:r>
            <a:endParaRPr lang="en-US" dirty="0"/>
          </a:p>
        </p:txBody>
      </p:sp>
      <p:pic>
        <p:nvPicPr>
          <p:cNvPr id="1026" name="Picture 2" descr="E:\NEXT TO THE FREEDOM\INSTITUT TEKNOLOGI KALIMANTAN\Mata Kuliah Professor\Tahun Ajaran I 2015-2016\# Master Slide Power Point\Logo ITK\Logo IT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52400"/>
            <a:ext cx="1290636" cy="8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1295400" y="5394960"/>
            <a:ext cx="6553200" cy="1066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Microsoft Sans Serif" pitchFamily="34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Program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Studi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Teknik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Elektro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Institut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Teknologi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Kalimantan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1728"/>
            <a:ext cx="6934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Sub CP-MK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5791200" cy="4724400"/>
          </a:xfrm>
        </p:spPr>
        <p:txBody>
          <a:bodyPr/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Definisi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penerapan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teknologi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ikrokontroler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di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Industri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masyarakat</a:t>
            </a:r>
            <a:endParaRPr lang="en-US" altLang="ko-KR" sz="18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>
              <a:solidFill>
                <a:schemeClr val="tx1"/>
              </a:solidFill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Arsitektur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perangkat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keras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Platform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Arduino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Sistem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Register,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Memori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Port I/O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pada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Set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Instruksi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pada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Sistem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Interrupt, Timer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Counter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pada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endParaRPr lang="en-US" altLang="ko-KR" sz="18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Konsep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antarmuka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dengan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perangkat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Output </a:t>
            </a:r>
            <a:r>
              <a:rPr lang="en-US" altLang="ko-KR" sz="1800" i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(Interface)</a:t>
            </a:r>
          </a:p>
          <a:p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ETS (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Evaluasi</a:t>
            </a: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Tengah Semester)</a:t>
            </a:r>
          </a:p>
        </p:txBody>
      </p:sp>
      <p:pic>
        <p:nvPicPr>
          <p:cNvPr id="5" name="Picture 2" descr="E:\NEXT TO THE FREEDOM\INSTITUT TEKNOLOGI KALIMANTAN\Mata Kuliah Professor\Tahun Ajaran I 2015-2016\# Master Slide Power Point\Logo ITK\Logo IT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52400"/>
            <a:ext cx="1290636" cy="8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72400" y="15240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772400" y="22860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72400" y="29718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772400" y="35814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772400" y="414528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P5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772400" y="4675632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P6-P7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772400" y="5715000"/>
            <a:ext cx="11430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P8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1728"/>
            <a:ext cx="6934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Sub CP-MK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5791200" cy="4724400"/>
          </a:xfrm>
        </p:spPr>
        <p:txBody>
          <a:bodyPr/>
          <a:lstStyle/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Program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simulasi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perangkat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Mikrokontroler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Display Seven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Segmen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>
              <a:solidFill>
                <a:schemeClr val="tx1"/>
              </a:solidFill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Display LCD</a:t>
            </a:r>
          </a:p>
          <a:p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Input Keypad</a:t>
            </a: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ADC</a:t>
            </a: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Aplikasi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pengendalian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Motor DC</a:t>
            </a: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Demo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Tugas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Besar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EAS (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Evaluasi</a:t>
            </a: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b="1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Akhir</a:t>
            </a: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Semester)</a:t>
            </a:r>
          </a:p>
        </p:txBody>
      </p:sp>
      <p:pic>
        <p:nvPicPr>
          <p:cNvPr id="5" name="Picture 2" descr="E:\NEXT TO THE FREEDOM\INSTITUT TEKNOLOGI KALIMANTAN\Mata Kuliah Professor\Tahun Ajaran I 2015-2016\# Master Slide Power Point\Logo ITK\Logo IT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52400"/>
            <a:ext cx="1290636" cy="8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772400" y="160020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P9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772400" y="2016252"/>
            <a:ext cx="1143000" cy="29718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72400" y="2462784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772400" y="288036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772400" y="3279648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P13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766304" y="502920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P16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7772400" y="3736848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P14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7775448" y="4194048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P15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4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61728"/>
            <a:ext cx="6934200" cy="715963"/>
          </a:xfrm>
        </p:spPr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Assessment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5791200" cy="4724400"/>
          </a:xfrm>
        </p:spPr>
        <p:txBody>
          <a:bodyPr/>
          <a:lstStyle/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Tugas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H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arian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ETS</a:t>
            </a: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Tugas</a:t>
            </a:r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en-US" altLang="ko-KR" sz="1800" dirty="0" err="1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Besar</a:t>
            </a:r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i="1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r>
              <a:rPr lang="en-US" altLang="ko-KR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EAS</a:t>
            </a:r>
          </a:p>
          <a:p>
            <a:endParaRPr lang="en-US" altLang="ko-KR" sz="18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400" dirty="0" smtClean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buNone/>
            </a:pPr>
            <a:r>
              <a:rPr lang="en-US" altLang="ko-KR" sz="1800" b="1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TOTAL</a:t>
            </a:r>
          </a:p>
        </p:txBody>
      </p:sp>
      <p:pic>
        <p:nvPicPr>
          <p:cNvPr id="5" name="Picture 2" descr="E:\NEXT TO THE FREEDOM\INSTITUT TEKNOLOGI KALIMANTAN\Mata Kuliah Professor\Tahun Ajaran I 2015-2016\# Master Slide Power Point\Logo ITK\Logo IT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52400"/>
            <a:ext cx="1290636" cy="81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0200" y="1588008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20%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10200" y="2089404"/>
            <a:ext cx="1143000" cy="29718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20%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98008" y="256032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35%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98008" y="303276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25%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410200" y="3810000"/>
            <a:ext cx="114300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smtClean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100%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12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">
  <a:themeElements>
    <a:clrScheme name="powerpoint-template-24 16">
      <a:dk1>
        <a:srgbClr val="4D4D4D"/>
      </a:dk1>
      <a:lt1>
        <a:srgbClr val="FFFFFF"/>
      </a:lt1>
      <a:dk2>
        <a:srgbClr val="4D4D4D"/>
      </a:dk2>
      <a:lt2>
        <a:srgbClr val="285E80"/>
      </a:lt2>
      <a:accent1>
        <a:srgbClr val="3E7A98"/>
      </a:accent1>
      <a:accent2>
        <a:srgbClr val="5A91AC"/>
      </a:accent2>
      <a:accent3>
        <a:srgbClr val="FFFFFF"/>
      </a:accent3>
      <a:accent4>
        <a:srgbClr val="404040"/>
      </a:accent4>
      <a:accent5>
        <a:srgbClr val="AFBECA"/>
      </a:accent5>
      <a:accent6>
        <a:srgbClr val="51839B"/>
      </a:accent6>
      <a:hlink>
        <a:srgbClr val="6C9FB8"/>
      </a:hlink>
      <a:folHlink>
        <a:srgbClr val="DDDDDD"/>
      </a:folHlink>
    </a:clrScheme>
    <a:fontScheme name="powerpoint-template-24">
      <a:majorFont>
        <a:latin typeface="Microsoft Sans Serif"/>
        <a:ea typeface=""/>
        <a:cs typeface=""/>
      </a:majorFont>
      <a:minorFont>
        <a:latin typeface="Microsoft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bg2">
                <a:gamma/>
                <a:tint val="26667"/>
                <a:invGamma/>
              </a:schemeClr>
            </a:gs>
            <a:gs pos="100000">
              <a:schemeClr val="bg2">
                <a:alpha val="14999"/>
              </a:schemeClr>
            </a:gs>
          </a:gsLst>
          <a:lin ang="5400000" scaled="1"/>
        </a:gra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werpoint-template-24 1">
        <a:dk1>
          <a:srgbClr val="4D4D4D"/>
        </a:dk1>
        <a:lt1>
          <a:srgbClr val="FFFFFF"/>
        </a:lt1>
        <a:dk2>
          <a:srgbClr val="4D4D4D"/>
        </a:dk2>
        <a:lt2>
          <a:srgbClr val="0C209B"/>
        </a:lt2>
        <a:accent1>
          <a:srgbClr val="2167BF"/>
        </a:accent1>
        <a:accent2>
          <a:srgbClr val="C60C0D"/>
        </a:accent2>
        <a:accent3>
          <a:srgbClr val="FFFFFF"/>
        </a:accent3>
        <a:accent4>
          <a:srgbClr val="404040"/>
        </a:accent4>
        <a:accent5>
          <a:srgbClr val="ABB8DC"/>
        </a:accent5>
        <a:accent6>
          <a:srgbClr val="B30A0B"/>
        </a:accent6>
        <a:hlink>
          <a:srgbClr val="4793C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2">
        <a:dk1>
          <a:srgbClr val="4D4D4D"/>
        </a:dk1>
        <a:lt1>
          <a:srgbClr val="FFFFFF"/>
        </a:lt1>
        <a:dk2>
          <a:srgbClr val="4D4D4D"/>
        </a:dk2>
        <a:lt2>
          <a:srgbClr val="CC0000"/>
        </a:lt2>
        <a:accent1>
          <a:srgbClr val="FF9933"/>
        </a:accent1>
        <a:accent2>
          <a:srgbClr val="009900"/>
        </a:accent2>
        <a:accent3>
          <a:srgbClr val="FFFFFF"/>
        </a:accent3>
        <a:accent4>
          <a:srgbClr val="404040"/>
        </a:accent4>
        <a:accent5>
          <a:srgbClr val="FFCAAD"/>
        </a:accent5>
        <a:accent6>
          <a:srgbClr val="008A00"/>
        </a:accent6>
        <a:hlink>
          <a:srgbClr val="3366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3">
        <a:dk1>
          <a:srgbClr val="4D4D4D"/>
        </a:dk1>
        <a:lt1>
          <a:srgbClr val="FFFFFF"/>
        </a:lt1>
        <a:dk2>
          <a:srgbClr val="4D4D4D"/>
        </a:dk2>
        <a:lt2>
          <a:srgbClr val="116DE4"/>
        </a:lt2>
        <a:accent1>
          <a:srgbClr val="235CAF"/>
        </a:accent1>
        <a:accent2>
          <a:srgbClr val="54A1EE"/>
        </a:accent2>
        <a:accent3>
          <a:srgbClr val="FFFFFF"/>
        </a:accent3>
        <a:accent4>
          <a:srgbClr val="404040"/>
        </a:accent4>
        <a:accent5>
          <a:srgbClr val="ACB5D4"/>
        </a:accent5>
        <a:accent6>
          <a:srgbClr val="4B91D8"/>
        </a:accent6>
        <a:hlink>
          <a:srgbClr val="1391E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4">
        <a:dk1>
          <a:srgbClr val="4D4D4D"/>
        </a:dk1>
        <a:lt1>
          <a:srgbClr val="FFFFFF"/>
        </a:lt1>
        <a:dk2>
          <a:srgbClr val="4D4D4D"/>
        </a:dk2>
        <a:lt2>
          <a:srgbClr val="246DD8"/>
        </a:lt2>
        <a:accent1>
          <a:srgbClr val="2FC5F1"/>
        </a:accent1>
        <a:accent2>
          <a:srgbClr val="218DEB"/>
        </a:accent2>
        <a:accent3>
          <a:srgbClr val="FFFFFF"/>
        </a:accent3>
        <a:accent4>
          <a:srgbClr val="404040"/>
        </a:accent4>
        <a:accent5>
          <a:srgbClr val="ADDFF7"/>
        </a:accent5>
        <a:accent6>
          <a:srgbClr val="1D7FD5"/>
        </a:accent6>
        <a:hlink>
          <a:srgbClr val="39A1E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5">
        <a:dk1>
          <a:srgbClr val="4D4D4D"/>
        </a:dk1>
        <a:lt1>
          <a:srgbClr val="FFFFFF"/>
        </a:lt1>
        <a:dk2>
          <a:srgbClr val="4D4D4D"/>
        </a:dk2>
        <a:lt2>
          <a:srgbClr val="4377BA"/>
        </a:lt2>
        <a:accent1>
          <a:srgbClr val="5793D1"/>
        </a:accent1>
        <a:accent2>
          <a:srgbClr val="5FA2DB"/>
        </a:accent2>
        <a:accent3>
          <a:srgbClr val="FFFFFF"/>
        </a:accent3>
        <a:accent4>
          <a:srgbClr val="404040"/>
        </a:accent4>
        <a:accent5>
          <a:srgbClr val="B4C8E5"/>
        </a:accent5>
        <a:accent6>
          <a:srgbClr val="5592C6"/>
        </a:accent6>
        <a:hlink>
          <a:srgbClr val="68AEE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6">
        <a:dk1>
          <a:srgbClr val="4D4D4D"/>
        </a:dk1>
        <a:lt1>
          <a:srgbClr val="FFFFFF"/>
        </a:lt1>
        <a:dk2>
          <a:srgbClr val="4D4D4D"/>
        </a:dk2>
        <a:lt2>
          <a:srgbClr val="0067B5"/>
        </a:lt2>
        <a:accent1>
          <a:srgbClr val="1881BF"/>
        </a:accent1>
        <a:accent2>
          <a:srgbClr val="39B0DA"/>
        </a:accent2>
        <a:accent3>
          <a:srgbClr val="FFFFFF"/>
        </a:accent3>
        <a:accent4>
          <a:srgbClr val="404040"/>
        </a:accent4>
        <a:accent5>
          <a:srgbClr val="ABC1DC"/>
        </a:accent5>
        <a:accent6>
          <a:srgbClr val="339FC5"/>
        </a:accent6>
        <a:hlink>
          <a:srgbClr val="40B0D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7">
        <a:dk1>
          <a:srgbClr val="4D4D4D"/>
        </a:dk1>
        <a:lt1>
          <a:srgbClr val="FFFFFF"/>
        </a:lt1>
        <a:dk2>
          <a:srgbClr val="4D4D4D"/>
        </a:dk2>
        <a:lt2>
          <a:srgbClr val="026788"/>
        </a:lt2>
        <a:accent1>
          <a:srgbClr val="0089B3"/>
        </a:accent1>
        <a:accent2>
          <a:srgbClr val="01A2CE"/>
        </a:accent2>
        <a:accent3>
          <a:srgbClr val="FFFFFF"/>
        </a:accent3>
        <a:accent4>
          <a:srgbClr val="404040"/>
        </a:accent4>
        <a:accent5>
          <a:srgbClr val="AAC4D6"/>
        </a:accent5>
        <a:accent6>
          <a:srgbClr val="0192BA"/>
        </a:accent6>
        <a:hlink>
          <a:srgbClr val="01B3D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8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9">
        <a:dk1>
          <a:srgbClr val="4D4D4D"/>
        </a:dk1>
        <a:lt1>
          <a:srgbClr val="FFFFFF"/>
        </a:lt1>
        <a:dk2>
          <a:srgbClr val="4D4D4D"/>
        </a:dk2>
        <a:lt2>
          <a:srgbClr val="036CB7"/>
        </a:lt2>
        <a:accent1>
          <a:srgbClr val="1878BD"/>
        </a:accent1>
        <a:accent2>
          <a:srgbClr val="3E8EC8"/>
        </a:accent2>
        <a:accent3>
          <a:srgbClr val="FFFFFF"/>
        </a:accent3>
        <a:accent4>
          <a:srgbClr val="404040"/>
        </a:accent4>
        <a:accent5>
          <a:srgbClr val="ABBEDB"/>
        </a:accent5>
        <a:accent6>
          <a:srgbClr val="3780B5"/>
        </a:accent6>
        <a:hlink>
          <a:srgbClr val="006AB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0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0084D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1">
        <a:dk1>
          <a:srgbClr val="4D4D4D"/>
        </a:dk1>
        <a:lt1>
          <a:srgbClr val="FFFFFF"/>
        </a:lt1>
        <a:dk2>
          <a:srgbClr val="4D4D4D"/>
        </a:dk2>
        <a:lt2>
          <a:srgbClr val="205EDC"/>
        </a:lt2>
        <a:accent1>
          <a:srgbClr val="3488E9"/>
        </a:accent1>
        <a:accent2>
          <a:srgbClr val="50B3F5"/>
        </a:accent2>
        <a:accent3>
          <a:srgbClr val="FFFFFF"/>
        </a:accent3>
        <a:accent4>
          <a:srgbClr val="404040"/>
        </a:accent4>
        <a:accent5>
          <a:srgbClr val="AEC3F2"/>
        </a:accent5>
        <a:accent6>
          <a:srgbClr val="48A2DE"/>
        </a:accent6>
        <a:hlink>
          <a:srgbClr val="65D4F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2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EE080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3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F3B21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4">
        <a:dk1>
          <a:srgbClr val="4D4D4D"/>
        </a:dk1>
        <a:lt1>
          <a:srgbClr val="FFFFFF"/>
        </a:lt1>
        <a:dk2>
          <a:srgbClr val="4D4D4D"/>
        </a:dk2>
        <a:lt2>
          <a:srgbClr val="0045A3"/>
        </a:lt2>
        <a:accent1>
          <a:srgbClr val="005AB6"/>
        </a:accent1>
        <a:accent2>
          <a:srgbClr val="0073CF"/>
        </a:accent2>
        <a:accent3>
          <a:srgbClr val="FFFFFF"/>
        </a:accent3>
        <a:accent4>
          <a:srgbClr val="404040"/>
        </a:accent4>
        <a:accent5>
          <a:srgbClr val="AAB5D7"/>
        </a:accent5>
        <a:accent6>
          <a:srgbClr val="0068BB"/>
        </a:accent6>
        <a:hlink>
          <a:srgbClr val="109B0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5">
        <a:dk1>
          <a:srgbClr val="4D4D4D"/>
        </a:dk1>
        <a:lt1>
          <a:srgbClr val="FFFFFF"/>
        </a:lt1>
        <a:dk2>
          <a:srgbClr val="4D4D4D"/>
        </a:dk2>
        <a:lt2>
          <a:srgbClr val="025A9C"/>
        </a:lt2>
        <a:accent1>
          <a:srgbClr val="166FB2"/>
        </a:accent1>
        <a:accent2>
          <a:srgbClr val="3580B9"/>
        </a:accent2>
        <a:accent3>
          <a:srgbClr val="FFFFFF"/>
        </a:accent3>
        <a:accent4>
          <a:srgbClr val="404040"/>
        </a:accent4>
        <a:accent5>
          <a:srgbClr val="ABBBD5"/>
        </a:accent5>
        <a:accent6>
          <a:srgbClr val="2F73A7"/>
        </a:accent6>
        <a:hlink>
          <a:srgbClr val="559CCE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-template-24 16">
        <a:dk1>
          <a:srgbClr val="4D4D4D"/>
        </a:dk1>
        <a:lt1>
          <a:srgbClr val="FFFFFF"/>
        </a:lt1>
        <a:dk2>
          <a:srgbClr val="4D4D4D"/>
        </a:dk2>
        <a:lt2>
          <a:srgbClr val="285E80"/>
        </a:lt2>
        <a:accent1>
          <a:srgbClr val="3E7A98"/>
        </a:accent1>
        <a:accent2>
          <a:srgbClr val="5A91AC"/>
        </a:accent2>
        <a:accent3>
          <a:srgbClr val="FFFFFF"/>
        </a:accent3>
        <a:accent4>
          <a:srgbClr val="404040"/>
        </a:accent4>
        <a:accent5>
          <a:srgbClr val="AFBECA"/>
        </a:accent5>
        <a:accent6>
          <a:srgbClr val="51839B"/>
        </a:accent6>
        <a:hlink>
          <a:srgbClr val="6C9FB8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</Template>
  <TotalTime>42</TotalTime>
  <Words>142</Words>
  <Application>Microsoft Office PowerPoint</Application>
  <PresentationFormat>On-screen Show (4:3)</PresentationFormat>
  <Paragraphs>78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powerpoint-template</vt:lpstr>
      <vt:lpstr>SISTEM MIKROPROSESOR  (EL 1224)</vt:lpstr>
      <vt:lpstr>Sub CP-MK</vt:lpstr>
      <vt:lpstr>Sub CP-MK</vt:lpstr>
      <vt:lpstr>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Prof Himawan</dc:creator>
  <cp:lastModifiedBy>Prof Himawan</cp:lastModifiedBy>
  <cp:revision>26</cp:revision>
  <dcterms:created xsi:type="dcterms:W3CDTF">2017-08-22T02:25:39Z</dcterms:created>
  <dcterms:modified xsi:type="dcterms:W3CDTF">2017-08-22T03:08:27Z</dcterms:modified>
</cp:coreProperties>
</file>