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5" r:id="rId3"/>
    <p:sldId id="385" r:id="rId4"/>
    <p:sldId id="259" r:id="rId5"/>
    <p:sldId id="373" r:id="rId6"/>
    <p:sldId id="387" r:id="rId7"/>
    <p:sldId id="391" r:id="rId8"/>
    <p:sldId id="260" r:id="rId9"/>
    <p:sldId id="278" r:id="rId10"/>
    <p:sldId id="279" r:id="rId11"/>
    <p:sldId id="388" r:id="rId12"/>
    <p:sldId id="376" r:id="rId13"/>
    <p:sldId id="262" r:id="rId14"/>
    <p:sldId id="389" r:id="rId15"/>
    <p:sldId id="298" r:id="rId16"/>
    <p:sldId id="264" r:id="rId17"/>
    <p:sldId id="299" r:id="rId18"/>
    <p:sldId id="287" r:id="rId19"/>
    <p:sldId id="281" r:id="rId20"/>
    <p:sldId id="384" r:id="rId21"/>
    <p:sldId id="303" r:id="rId22"/>
    <p:sldId id="378" r:id="rId23"/>
    <p:sldId id="377" r:id="rId24"/>
    <p:sldId id="379" r:id="rId25"/>
    <p:sldId id="301" r:id="rId26"/>
    <p:sldId id="304" r:id="rId27"/>
    <p:sldId id="305" r:id="rId28"/>
    <p:sldId id="392" r:id="rId29"/>
    <p:sldId id="382" r:id="rId30"/>
    <p:sldId id="383" r:id="rId31"/>
    <p:sldId id="297" r:id="rId32"/>
    <p:sldId id="283" r:id="rId33"/>
    <p:sldId id="312" r:id="rId34"/>
    <p:sldId id="313" r:id="rId35"/>
    <p:sldId id="314"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showGuides="1">
      <p:cViewPr varScale="1">
        <p:scale>
          <a:sx n="50" d="100"/>
          <a:sy n="50" d="100"/>
        </p:scale>
        <p:origin x="754" y="21"/>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653322-93AB-4480-997F-FC38024A9583}"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48125-3447-49AB-BB3F-11EB806F3DFB}" type="slidenum">
              <a:rPr lang="en-US" smtClean="0"/>
              <a:t>‹#›</a:t>
            </a:fld>
            <a:endParaRPr lang="en-US"/>
          </a:p>
        </p:txBody>
      </p:sp>
    </p:spTree>
    <p:extLst>
      <p:ext uri="{BB962C8B-B14F-4D97-AF65-F5344CB8AC3E}">
        <p14:creationId xmlns:p14="http://schemas.microsoft.com/office/powerpoint/2010/main" val="155031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0BFDFCE-A78A-4749-85E4-7720BE6DB78F}" type="slidenum">
              <a:rPr lang="en-US" smtClean="0"/>
              <a:pPr/>
              <a:t>28</a:t>
            </a:fld>
            <a:endParaRPr lang="en-US"/>
          </a:p>
        </p:txBody>
      </p:sp>
      <p:sp>
        <p:nvSpPr>
          <p:cNvPr id="44035" name="Rectangle 2"/>
          <p:cNvSpPr>
            <a:spLocks noGrp="1" noRot="1" noChangeAspect="1" noChangeArrowheads="1" noTextEdit="1"/>
          </p:cNvSpPr>
          <p:nvPr>
            <p:ph type="sldImg"/>
          </p:nvPr>
        </p:nvSpPr>
        <p:spPr>
          <a:xfrm>
            <a:off x="401638" y="685800"/>
            <a:ext cx="6056312" cy="3408363"/>
          </a:xfrm>
          <a:ln w="12700" cap="flat"/>
        </p:spPr>
      </p:sp>
      <p:sp>
        <p:nvSpPr>
          <p:cNvPr id="44036" name="Rectangle 3"/>
          <p:cNvSpPr>
            <a:spLocks noGrp="1" noChangeArrowheads="1"/>
          </p:cNvSpPr>
          <p:nvPr>
            <p:ph type="body" idx="1"/>
          </p:nvPr>
        </p:nvSpPr>
        <p:spPr>
          <a:xfrm>
            <a:off x="914400" y="4322763"/>
            <a:ext cx="5029200" cy="4094162"/>
          </a:xfrm>
          <a:noFill/>
          <a:ln/>
        </p:spPr>
        <p:txBody>
          <a:bodyPr lIns="92075" tIns="46038" rIns="92075" bIns="46038"/>
          <a:lstStyle/>
          <a:p>
            <a:pPr eaLnBrk="1" hangingPunct="1"/>
            <a:endParaRPr lang="id-ID"/>
          </a:p>
        </p:txBody>
      </p:sp>
    </p:spTree>
    <p:extLst>
      <p:ext uri="{BB962C8B-B14F-4D97-AF65-F5344CB8AC3E}">
        <p14:creationId xmlns:p14="http://schemas.microsoft.com/office/powerpoint/2010/main" val="92026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C77C3E-2C4B-4EBF-878D-00E188BCE244}"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245901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77C3E-2C4B-4EBF-878D-00E188BCE244}"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36398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77C3E-2C4B-4EBF-878D-00E188BCE244}"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117586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77C3E-2C4B-4EBF-878D-00E188BCE244}"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92829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77C3E-2C4B-4EBF-878D-00E188BCE244}"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64570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C77C3E-2C4B-4EBF-878D-00E188BCE244}"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288623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C77C3E-2C4B-4EBF-878D-00E188BCE244}" type="datetimeFigureOut">
              <a:rPr lang="en-US" smtClean="0"/>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199233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C77C3E-2C4B-4EBF-878D-00E188BCE244}" type="datetimeFigureOut">
              <a:rPr lang="en-US" smtClean="0"/>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47838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77C3E-2C4B-4EBF-878D-00E188BCE244}" type="datetimeFigureOut">
              <a:rPr lang="en-US" smtClean="0"/>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243241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7C3E-2C4B-4EBF-878D-00E188BCE244}"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354643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7C3E-2C4B-4EBF-878D-00E188BCE244}"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9A86-9B4D-40B6-A5AF-53C567154B51}" type="slidenum">
              <a:rPr lang="en-US" smtClean="0"/>
              <a:t>‹#›</a:t>
            </a:fld>
            <a:endParaRPr lang="en-US"/>
          </a:p>
        </p:txBody>
      </p:sp>
    </p:spTree>
    <p:extLst>
      <p:ext uri="{BB962C8B-B14F-4D97-AF65-F5344CB8AC3E}">
        <p14:creationId xmlns:p14="http://schemas.microsoft.com/office/powerpoint/2010/main" val="319358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12000">
              <a:schemeClr val="bg1"/>
            </a:gs>
            <a:gs pos="66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77C3E-2C4B-4EBF-878D-00E188BCE244}" type="datetimeFigureOut">
              <a:rPr lang="en-US" smtClean="0"/>
              <a:t>4/9/2021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A9A86-9B4D-40B6-A5AF-53C567154B51}" type="slidenum">
              <a:rPr lang="en-US" smtClean="0"/>
              <a:t>‹#›</a:t>
            </a:fld>
            <a:endParaRPr lang="en-US"/>
          </a:p>
        </p:txBody>
      </p:sp>
    </p:spTree>
    <p:extLst>
      <p:ext uri="{BB962C8B-B14F-4D97-AF65-F5344CB8AC3E}">
        <p14:creationId xmlns:p14="http://schemas.microsoft.com/office/powerpoint/2010/main" val="51358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9773" y="340455"/>
            <a:ext cx="9144000" cy="2387600"/>
          </a:xfrm>
        </p:spPr>
        <p:txBody>
          <a:bodyPr>
            <a:normAutofit fontScale="90000"/>
          </a:bodyPr>
          <a:lstStyle/>
          <a:p>
            <a:r>
              <a:rPr lang="en-US" b="1" dirty="0">
                <a:latin typeface="+mn-lt"/>
              </a:rPr>
              <a:t>TEKNIK PENULISAN DOKUMEN SPESIFIKASI PATEN</a:t>
            </a:r>
          </a:p>
        </p:txBody>
      </p:sp>
      <p:sp>
        <p:nvSpPr>
          <p:cNvPr id="3" name="Subtitle 2"/>
          <p:cNvSpPr>
            <a:spLocks noGrp="1"/>
          </p:cNvSpPr>
          <p:nvPr>
            <p:ph type="subTitle" idx="1"/>
          </p:nvPr>
        </p:nvSpPr>
        <p:spPr>
          <a:xfrm>
            <a:off x="1524000" y="3266775"/>
            <a:ext cx="9144000" cy="563562"/>
          </a:xfrm>
        </p:spPr>
        <p:txBody>
          <a:bodyPr>
            <a:normAutofit/>
          </a:bodyPr>
          <a:lstStyle/>
          <a:p>
            <a:r>
              <a:rPr lang="en-US" sz="3200" b="1" dirty="0"/>
              <a:t>Ahmad </a:t>
            </a:r>
            <a:r>
              <a:rPr lang="en-US" sz="3200" b="1" dirty="0" err="1"/>
              <a:t>Marzuki</a:t>
            </a:r>
            <a:r>
              <a:rPr lang="en-US" sz="3200" b="1" dirty="0"/>
              <a:t>, </a:t>
            </a:r>
            <a:r>
              <a:rPr lang="en-US" sz="3200" b="1" dirty="0" err="1"/>
              <a:t>S.Si</a:t>
            </a:r>
            <a:r>
              <a:rPr lang="en-US" sz="3200" b="1" dirty="0"/>
              <a:t>., Ph.D.</a:t>
            </a:r>
          </a:p>
        </p:txBody>
      </p:sp>
      <p:sp>
        <p:nvSpPr>
          <p:cNvPr id="6" name="TextBox 5"/>
          <p:cNvSpPr txBox="1"/>
          <p:nvPr/>
        </p:nvSpPr>
        <p:spPr>
          <a:xfrm>
            <a:off x="0" y="4670235"/>
            <a:ext cx="12192000" cy="1569660"/>
          </a:xfrm>
          <a:prstGeom prst="rect">
            <a:avLst/>
          </a:prstGeom>
          <a:noFill/>
        </p:spPr>
        <p:txBody>
          <a:bodyPr wrap="square" rtlCol="0">
            <a:spAutoFit/>
          </a:bodyPr>
          <a:lstStyle/>
          <a:p>
            <a:pPr algn="ctr"/>
            <a:r>
              <a:rPr lang="en-US" sz="2400" b="1" dirty="0" err="1"/>
              <a:t>Pelatihan</a:t>
            </a:r>
            <a:r>
              <a:rPr lang="en-US" sz="2400" b="1" dirty="0"/>
              <a:t> </a:t>
            </a:r>
            <a:r>
              <a:rPr lang="en-US" sz="2400" b="1" dirty="0" err="1"/>
              <a:t>Pemanfaatan</a:t>
            </a:r>
            <a:r>
              <a:rPr lang="en-US" sz="2400" b="1" dirty="0"/>
              <a:t> </a:t>
            </a:r>
            <a:r>
              <a:rPr lang="en-US" sz="2400" b="1" dirty="0" err="1"/>
              <a:t>Hasil</a:t>
            </a:r>
            <a:r>
              <a:rPr lang="en-US" sz="2400" b="1" dirty="0"/>
              <a:t> </a:t>
            </a:r>
            <a:r>
              <a:rPr lang="en-US" sz="2400" b="1" dirty="0" err="1"/>
              <a:t>penelitian</a:t>
            </a:r>
            <a:r>
              <a:rPr lang="en-US" sz="2400" b="1" dirty="0"/>
              <a:t> </a:t>
            </a:r>
            <a:r>
              <a:rPr lang="en-US" sz="2400" b="1" dirty="0" err="1"/>
              <a:t>Berpotensi</a:t>
            </a:r>
            <a:r>
              <a:rPr lang="en-US" sz="2400" b="1" dirty="0"/>
              <a:t> Paten</a:t>
            </a:r>
          </a:p>
          <a:p>
            <a:pPr algn="ctr"/>
            <a:r>
              <a:rPr lang="en-US" sz="2400" b="1" dirty="0"/>
              <a:t> </a:t>
            </a:r>
            <a:r>
              <a:rPr lang="en-US" sz="2400" b="1" dirty="0" err="1"/>
              <a:t>Diselenggarakan</a:t>
            </a:r>
            <a:r>
              <a:rPr lang="en-US" sz="2400" b="1" dirty="0"/>
              <a:t> </a:t>
            </a:r>
            <a:r>
              <a:rPr lang="en-US" sz="2400" b="1" dirty="0" err="1"/>
              <a:t>oleh</a:t>
            </a:r>
            <a:r>
              <a:rPr lang="en-US" sz="2400" b="1" dirty="0"/>
              <a:t>: </a:t>
            </a:r>
          </a:p>
          <a:p>
            <a:pPr algn="ctr"/>
            <a:r>
              <a:rPr lang="en-US" sz="2400" b="1" dirty="0"/>
              <a:t>LPPM</a:t>
            </a:r>
          </a:p>
          <a:p>
            <a:pPr algn="ctr"/>
            <a:r>
              <a:rPr lang="en-US" sz="2400" b="1" dirty="0" err="1"/>
              <a:t>Institut</a:t>
            </a:r>
            <a:r>
              <a:rPr lang="en-US" sz="2400" b="1" dirty="0"/>
              <a:t> </a:t>
            </a:r>
            <a:r>
              <a:rPr lang="en-US" sz="2400" b="1" dirty="0" err="1"/>
              <a:t>Teknologi</a:t>
            </a:r>
            <a:r>
              <a:rPr lang="en-US" sz="2400" b="1" dirty="0"/>
              <a:t> Kalimantan</a:t>
            </a:r>
          </a:p>
        </p:txBody>
      </p:sp>
      <p:sp>
        <p:nvSpPr>
          <p:cNvPr id="4" name="TextBox 3"/>
          <p:cNvSpPr txBox="1"/>
          <p:nvPr/>
        </p:nvSpPr>
        <p:spPr>
          <a:xfrm>
            <a:off x="636105" y="3823396"/>
            <a:ext cx="10654747" cy="523220"/>
          </a:xfrm>
          <a:prstGeom prst="rect">
            <a:avLst/>
          </a:prstGeom>
          <a:noFill/>
        </p:spPr>
        <p:txBody>
          <a:bodyPr wrap="square" rtlCol="0">
            <a:spAutoFit/>
          </a:bodyPr>
          <a:lstStyle/>
          <a:p>
            <a:pPr algn="ctr"/>
            <a:r>
              <a:rPr lang="en-US" sz="2800" dirty="0" err="1"/>
              <a:t>Fisika</a:t>
            </a:r>
            <a:r>
              <a:rPr lang="en-US" sz="2800" dirty="0"/>
              <a:t> FMIPA UNS/amarzuki@mipa.uns.ac.id</a:t>
            </a:r>
          </a:p>
        </p:txBody>
      </p:sp>
      <p:sp>
        <p:nvSpPr>
          <p:cNvPr id="5" name="Rectangle 4"/>
          <p:cNvSpPr/>
          <p:nvPr/>
        </p:nvSpPr>
        <p:spPr>
          <a:xfrm>
            <a:off x="8150149" y="6378848"/>
            <a:ext cx="3667991" cy="461665"/>
          </a:xfrm>
          <a:prstGeom prst="rect">
            <a:avLst/>
          </a:prstGeom>
        </p:spPr>
        <p:txBody>
          <a:bodyPr wrap="none">
            <a:spAutoFit/>
          </a:bodyPr>
          <a:lstStyle/>
          <a:p>
            <a:pPr algn="r"/>
            <a:r>
              <a:rPr lang="nb-NO" sz="2400" b="1" dirty="0">
                <a:latin typeface="+mj-lt"/>
              </a:rPr>
              <a:t>Balikpapan, 8 - 10 April 2021</a:t>
            </a:r>
            <a:endParaRPr lang="en-US" sz="2400" b="1" dirty="0">
              <a:latin typeface="+mj-lt"/>
            </a:endParaRPr>
          </a:p>
        </p:txBody>
      </p:sp>
    </p:spTree>
    <p:extLst>
      <p:ext uri="{BB962C8B-B14F-4D97-AF65-F5344CB8AC3E}">
        <p14:creationId xmlns:p14="http://schemas.microsoft.com/office/powerpoint/2010/main" val="321949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09601" y="76200"/>
            <a:ext cx="10435770" cy="1143000"/>
          </a:xfrm>
        </p:spPr>
        <p:txBody>
          <a:bodyPr>
            <a:normAutofit/>
          </a:bodyPr>
          <a:lstStyle/>
          <a:p>
            <a:pPr algn="ctr" eaLnBrk="1" hangingPunct="1">
              <a:defRPr/>
            </a:pPr>
            <a:r>
              <a:rPr lang="en-US" sz="3600" b="1" dirty="0" err="1">
                <a:latin typeface="Arial" panose="020B0604020202020204" pitchFamily="34" charset="0"/>
                <a:cs typeface="Arial" panose="020B0604020202020204" pitchFamily="34" charset="0"/>
              </a:rPr>
              <a:t>Contoh</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penulisan</a:t>
            </a:r>
            <a:r>
              <a:rPr lang="en-US" sz="3600" b="1" dirty="0">
                <a:latin typeface="Arial" panose="020B0604020202020204" pitchFamily="34" charset="0"/>
                <a:cs typeface="Arial" panose="020B0604020202020204" pitchFamily="34" charset="0"/>
              </a:rPr>
              <a:t>: BIDANG TEKNIK INVENSI</a:t>
            </a:r>
          </a:p>
        </p:txBody>
      </p:sp>
      <p:sp>
        <p:nvSpPr>
          <p:cNvPr id="63491" name="Rectangle 3"/>
          <p:cNvSpPr>
            <a:spLocks noGrp="1" noChangeArrowheads="1"/>
          </p:cNvSpPr>
          <p:nvPr>
            <p:ph type="body" idx="1"/>
          </p:nvPr>
        </p:nvSpPr>
        <p:spPr>
          <a:xfrm>
            <a:off x="137160" y="914402"/>
            <a:ext cx="11932920" cy="3703318"/>
          </a:xfrm>
        </p:spPr>
        <p:txBody>
          <a:bodyPr>
            <a:noAutofit/>
          </a:bodyPr>
          <a:lstStyle/>
          <a:p>
            <a:pPr algn="just">
              <a:lnSpc>
                <a:spcPct val="80000"/>
              </a:lnSpc>
              <a:spcBef>
                <a:spcPct val="50000"/>
              </a:spcBef>
              <a:defRPr/>
            </a:pPr>
            <a:r>
              <a:rPr lang="en-US" sz="3200" dirty="0">
                <a:latin typeface="Arial" panose="020B0604020202020204" pitchFamily="34" charset="0"/>
                <a:cs typeface="Arial" panose="020B0604020202020204" pitchFamily="34" charset="0"/>
              </a:rPr>
              <a:t>This invention </a:t>
            </a:r>
            <a:r>
              <a:rPr lang="en-US" sz="3200" dirty="0">
                <a:solidFill>
                  <a:srgbClr val="FF0000"/>
                </a:solidFill>
                <a:latin typeface="Arial" panose="020B0604020202020204" pitchFamily="34" charset="0"/>
                <a:cs typeface="Arial" panose="020B0604020202020204" pitchFamily="34" charset="0"/>
              </a:rPr>
              <a:t>relates</a:t>
            </a:r>
            <a:r>
              <a:rPr lang="en-US" sz="3200" dirty="0">
                <a:latin typeface="Arial" panose="020B0604020202020204" pitchFamily="34" charset="0"/>
                <a:cs typeface="Arial" panose="020B0604020202020204" pitchFamily="34" charset="0"/>
              </a:rPr>
              <a:t> to a new and improved wind proof umbrella which facilitates umbrella use in windy weather by providing means for the release of air pressure from below the umbrella while successfully shedding rain falling from above. </a:t>
            </a:r>
          </a:p>
          <a:p>
            <a:pPr algn="just">
              <a:lnSpc>
                <a:spcPct val="80000"/>
              </a:lnSpc>
              <a:spcBef>
                <a:spcPct val="50000"/>
              </a:spcBef>
              <a:defRPr/>
            </a:pPr>
            <a:r>
              <a:rPr lang="en-US" sz="3200" dirty="0">
                <a:latin typeface="Arial" panose="020B0604020202020204" pitchFamily="34" charset="0"/>
                <a:cs typeface="Arial" panose="020B0604020202020204" pitchFamily="34" charset="0"/>
              </a:rPr>
              <a:t>The present invention </a:t>
            </a:r>
            <a:r>
              <a:rPr lang="en-US" sz="3200" dirty="0">
                <a:solidFill>
                  <a:srgbClr val="FF0000"/>
                </a:solidFill>
                <a:latin typeface="Arial" panose="020B0604020202020204" pitchFamily="34" charset="0"/>
                <a:cs typeface="Arial" panose="020B0604020202020204" pitchFamily="34" charset="0"/>
              </a:rPr>
              <a:t>relates</a:t>
            </a:r>
            <a:r>
              <a:rPr lang="en-US" sz="3200" dirty="0">
                <a:latin typeface="Arial" panose="020B0604020202020204" pitchFamily="34" charset="0"/>
                <a:cs typeface="Arial" panose="020B0604020202020204" pitchFamily="34" charset="0"/>
              </a:rPr>
              <a:t> to improved methods for the production of fermented food products for human consumption, </a:t>
            </a:r>
            <a:r>
              <a:rPr lang="en-US" sz="3200" dirty="0">
                <a:solidFill>
                  <a:srgbClr val="FF0000"/>
                </a:solidFill>
                <a:latin typeface="Arial" panose="020B0604020202020204" pitchFamily="34" charset="0"/>
                <a:cs typeface="Arial" panose="020B0604020202020204" pitchFamily="34" charset="0"/>
              </a:rPr>
              <a:t>and in particular </a:t>
            </a:r>
            <a:r>
              <a:rPr lang="en-US" sz="3200" dirty="0">
                <a:latin typeface="Arial" panose="020B0604020202020204" pitchFamily="34" charset="0"/>
                <a:cs typeface="Arial" panose="020B0604020202020204" pitchFamily="34" charset="0"/>
              </a:rPr>
              <a:t>a fermented cereal food product based on whole grains </a:t>
            </a:r>
            <a:r>
              <a:rPr lang="en-US" sz="3200" dirty="0" err="1">
                <a:latin typeface="Arial" panose="020B0604020202020204" pitchFamily="34" charset="0"/>
                <a:cs typeface="Arial" panose="020B0604020202020204" pitchFamily="34" charset="0"/>
              </a:rPr>
              <a:t>utilising</a:t>
            </a:r>
            <a:r>
              <a:rPr lang="en-US" sz="3200" dirty="0">
                <a:latin typeface="Arial" panose="020B0604020202020204" pitchFamily="34" charset="0"/>
                <a:cs typeface="Arial" panose="020B0604020202020204" pitchFamily="34" charset="0"/>
              </a:rPr>
              <a:t> molds of the </a:t>
            </a:r>
            <a:r>
              <a:rPr lang="en-US" sz="3200" dirty="0" err="1">
                <a:latin typeface="Arial" panose="020B0604020202020204" pitchFamily="34" charset="0"/>
                <a:cs typeface="Arial" panose="020B0604020202020204" pitchFamily="34" charset="0"/>
              </a:rPr>
              <a:t>RhizopuS</a:t>
            </a:r>
            <a:r>
              <a:rPr lang="en-US" sz="3200" dirty="0">
                <a:latin typeface="Arial" panose="020B0604020202020204" pitchFamily="34" charset="0"/>
                <a:cs typeface="Arial" panose="020B0604020202020204" pitchFamily="34" charset="0"/>
              </a:rPr>
              <a:t> genus. </a:t>
            </a:r>
          </a:p>
        </p:txBody>
      </p:sp>
      <p:pic>
        <p:nvPicPr>
          <p:cNvPr id="2" name="Picture 1"/>
          <p:cNvPicPr>
            <a:picLocks noChangeAspect="1"/>
          </p:cNvPicPr>
          <p:nvPr/>
        </p:nvPicPr>
        <p:blipFill>
          <a:blip r:embed="rId2"/>
          <a:stretch>
            <a:fillRect/>
          </a:stretch>
        </p:blipFill>
        <p:spPr>
          <a:xfrm>
            <a:off x="1417637" y="4601031"/>
            <a:ext cx="3258633" cy="2202542"/>
          </a:xfrm>
          <a:prstGeom prst="rect">
            <a:avLst/>
          </a:prstGeom>
        </p:spPr>
      </p:pic>
    </p:spTree>
    <p:extLst>
      <p:ext uri="{BB962C8B-B14F-4D97-AF65-F5344CB8AC3E}">
        <p14:creationId xmlns:p14="http://schemas.microsoft.com/office/powerpoint/2010/main" val="367775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28914" y="349474"/>
            <a:ext cx="9985829"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LATAR BELAKANG</a:t>
            </a:r>
          </a:p>
        </p:txBody>
      </p:sp>
      <p:sp>
        <p:nvSpPr>
          <p:cNvPr id="6" name="Rectangle 3"/>
          <p:cNvSpPr txBox="1">
            <a:spLocks noChangeArrowheads="1"/>
          </p:cNvSpPr>
          <p:nvPr/>
        </p:nvSpPr>
        <p:spPr>
          <a:xfrm>
            <a:off x="388961" y="994322"/>
            <a:ext cx="11414078" cy="47604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000" dirty="0" err="1">
                <a:latin typeface="Arial" panose="020B0604020202020204" pitchFamily="34" charset="0"/>
                <a:cs typeface="Arial" panose="020B0604020202020204" pitchFamily="34" charset="0"/>
              </a:rPr>
              <a:t>Berisi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akar</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permasalahan</a:t>
            </a:r>
            <a:r>
              <a:rPr lang="en-US" sz="3000" dirty="0">
                <a:latin typeface="Arial" panose="020B0604020202020204" pitchFamily="34" charset="0"/>
                <a:cs typeface="Arial" panose="020B0604020202020204" pitchFamily="34" charset="0"/>
              </a:rPr>
              <a:t> yang </a:t>
            </a:r>
            <a:r>
              <a:rPr lang="en-US" sz="3000" dirty="0" err="1">
                <a:latin typeface="Arial" panose="020B0604020202020204" pitchFamily="34" charset="0"/>
                <a:cs typeface="Arial" panose="020B0604020202020204" pitchFamily="34" charset="0"/>
              </a:rPr>
              <a:t>melatarbelakangi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invensi</a:t>
            </a:r>
            <a:r>
              <a:rPr lang="en-US" sz="3000" dirty="0">
                <a:latin typeface="Arial" panose="020B0604020202020204" pitchFamily="34" charset="0"/>
                <a:cs typeface="Arial" panose="020B0604020202020204" pitchFamily="34" charset="0"/>
              </a:rPr>
              <a:t> yang </a:t>
            </a:r>
            <a:r>
              <a:rPr lang="en-US" sz="3000" dirty="0" err="1">
                <a:latin typeface="Arial" panose="020B0604020202020204" pitchFamily="34" charset="0"/>
                <a:cs typeface="Arial" panose="020B0604020202020204" pitchFamily="34" charset="0"/>
              </a:rPr>
              <a:t>disertai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dengan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analisis</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invensi</a:t>
            </a:r>
            <a:r>
              <a:rPr lang="en-US" sz="3000" dirty="0">
                <a:latin typeface="Arial" panose="020B0604020202020204" pitchFamily="34" charset="0"/>
                <a:cs typeface="Arial" panose="020B0604020202020204" pitchFamily="34" charset="0"/>
              </a:rPr>
              <a:t>. </a:t>
            </a:r>
          </a:p>
          <a:p>
            <a:pPr algn="just"/>
            <a:r>
              <a:rPr lang="en-US" sz="3000" dirty="0" err="1">
                <a:latin typeface="Arial" panose="020B0604020202020204" pitchFamily="34" charset="0"/>
                <a:cs typeface="Arial" panose="020B0604020202020204" pitchFamily="34" charset="0"/>
              </a:rPr>
              <a:t>Struktur</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Umum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Latar</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Belakang</a:t>
            </a:r>
            <a:endParaRPr lang="en-US" sz="3000" dirty="0">
              <a:latin typeface="Arial" panose="020B0604020202020204" pitchFamily="34" charset="0"/>
              <a:cs typeface="Arial" panose="020B0604020202020204" pitchFamily="34" charset="0"/>
            </a:endParaRPr>
          </a:p>
          <a:p>
            <a:pPr marL="457200" indent="-457200" algn="just">
              <a:buFont typeface="+mj-lt"/>
              <a:buAutoNum type="arabicPeriod"/>
            </a:pPr>
            <a:r>
              <a:rPr lang="en-US" sz="3000" dirty="0" err="1">
                <a:latin typeface="Arial" panose="020B0604020202020204" pitchFamily="34" charset="0"/>
                <a:cs typeface="Arial" panose="020B0604020202020204" pitchFamily="34" charset="0"/>
              </a:rPr>
              <a:t>Pengantar</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masalah</a:t>
            </a:r>
            <a:r>
              <a:rPr lang="en-US" sz="3000" dirty="0">
                <a:latin typeface="Arial" panose="020B0604020202020204" pitchFamily="34" charset="0"/>
                <a:cs typeface="Arial" panose="020B0604020202020204" pitchFamily="34" charset="0"/>
              </a:rPr>
              <a:t>: </a:t>
            </a:r>
          </a:p>
          <a:p>
            <a:pPr marL="457200" indent="6350" algn="just">
              <a:buFont typeface="Wingdings" panose="05000000000000000000" pitchFamily="2" charset="2"/>
              <a:buChar char="q"/>
            </a:pP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Gambaran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permasalahan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teknologi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atau</a:t>
            </a:r>
            <a:endParaRPr lang="en-US" sz="3000" dirty="0">
              <a:latin typeface="Arial" panose="020B0604020202020204" pitchFamily="34" charset="0"/>
              <a:cs typeface="Arial" panose="020B0604020202020204" pitchFamily="34" charset="0"/>
            </a:endParaRPr>
          </a:p>
          <a:p>
            <a:pPr marL="457200" indent="6350" algn="just">
              <a:buFont typeface="Wingdings" panose="05000000000000000000" pitchFamily="2" charset="2"/>
              <a:buChar char="q"/>
            </a:pP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Arti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penting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teknologi</a:t>
            </a:r>
            <a:endParaRPr lang="en-US" sz="3000" dirty="0">
              <a:latin typeface="Arial" panose="020B0604020202020204" pitchFamily="34" charset="0"/>
              <a:cs typeface="Arial" panose="020B0604020202020204" pitchFamily="34" charset="0"/>
            </a:endParaRPr>
          </a:p>
          <a:p>
            <a:pPr marL="457200" indent="-338138" algn="just"/>
            <a:r>
              <a:rPr lang="en-US" sz="3000" dirty="0">
                <a:latin typeface="Arial" panose="020B0604020202020204" pitchFamily="34" charset="0"/>
                <a:cs typeface="Arial" panose="020B0604020202020204" pitchFamily="34" charset="0"/>
              </a:rPr>
              <a:t>2. </a:t>
            </a:r>
            <a:r>
              <a:rPr lang="en-US" sz="3000" dirty="0" err="1">
                <a:latin typeface="Arial" panose="020B0604020202020204" pitchFamily="34" charset="0"/>
                <a:cs typeface="Arial" panose="020B0604020202020204" pitchFamily="34" charset="0"/>
              </a:rPr>
              <a:t>Analisis</a:t>
            </a:r>
            <a:r>
              <a:rPr lang="en-US" sz="3000" dirty="0">
                <a:latin typeface="Arial" panose="020B0604020202020204" pitchFamily="34" charset="0"/>
                <a:cs typeface="Arial" panose="020B0604020202020204" pitchFamily="34" charset="0"/>
              </a:rPr>
              <a:t> Paten</a:t>
            </a:r>
          </a:p>
          <a:p>
            <a:pPr marL="457200" indent="-338138" algn="just"/>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Sebutkan</a:t>
            </a:r>
            <a:r>
              <a:rPr lang="en-US" sz="3000" dirty="0">
                <a:latin typeface="Arial" panose="020B0604020202020204" pitchFamily="34" charset="0"/>
                <a:cs typeface="Arial" panose="020B0604020202020204" pitchFamily="34" charset="0"/>
              </a:rPr>
              <a:t> paten-paten </a:t>
            </a:r>
            <a:r>
              <a:rPr lang="en-US" sz="3000" dirty="0" err="1">
                <a:latin typeface="Arial" panose="020B0604020202020204" pitchFamily="34" charset="0"/>
                <a:cs typeface="Arial" panose="020B0604020202020204" pitchFamily="34" charset="0"/>
              </a:rPr>
              <a:t>pendamping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terdekat</a:t>
            </a:r>
            <a:r>
              <a:rPr lang="en-US" sz="3000" dirty="0">
                <a:latin typeface="Arial" panose="020B0604020202020204" pitchFamily="34" charset="0"/>
                <a:cs typeface="Arial" panose="020B0604020202020204" pitchFamily="34" charset="0"/>
              </a:rPr>
              <a:t>.</a:t>
            </a:r>
          </a:p>
          <a:p>
            <a:pPr marL="457200" indent="-338138" algn="just"/>
            <a:r>
              <a:rPr lang="en-US" sz="3000" dirty="0">
                <a:latin typeface="Arial" panose="020B0604020202020204" pitchFamily="34" charset="0"/>
                <a:cs typeface="Arial" panose="020B0604020202020204" pitchFamily="34" charset="0"/>
              </a:rPr>
              <a:t>	  No patents, </a:t>
            </a:r>
            <a:r>
              <a:rPr lang="en-US" sz="3000" dirty="0" err="1">
                <a:latin typeface="Arial" panose="020B0604020202020204" pitchFamily="34" charset="0"/>
                <a:cs typeface="Arial" panose="020B0604020202020204" pitchFamily="34" charset="0"/>
              </a:rPr>
              <a:t>apa</a:t>
            </a:r>
            <a:r>
              <a:rPr lang="en-US" sz="3000" dirty="0">
                <a:latin typeface="Arial" panose="020B0604020202020204" pitchFamily="34" charset="0"/>
                <a:cs typeface="Arial" panose="020B0604020202020204" pitchFamily="34" charset="0"/>
              </a:rPr>
              <a:t> yang </a:t>
            </a:r>
            <a:r>
              <a:rPr lang="en-US" sz="3000" dirty="0" err="1">
                <a:latin typeface="Arial" panose="020B0604020202020204" pitchFamily="34" charset="0"/>
                <a:cs typeface="Arial" panose="020B0604020202020204" pitchFamily="34" charset="0"/>
              </a:rPr>
              <a:t>diklaim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apa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permasalahannya</a:t>
            </a:r>
            <a:r>
              <a:rPr lang="en-US" sz="3000" dirty="0">
                <a:latin typeface="Arial" panose="020B0604020202020204" pitchFamily="34" charset="0"/>
                <a:cs typeface="Arial" panose="020B0604020202020204" pitchFamily="34" charset="0"/>
              </a:rPr>
              <a:t>.</a:t>
            </a:r>
          </a:p>
          <a:p>
            <a:pPr marL="457200" indent="-404813" algn="just">
              <a:tabLst>
                <a:tab pos="622300" algn="l"/>
              </a:tabLst>
            </a:pPr>
            <a:r>
              <a:rPr lang="en-US" sz="3000" dirty="0">
                <a:latin typeface="Arial" panose="020B0604020202020204" pitchFamily="34" charset="0"/>
                <a:cs typeface="Arial" panose="020B0604020202020204" pitchFamily="34" charset="0"/>
              </a:rPr>
              <a:t>3.Bagaimana </a:t>
            </a:r>
            <a:r>
              <a:rPr lang="en-US" sz="3000" dirty="0" err="1">
                <a:latin typeface="Arial" panose="020B0604020202020204" pitchFamily="34" charset="0"/>
                <a:cs typeface="Arial" panose="020B0604020202020204" pitchFamily="34" charset="0"/>
              </a:rPr>
              <a:t>invensi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kita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mengatasi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permasalahan</a:t>
            </a:r>
            <a:r>
              <a:rPr lang="en-US" sz="3000" dirty="0">
                <a:latin typeface="Arial" panose="020B0604020202020204" pitchFamily="34" charset="0"/>
                <a:cs typeface="Arial" panose="020B0604020202020204" pitchFamily="34" charset="0"/>
              </a:rPr>
              <a:t> di </a:t>
            </a:r>
            <a:r>
              <a:rPr lang="en-US" sz="3000" dirty="0" err="1">
                <a:latin typeface="Arial" panose="020B0604020202020204" pitchFamily="34" charset="0"/>
                <a:cs typeface="Arial" panose="020B0604020202020204" pitchFamily="34" charset="0"/>
              </a:rPr>
              <a:t>atas</a:t>
            </a:r>
            <a:endParaRPr lang="en-US" sz="3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26E8713-73E1-4219-8DB5-E52C59DB7D8C}"/>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422226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357" y="1601228"/>
            <a:ext cx="1191964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err="1">
                <a:latin typeface="Arial" panose="020B0604020202020204" pitchFamily="34" charset="0"/>
                <a:cs typeface="Arial" panose="020B0604020202020204" pitchFamily="34" charset="0"/>
              </a:rPr>
              <a:t>Sumber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pustaka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berupa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jurnal</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tulis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lengkap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penulis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jurnal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tahun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terbit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a:t>
            </a:r>
            <a:r>
              <a:rPr lang="en-US" sz="3200" dirty="0">
                <a:latin typeface="Arial" panose="020B0604020202020204" pitchFamily="34" charset="0"/>
                <a:cs typeface="Arial" panose="020B0604020202020204" pitchFamily="34" charset="0"/>
              </a:rPr>
              <a:t>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halaman</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 DOI</a:t>
            </a:r>
          </a:p>
          <a:p>
            <a:pPr marL="285750" indent="-285750">
              <a:buFont typeface="Arial" panose="020B0604020202020204" pitchFamily="34" charset="0"/>
              <a:buChar char="•"/>
            </a:pPr>
            <a:r>
              <a:rPr lang="en-US" sz="3200" dirty="0" err="1">
                <a:latin typeface="Arial" panose="020B0604020202020204" pitchFamily="34" charset="0"/>
                <a:cs typeface="Arial" panose="020B0604020202020204" pitchFamily="34" charset="0"/>
              </a:rPr>
              <a:t>Sumber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dokumen</a:t>
            </a:r>
            <a:r>
              <a:rPr lang="en-US" sz="3200" dirty="0">
                <a:latin typeface="Arial" panose="020B0604020202020204" pitchFamily="34" charset="0"/>
                <a:cs typeface="Arial" panose="020B0604020202020204" pitchFamily="34" charset="0"/>
              </a:rPr>
              <a:t> paten</a:t>
            </a:r>
          </a:p>
          <a:p>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cukup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ditulis</a:t>
            </a:r>
            <a:r>
              <a:rPr lang="en-US" sz="3200" dirty="0">
                <a:latin typeface="Arial" panose="020B0604020202020204" pitchFamily="34" charset="0"/>
                <a:cs typeface="Arial" panose="020B0604020202020204" pitchFamily="34" charset="0"/>
              </a:rPr>
              <a:t> no </a:t>
            </a:r>
            <a:r>
              <a:rPr lang="en-US" sz="3200" dirty="0" err="1">
                <a:latin typeface="Arial" panose="020B0604020202020204" pitchFamily="34" charset="0"/>
                <a:cs typeface="Arial" panose="020B0604020202020204" pitchFamily="34" charset="0"/>
              </a:rPr>
              <a:t>dokumen</a:t>
            </a:r>
            <a:r>
              <a:rPr lang="en-US" sz="3200" dirty="0">
                <a:latin typeface="Arial" panose="020B0604020202020204" pitchFamily="34" charset="0"/>
                <a:cs typeface="Arial" panose="020B0604020202020204" pitchFamily="34" charset="0"/>
              </a:rPr>
              <a:t> paten </a:t>
            </a:r>
          </a:p>
          <a:p>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Contoh</a:t>
            </a:r>
            <a:r>
              <a:rPr lang="en-US" sz="3200" dirty="0">
                <a:latin typeface="Arial" panose="020B0604020202020204" pitchFamily="34" charset="0"/>
                <a:cs typeface="Arial" panose="020B0604020202020204" pitchFamily="34" charset="0"/>
              </a:rPr>
              <a:t>: US Patent No US3456661A </a:t>
            </a:r>
          </a:p>
        </p:txBody>
      </p:sp>
      <p:sp>
        <p:nvSpPr>
          <p:cNvPr id="5" name="TextBox 4"/>
          <p:cNvSpPr txBox="1"/>
          <p:nvPr/>
        </p:nvSpPr>
        <p:spPr>
          <a:xfrm>
            <a:off x="728870" y="410817"/>
            <a:ext cx="8839200"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PENULISAN DOKUMEN PEMBANDING</a:t>
            </a:r>
          </a:p>
        </p:txBody>
      </p:sp>
    </p:spTree>
    <p:extLst>
      <p:ext uri="{BB962C8B-B14F-4D97-AF65-F5344CB8AC3E}">
        <p14:creationId xmlns:p14="http://schemas.microsoft.com/office/powerpoint/2010/main" val="604148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06171" y="261257"/>
            <a:ext cx="7953829"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URAIAN SINGKAT INVENSI</a:t>
            </a:r>
          </a:p>
        </p:txBody>
      </p:sp>
      <p:sp>
        <p:nvSpPr>
          <p:cNvPr id="6" name="Rectangle 3"/>
          <p:cNvSpPr txBox="1">
            <a:spLocks noChangeArrowheads="1"/>
          </p:cNvSpPr>
          <p:nvPr/>
        </p:nvSpPr>
        <p:spPr>
          <a:xfrm>
            <a:off x="906981" y="966002"/>
            <a:ext cx="10552207" cy="41132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mj-lt"/>
              <a:buAutoNum type="arabicPeriod"/>
              <a:defRPr/>
            </a:pPr>
            <a:r>
              <a:rPr lang="en-US" sz="3200" dirty="0" err="1">
                <a:latin typeface="Arial" panose="020B0604020202020204" pitchFamily="34" charset="0"/>
                <a:cs typeface="Arial" panose="020B0604020202020204" pitchFamily="34" charset="0"/>
              </a:rPr>
              <a:t>Memberi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gambaran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ringkas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tentang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Uraian</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bagian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memberi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bekal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untuk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memahami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bagian</a:t>
            </a:r>
            <a:r>
              <a:rPr lang="en-US" sz="3200"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uraian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lengkap</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invensi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a:t>
            </a:r>
            <a:r>
              <a:rPr lang="en-US" sz="3200"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a:t>
            </a:r>
          </a:p>
          <a:p>
            <a:pPr marL="457200" indent="-457200" algn="just">
              <a:buFont typeface="+mj-lt"/>
              <a:buAutoNum type="arabicPeriod"/>
              <a:defRPr/>
            </a:pPr>
            <a:r>
              <a:rPr lang="en-US" sz="3200" dirty="0" err="1">
                <a:latin typeface="Arial" panose="020B0604020202020204" pitchFamily="34" charset="0"/>
                <a:cs typeface="Arial" panose="020B0604020202020204" pitchFamily="34" charset="0"/>
              </a:rPr>
              <a:t>Bagian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berisi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tujuan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masalah</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dipecahkan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bagaimana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pemecahannya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ringkasan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seperti</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ada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dalam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keunggulan</a:t>
            </a:r>
            <a:r>
              <a:rPr lang="en-US" sz="3200" dirty="0">
                <a:latin typeface="Arial" panose="020B0604020202020204" pitchFamily="34" charset="0"/>
                <a:cs typeface="Arial" panose="020B0604020202020204" pitchFamily="34" charset="0"/>
              </a:rPr>
              <a:t>/</a:t>
            </a:r>
            <a:r>
              <a:rPr lang="en-US" sz="3200" dirty="0" err="1">
                <a:latin typeface="Arial" panose="020B0604020202020204" pitchFamily="34" charset="0"/>
                <a:cs typeface="Arial" panose="020B0604020202020204" pitchFamily="34" charset="0"/>
              </a:rPr>
              <a:t>keuntungan</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ditawarkan</a:t>
            </a:r>
            <a:r>
              <a:rPr lang="en-US" sz="3200" dirty="0">
                <a:latin typeface="Arial" panose="020B0604020202020204" pitchFamily="34" charset="0"/>
                <a:cs typeface="Arial" panose="020B0604020202020204" pitchFamily="34" charset="0"/>
              </a:rPr>
              <a:t>. </a:t>
            </a:r>
          </a:p>
          <a:p>
            <a:pPr marL="457200" indent="-457200" algn="just">
              <a:buFont typeface="+mj-lt"/>
              <a:buAutoNum type="arabicPeriod"/>
              <a:defRPr/>
            </a:pPr>
            <a:r>
              <a:rPr lang="en-US" sz="3200" dirty="0" err="1">
                <a:solidFill>
                  <a:srgbClr val="FF0000"/>
                </a:solidFill>
                <a:latin typeface="Arial" panose="020B0604020202020204" pitchFamily="34" charset="0"/>
                <a:cs typeface="Arial" panose="020B0604020202020204" pitchFamily="34" charset="0"/>
              </a:rPr>
              <a:t>Pengungkapan</a:t>
            </a:r>
            <a:r>
              <a:rPr lang="en-US" sz="3200" dirty="0">
                <a:solidFill>
                  <a:srgbClr val="FF0000"/>
                </a:solidFill>
                <a:latin typeface="Arial" panose="020B0604020202020204" pitchFamily="34" charset="0"/>
                <a:cs typeface="Arial" panose="020B0604020202020204" pitchFamily="34" charset="0"/>
              </a:rPr>
              <a:t> detail </a:t>
            </a:r>
            <a:r>
              <a:rPr lang="en-US" sz="3200" dirty="0" err="1">
                <a:solidFill>
                  <a:srgbClr val="FF0000"/>
                </a:solidFill>
                <a:latin typeface="Arial" panose="020B0604020202020204" pitchFamily="34" charset="0"/>
                <a:cs typeface="Arial" panose="020B0604020202020204" pitchFamily="34" charset="0"/>
              </a:rPr>
              <a:t>tidak</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diperlukan</a:t>
            </a:r>
            <a:endParaRPr lang="en-US" sz="3200" dirty="0">
              <a:solidFill>
                <a:srgbClr val="FF0000"/>
              </a:solidFill>
              <a:latin typeface="Arial" panose="020B0604020202020204" pitchFamily="34" charset="0"/>
              <a:cs typeface="Arial" panose="020B0604020202020204" pitchFamily="34" charset="0"/>
            </a:endParaRPr>
          </a:p>
        </p:txBody>
      </p:sp>
      <p:sp>
        <p:nvSpPr>
          <p:cNvPr id="2" name="TextBox 1"/>
          <p:cNvSpPr txBox="1"/>
          <p:nvPr/>
        </p:nvSpPr>
        <p:spPr>
          <a:xfrm>
            <a:off x="198121" y="4916556"/>
            <a:ext cx="11583062" cy="1323439"/>
          </a:xfrm>
          <a:prstGeom prst="rect">
            <a:avLst/>
          </a:prstGeom>
          <a:noFill/>
        </p:spPr>
        <p:txBody>
          <a:bodyPr wrap="square" rtlCol="0">
            <a:spAutoFit/>
          </a:bodyPr>
          <a:lstStyle/>
          <a:p>
            <a:r>
              <a:rPr lang="en-US" sz="4000" b="1" dirty="0"/>
              <a:t>(</a:t>
            </a:r>
            <a:r>
              <a:rPr lang="en-US" sz="4000" b="1" dirty="0" err="1"/>
              <a:t>Dibuat</a:t>
            </a:r>
            <a:r>
              <a:rPr lang="en-US" sz="4000" b="1" dirty="0"/>
              <a:t> </a:t>
            </a:r>
            <a:r>
              <a:rPr lang="en-US" sz="4000" b="1" dirty="0" err="1"/>
              <a:t>setelah</a:t>
            </a:r>
            <a:r>
              <a:rPr lang="en-US" sz="4000" b="1" dirty="0"/>
              <a:t> </a:t>
            </a:r>
            <a:r>
              <a:rPr lang="en-US" sz="4000" b="1" dirty="0" err="1"/>
              <a:t>membuat</a:t>
            </a:r>
            <a:r>
              <a:rPr lang="en-US" sz="4000" b="1" dirty="0"/>
              <a:t> </a:t>
            </a:r>
            <a:r>
              <a:rPr lang="en-US" sz="4000" b="1" dirty="0" err="1"/>
              <a:t>klaim</a:t>
            </a:r>
            <a:r>
              <a:rPr lang="en-US" sz="4000" b="1" dirty="0"/>
              <a:t> </a:t>
            </a:r>
            <a:r>
              <a:rPr lang="en-US" sz="4000" b="1" dirty="0" err="1"/>
              <a:t>dan</a:t>
            </a:r>
            <a:r>
              <a:rPr lang="en-US" sz="4000" b="1" dirty="0"/>
              <a:t> </a:t>
            </a:r>
            <a:r>
              <a:rPr lang="en-US" sz="4000" b="1" dirty="0" err="1"/>
              <a:t>uraian</a:t>
            </a:r>
            <a:r>
              <a:rPr lang="en-US" sz="4000" b="1" dirty="0"/>
              <a:t> </a:t>
            </a:r>
            <a:r>
              <a:rPr lang="en-US" sz="4000" b="1" dirty="0" err="1"/>
              <a:t>lengkap</a:t>
            </a:r>
            <a:r>
              <a:rPr lang="en-US" sz="4000" b="1" dirty="0"/>
              <a:t> </a:t>
            </a:r>
            <a:r>
              <a:rPr lang="en-US" sz="4000" b="1" dirty="0" err="1"/>
              <a:t>invensi</a:t>
            </a:r>
            <a:r>
              <a:rPr lang="en-US" sz="4000" b="1" dirty="0"/>
              <a:t>)</a:t>
            </a:r>
          </a:p>
        </p:txBody>
      </p:sp>
      <p:sp>
        <p:nvSpPr>
          <p:cNvPr id="7" name="TextBox 6">
            <a:extLst>
              <a:ext uri="{FF2B5EF4-FFF2-40B4-BE49-F238E27FC236}">
                <a16:creationId xmlns:a16="http://schemas.microsoft.com/office/drawing/2014/main" id="{BA60450A-5C58-4277-A8A6-B1D4E7CE3C13}"/>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411744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002" y="2644054"/>
            <a:ext cx="11563350" cy="3785652"/>
          </a:xfrm>
          <a:prstGeom prst="rect">
            <a:avLst/>
          </a:prstGeom>
          <a:noFill/>
        </p:spPr>
        <p:txBody>
          <a:bodyPr wrap="square" rtlCol="0">
            <a:spAutoFit/>
          </a:bodyPr>
          <a:lstStyle/>
          <a:p>
            <a:pPr eaLnBrk="0" hangingPunct="0">
              <a:spcBef>
                <a:spcPct val="50000"/>
              </a:spcBef>
            </a:pPr>
            <a:r>
              <a:rPr lang="en-US" sz="3200" dirty="0" err="1">
                <a:latin typeface="Arial" panose="020B0604020202020204" pitchFamily="34" charset="0"/>
                <a:cs typeface="Arial" panose="020B0604020202020204" pitchFamily="34" charset="0"/>
              </a:rPr>
              <a:t>Contoh</a:t>
            </a:r>
            <a:r>
              <a:rPr lang="en-US" sz="3200" dirty="0">
                <a:latin typeface="Arial" panose="020B0604020202020204" pitchFamily="34" charset="0"/>
                <a:cs typeface="Arial" panose="020B0604020202020204" pitchFamily="34" charset="0"/>
              </a:rPr>
              <a:t>:</a:t>
            </a:r>
          </a:p>
          <a:p>
            <a:pPr eaLnBrk="0" hangingPunct="0"/>
            <a:r>
              <a:rPr lang="id-ID" sz="3200" dirty="0">
                <a:latin typeface="Arial" panose="020B0604020202020204" pitchFamily="34" charset="0"/>
                <a:cs typeface="Arial" panose="020B0604020202020204" pitchFamily="34" charset="0"/>
              </a:rPr>
              <a:t>Gambar 1, adalah tampak belakang dari baling-baling kapal bersirip sesuai dengan invensi ini.</a:t>
            </a:r>
            <a:r>
              <a:rPr lang="en-US" sz="3200" dirty="0">
                <a:latin typeface="Arial" panose="020B0604020202020204" pitchFamily="34" charset="0"/>
                <a:cs typeface="Arial" panose="020B0604020202020204" pitchFamily="34" charset="0"/>
              </a:rPr>
              <a:t> </a:t>
            </a:r>
          </a:p>
          <a:p>
            <a:pPr eaLnBrk="0" hangingPunct="0">
              <a:spcBef>
                <a:spcPct val="50000"/>
              </a:spcBef>
            </a:pPr>
            <a:r>
              <a:rPr lang="id-ID" sz="3200" dirty="0">
                <a:latin typeface="Arial" panose="020B0604020202020204" pitchFamily="34" charset="0"/>
                <a:cs typeface="Arial" panose="020B0604020202020204" pitchFamily="34" charset="0"/>
              </a:rPr>
              <a:t>Gambar 2, adalah tampak samping dari baling-baling kapal yang hanya diambil pada satu daun baling-baling sesuai dengan invensi ini.</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FIG. 4, is a top plan view of the clamp structure. </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2162629" y="217714"/>
            <a:ext cx="7910285"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URAIAN SINGKAT GAMBAR</a:t>
            </a:r>
          </a:p>
        </p:txBody>
      </p:sp>
      <p:sp>
        <p:nvSpPr>
          <p:cNvPr id="5" name="Text Box 3"/>
          <p:cNvSpPr txBox="1">
            <a:spLocks noChangeArrowheads="1"/>
          </p:cNvSpPr>
          <p:nvPr/>
        </p:nvSpPr>
        <p:spPr bwMode="auto">
          <a:xfrm>
            <a:off x="197189" y="969219"/>
            <a:ext cx="11841163" cy="1569660"/>
          </a:xfrm>
          <a:prstGeom prst="rect">
            <a:avLst/>
          </a:prstGeom>
          <a:noFill/>
          <a:ln w="12700" cap="sq">
            <a:noFill/>
            <a:miter lim="800000"/>
            <a:headEnd type="none" w="sm" len="sm"/>
            <a:tailEnd type="none" w="sm" len="sm"/>
          </a:ln>
        </p:spPr>
        <p:txBody>
          <a:bodyPr wrap="square">
            <a:spAutoFit/>
          </a:bodyPr>
          <a:lstStyle/>
          <a:p>
            <a:pPr marL="231775" indent="-231775" eaLnBrk="0" hangingPunct="0">
              <a:spcBef>
                <a:spcPct val="50000"/>
              </a:spcBef>
              <a:buFontTx/>
              <a:buChar char="•"/>
            </a:pP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ea typeface="Tahoma" panose="020B0604030504040204" pitchFamily="34" charset="0"/>
                <a:cs typeface="Arial" panose="020B0604020202020204" pitchFamily="34" charset="0"/>
              </a:rPr>
              <a:t>Berisi</a:t>
            </a:r>
            <a:r>
              <a:rPr lang="en-US" sz="3200" dirty="0">
                <a:latin typeface="Arial" panose="020B0604020202020204" pitchFamily="34" charset="0"/>
                <a:ea typeface="Tahoma" panose="020B0604030504040204" pitchFamily="34" charset="0"/>
                <a:cs typeface="Arial" panose="020B0604020202020204" pitchFamily="34" charset="0"/>
              </a:rPr>
              <a:t> </a:t>
            </a:r>
            <a:r>
              <a:rPr lang="en-US" sz="3200" dirty="0" err="1">
                <a:latin typeface="Arial" panose="020B0604020202020204" pitchFamily="34" charset="0"/>
                <a:ea typeface="Tahoma" panose="020B0604030504040204" pitchFamily="34" charset="0"/>
                <a:cs typeface="Arial" panose="020B0604020202020204" pitchFamily="34" charset="0"/>
              </a:rPr>
              <a:t>daftar</a:t>
            </a:r>
            <a:r>
              <a:rPr lang="en-US" sz="3200" dirty="0">
                <a:latin typeface="Arial" panose="020B0604020202020204" pitchFamily="34" charset="0"/>
                <a:ea typeface="Tahoma" panose="020B0604030504040204" pitchFamily="34" charset="0"/>
                <a:cs typeface="Arial" panose="020B0604020202020204" pitchFamily="34" charset="0"/>
              </a:rPr>
              <a:t> </a:t>
            </a:r>
            <a:r>
              <a:rPr lang="en-US" sz="3200" dirty="0" err="1">
                <a:latin typeface="Arial" panose="020B0604020202020204" pitchFamily="34" charset="0"/>
                <a:ea typeface="Tahoma" panose="020B0604030504040204" pitchFamily="34" charset="0"/>
                <a:cs typeface="Arial" panose="020B0604020202020204" pitchFamily="34" charset="0"/>
              </a:rPr>
              <a:t>gambar-gambar</a:t>
            </a:r>
            <a:r>
              <a:rPr lang="en-US" sz="3200" dirty="0">
                <a:latin typeface="Arial" panose="020B0604020202020204" pitchFamily="34" charset="0"/>
                <a:ea typeface="Tahoma" panose="020B0604030504040204" pitchFamily="34" charset="0"/>
                <a:cs typeface="Arial" panose="020B0604020202020204" pitchFamily="34" charset="0"/>
              </a:rPr>
              <a:t> yang </a:t>
            </a:r>
            <a:r>
              <a:rPr lang="en-US" sz="3200" dirty="0" err="1">
                <a:latin typeface="Arial" panose="020B0604020202020204" pitchFamily="34" charset="0"/>
                <a:ea typeface="Tahoma" panose="020B0604030504040204" pitchFamily="34" charset="0"/>
                <a:cs typeface="Arial" panose="020B0604020202020204" pitchFamily="34" charset="0"/>
              </a:rPr>
              <a:t>digunakan</a:t>
            </a:r>
            <a:r>
              <a:rPr lang="en-US" sz="3200" dirty="0">
                <a:latin typeface="Arial" panose="020B0604020202020204" pitchFamily="34" charset="0"/>
                <a:ea typeface="Tahoma" panose="020B0604030504040204" pitchFamily="34" charset="0"/>
                <a:cs typeface="Arial" panose="020B0604020202020204" pitchFamily="34" charset="0"/>
              </a:rPr>
              <a:t> </a:t>
            </a:r>
            <a:r>
              <a:rPr lang="en-US" sz="3200" dirty="0" err="1">
                <a:latin typeface="Arial" panose="020B0604020202020204" pitchFamily="34" charset="0"/>
                <a:ea typeface="Tahoma" panose="020B0604030504040204" pitchFamily="34" charset="0"/>
                <a:cs typeface="Arial" panose="020B0604020202020204" pitchFamily="34" charset="0"/>
              </a:rPr>
              <a:t>untuk</a:t>
            </a:r>
            <a:r>
              <a:rPr lang="en-US" sz="3200" dirty="0">
                <a:latin typeface="Arial" panose="020B0604020202020204" pitchFamily="34" charset="0"/>
                <a:ea typeface="Tahoma" panose="020B0604030504040204" pitchFamily="34" charset="0"/>
                <a:cs typeface="Arial" panose="020B0604020202020204" pitchFamily="34" charset="0"/>
              </a:rPr>
              <a:t> </a:t>
            </a:r>
            <a:r>
              <a:rPr lang="en-US" sz="3200" dirty="0" err="1">
                <a:latin typeface="Arial" panose="020B0604020202020204" pitchFamily="34" charset="0"/>
                <a:ea typeface="Tahoma" panose="020B0604030504040204" pitchFamily="34" charset="0"/>
                <a:cs typeface="Arial" panose="020B0604020202020204" pitchFamily="34" charset="0"/>
              </a:rPr>
              <a:t>memperjelas</a:t>
            </a:r>
            <a:r>
              <a:rPr lang="en-US" sz="3200" dirty="0">
                <a:latin typeface="Arial" panose="020B0604020202020204" pitchFamily="34" charset="0"/>
                <a:ea typeface="Tahoma" panose="020B0604030504040204" pitchFamily="34" charset="0"/>
                <a:cs typeface="Arial" panose="020B0604020202020204" pitchFamily="34" charset="0"/>
              </a:rPr>
              <a:t> </a:t>
            </a:r>
            <a:r>
              <a:rPr lang="en-US" sz="3200" dirty="0" err="1">
                <a:latin typeface="Arial" panose="020B0604020202020204" pitchFamily="34" charset="0"/>
                <a:ea typeface="Tahoma" panose="020B0604030504040204" pitchFamily="34" charset="0"/>
                <a:cs typeface="Arial" panose="020B0604020202020204" pitchFamily="34" charset="0"/>
              </a:rPr>
              <a:t>invensi</a:t>
            </a:r>
            <a:r>
              <a:rPr lang="en-US" sz="3200" dirty="0">
                <a:latin typeface="Arial" panose="020B0604020202020204" pitchFamily="34" charset="0"/>
                <a:ea typeface="Tahoma" panose="020B0604030504040204" pitchFamily="34" charset="0"/>
                <a:cs typeface="Arial" panose="020B0604020202020204" pitchFamily="34" charset="0"/>
              </a:rPr>
              <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baik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perspektif</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susunan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tampak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depan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samping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potongan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grafik</a:t>
            </a:r>
            <a:r>
              <a:rPr lang="en-US" sz="3200" dirty="0">
                <a:latin typeface="Arial" panose="020B0604020202020204" pitchFamily="34" charset="0"/>
                <a:cs typeface="Arial" panose="020B0604020202020204" pitchFamily="34" charset="0"/>
              </a:rPr>
              <a:t>, flow chart.                                                </a:t>
            </a:r>
          </a:p>
        </p:txBody>
      </p:sp>
    </p:spTree>
    <p:extLst>
      <p:ext uri="{BB962C8B-B14F-4D97-AF65-F5344CB8AC3E}">
        <p14:creationId xmlns:p14="http://schemas.microsoft.com/office/powerpoint/2010/main" val="9469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06738" y="1439935"/>
            <a:ext cx="3932584" cy="4896029"/>
            <a:chOff x="506738" y="1439935"/>
            <a:chExt cx="3932584" cy="4896029"/>
          </a:xfrm>
        </p:grpSpPr>
        <p:sp>
          <p:nvSpPr>
            <p:cNvPr id="4" name="TextBox 3"/>
            <p:cNvSpPr txBox="1"/>
            <p:nvPr/>
          </p:nvSpPr>
          <p:spPr>
            <a:xfrm>
              <a:off x="506738" y="5135635"/>
              <a:ext cx="3932584" cy="1200329"/>
            </a:xfrm>
            <a:prstGeom prst="rect">
              <a:avLst/>
            </a:prstGeom>
            <a:solidFill>
              <a:schemeClr val="bg1"/>
            </a:solidFill>
          </p:spPr>
          <p:txBody>
            <a:bodyPr wrap="square" rtlCol="0">
              <a:spAutoFit/>
            </a:bodyPr>
            <a:lstStyle/>
            <a:p>
              <a:pPr algn="just"/>
              <a:r>
                <a:rPr lang="en-US" sz="2400" b="1" dirty="0" err="1">
                  <a:latin typeface="Arial" panose="020B0604020202020204" pitchFamily="34" charset="0"/>
                  <a:cs typeface="Arial" panose="020B0604020202020204" pitchFamily="34" charset="0"/>
                </a:rPr>
                <a:t>Gambar</a:t>
              </a:r>
              <a:r>
                <a:rPr lang="en-US" sz="2400" b="1" dirty="0">
                  <a:latin typeface="Arial" panose="020B0604020202020204" pitchFamily="34" charset="0"/>
                  <a:cs typeface="Arial" panose="020B0604020202020204" pitchFamily="34" charset="0"/>
                </a:rPr>
                <a:t> 4: </a:t>
              </a:r>
              <a:r>
                <a:rPr lang="en-US" sz="2400" b="1" dirty="0" err="1">
                  <a:latin typeface="Arial" panose="020B0604020202020204" pitchFamily="34" charset="0"/>
                  <a:cs typeface="Arial" panose="020B0604020202020204" pitchFamily="34" charset="0"/>
                </a:rPr>
                <a:t>Tampak</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samping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payung</a:t>
              </a:r>
              <a:r>
                <a:rPr lang="en-US" sz="2400" b="1" dirty="0">
                  <a:latin typeface="Arial" panose="020B0604020202020204" pitchFamily="34" charset="0"/>
                  <a:cs typeface="Arial" panose="020B0604020202020204" pitchFamily="34" charset="0"/>
                </a:rPr>
                <a:t> yang </a:t>
              </a:r>
              <a:r>
                <a:rPr lang="en-US" sz="2400" b="1" dirty="0" err="1">
                  <a:latin typeface="Arial" panose="020B0604020202020204" pitchFamily="34" charset="0"/>
                  <a:cs typeface="Arial" panose="020B0604020202020204" pitchFamily="34" charset="0"/>
                </a:rPr>
                <a:t>dilengkapi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jalan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angin</a:t>
              </a:r>
              <a:r>
                <a:rPr lang="en-US" sz="2400" b="1" dirty="0">
                  <a:latin typeface="Arial" panose="020B0604020202020204" pitchFamily="34" charset="0"/>
                  <a:cs typeface="Arial" panose="020B0604020202020204" pitchFamily="34" charset="0"/>
                </a:rPr>
                <a:t>. </a:t>
              </a:r>
              <a:endParaRPr lang="en-US" sz="2400" dirty="0">
                <a:solidFill>
                  <a:srgbClr val="FF000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06738" y="1439935"/>
              <a:ext cx="3932584" cy="3695700"/>
            </a:xfrm>
            <a:prstGeom prst="rect">
              <a:avLst/>
            </a:prstGeom>
          </p:spPr>
        </p:pic>
      </p:grpSp>
      <p:sp>
        <p:nvSpPr>
          <p:cNvPr id="3" name="TextBox 2"/>
          <p:cNvSpPr txBox="1"/>
          <p:nvPr/>
        </p:nvSpPr>
        <p:spPr>
          <a:xfrm>
            <a:off x="5021944" y="950164"/>
            <a:ext cx="6937828" cy="1077218"/>
          </a:xfrm>
          <a:prstGeom prst="rect">
            <a:avLst/>
          </a:prstGeom>
          <a:noFill/>
        </p:spPr>
        <p:txBody>
          <a:bodyPr wrap="square" rtlCol="0">
            <a:spAutoFit/>
          </a:bodyPr>
          <a:lstStyle/>
          <a:p>
            <a:pPr algn="just"/>
            <a:r>
              <a:rPr lang="en-US" sz="3200" dirty="0" err="1">
                <a:latin typeface="Arial" panose="020B0604020202020204" pitchFamily="34" charset="0"/>
                <a:cs typeface="Arial" panose="020B0604020202020204" pitchFamily="34" charset="0"/>
              </a:rPr>
              <a:t>Gambar</a:t>
            </a:r>
            <a:r>
              <a:rPr lang="en-US" sz="3200" dirty="0">
                <a:latin typeface="Arial" panose="020B0604020202020204" pitchFamily="34" charset="0"/>
                <a:cs typeface="Arial" panose="020B0604020202020204" pitchFamily="34" charset="0"/>
              </a:rPr>
              <a:t> 4, </a:t>
            </a:r>
            <a:r>
              <a:rPr lang="en-US" sz="3200" dirty="0" err="1">
                <a:latin typeface="Arial" panose="020B0604020202020204" pitchFamily="34" charset="0"/>
                <a:cs typeface="Arial" panose="020B0604020202020204" pitchFamily="34" charset="0"/>
              </a:rPr>
              <a:t>adalah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tampak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samping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payung</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dilengkapi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jalan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angin</a:t>
            </a:r>
            <a:r>
              <a:rPr lang="en-US" sz="3200" dirty="0">
                <a:latin typeface="Arial" panose="020B0604020202020204" pitchFamily="34" charset="0"/>
                <a:cs typeface="Arial" panose="020B0604020202020204" pitchFamily="34" charset="0"/>
              </a:rPr>
              <a:t>. </a:t>
            </a:r>
            <a:endParaRPr lang="en-US" sz="3200" dirty="0">
              <a:solidFill>
                <a:srgbClr val="FF0000"/>
              </a:solidFill>
              <a:latin typeface="Arial" panose="020B0604020202020204" pitchFamily="34" charset="0"/>
              <a:cs typeface="Arial" panose="020B0604020202020204" pitchFamily="34" charset="0"/>
            </a:endParaRPr>
          </a:p>
        </p:txBody>
      </p:sp>
      <p:grpSp>
        <p:nvGrpSpPr>
          <p:cNvPr id="2" name="Group 1"/>
          <p:cNvGrpSpPr/>
          <p:nvPr/>
        </p:nvGrpSpPr>
        <p:grpSpPr>
          <a:xfrm>
            <a:off x="6644705" y="3009290"/>
            <a:ext cx="2968956" cy="3619062"/>
            <a:chOff x="6644705" y="3009290"/>
            <a:chExt cx="2968956" cy="3619062"/>
          </a:xfrm>
        </p:grpSpPr>
        <p:pic>
          <p:nvPicPr>
            <p:cNvPr id="12" name="Picture 11"/>
            <p:cNvPicPr>
              <a:picLocks noChangeAspect="1"/>
            </p:cNvPicPr>
            <p:nvPr/>
          </p:nvPicPr>
          <p:blipFill>
            <a:blip r:embed="rId2"/>
            <a:stretch>
              <a:fillRect/>
            </a:stretch>
          </p:blipFill>
          <p:spPr>
            <a:xfrm>
              <a:off x="6644705" y="3009290"/>
              <a:ext cx="2968956" cy="3033994"/>
            </a:xfrm>
            <a:prstGeom prst="rect">
              <a:avLst/>
            </a:prstGeom>
          </p:spPr>
        </p:pic>
        <p:sp>
          <p:nvSpPr>
            <p:cNvPr id="18" name="TextBox 17"/>
            <p:cNvSpPr txBox="1"/>
            <p:nvPr/>
          </p:nvSpPr>
          <p:spPr>
            <a:xfrm>
              <a:off x="6644705" y="6043577"/>
              <a:ext cx="2968956" cy="584775"/>
            </a:xfrm>
            <a:prstGeom prst="rect">
              <a:avLst/>
            </a:prstGeom>
            <a:solidFill>
              <a:schemeClr val="bg1"/>
            </a:solidFill>
          </p:spPr>
          <p:txBody>
            <a:bodyPr wrap="square" rtlCol="0">
              <a:spAutoFit/>
            </a:bodyPr>
            <a:lstStyle/>
            <a:p>
              <a:pPr algn="ctr"/>
              <a:r>
                <a:rPr lang="en-US" sz="3200" dirty="0" err="1">
                  <a:latin typeface="Arial" panose="020B0604020202020204" pitchFamily="34" charset="0"/>
                  <a:cs typeface="Arial" panose="020B0604020202020204" pitchFamily="34" charset="0"/>
                </a:rPr>
                <a:t>Gambar</a:t>
              </a:r>
              <a:r>
                <a:rPr lang="en-US" sz="3200" dirty="0">
                  <a:latin typeface="Arial" panose="020B0604020202020204" pitchFamily="34" charset="0"/>
                  <a:cs typeface="Arial" panose="020B0604020202020204" pitchFamily="34" charset="0"/>
                </a:rPr>
                <a:t> 4</a:t>
              </a:r>
            </a:p>
          </p:txBody>
        </p:sp>
      </p:grpSp>
      <p:sp>
        <p:nvSpPr>
          <p:cNvPr id="19" name="TextBox 18"/>
          <p:cNvSpPr txBox="1"/>
          <p:nvPr/>
        </p:nvSpPr>
        <p:spPr>
          <a:xfrm>
            <a:off x="5021944" y="2334483"/>
            <a:ext cx="6937828" cy="584775"/>
          </a:xfrm>
          <a:prstGeom prst="rect">
            <a:avLst/>
          </a:prstGeom>
          <a:solidFill>
            <a:srgbClr val="FFFF00"/>
          </a:solidFill>
        </p:spPr>
        <p:txBody>
          <a:bodyPr wrap="square" rtlCol="0">
            <a:spAutoFit/>
          </a:bodyPr>
          <a:lstStyle/>
          <a:p>
            <a:r>
              <a:rPr lang="en-US" sz="3200" dirty="0" err="1">
                <a:latin typeface="Arial" panose="020B0604020202020204" pitchFamily="34" charset="0"/>
                <a:cs typeface="Arial" panose="020B0604020202020204" pitchFamily="34" charset="0"/>
              </a:rPr>
              <a:t>Tertulis</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Halaman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Gambar</a:t>
            </a:r>
            <a:r>
              <a:rPr lang="en-US" sz="3200" dirty="0">
                <a:latin typeface="Arial" panose="020B0604020202020204" pitchFamily="34" charset="0"/>
                <a:cs typeface="Arial" panose="020B0604020202020204" pitchFamily="34" charset="0"/>
              </a:rPr>
              <a:t>:</a:t>
            </a:r>
          </a:p>
        </p:txBody>
      </p:sp>
      <p:sp>
        <p:nvSpPr>
          <p:cNvPr id="6" name="TextBox 5"/>
          <p:cNvSpPr txBox="1"/>
          <p:nvPr/>
        </p:nvSpPr>
        <p:spPr>
          <a:xfrm>
            <a:off x="5041659" y="326386"/>
            <a:ext cx="6932623" cy="584775"/>
          </a:xfrm>
          <a:prstGeom prst="rect">
            <a:avLst/>
          </a:prstGeom>
          <a:solidFill>
            <a:srgbClr val="FFFF00"/>
          </a:solidFill>
        </p:spPr>
        <p:txBody>
          <a:bodyPr wrap="square" rtlCol="0">
            <a:spAutoFit/>
          </a:bodyPr>
          <a:lstStyle/>
          <a:p>
            <a:r>
              <a:rPr lang="en-US" sz="3200" dirty="0" err="1">
                <a:latin typeface="Arial" panose="020B0604020202020204" pitchFamily="34" charset="0"/>
                <a:cs typeface="Arial" panose="020B0604020202020204" pitchFamily="34" charset="0"/>
              </a:rPr>
              <a:t>Tertulis</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Uraian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Singkat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Gambar</a:t>
            </a:r>
            <a:r>
              <a:rPr lang="en-US" sz="3200" dirty="0">
                <a:latin typeface="Arial" panose="020B0604020202020204" pitchFamily="34" charset="0"/>
                <a:cs typeface="Arial" panose="020B0604020202020204" pitchFamily="34" charset="0"/>
              </a:rPr>
              <a:t>:</a:t>
            </a:r>
          </a:p>
        </p:txBody>
      </p:sp>
      <p:sp>
        <p:nvSpPr>
          <p:cNvPr id="7" name="TextBox 6"/>
          <p:cNvSpPr txBox="1"/>
          <p:nvPr/>
        </p:nvSpPr>
        <p:spPr>
          <a:xfrm>
            <a:off x="506738" y="246678"/>
            <a:ext cx="3932584" cy="1077218"/>
          </a:xfrm>
          <a:prstGeom prst="rect">
            <a:avLst/>
          </a:prstGeom>
          <a:solidFill>
            <a:srgbClr val="FFFF00"/>
          </a:solidFill>
        </p:spPr>
        <p:txBody>
          <a:bodyPr wrap="square" rtlCol="0">
            <a:spAutoFit/>
          </a:bodyPr>
          <a:lstStyle/>
          <a:p>
            <a:r>
              <a:rPr lang="en-US" sz="3200" dirty="0" err="1">
                <a:latin typeface="Arial" panose="020B0604020202020204" pitchFamily="34" charset="0"/>
                <a:cs typeface="Arial" panose="020B0604020202020204" pitchFamily="34" charset="0"/>
              </a:rPr>
              <a:t>Bentuk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umum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penulisan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gambar</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155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901371" y="159660"/>
            <a:ext cx="8665029" cy="707886"/>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URAIAN LENGKAP INVENSI</a:t>
            </a:r>
          </a:p>
        </p:txBody>
      </p:sp>
      <p:sp>
        <p:nvSpPr>
          <p:cNvPr id="7" name="Text Box 5"/>
          <p:cNvSpPr txBox="1">
            <a:spLocks noChangeArrowheads="1"/>
          </p:cNvSpPr>
          <p:nvPr/>
        </p:nvSpPr>
        <p:spPr bwMode="auto">
          <a:xfrm>
            <a:off x="368490" y="782548"/>
            <a:ext cx="1140952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eaLnBrk="1" hangingPunct="1">
              <a:buFont typeface="Wingdings" panose="05000000000000000000" pitchFamily="2" charset="2"/>
              <a:buChar char="q"/>
            </a:pPr>
            <a:r>
              <a:rPr lang="en-US" sz="3200" dirty="0" err="1">
                <a:solidFill>
                  <a:srgbClr val="000000"/>
                </a:solidFill>
              </a:rPr>
              <a:t>Menjelaskan</a:t>
            </a:r>
            <a:r>
              <a:rPr lang="en-US" sz="3200" dirty="0">
                <a:solidFill>
                  <a:srgbClr val="000000"/>
                </a:solidFill>
              </a:rPr>
              <a:t> </a:t>
            </a:r>
            <a:r>
              <a:rPr lang="en-US" sz="3200" dirty="0" err="1">
                <a:solidFill>
                  <a:srgbClr val="000000"/>
                </a:solidFill>
              </a:rPr>
              <a:t>invensi</a:t>
            </a:r>
            <a:r>
              <a:rPr lang="en-US" sz="3200" dirty="0">
                <a:solidFill>
                  <a:srgbClr val="000000"/>
                </a:solidFill>
              </a:rPr>
              <a:t> </a:t>
            </a:r>
            <a:r>
              <a:rPr lang="en-US" sz="3200" dirty="0" err="1">
                <a:solidFill>
                  <a:srgbClr val="000000"/>
                </a:solidFill>
              </a:rPr>
              <a:t>secara</a:t>
            </a:r>
            <a:r>
              <a:rPr lang="en-US" sz="3200" dirty="0">
                <a:solidFill>
                  <a:srgbClr val="000000"/>
                </a:solidFill>
              </a:rPr>
              <a:t> detail yang </a:t>
            </a:r>
            <a:r>
              <a:rPr lang="en-US" sz="3200" dirty="0" err="1">
                <a:solidFill>
                  <a:srgbClr val="000000"/>
                </a:solidFill>
              </a:rPr>
              <a:t>dilengkapi</a:t>
            </a:r>
            <a:r>
              <a:rPr lang="en-US" sz="3200" dirty="0">
                <a:solidFill>
                  <a:srgbClr val="000000"/>
                </a:solidFill>
              </a:rPr>
              <a:t> </a:t>
            </a:r>
            <a:r>
              <a:rPr lang="en-US" sz="3200" dirty="0" err="1">
                <a:solidFill>
                  <a:srgbClr val="000000"/>
                </a:solidFill>
              </a:rPr>
              <a:t>dengan</a:t>
            </a:r>
            <a:r>
              <a:rPr lang="en-US" sz="3200" dirty="0">
                <a:solidFill>
                  <a:srgbClr val="000000"/>
                </a:solidFill>
              </a:rPr>
              <a:t> </a:t>
            </a:r>
            <a:r>
              <a:rPr lang="en-US" sz="3200" dirty="0" err="1">
                <a:solidFill>
                  <a:srgbClr val="000000"/>
                </a:solidFill>
              </a:rPr>
              <a:t>definisi</a:t>
            </a:r>
            <a:r>
              <a:rPr lang="en-US" sz="3200" dirty="0">
                <a:solidFill>
                  <a:srgbClr val="000000"/>
                </a:solidFill>
              </a:rPr>
              <a:t>, </a:t>
            </a:r>
            <a:r>
              <a:rPr lang="en-US" sz="3200" dirty="0" err="1">
                <a:solidFill>
                  <a:srgbClr val="000000"/>
                </a:solidFill>
              </a:rPr>
              <a:t>prinsip</a:t>
            </a:r>
            <a:r>
              <a:rPr lang="en-US" sz="3200" dirty="0">
                <a:solidFill>
                  <a:srgbClr val="000000"/>
                </a:solidFill>
              </a:rPr>
              <a:t> </a:t>
            </a:r>
            <a:r>
              <a:rPr lang="en-US" sz="3200" dirty="0" err="1">
                <a:solidFill>
                  <a:srgbClr val="000000"/>
                </a:solidFill>
              </a:rPr>
              <a:t>kerja</a:t>
            </a:r>
            <a:r>
              <a:rPr lang="en-US" sz="3200" dirty="0">
                <a:solidFill>
                  <a:srgbClr val="000000"/>
                </a:solidFill>
              </a:rPr>
              <a:t>, </a:t>
            </a:r>
            <a:r>
              <a:rPr lang="en-US" sz="3200" dirty="0" err="1">
                <a:solidFill>
                  <a:srgbClr val="000000"/>
                </a:solidFill>
              </a:rPr>
              <a:t>contoh</a:t>
            </a:r>
            <a:r>
              <a:rPr lang="en-US" sz="3200" dirty="0">
                <a:solidFill>
                  <a:srgbClr val="000000"/>
                </a:solidFill>
              </a:rPr>
              <a:t>, </a:t>
            </a:r>
            <a:r>
              <a:rPr lang="en-US" sz="3200" dirty="0" err="1">
                <a:solidFill>
                  <a:srgbClr val="000000"/>
                </a:solidFill>
              </a:rPr>
              <a:t>ilustrasi</a:t>
            </a:r>
            <a:r>
              <a:rPr lang="en-US" sz="3200" dirty="0">
                <a:solidFill>
                  <a:srgbClr val="000000"/>
                </a:solidFill>
              </a:rPr>
              <a:t>, table, </a:t>
            </a:r>
            <a:r>
              <a:rPr lang="en-US" sz="3200" dirty="0" err="1">
                <a:solidFill>
                  <a:srgbClr val="000000"/>
                </a:solidFill>
              </a:rPr>
              <a:t>grafik</a:t>
            </a:r>
            <a:r>
              <a:rPr lang="en-US" sz="3200" dirty="0">
                <a:solidFill>
                  <a:srgbClr val="000000"/>
                </a:solidFill>
              </a:rPr>
              <a:t>, diagram, </a:t>
            </a:r>
            <a:r>
              <a:rPr lang="en-US" sz="3200" dirty="0" err="1">
                <a:solidFill>
                  <a:srgbClr val="000000"/>
                </a:solidFill>
              </a:rPr>
              <a:t>dsb</a:t>
            </a:r>
            <a:r>
              <a:rPr lang="en-US" sz="3200" dirty="0">
                <a:solidFill>
                  <a:srgbClr val="000000"/>
                </a:solidFill>
              </a:rPr>
              <a:t>. (</a:t>
            </a:r>
            <a:r>
              <a:rPr lang="en-US" sz="3200" dirty="0" err="1">
                <a:solidFill>
                  <a:srgbClr val="000000"/>
                </a:solidFill>
              </a:rPr>
              <a:t>Gambar</a:t>
            </a:r>
            <a:r>
              <a:rPr lang="en-US" sz="3200" dirty="0">
                <a:solidFill>
                  <a:srgbClr val="000000"/>
                </a:solidFill>
              </a:rPr>
              <a:t> </a:t>
            </a:r>
            <a:r>
              <a:rPr lang="en-US" sz="3200" dirty="0" err="1">
                <a:solidFill>
                  <a:srgbClr val="000000"/>
                </a:solidFill>
              </a:rPr>
              <a:t>diletakkan</a:t>
            </a:r>
            <a:r>
              <a:rPr lang="en-US" sz="3200" dirty="0">
                <a:solidFill>
                  <a:srgbClr val="000000"/>
                </a:solidFill>
              </a:rPr>
              <a:t> di </a:t>
            </a:r>
            <a:r>
              <a:rPr lang="en-US" sz="3200" dirty="0" err="1">
                <a:solidFill>
                  <a:srgbClr val="000000"/>
                </a:solidFill>
              </a:rPr>
              <a:t>halaman</a:t>
            </a:r>
            <a:r>
              <a:rPr lang="en-US" sz="3200" dirty="0">
                <a:solidFill>
                  <a:srgbClr val="000000"/>
                </a:solidFill>
              </a:rPr>
              <a:t> </a:t>
            </a:r>
            <a:r>
              <a:rPr lang="en-US" sz="3200" dirty="0" err="1">
                <a:solidFill>
                  <a:srgbClr val="000000"/>
                </a:solidFill>
              </a:rPr>
              <a:t>gambar</a:t>
            </a:r>
            <a:r>
              <a:rPr lang="en-US" sz="3200" dirty="0">
                <a:solidFill>
                  <a:srgbClr val="000000"/>
                </a:solidFill>
              </a:rPr>
              <a:t>).</a:t>
            </a:r>
          </a:p>
          <a:p>
            <a:pPr marL="342900" indent="-342900" algn="just" eaLnBrk="1" hangingPunct="1">
              <a:buFont typeface="Wingdings" panose="05000000000000000000" pitchFamily="2" charset="2"/>
              <a:buChar char="q"/>
            </a:pPr>
            <a:r>
              <a:rPr lang="en-US" sz="3200" dirty="0" err="1">
                <a:solidFill>
                  <a:srgbClr val="000000"/>
                </a:solidFill>
              </a:rPr>
              <a:t>Diskripsi</a:t>
            </a:r>
            <a:r>
              <a:rPr lang="en-US" sz="3200" dirty="0">
                <a:solidFill>
                  <a:srgbClr val="000000"/>
                </a:solidFill>
              </a:rPr>
              <a:t> </a:t>
            </a:r>
            <a:r>
              <a:rPr lang="en-US" sz="3200" dirty="0" err="1">
                <a:solidFill>
                  <a:srgbClr val="000000"/>
                </a:solidFill>
              </a:rPr>
              <a:t>harus</a:t>
            </a:r>
            <a:r>
              <a:rPr lang="en-US" sz="3200" dirty="0">
                <a:solidFill>
                  <a:srgbClr val="000000"/>
                </a:solidFill>
              </a:rPr>
              <a:t> </a:t>
            </a:r>
            <a:r>
              <a:rPr lang="en-US" sz="3200" dirty="0" err="1">
                <a:solidFill>
                  <a:srgbClr val="000000"/>
                </a:solidFill>
              </a:rPr>
              <a:t>cukup</a:t>
            </a:r>
            <a:r>
              <a:rPr lang="en-US" sz="3200" dirty="0">
                <a:solidFill>
                  <a:srgbClr val="000000"/>
                </a:solidFill>
              </a:rPr>
              <a:t> </a:t>
            </a:r>
            <a:r>
              <a:rPr lang="en-US" sz="3200" dirty="0" err="1">
                <a:solidFill>
                  <a:srgbClr val="000000"/>
                </a:solidFill>
              </a:rPr>
              <a:t>jelas</a:t>
            </a:r>
            <a:r>
              <a:rPr lang="en-US" sz="3200" dirty="0">
                <a:solidFill>
                  <a:srgbClr val="000000"/>
                </a:solidFill>
              </a:rPr>
              <a:t> </a:t>
            </a:r>
            <a:r>
              <a:rPr lang="en-US" sz="3200" dirty="0" err="1">
                <a:solidFill>
                  <a:srgbClr val="000000"/>
                </a:solidFill>
              </a:rPr>
              <a:t>sehingga</a:t>
            </a:r>
            <a:r>
              <a:rPr lang="en-US" sz="3200" dirty="0">
                <a:solidFill>
                  <a:srgbClr val="000000"/>
                </a:solidFill>
              </a:rPr>
              <a:t> orang yang </a:t>
            </a:r>
            <a:r>
              <a:rPr lang="en-US" sz="3200" dirty="0" err="1">
                <a:solidFill>
                  <a:srgbClr val="000000"/>
                </a:solidFill>
              </a:rPr>
              <a:t>bekerja</a:t>
            </a:r>
            <a:r>
              <a:rPr lang="en-US" sz="3200" dirty="0">
                <a:solidFill>
                  <a:srgbClr val="000000"/>
                </a:solidFill>
              </a:rPr>
              <a:t> di </a:t>
            </a:r>
            <a:r>
              <a:rPr lang="en-US" sz="3200" dirty="0" err="1">
                <a:solidFill>
                  <a:srgbClr val="000000"/>
                </a:solidFill>
              </a:rPr>
              <a:t>bidang</a:t>
            </a:r>
            <a:r>
              <a:rPr lang="en-US" sz="3200" dirty="0">
                <a:solidFill>
                  <a:srgbClr val="000000"/>
                </a:solidFill>
              </a:rPr>
              <a:t> yang </a:t>
            </a:r>
            <a:r>
              <a:rPr lang="en-US" sz="3200" dirty="0" err="1">
                <a:solidFill>
                  <a:srgbClr val="000000"/>
                </a:solidFill>
              </a:rPr>
              <a:t>sama</a:t>
            </a:r>
            <a:r>
              <a:rPr lang="en-US" sz="3200" dirty="0">
                <a:solidFill>
                  <a:srgbClr val="000000"/>
                </a:solidFill>
              </a:rPr>
              <a:t> </a:t>
            </a:r>
            <a:r>
              <a:rPr lang="en-US" sz="3200" dirty="0" err="1">
                <a:solidFill>
                  <a:srgbClr val="000000"/>
                </a:solidFill>
              </a:rPr>
              <a:t>dapat</a:t>
            </a:r>
            <a:r>
              <a:rPr lang="en-US" sz="3200" dirty="0">
                <a:solidFill>
                  <a:srgbClr val="000000"/>
                </a:solidFill>
              </a:rPr>
              <a:t> </a:t>
            </a:r>
            <a:r>
              <a:rPr lang="en-US" sz="3200" dirty="0" err="1">
                <a:solidFill>
                  <a:srgbClr val="000000"/>
                </a:solidFill>
              </a:rPr>
              <a:t>memahami</a:t>
            </a:r>
            <a:r>
              <a:rPr lang="en-US" sz="3200" dirty="0">
                <a:solidFill>
                  <a:srgbClr val="000000"/>
                </a:solidFill>
              </a:rPr>
              <a:t> </a:t>
            </a:r>
            <a:r>
              <a:rPr lang="en-US" sz="3200" dirty="0" err="1">
                <a:solidFill>
                  <a:srgbClr val="000000"/>
                </a:solidFill>
              </a:rPr>
              <a:t>dan</a:t>
            </a:r>
            <a:r>
              <a:rPr lang="en-US" sz="3200" dirty="0">
                <a:solidFill>
                  <a:srgbClr val="000000"/>
                </a:solidFill>
              </a:rPr>
              <a:t> </a:t>
            </a:r>
            <a:r>
              <a:rPr lang="en-US" sz="3200" dirty="0" err="1">
                <a:solidFill>
                  <a:srgbClr val="000000"/>
                </a:solidFill>
              </a:rPr>
              <a:t>melakukan</a:t>
            </a:r>
            <a:r>
              <a:rPr lang="en-US" sz="3200" dirty="0">
                <a:solidFill>
                  <a:srgbClr val="000000"/>
                </a:solidFill>
              </a:rPr>
              <a:t> </a:t>
            </a:r>
            <a:r>
              <a:rPr lang="en-US" sz="3200" dirty="0" err="1">
                <a:solidFill>
                  <a:srgbClr val="000000"/>
                </a:solidFill>
              </a:rPr>
              <a:t>pengulangan</a:t>
            </a:r>
            <a:r>
              <a:rPr lang="en-US" sz="3200" dirty="0">
                <a:solidFill>
                  <a:srgbClr val="000000"/>
                </a:solidFill>
              </a:rPr>
              <a:t> </a:t>
            </a:r>
            <a:r>
              <a:rPr lang="en-US" sz="3200" dirty="0" err="1">
                <a:solidFill>
                  <a:srgbClr val="000000"/>
                </a:solidFill>
              </a:rPr>
              <a:t>tanpa</a:t>
            </a:r>
            <a:r>
              <a:rPr lang="en-US" sz="3200" dirty="0">
                <a:solidFill>
                  <a:srgbClr val="000000"/>
                </a:solidFill>
              </a:rPr>
              <a:t> </a:t>
            </a:r>
            <a:r>
              <a:rPr lang="en-US" sz="3200" dirty="0" err="1">
                <a:solidFill>
                  <a:srgbClr val="000000"/>
                </a:solidFill>
              </a:rPr>
              <a:t>harus</a:t>
            </a:r>
            <a:r>
              <a:rPr lang="en-US" sz="3200" dirty="0">
                <a:solidFill>
                  <a:srgbClr val="000000"/>
                </a:solidFill>
              </a:rPr>
              <a:t> </a:t>
            </a:r>
            <a:r>
              <a:rPr lang="en-US" sz="3200" dirty="0" err="1">
                <a:solidFill>
                  <a:srgbClr val="000000"/>
                </a:solidFill>
              </a:rPr>
              <a:t>bertanya</a:t>
            </a:r>
            <a:r>
              <a:rPr lang="en-US" sz="3200" dirty="0">
                <a:solidFill>
                  <a:srgbClr val="000000"/>
                </a:solidFill>
              </a:rPr>
              <a:t> </a:t>
            </a:r>
            <a:r>
              <a:rPr lang="en-US" sz="3200" dirty="0" err="1">
                <a:solidFill>
                  <a:srgbClr val="000000"/>
                </a:solidFill>
              </a:rPr>
              <a:t>terlebih</a:t>
            </a:r>
            <a:r>
              <a:rPr lang="en-US" sz="3200" dirty="0">
                <a:solidFill>
                  <a:srgbClr val="000000"/>
                </a:solidFill>
              </a:rPr>
              <a:t> </a:t>
            </a:r>
            <a:r>
              <a:rPr lang="en-US" sz="3200" dirty="0" err="1">
                <a:solidFill>
                  <a:srgbClr val="000000"/>
                </a:solidFill>
              </a:rPr>
              <a:t>dahulu</a:t>
            </a:r>
            <a:r>
              <a:rPr lang="en-US" sz="3200" dirty="0">
                <a:solidFill>
                  <a:srgbClr val="000000"/>
                </a:solidFill>
              </a:rPr>
              <a:t> </a:t>
            </a:r>
            <a:r>
              <a:rPr lang="en-US" sz="3200" dirty="0" err="1">
                <a:solidFill>
                  <a:srgbClr val="000000"/>
                </a:solidFill>
              </a:rPr>
              <a:t>ke</a:t>
            </a:r>
            <a:r>
              <a:rPr lang="en-US" sz="3200" dirty="0">
                <a:solidFill>
                  <a:srgbClr val="000000"/>
                </a:solidFill>
              </a:rPr>
              <a:t> inventor (self explanation).</a:t>
            </a:r>
          </a:p>
          <a:p>
            <a:pPr marL="342900" indent="-342900" algn="just" eaLnBrk="1" hangingPunct="1">
              <a:buFont typeface="Wingdings" panose="05000000000000000000" pitchFamily="2" charset="2"/>
              <a:buChar char="q"/>
            </a:pPr>
            <a:r>
              <a:rPr lang="en-US" sz="3200" dirty="0" err="1">
                <a:solidFill>
                  <a:srgbClr val="000000"/>
                </a:solidFill>
              </a:rPr>
              <a:t>Uraian</a:t>
            </a:r>
            <a:r>
              <a:rPr lang="en-US" sz="3200" dirty="0">
                <a:solidFill>
                  <a:srgbClr val="000000"/>
                </a:solidFill>
              </a:rPr>
              <a:t> </a:t>
            </a:r>
            <a:r>
              <a:rPr lang="en-US" sz="3200" dirty="0" err="1">
                <a:solidFill>
                  <a:srgbClr val="000000"/>
                </a:solidFill>
              </a:rPr>
              <a:t>lengkap</a:t>
            </a:r>
            <a:r>
              <a:rPr lang="en-US" sz="3200" dirty="0">
                <a:solidFill>
                  <a:srgbClr val="000000"/>
                </a:solidFill>
              </a:rPr>
              <a:t> </a:t>
            </a:r>
            <a:r>
              <a:rPr lang="en-US" sz="3200" dirty="0" err="1">
                <a:solidFill>
                  <a:srgbClr val="000000"/>
                </a:solidFill>
              </a:rPr>
              <a:t>untuk</a:t>
            </a:r>
            <a:r>
              <a:rPr lang="en-US" sz="3200" dirty="0">
                <a:solidFill>
                  <a:srgbClr val="000000"/>
                </a:solidFill>
              </a:rPr>
              <a:t> paten </a:t>
            </a:r>
            <a:r>
              <a:rPr lang="en-US" sz="3200" dirty="0" err="1">
                <a:solidFill>
                  <a:srgbClr val="000000"/>
                </a:solidFill>
              </a:rPr>
              <a:t>produk</a:t>
            </a:r>
            <a:r>
              <a:rPr lang="en-US" sz="3200" dirty="0">
                <a:solidFill>
                  <a:srgbClr val="000000"/>
                </a:solidFill>
              </a:rPr>
              <a:t> </a:t>
            </a:r>
            <a:r>
              <a:rPr lang="en-US" sz="3200" dirty="0" err="1">
                <a:solidFill>
                  <a:srgbClr val="000000"/>
                </a:solidFill>
              </a:rPr>
              <a:t>dibuat</a:t>
            </a:r>
            <a:r>
              <a:rPr lang="en-US" sz="3200" dirty="0">
                <a:solidFill>
                  <a:srgbClr val="000000"/>
                </a:solidFill>
              </a:rPr>
              <a:t> </a:t>
            </a:r>
            <a:r>
              <a:rPr lang="en-US" sz="3200" dirty="0" err="1">
                <a:solidFill>
                  <a:srgbClr val="000000"/>
                </a:solidFill>
              </a:rPr>
              <a:t>dengan</a:t>
            </a:r>
            <a:r>
              <a:rPr lang="en-US" sz="3200" dirty="0">
                <a:solidFill>
                  <a:srgbClr val="000000"/>
                </a:solidFill>
              </a:rPr>
              <a:t> </a:t>
            </a:r>
            <a:r>
              <a:rPr lang="en-US" sz="3200" dirty="0" err="1">
                <a:solidFill>
                  <a:srgbClr val="000000"/>
                </a:solidFill>
              </a:rPr>
              <a:t>berladaskan</a:t>
            </a:r>
            <a:r>
              <a:rPr lang="en-US" sz="3200" dirty="0">
                <a:solidFill>
                  <a:srgbClr val="000000"/>
                </a:solidFill>
              </a:rPr>
              <a:t> </a:t>
            </a:r>
            <a:r>
              <a:rPr lang="en-US" sz="3200" dirty="0" err="1">
                <a:solidFill>
                  <a:srgbClr val="000000"/>
                </a:solidFill>
              </a:rPr>
              <a:t>gambar</a:t>
            </a:r>
            <a:r>
              <a:rPr lang="en-US" sz="3200" dirty="0">
                <a:solidFill>
                  <a:srgbClr val="000000"/>
                </a:solidFill>
              </a:rPr>
              <a:t>. </a:t>
            </a:r>
            <a:r>
              <a:rPr lang="en-US" sz="3200" dirty="0" err="1">
                <a:solidFill>
                  <a:srgbClr val="000000"/>
                </a:solidFill>
              </a:rPr>
              <a:t>Untuk</a:t>
            </a:r>
            <a:r>
              <a:rPr lang="en-US" sz="3200" dirty="0">
                <a:solidFill>
                  <a:srgbClr val="000000"/>
                </a:solidFill>
              </a:rPr>
              <a:t> </a:t>
            </a:r>
            <a:r>
              <a:rPr lang="en-US" sz="3200" dirty="0" err="1">
                <a:solidFill>
                  <a:srgbClr val="000000"/>
                </a:solidFill>
              </a:rPr>
              <a:t>kemudahan</a:t>
            </a:r>
            <a:r>
              <a:rPr lang="en-US" sz="3200" dirty="0">
                <a:solidFill>
                  <a:srgbClr val="000000"/>
                </a:solidFill>
              </a:rPr>
              <a:t>, </a:t>
            </a:r>
            <a:r>
              <a:rPr lang="en-US" sz="3200" dirty="0" err="1">
                <a:solidFill>
                  <a:srgbClr val="000000"/>
                </a:solidFill>
              </a:rPr>
              <a:t>penyebutan</a:t>
            </a:r>
            <a:r>
              <a:rPr lang="en-US" sz="3200" dirty="0">
                <a:solidFill>
                  <a:srgbClr val="000000"/>
                </a:solidFill>
              </a:rPr>
              <a:t> </a:t>
            </a:r>
            <a:r>
              <a:rPr lang="en-US" sz="3200" dirty="0" err="1">
                <a:solidFill>
                  <a:srgbClr val="000000"/>
                </a:solidFill>
              </a:rPr>
              <a:t>komponen</a:t>
            </a:r>
            <a:r>
              <a:rPr lang="en-US" sz="3200" dirty="0">
                <a:solidFill>
                  <a:srgbClr val="000000"/>
                </a:solidFill>
              </a:rPr>
              <a:t> </a:t>
            </a:r>
            <a:r>
              <a:rPr lang="en-US" sz="3200" dirty="0" err="1">
                <a:solidFill>
                  <a:srgbClr val="000000"/>
                </a:solidFill>
              </a:rPr>
              <a:t>produk</a:t>
            </a:r>
            <a:r>
              <a:rPr lang="en-US" sz="3200" dirty="0">
                <a:solidFill>
                  <a:srgbClr val="000000"/>
                </a:solidFill>
              </a:rPr>
              <a:t> </a:t>
            </a:r>
            <a:r>
              <a:rPr lang="en-US" sz="3200" dirty="0" err="1">
                <a:solidFill>
                  <a:srgbClr val="000000"/>
                </a:solidFill>
              </a:rPr>
              <a:t>harus</a:t>
            </a:r>
            <a:r>
              <a:rPr lang="en-US" sz="3200" dirty="0">
                <a:solidFill>
                  <a:srgbClr val="000000"/>
                </a:solidFill>
              </a:rPr>
              <a:t> </a:t>
            </a:r>
            <a:r>
              <a:rPr lang="en-US" sz="3200" dirty="0" err="1">
                <a:solidFill>
                  <a:srgbClr val="000000"/>
                </a:solidFill>
              </a:rPr>
              <a:t>diberi</a:t>
            </a:r>
            <a:r>
              <a:rPr lang="en-US" sz="3200" dirty="0">
                <a:solidFill>
                  <a:srgbClr val="000000"/>
                </a:solidFill>
              </a:rPr>
              <a:t> </a:t>
            </a:r>
            <a:r>
              <a:rPr lang="en-US" sz="3200" dirty="0" err="1">
                <a:solidFill>
                  <a:srgbClr val="000000"/>
                </a:solidFill>
              </a:rPr>
              <a:t>nomor</a:t>
            </a:r>
            <a:r>
              <a:rPr lang="en-US" sz="3200" dirty="0">
                <a:solidFill>
                  <a:srgbClr val="000000"/>
                </a:solidFill>
              </a:rPr>
              <a:t> </a:t>
            </a:r>
            <a:r>
              <a:rPr lang="en-US" sz="3200" dirty="0" err="1">
                <a:solidFill>
                  <a:srgbClr val="000000"/>
                </a:solidFill>
              </a:rPr>
              <a:t>sesuai</a:t>
            </a:r>
            <a:r>
              <a:rPr lang="en-US" sz="3200" dirty="0">
                <a:solidFill>
                  <a:srgbClr val="000000"/>
                </a:solidFill>
              </a:rPr>
              <a:t> </a:t>
            </a:r>
            <a:r>
              <a:rPr lang="en-US" sz="3200" dirty="0" err="1">
                <a:solidFill>
                  <a:srgbClr val="000000"/>
                </a:solidFill>
              </a:rPr>
              <a:t>dengan</a:t>
            </a:r>
            <a:r>
              <a:rPr lang="en-US" sz="3200" dirty="0">
                <a:solidFill>
                  <a:srgbClr val="000000"/>
                </a:solidFill>
              </a:rPr>
              <a:t> </a:t>
            </a:r>
            <a:r>
              <a:rPr lang="en-US" sz="3200" dirty="0" err="1">
                <a:solidFill>
                  <a:srgbClr val="000000"/>
                </a:solidFill>
              </a:rPr>
              <a:t>nomor</a:t>
            </a:r>
            <a:r>
              <a:rPr lang="en-US" sz="3200" dirty="0">
                <a:solidFill>
                  <a:srgbClr val="000000"/>
                </a:solidFill>
              </a:rPr>
              <a:t> yang </a:t>
            </a:r>
            <a:r>
              <a:rPr lang="en-US" sz="3200" dirty="0" err="1">
                <a:solidFill>
                  <a:srgbClr val="000000"/>
                </a:solidFill>
              </a:rPr>
              <a:t>tertera</a:t>
            </a:r>
            <a:r>
              <a:rPr lang="en-US" sz="3200" dirty="0">
                <a:solidFill>
                  <a:srgbClr val="000000"/>
                </a:solidFill>
              </a:rPr>
              <a:t> </a:t>
            </a:r>
            <a:r>
              <a:rPr lang="en-US" sz="3200" dirty="0" err="1">
                <a:solidFill>
                  <a:srgbClr val="000000"/>
                </a:solidFill>
              </a:rPr>
              <a:t>pada</a:t>
            </a:r>
            <a:r>
              <a:rPr lang="en-US" sz="3200" dirty="0">
                <a:solidFill>
                  <a:srgbClr val="000000"/>
                </a:solidFill>
              </a:rPr>
              <a:t> </a:t>
            </a:r>
            <a:r>
              <a:rPr lang="en-US" sz="3200" dirty="0" err="1">
                <a:solidFill>
                  <a:srgbClr val="000000"/>
                </a:solidFill>
              </a:rPr>
              <a:t>gambar</a:t>
            </a:r>
            <a:r>
              <a:rPr lang="en-US" sz="3200" dirty="0">
                <a:solidFill>
                  <a:srgbClr val="000000"/>
                </a:solidFill>
              </a:rPr>
              <a:t>.</a:t>
            </a:r>
          </a:p>
        </p:txBody>
      </p:sp>
      <p:sp>
        <p:nvSpPr>
          <p:cNvPr id="6" name="TextBox 5">
            <a:extLst>
              <a:ext uri="{FF2B5EF4-FFF2-40B4-BE49-F238E27FC236}">
                <a16:creationId xmlns:a16="http://schemas.microsoft.com/office/drawing/2014/main" id="{4BD3D102-A1CE-4C09-AF75-EB390AC84E8B}"/>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287346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61" y="791086"/>
            <a:ext cx="11641540" cy="3970318"/>
          </a:xfrm>
          <a:prstGeom prst="rect">
            <a:avLst/>
          </a:prstGeom>
          <a:noFill/>
        </p:spPr>
        <p:txBody>
          <a:bodyPr wrap="square" rtlCol="0">
            <a:spAutoFit/>
          </a:bodyPr>
          <a:lstStyle/>
          <a:p>
            <a:pPr algn="just"/>
            <a:r>
              <a:rPr lang="id-ID" sz="2800" dirty="0">
                <a:latin typeface="Arial" panose="020B0604020202020204" pitchFamily="34" charset="0"/>
                <a:cs typeface="Arial" panose="020B0604020202020204" pitchFamily="34" charset="0"/>
              </a:rPr>
              <a:t>Mengacu pada Gambar 1, yang memperlihatkan suatu baling-baling kapal bersirip tampak belakang sesuai dengan invensi ini. Baling-baling seperti invensi</a:t>
            </a:r>
            <a:r>
              <a:rPr lang="id-ID" sz="2800" b="1" dirty="0">
                <a:latin typeface="Arial" panose="020B0604020202020204" pitchFamily="34" charset="0"/>
                <a:cs typeface="Arial" panose="020B0604020202020204" pitchFamily="34" charset="0"/>
              </a:rPr>
              <a:t> </a:t>
            </a:r>
            <a:r>
              <a:rPr lang="id-ID" sz="2800" dirty="0">
                <a:latin typeface="Arial" panose="020B0604020202020204" pitchFamily="34" charset="0"/>
                <a:cs typeface="Arial" panose="020B0604020202020204" pitchFamily="34" charset="0"/>
              </a:rPr>
              <a:t>yang diusulkan adalah mengkondisikan daun baling-baling (1) untuk meningkatkan Gaya Dorong (</a:t>
            </a:r>
            <a:r>
              <a:rPr lang="id-ID" sz="2800" i="1" dirty="0">
                <a:latin typeface="Arial" panose="020B0604020202020204" pitchFamily="34" charset="0"/>
                <a:cs typeface="Arial" panose="020B0604020202020204" pitchFamily="34" charset="0"/>
              </a:rPr>
              <a:t>Thrust</a:t>
            </a:r>
            <a:r>
              <a:rPr lang="id-ID" sz="2800" dirty="0">
                <a:latin typeface="Arial" panose="020B0604020202020204" pitchFamily="34" charset="0"/>
                <a:cs typeface="Arial" panose="020B0604020202020204" pitchFamily="34" charset="0"/>
              </a:rPr>
              <a:t>) yang dihasilkan dari baling-baling saat bekerja pada putaran tertentu. Pengkondisian daun baling-baling (1) yang dimaksudkan adalah dengan memasang sirip (3, 4) berbentuk seperti “PACUL” secara berpasangan pada bagian/daerah punggung (5) dari keseluruhan daun baling-baling (1). </a:t>
            </a:r>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p:txBody>
      </p:sp>
      <p:sp>
        <p:nvSpPr>
          <p:cNvPr id="5" name="TextBox 4"/>
          <p:cNvSpPr txBox="1"/>
          <p:nvPr/>
        </p:nvSpPr>
        <p:spPr>
          <a:xfrm>
            <a:off x="1219200" y="75314"/>
            <a:ext cx="8229600" cy="707886"/>
          </a:xfrm>
          <a:prstGeom prst="rect">
            <a:avLst/>
          </a:prstGeom>
          <a:noFill/>
        </p:spPr>
        <p:txBody>
          <a:bodyPr wrap="square" rtlCol="0">
            <a:spAutoFit/>
          </a:bodyPr>
          <a:lstStyle/>
          <a:p>
            <a:pPr algn="ctr"/>
            <a:r>
              <a:rPr lang="en-US" sz="4000" dirty="0" err="1">
                <a:latin typeface="Arial" panose="020B0604020202020204" pitchFamily="34" charset="0"/>
                <a:cs typeface="Arial" panose="020B0604020202020204" pitchFamily="34" charset="0"/>
              </a:rPr>
              <a:t>Contoh</a:t>
            </a:r>
            <a:endParaRPr 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807725" y="4321847"/>
            <a:ext cx="3376846" cy="2455888"/>
          </a:xfrm>
          <a:prstGeom prst="rect">
            <a:avLst/>
          </a:prstGeom>
        </p:spPr>
      </p:pic>
      <p:sp>
        <p:nvSpPr>
          <p:cNvPr id="7" name="TextBox 6"/>
          <p:cNvSpPr txBox="1"/>
          <p:nvPr/>
        </p:nvSpPr>
        <p:spPr>
          <a:xfrm>
            <a:off x="7282386" y="5961929"/>
            <a:ext cx="2525485"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Gambar</a:t>
            </a:r>
            <a:r>
              <a:rPr lang="en-US" sz="2800" dirty="0">
                <a:latin typeface="Arial" panose="020B0604020202020204" pitchFamily="34" charset="0"/>
                <a:cs typeface="Arial" panose="020B0604020202020204" pitchFamily="34" charset="0"/>
              </a:rPr>
              <a:t> 1</a:t>
            </a:r>
          </a:p>
        </p:txBody>
      </p:sp>
      <p:sp>
        <p:nvSpPr>
          <p:cNvPr id="2" name="TextBox 1">
            <a:extLst>
              <a:ext uri="{FF2B5EF4-FFF2-40B4-BE49-F238E27FC236}">
                <a16:creationId xmlns:a16="http://schemas.microsoft.com/office/drawing/2014/main" id="{D0FA8D27-6076-4892-A372-1F6D99BFAA9A}"/>
              </a:ext>
            </a:extLst>
          </p:cNvPr>
          <p:cNvSpPr txBox="1"/>
          <p:nvPr/>
        </p:nvSpPr>
        <p:spPr>
          <a:xfrm>
            <a:off x="11799901" y="-47328"/>
            <a:ext cx="392099" cy="4693593"/>
          </a:xfrm>
          <a:prstGeom prst="rect">
            <a:avLst/>
          </a:prstGeom>
          <a:noFill/>
        </p:spPr>
        <p:txBody>
          <a:bodyPr wrap="square" rtlCol="0">
            <a:spAutoFit/>
          </a:bodyPr>
          <a:lstStyle/>
          <a:p>
            <a:r>
              <a:rPr lang="en-US" sz="2300" dirty="0">
                <a:solidFill>
                  <a:srgbClr val="FF0000"/>
                </a:solidFill>
              </a:rPr>
              <a:t>URAIAN  LENGKAP</a:t>
            </a:r>
          </a:p>
        </p:txBody>
      </p:sp>
      <p:sp>
        <p:nvSpPr>
          <p:cNvPr id="8" name="TextBox 7">
            <a:extLst>
              <a:ext uri="{FF2B5EF4-FFF2-40B4-BE49-F238E27FC236}">
                <a16:creationId xmlns:a16="http://schemas.microsoft.com/office/drawing/2014/main" id="{9ACBF61B-9662-4115-8DB8-7BE52CC97198}"/>
              </a:ext>
            </a:extLst>
          </p:cNvPr>
          <p:cNvSpPr txBox="1"/>
          <p:nvPr/>
        </p:nvSpPr>
        <p:spPr>
          <a:xfrm>
            <a:off x="9283879" y="4738518"/>
            <a:ext cx="2815355" cy="1569660"/>
          </a:xfrm>
          <a:prstGeom prst="rect">
            <a:avLst/>
          </a:prstGeom>
          <a:noFill/>
        </p:spPr>
        <p:txBody>
          <a:bodyPr wrap="square" rtlCol="0">
            <a:spAutoFit/>
          </a:bodyPr>
          <a:lstStyle/>
          <a:p>
            <a:r>
              <a:rPr lang="en-US" sz="3200" dirty="0" err="1">
                <a:solidFill>
                  <a:srgbClr val="FF0000"/>
                </a:solidFill>
              </a:rPr>
              <a:t>Gambar</a:t>
            </a:r>
            <a:r>
              <a:rPr lang="en-US" sz="3200" dirty="0">
                <a:solidFill>
                  <a:srgbClr val="FF0000"/>
                </a:solidFill>
              </a:rPr>
              <a:t> </a:t>
            </a:r>
            <a:r>
              <a:rPr lang="en-US" sz="3200" dirty="0" err="1">
                <a:solidFill>
                  <a:srgbClr val="FF0000"/>
                </a:solidFill>
              </a:rPr>
              <a:t>ini</a:t>
            </a:r>
            <a:r>
              <a:rPr lang="en-US" sz="3200" dirty="0">
                <a:solidFill>
                  <a:srgbClr val="FF0000"/>
                </a:solidFill>
              </a:rPr>
              <a:t> </a:t>
            </a:r>
            <a:r>
              <a:rPr lang="en-US" sz="3200" dirty="0" err="1">
                <a:solidFill>
                  <a:srgbClr val="FF0000"/>
                </a:solidFill>
              </a:rPr>
              <a:t>ada</a:t>
            </a:r>
            <a:r>
              <a:rPr lang="en-US" sz="3200" dirty="0">
                <a:solidFill>
                  <a:srgbClr val="FF0000"/>
                </a:solidFill>
              </a:rPr>
              <a:t> di HAL AMAN GAMBAR</a:t>
            </a:r>
          </a:p>
        </p:txBody>
      </p:sp>
    </p:spTree>
    <p:extLst>
      <p:ext uri="{BB962C8B-B14F-4D97-AF65-F5344CB8AC3E}">
        <p14:creationId xmlns:p14="http://schemas.microsoft.com/office/powerpoint/2010/main" val="338319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05972" y="288769"/>
            <a:ext cx="10515599" cy="4326340"/>
          </a:xfrm>
        </p:spPr>
        <p:txBody>
          <a:bodyPr>
            <a:normAutofit/>
          </a:bodyPr>
          <a:lstStyle/>
          <a:p>
            <a:pPr eaLnBrk="1" hangingPunct="1">
              <a:defRPr/>
            </a:pPr>
            <a:r>
              <a:rPr lang="id-ID" sz="3200" dirty="0">
                <a:latin typeface="Arial" panose="020B0604020202020204" pitchFamily="34" charset="0"/>
                <a:cs typeface="Arial" panose="020B0604020202020204" pitchFamily="34" charset="0"/>
              </a:rPr>
              <a:t>Contoh</a:t>
            </a:r>
            <a:r>
              <a:rPr lang="en-US" sz="3200" dirty="0">
                <a:latin typeface="Arial" panose="020B0604020202020204" pitchFamily="34" charset="0"/>
                <a:cs typeface="Arial" panose="020B0604020202020204" pitchFamily="34" charset="0"/>
              </a:rPr>
              <a:t>:</a:t>
            </a:r>
            <a:r>
              <a:rPr lang="id-ID" sz="3200" dirty="0">
                <a:latin typeface="Arial" panose="020B0604020202020204" pitchFamily="34" charset="0"/>
                <a:cs typeface="Arial" panose="020B0604020202020204" pitchFamily="34" charset="0"/>
              </a:rPr>
              <a:t> jika </a:t>
            </a:r>
            <a:r>
              <a:rPr lang="en-US" sz="3200" dirty="0" err="1">
                <a:latin typeface="Arial" panose="020B0604020202020204" pitchFamily="34" charset="0"/>
                <a:cs typeface="Arial" panose="020B0604020202020204" pitchFamily="34" charset="0"/>
              </a:rPr>
              <a:t>Invensi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berupa</a:t>
            </a:r>
            <a:r>
              <a:rPr lang="en-US" sz="3200" dirty="0">
                <a:latin typeface="Arial" panose="020B0604020202020204" pitchFamily="34" charset="0"/>
                <a:cs typeface="Arial" panose="020B0604020202020204" pitchFamily="34" charset="0"/>
              </a:rPr>
              <a:t> METODA/PROSES:</a:t>
            </a:r>
          </a:p>
          <a:p>
            <a:pPr eaLnBrk="1" hangingPunct="1">
              <a:buFont typeface="Wingdings" pitchFamily="2" charset="2"/>
              <a:buNone/>
              <a:defRPr/>
            </a:pPr>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Bidang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penggunaan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fitur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khusus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r>
              <a:rPr lang="en-US" sz="3200" dirty="0">
                <a:latin typeface="Arial" panose="020B0604020202020204" pitchFamily="34" charset="0"/>
                <a:cs typeface="Arial" panose="020B0604020202020204" pitchFamily="34" charset="0"/>
              </a:rPr>
              <a:t> </a:t>
            </a:r>
          </a:p>
          <a:p>
            <a:pPr eaLnBrk="1" hangingPunct="1">
              <a:buFont typeface="Wingdings" pitchFamily="2" charset="2"/>
              <a:buNone/>
              <a:defRPr/>
            </a:pPr>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Uraikan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urutan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langkah-langkah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tahapan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utama</a:t>
            </a:r>
            <a:r>
              <a:rPr lang="en-US" sz="3200" dirty="0">
                <a:latin typeface="Arial" panose="020B0604020202020204" pitchFamily="34" charset="0"/>
                <a:cs typeface="Arial" panose="020B0604020202020204" pitchFamily="34" charset="0"/>
              </a:rPr>
              <a:t> </a:t>
            </a:r>
          </a:p>
          <a:p>
            <a:pPr eaLnBrk="1" hangingPunct="1">
              <a:buFont typeface="Wingdings" pitchFamily="2" charset="2"/>
              <a:buNone/>
              <a:defRPr/>
            </a:pPr>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Kondisi</a:t>
            </a:r>
            <a:r>
              <a:rPr lang="en-US" sz="3200" dirty="0">
                <a:latin typeface="Arial" panose="020B0604020202020204" pitchFamily="34" charset="0"/>
                <a:cs typeface="Arial" panose="020B0604020202020204" pitchFamily="34" charset="0"/>
              </a:rPr>
              <a:t> detail </a:t>
            </a:r>
            <a:r>
              <a:rPr lang="en-US" sz="3200" dirty="0" err="1">
                <a:latin typeface="Arial" panose="020B0604020202020204" pitchFamily="34" charset="0"/>
                <a:cs typeface="Arial" panose="020B0604020202020204" pitchFamily="34" charset="0"/>
              </a:rPr>
              <a:t>tiap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langkah</a:t>
            </a:r>
            <a:r>
              <a:rPr lang="en-US" sz="3200" dirty="0">
                <a:latin typeface="Arial" panose="020B0604020202020204" pitchFamily="34" charset="0"/>
                <a:cs typeface="Arial" panose="020B0604020202020204" pitchFamily="34" charset="0"/>
              </a:rPr>
              <a:t>/proses, </a:t>
            </a:r>
            <a:r>
              <a:rPr lang="en-US" sz="3200" dirty="0" err="1">
                <a:latin typeface="Arial" panose="020B0604020202020204" pitchFamily="34" charset="0"/>
                <a:cs typeface="Arial" panose="020B0604020202020204" pitchFamily="34" charset="0"/>
              </a:rPr>
              <a:t>seperti</a:t>
            </a:r>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suhu</a:t>
            </a:r>
            <a:r>
              <a:rPr lang="en-US" sz="3200" dirty="0">
                <a:latin typeface="Arial" panose="020B0604020202020204" pitchFamily="34" charset="0"/>
                <a:cs typeface="Arial" panose="020B0604020202020204" pitchFamily="34" charset="0"/>
              </a:rPr>
              <a:t>,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waktu</a:t>
            </a:r>
            <a:r>
              <a:rPr lang="en-US" sz="3200" dirty="0">
                <a:latin typeface="Arial" panose="020B0604020202020204" pitchFamily="34" charset="0"/>
                <a:cs typeface="Arial" panose="020B0604020202020204" pitchFamily="34" charset="0"/>
              </a:rPr>
              <a:t>, humidity, </a:t>
            </a:r>
            <a:r>
              <a:rPr lang="en-US" sz="3200" dirty="0" err="1">
                <a:latin typeface="Arial" panose="020B0604020202020204" pitchFamily="34" charset="0"/>
                <a:cs typeface="Arial" panose="020B0604020202020204" pitchFamily="34" charset="0"/>
              </a:rPr>
              <a:t>tekanan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dll</a:t>
            </a:r>
            <a:r>
              <a:rPr lang="en-US" sz="3200" dirty="0">
                <a:latin typeface="Arial" panose="020B0604020202020204" pitchFamily="34" charset="0"/>
                <a:cs typeface="Arial" panose="020B0604020202020204" pitchFamily="34" charset="0"/>
              </a:rPr>
              <a:t>  </a:t>
            </a:r>
          </a:p>
          <a:p>
            <a:pPr eaLnBrk="1" hangingPunct="1">
              <a:buFont typeface="Wingdings" pitchFamily="2" charset="2"/>
              <a:buNone/>
              <a:defRPr/>
            </a:pPr>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Kinerja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proses</a:t>
            </a:r>
            <a:endParaRPr lang="en-US" sz="3200" dirty="0">
              <a:latin typeface="Arial" panose="020B0604020202020204" pitchFamily="34" charset="0"/>
              <a:cs typeface="Arial" panose="020B0604020202020204" pitchFamily="34" charset="0"/>
            </a:endParaRPr>
          </a:p>
          <a:p>
            <a:pPr eaLnBrk="1" hangingPunct="1">
              <a:buFont typeface="Wingdings" pitchFamily="2" charset="2"/>
              <a:buNone/>
              <a:defRPr/>
            </a:pPr>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Ceritakan</a:t>
            </a:r>
            <a:r>
              <a:rPr lang="en-US" sz="3200" dirty="0">
                <a:latin typeface="Arial" panose="020B0604020202020204" pitchFamily="34" charset="0"/>
                <a:cs typeface="Arial" panose="020B0604020202020204" pitchFamily="34" charset="0"/>
              </a:rPr>
              <a:t> prior art </a:t>
            </a:r>
            <a:r>
              <a:rPr lang="en-US" sz="3200" dirty="0" err="1">
                <a:latin typeface="Arial" panose="020B0604020202020204" pitchFamily="34" charset="0"/>
                <a:cs typeface="Arial" panose="020B0604020202020204" pitchFamily="34" charset="0"/>
              </a:rPr>
              <a:t>sebagai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rujukan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bila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perlu</a:t>
            </a:r>
            <a:r>
              <a:rPr lang="en-US" sz="3200" dirty="0">
                <a:latin typeface="Arial" panose="020B0604020202020204" pitchFamily="34" charset="0"/>
                <a:cs typeface="Arial" panose="020B0604020202020204" pitchFamily="34" charset="0"/>
              </a:rPr>
              <a:t>)</a:t>
            </a:r>
          </a:p>
        </p:txBody>
      </p:sp>
      <p:sp>
        <p:nvSpPr>
          <p:cNvPr id="3" name="Rectangle 3"/>
          <p:cNvSpPr txBox="1">
            <a:spLocks noChangeArrowheads="1"/>
          </p:cNvSpPr>
          <p:nvPr/>
        </p:nvSpPr>
        <p:spPr>
          <a:xfrm>
            <a:off x="838200" y="4059372"/>
            <a:ext cx="10515600" cy="3041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defRPr/>
            </a:pPr>
            <a:r>
              <a:rPr lang="en-US" sz="3200">
                <a:latin typeface="Arial" panose="020B0604020202020204" pitchFamily="34" charset="0"/>
                <a:cs typeface="Arial" panose="020B0604020202020204" pitchFamily="34" charset="0"/>
              </a:rPr>
              <a:t>Rumus-rumus dan/atau reaksi kimia</a:t>
            </a:r>
          </a:p>
          <a:p>
            <a:pPr>
              <a:buFontTx/>
              <a:buChar char="-"/>
              <a:defRPr/>
            </a:pPr>
            <a:r>
              <a:rPr lang="en-US" sz="3200">
                <a:latin typeface="Arial" panose="020B0604020202020204" pitchFamily="34" charset="0"/>
                <a:cs typeface="Arial" panose="020B0604020202020204" pitchFamily="34" charset="0"/>
              </a:rPr>
              <a:t>Tabel-tabel hasil pengujian</a:t>
            </a:r>
          </a:p>
          <a:p>
            <a:pPr>
              <a:buFontTx/>
              <a:buChar char="-"/>
              <a:defRPr/>
            </a:pPr>
            <a:r>
              <a:rPr lang="en-US" sz="3200">
                <a:latin typeface="Arial" panose="020B0604020202020204" pitchFamily="34" charset="0"/>
                <a:cs typeface="Arial" panose="020B0604020202020204" pitchFamily="34" charset="0"/>
              </a:rPr>
              <a:t>Contoh pembuatan komposisi</a:t>
            </a:r>
          </a:p>
          <a:p>
            <a:pPr>
              <a:buFontTx/>
              <a:buChar char="-"/>
              <a:defRPr/>
            </a:pPr>
            <a:r>
              <a:rPr lang="en-US" sz="3200">
                <a:latin typeface="Arial" panose="020B0604020202020204" pitchFamily="34" charset="0"/>
                <a:cs typeface="Arial" panose="020B0604020202020204" pitchFamily="34" charset="0"/>
              </a:rPr>
              <a:t>Gambar/grafik/ilustrasi/flow chart</a:t>
            </a:r>
          </a:p>
          <a:p>
            <a:pPr>
              <a:buFontTx/>
              <a:buNone/>
              <a:defRPr/>
            </a:pPr>
            <a:r>
              <a:rPr lang="en-US" sz="3200">
                <a:latin typeface="Arial" panose="020B0604020202020204" pitchFamily="34" charset="0"/>
                <a:cs typeface="Arial" panose="020B0604020202020204" pitchFamily="34" charset="0"/>
              </a:rPr>
              <a:t>   (pada halaman terpisah)</a:t>
            </a:r>
          </a:p>
          <a:p>
            <a:pPr>
              <a:buFont typeface="Wingdings" pitchFamily="2" charset="2"/>
              <a:buNone/>
              <a:defRPr/>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988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162629" y="464457"/>
            <a:ext cx="7518400"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KLAIM</a:t>
            </a:r>
          </a:p>
        </p:txBody>
      </p:sp>
      <p:sp>
        <p:nvSpPr>
          <p:cNvPr id="3" name="TextBox 2"/>
          <p:cNvSpPr txBox="1"/>
          <p:nvPr/>
        </p:nvSpPr>
        <p:spPr>
          <a:xfrm>
            <a:off x="275771" y="1320804"/>
            <a:ext cx="11422743" cy="4524315"/>
          </a:xfrm>
          <a:prstGeom prst="rect">
            <a:avLst/>
          </a:prstGeom>
          <a:noFill/>
        </p:spPr>
        <p:txBody>
          <a:bodyPr wrap="square" rtlCol="0">
            <a:spAutoFit/>
          </a:bodyPr>
          <a:lstStyle/>
          <a:p>
            <a:pPr marL="571500" indent="-571500" algn="just">
              <a:lnSpc>
                <a:spcPct val="80000"/>
              </a:lnSpc>
              <a:buClr>
                <a:schemeClr val="bg1"/>
              </a:buClr>
              <a:buFont typeface="Wingdings" panose="05000000000000000000" pitchFamily="2" charset="2"/>
              <a:buChar char="q"/>
              <a:defRPr/>
            </a:pPr>
            <a:r>
              <a:rPr lang="en-US" sz="3600" dirty="0" err="1"/>
              <a:t>Klaim</a:t>
            </a:r>
            <a:r>
              <a:rPr lang="en-US" sz="3600" dirty="0"/>
              <a:t> </a:t>
            </a:r>
            <a:r>
              <a:rPr lang="en-US" sz="3600" dirty="0" err="1"/>
              <a:t>merupakan</a:t>
            </a:r>
            <a:r>
              <a:rPr lang="en-US" sz="3600" dirty="0"/>
              <a:t> </a:t>
            </a:r>
            <a:r>
              <a:rPr lang="en-US" sz="3600" dirty="0" err="1"/>
              <a:t>bagian</a:t>
            </a:r>
            <a:r>
              <a:rPr lang="en-US" sz="3600" dirty="0"/>
              <a:t> </a:t>
            </a:r>
            <a:r>
              <a:rPr lang="en-US" sz="3600" dirty="0" err="1"/>
              <a:t>terpenting</a:t>
            </a:r>
            <a:r>
              <a:rPr lang="en-US" sz="3600" dirty="0"/>
              <a:t> </a:t>
            </a:r>
            <a:r>
              <a:rPr lang="en-US" sz="3600" dirty="0" err="1"/>
              <a:t>dari</a:t>
            </a:r>
            <a:r>
              <a:rPr lang="en-US" sz="3600" dirty="0"/>
              <a:t> </a:t>
            </a:r>
            <a:r>
              <a:rPr lang="en-US" sz="3600" dirty="0" err="1"/>
              <a:t>dokumen</a:t>
            </a:r>
            <a:r>
              <a:rPr lang="en-US" sz="3600" dirty="0"/>
              <a:t> paten.</a:t>
            </a:r>
          </a:p>
          <a:p>
            <a:pPr marL="571500" indent="-571500" algn="just">
              <a:lnSpc>
                <a:spcPct val="80000"/>
              </a:lnSpc>
              <a:buClr>
                <a:schemeClr val="bg1"/>
              </a:buClr>
              <a:buFont typeface="Wingdings" panose="05000000000000000000" pitchFamily="2" charset="2"/>
              <a:buChar char="q"/>
              <a:defRPr/>
            </a:pPr>
            <a:endParaRPr lang="en-US" sz="3600" dirty="0"/>
          </a:p>
          <a:p>
            <a:pPr marL="571500" indent="-571500" algn="just">
              <a:lnSpc>
                <a:spcPct val="80000"/>
              </a:lnSpc>
              <a:buClr>
                <a:schemeClr val="bg1"/>
              </a:buClr>
              <a:buFont typeface="Wingdings" panose="05000000000000000000" pitchFamily="2" charset="2"/>
              <a:buChar char="q"/>
              <a:defRPr/>
            </a:pPr>
            <a:r>
              <a:rPr lang="en-US" sz="3600" dirty="0" err="1"/>
              <a:t>Klaim</a:t>
            </a:r>
            <a:r>
              <a:rPr lang="en-US" sz="3600" dirty="0"/>
              <a:t> </a:t>
            </a:r>
            <a:r>
              <a:rPr lang="en-US" sz="3600" dirty="0" err="1"/>
              <a:t>membatasi</a:t>
            </a:r>
            <a:r>
              <a:rPr lang="en-US" sz="3600" dirty="0"/>
              <a:t> </a:t>
            </a:r>
            <a:r>
              <a:rPr lang="en-US" sz="3600" dirty="0" err="1"/>
              <a:t>lingkup</a:t>
            </a:r>
            <a:r>
              <a:rPr lang="en-US" sz="3600" dirty="0"/>
              <a:t>/scope </a:t>
            </a:r>
            <a:r>
              <a:rPr lang="en-US" sz="3600" dirty="0" err="1"/>
              <a:t>kepemilikan</a:t>
            </a:r>
            <a:r>
              <a:rPr lang="en-US" sz="3600" dirty="0"/>
              <a:t> </a:t>
            </a:r>
            <a:r>
              <a:rPr lang="en-US" sz="3600" dirty="0" err="1"/>
              <a:t>hak</a:t>
            </a:r>
            <a:r>
              <a:rPr lang="en-US" sz="3600" dirty="0"/>
              <a:t> </a:t>
            </a:r>
            <a:r>
              <a:rPr lang="en-US" sz="3600" dirty="0" err="1"/>
              <a:t>atas</a:t>
            </a:r>
            <a:r>
              <a:rPr lang="en-US" sz="3600" dirty="0"/>
              <a:t> </a:t>
            </a:r>
            <a:r>
              <a:rPr lang="en-US" sz="3600" dirty="0" err="1"/>
              <a:t>kekakayaan</a:t>
            </a:r>
            <a:r>
              <a:rPr lang="en-US" sz="3600" dirty="0"/>
              <a:t> </a:t>
            </a:r>
            <a:r>
              <a:rPr lang="en-US" sz="3600" dirty="0" err="1"/>
              <a:t>intelektual</a:t>
            </a:r>
            <a:r>
              <a:rPr lang="en-US" sz="3600" dirty="0"/>
              <a:t> </a:t>
            </a:r>
            <a:r>
              <a:rPr lang="en-US" sz="3600" dirty="0" err="1"/>
              <a:t>berupa</a:t>
            </a:r>
            <a:r>
              <a:rPr lang="en-US" sz="3600" dirty="0"/>
              <a:t> paten yang </a:t>
            </a:r>
            <a:r>
              <a:rPr lang="en-US" sz="3600" dirty="0" err="1"/>
              <a:t>meng</a:t>
            </a:r>
            <a:r>
              <a:rPr lang="en-US" sz="3600" dirty="0"/>
              <a:t>-exclude </a:t>
            </a:r>
            <a:r>
              <a:rPr lang="en-US" sz="3600" dirty="0" err="1"/>
              <a:t>pihak-pihak</a:t>
            </a:r>
            <a:r>
              <a:rPr lang="en-US" sz="3600" dirty="0"/>
              <a:t> lain </a:t>
            </a:r>
            <a:r>
              <a:rPr lang="en-US" sz="3600" dirty="0" err="1"/>
              <a:t>untuk</a:t>
            </a:r>
            <a:r>
              <a:rPr lang="en-US" sz="3600" dirty="0"/>
              <a:t> </a:t>
            </a:r>
            <a:r>
              <a:rPr lang="en-US" sz="3600" dirty="0" err="1"/>
              <a:t>membuat</a:t>
            </a:r>
            <a:r>
              <a:rPr lang="en-US" sz="3600" dirty="0"/>
              <a:t>, </a:t>
            </a:r>
            <a:r>
              <a:rPr lang="en-US" sz="3600" dirty="0" err="1"/>
              <a:t>menggunakan</a:t>
            </a:r>
            <a:r>
              <a:rPr lang="en-US" sz="3600" dirty="0"/>
              <a:t> </a:t>
            </a:r>
            <a:r>
              <a:rPr lang="en-US" sz="3600" dirty="0" err="1"/>
              <a:t>dan</a:t>
            </a:r>
            <a:r>
              <a:rPr lang="en-US" sz="3600" dirty="0"/>
              <a:t> </a:t>
            </a:r>
            <a:r>
              <a:rPr lang="en-US" sz="3600" dirty="0" err="1"/>
              <a:t>menjual</a:t>
            </a:r>
            <a:r>
              <a:rPr lang="en-US" sz="3600" dirty="0"/>
              <a:t> </a:t>
            </a:r>
            <a:r>
              <a:rPr lang="en-US" sz="3600" dirty="0" err="1"/>
              <a:t>produk</a:t>
            </a:r>
            <a:r>
              <a:rPr lang="en-US" sz="3600" dirty="0"/>
              <a:t> </a:t>
            </a:r>
            <a:r>
              <a:rPr lang="en-US" sz="3600" dirty="0" err="1"/>
              <a:t>teknologi</a:t>
            </a:r>
            <a:r>
              <a:rPr lang="en-US" sz="3600" dirty="0"/>
              <a:t> </a:t>
            </a:r>
            <a:r>
              <a:rPr lang="en-US" sz="3600" dirty="0" err="1"/>
              <a:t>hasil</a:t>
            </a:r>
            <a:r>
              <a:rPr lang="en-US" sz="3600" dirty="0"/>
              <a:t> </a:t>
            </a:r>
            <a:r>
              <a:rPr lang="en-US" sz="3600" dirty="0" err="1"/>
              <a:t>invensi</a:t>
            </a:r>
            <a:r>
              <a:rPr lang="en-US" sz="3600" dirty="0"/>
              <a:t>.</a:t>
            </a:r>
          </a:p>
          <a:p>
            <a:pPr algn="just">
              <a:lnSpc>
                <a:spcPct val="80000"/>
              </a:lnSpc>
              <a:buClr>
                <a:schemeClr val="bg1"/>
              </a:buClr>
              <a:defRPr/>
            </a:pPr>
            <a:r>
              <a:rPr lang="en-US" sz="3600" dirty="0"/>
              <a:t> </a:t>
            </a:r>
          </a:p>
          <a:p>
            <a:pPr marL="571500" indent="-571500" algn="just">
              <a:lnSpc>
                <a:spcPct val="80000"/>
              </a:lnSpc>
              <a:buClr>
                <a:schemeClr val="bg1"/>
              </a:buClr>
              <a:buFont typeface="Wingdings" panose="05000000000000000000" pitchFamily="2" charset="2"/>
              <a:buChar char="q"/>
              <a:defRPr/>
            </a:pPr>
            <a:r>
              <a:rPr lang="en-US" sz="3600" dirty="0" err="1"/>
              <a:t>Satu</a:t>
            </a:r>
            <a:r>
              <a:rPr lang="en-US" sz="3600" dirty="0"/>
              <a:t> </a:t>
            </a:r>
            <a:r>
              <a:rPr lang="en-US" sz="3600" dirty="0" err="1"/>
              <a:t>klaim</a:t>
            </a:r>
            <a:r>
              <a:rPr lang="en-US" sz="3600" dirty="0"/>
              <a:t> </a:t>
            </a:r>
            <a:r>
              <a:rPr lang="en-US" sz="3600" dirty="0" err="1"/>
              <a:t>dibuat</a:t>
            </a:r>
            <a:r>
              <a:rPr lang="en-US" sz="3600" dirty="0"/>
              <a:t> </a:t>
            </a:r>
            <a:r>
              <a:rPr lang="en-US" sz="3600" dirty="0" err="1"/>
              <a:t>dalam</a:t>
            </a:r>
            <a:r>
              <a:rPr lang="en-US" sz="3600" dirty="0"/>
              <a:t> </a:t>
            </a:r>
            <a:r>
              <a:rPr lang="en-US" sz="3600" dirty="0" err="1"/>
              <a:t>satu</a:t>
            </a:r>
            <a:r>
              <a:rPr lang="en-US" sz="3600" dirty="0"/>
              <a:t> </a:t>
            </a:r>
            <a:r>
              <a:rPr lang="en-US" sz="3600" dirty="0" err="1"/>
              <a:t>kalimat</a:t>
            </a:r>
            <a:r>
              <a:rPr lang="en-US" sz="3600" dirty="0"/>
              <a:t> </a:t>
            </a:r>
            <a:r>
              <a:rPr lang="en-US" sz="3600" dirty="0" err="1"/>
              <a:t>dengan</a:t>
            </a:r>
            <a:r>
              <a:rPr lang="en-US" sz="3600" dirty="0"/>
              <a:t> </a:t>
            </a:r>
            <a:r>
              <a:rPr lang="en-US" sz="3600" dirty="0" err="1"/>
              <a:t>pemilihan</a:t>
            </a:r>
            <a:r>
              <a:rPr lang="en-US" sz="3600" dirty="0"/>
              <a:t> kata yang </a:t>
            </a:r>
            <a:r>
              <a:rPr lang="en-US" sz="3600" dirty="0" err="1"/>
              <a:t>mempertimbangkan</a:t>
            </a:r>
            <a:r>
              <a:rPr lang="en-US" sz="3600" dirty="0"/>
              <a:t> </a:t>
            </a:r>
            <a:r>
              <a:rPr lang="en-US" sz="3600" dirty="0" err="1"/>
              <a:t>keluasan</a:t>
            </a:r>
            <a:r>
              <a:rPr lang="en-US" sz="3600" dirty="0"/>
              <a:t> </a:t>
            </a:r>
            <a:r>
              <a:rPr lang="en-US" sz="3600" dirty="0" err="1"/>
              <a:t>lingkup</a:t>
            </a:r>
            <a:r>
              <a:rPr lang="en-US" sz="3600" dirty="0"/>
              <a:t> </a:t>
            </a:r>
            <a:r>
              <a:rPr lang="en-US" sz="3600" dirty="0" err="1"/>
              <a:t>dan</a:t>
            </a:r>
            <a:r>
              <a:rPr lang="en-US" sz="3600" dirty="0"/>
              <a:t> </a:t>
            </a:r>
            <a:r>
              <a:rPr lang="en-US" sz="3600" dirty="0" err="1"/>
              <a:t>dampak</a:t>
            </a:r>
            <a:r>
              <a:rPr lang="en-US" sz="3600" dirty="0"/>
              <a:t> </a:t>
            </a:r>
            <a:r>
              <a:rPr lang="en-US" sz="3600" dirty="0" err="1"/>
              <a:t>perlindungannya</a:t>
            </a:r>
            <a:r>
              <a:rPr lang="en-US" sz="3600" dirty="0"/>
              <a:t> </a:t>
            </a:r>
            <a:r>
              <a:rPr lang="en-US" sz="3600" dirty="0" err="1"/>
              <a:t>secara</a:t>
            </a:r>
            <a:r>
              <a:rPr lang="en-US" sz="3600" dirty="0"/>
              <a:t> </a:t>
            </a:r>
            <a:r>
              <a:rPr lang="en-US" sz="3600" dirty="0" err="1"/>
              <a:t>hukum</a:t>
            </a:r>
            <a:r>
              <a:rPr lang="en-US" sz="3600" dirty="0"/>
              <a:t>. </a:t>
            </a:r>
          </a:p>
        </p:txBody>
      </p:sp>
      <p:sp>
        <p:nvSpPr>
          <p:cNvPr id="6" name="TextBox 5">
            <a:extLst>
              <a:ext uri="{FF2B5EF4-FFF2-40B4-BE49-F238E27FC236}">
                <a16:creationId xmlns:a16="http://schemas.microsoft.com/office/drawing/2014/main" id="{DEEC55B6-C3D0-407F-B933-EE99475E4D75}"/>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237716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44582"/>
            <a:ext cx="12191999" cy="646331"/>
          </a:xfrm>
          <a:prstGeom prst="rect">
            <a:avLst/>
          </a:prstGeom>
          <a:noFill/>
        </p:spPr>
        <p:txBody>
          <a:bodyPr wrap="square" rtlCol="0">
            <a:spAutoFit/>
          </a:bodyPr>
          <a:lstStyle/>
          <a:p>
            <a:pPr algn="ctr"/>
            <a:r>
              <a:rPr lang="en-US" sz="3600" dirty="0" err="1">
                <a:latin typeface="Arial" panose="020B0604020202020204" pitchFamily="34" charset="0"/>
                <a:cs typeface="Arial" panose="020B0604020202020204" pitchFamily="34" charset="0"/>
              </a:rPr>
              <a:t>Sumber</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Materi</a:t>
            </a:r>
            <a:r>
              <a:rPr lang="en-US" sz="3600" dirty="0">
                <a:latin typeface="Arial" panose="020B0604020202020204" pitchFamily="34" charset="0"/>
                <a:cs typeface="Arial" panose="020B0604020202020204" pitchFamily="34" charset="0"/>
              </a:rPr>
              <a:t> </a:t>
            </a:r>
          </a:p>
        </p:txBody>
      </p:sp>
      <p:sp>
        <p:nvSpPr>
          <p:cNvPr id="2" name="TextBox 1"/>
          <p:cNvSpPr txBox="1"/>
          <p:nvPr/>
        </p:nvSpPr>
        <p:spPr>
          <a:xfrm>
            <a:off x="965200" y="1446613"/>
            <a:ext cx="10261600" cy="4524315"/>
          </a:xfrm>
          <a:prstGeom prst="rect">
            <a:avLst/>
          </a:prstGeom>
          <a:noFill/>
        </p:spPr>
        <p:txBody>
          <a:bodyPr wrap="square" rtlCol="0">
            <a:spAutoFit/>
          </a:bodyPr>
          <a:lstStyle/>
          <a:p>
            <a:pPr marL="688975" indent="-569913">
              <a:buFont typeface="Wingdings" panose="05000000000000000000" pitchFamily="2" charset="2"/>
              <a:buChar char="q"/>
            </a:pPr>
            <a:r>
              <a:rPr lang="en-US" sz="3200" dirty="0" err="1">
                <a:latin typeface="Arial" panose="020B0604020202020204" pitchFamily="34" charset="0"/>
                <a:cs typeface="Arial" panose="020B0604020202020204" pitchFamily="34" charset="0"/>
              </a:rPr>
              <a:t>Materi-materi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pelatihan</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dikembangkan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oleh</a:t>
            </a:r>
            <a:r>
              <a:rPr lang="en-US" sz="3200" dirty="0">
                <a:latin typeface="Arial" panose="020B0604020202020204" pitchFamily="34" charset="0"/>
                <a:cs typeface="Arial" panose="020B0604020202020204" pitchFamily="34" charset="0"/>
              </a:rPr>
              <a:t> Tim </a:t>
            </a:r>
            <a:r>
              <a:rPr lang="en-US" sz="3200" dirty="0" err="1">
                <a:latin typeface="Arial" panose="020B0604020202020204" pitchFamily="34" charset="0"/>
                <a:cs typeface="Arial" panose="020B0604020202020204" pitchFamily="34" charset="0"/>
              </a:rPr>
              <a:t>Pakar</a:t>
            </a:r>
            <a:r>
              <a:rPr lang="en-US" sz="3200" dirty="0">
                <a:latin typeface="Arial" panose="020B0604020202020204" pitchFamily="34" charset="0"/>
                <a:cs typeface="Arial" panose="020B0604020202020204" pitchFamily="34" charset="0"/>
              </a:rPr>
              <a:t> Direktorat </a:t>
            </a:r>
            <a:r>
              <a:rPr lang="en-US" sz="3200" dirty="0" err="1">
                <a:latin typeface="Arial" panose="020B0604020202020204" pitchFamily="34" charset="0"/>
                <a:cs typeface="Arial" panose="020B0604020202020204" pitchFamily="34" charset="0"/>
              </a:rPr>
              <a:t>Pengelolaan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Kekayaan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Intelektual</a:t>
            </a:r>
            <a:r>
              <a:rPr lang="en-US" sz="3200" dirty="0">
                <a:latin typeface="Arial" panose="020B0604020202020204" pitchFamily="34" charset="0"/>
                <a:cs typeface="Arial" panose="020B0604020202020204" pitchFamily="34" charset="0"/>
              </a:rPr>
              <a:t>; Direktorat </a:t>
            </a:r>
            <a:r>
              <a:rPr lang="en-US" sz="3200" dirty="0" err="1">
                <a:latin typeface="Arial" panose="020B0604020202020204" pitchFamily="34" charset="0"/>
                <a:cs typeface="Arial" panose="020B0604020202020204" pitchFamily="34" charset="0"/>
              </a:rPr>
              <a:t>Jenderal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Penguatan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Riset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Pengembangan</a:t>
            </a:r>
            <a:r>
              <a:rPr lang="en-US" sz="3200" dirty="0">
                <a:latin typeface="Arial" panose="020B0604020202020204" pitchFamily="34" charset="0"/>
                <a:cs typeface="Arial" panose="020B0604020202020204" pitchFamily="34" charset="0"/>
              </a:rPr>
              <a:t>;</a:t>
            </a:r>
            <a:br>
              <a:rPr lang="en-US" sz="3200" dirty="0">
                <a:latin typeface="Arial" panose="020B0604020202020204" pitchFamily="34" charset="0"/>
                <a:cs typeface="Arial" panose="020B0604020202020204" pitchFamily="34" charset="0"/>
              </a:rPr>
            </a:br>
            <a:r>
              <a:rPr lang="en-US" sz="3200" dirty="0" err="1">
                <a:latin typeface="Arial" panose="020B0604020202020204" pitchFamily="34" charset="0"/>
                <a:cs typeface="Arial" panose="020B0604020202020204" pitchFamily="34" charset="0"/>
              </a:rPr>
              <a:t>Kementerian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Riset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Teknologi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Pendidikan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Tinggi</a:t>
            </a:r>
            <a:endParaRPr lang="en-US" sz="3200" dirty="0">
              <a:latin typeface="Arial" panose="020B0604020202020204" pitchFamily="34" charset="0"/>
              <a:cs typeface="Arial" panose="020B0604020202020204" pitchFamily="34" charset="0"/>
            </a:endParaRPr>
          </a:p>
          <a:p>
            <a:pPr marL="688975" indent="-569913">
              <a:buFont typeface="Wingdings" panose="05000000000000000000" pitchFamily="2" charset="2"/>
              <a:buChar char="q"/>
            </a:pPr>
            <a:r>
              <a:rPr lang="en-US" sz="3200" dirty="0">
                <a:latin typeface="Arial" panose="020B0604020202020204" pitchFamily="34" charset="0"/>
                <a:cs typeface="Arial" panose="020B0604020202020204" pitchFamily="34" charset="0"/>
              </a:rPr>
              <a:t>Direktorat </a:t>
            </a:r>
            <a:r>
              <a:rPr lang="en-US" sz="3200" dirty="0" err="1">
                <a:latin typeface="Arial" panose="020B0604020202020204" pitchFamily="34" charset="0"/>
                <a:cs typeface="Arial" panose="020B0604020202020204" pitchFamily="34" charset="0"/>
              </a:rPr>
              <a:t>Jenderal</a:t>
            </a:r>
            <a:r>
              <a:rPr lang="en-US" sz="3200" dirty="0">
                <a:latin typeface="Arial" panose="020B0604020202020204" pitchFamily="34" charset="0"/>
                <a:cs typeface="Arial" panose="020B0604020202020204" pitchFamily="34" charset="0"/>
              </a:rPr>
              <a:t> KI (http://www.dgip.go.ip)</a:t>
            </a:r>
            <a:endParaRPr lang="en-US" sz="3200" u="sng" dirty="0">
              <a:latin typeface="Arial" panose="020B0604020202020204" pitchFamily="34" charset="0"/>
              <a:cs typeface="Arial" panose="020B0604020202020204" pitchFamily="34" charset="0"/>
            </a:endParaRPr>
          </a:p>
          <a:p>
            <a:pPr marL="688975" indent="-569913">
              <a:buFont typeface="Wingdings" panose="05000000000000000000" pitchFamily="2" charset="2"/>
              <a:buChar char="q"/>
            </a:pPr>
            <a:r>
              <a:rPr lang="en-US" sz="3200" dirty="0">
                <a:latin typeface="Arial" panose="020B0604020202020204" pitchFamily="34" charset="0"/>
                <a:cs typeface="Arial" panose="020B0604020202020204" pitchFamily="34" charset="0"/>
              </a:rPr>
              <a:t>Database </a:t>
            </a: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WIPO (</a:t>
            </a:r>
            <a:r>
              <a:rPr lang="en-US" sz="3200" b="1" dirty="0">
                <a:latin typeface="Arial" panose="020B0604020202020204" pitchFamily="34" charset="0"/>
                <a:cs typeface="Arial" panose="020B0604020202020204" pitchFamily="34" charset="0"/>
              </a:rPr>
              <a:t>World Intellectual Property Organization</a:t>
            </a:r>
            <a:r>
              <a:rPr lang="en-US" sz="3200" dirty="0">
                <a:latin typeface="Arial" panose="020B0604020202020204" pitchFamily="34" charset="0"/>
                <a:cs typeface="Arial" panose="020B0604020202020204" pitchFamily="34" charset="0"/>
              </a:rPr>
              <a:t> )</a:t>
            </a:r>
          </a:p>
          <a:p>
            <a:pPr marL="688975" indent="-569913">
              <a:buFont typeface="Wingdings" panose="05000000000000000000" pitchFamily="2" charset="2"/>
              <a:buChar char="q"/>
            </a:pPr>
            <a:r>
              <a:rPr lang="en-US" sz="3200" dirty="0">
                <a:latin typeface="Arial" panose="020B0604020202020204" pitchFamily="34" charset="0"/>
                <a:cs typeface="Arial" panose="020B0604020202020204" pitchFamily="34" charset="0"/>
              </a:rPr>
              <a:t>UU No 13 </a:t>
            </a:r>
            <a:r>
              <a:rPr lang="en-US" sz="3200" dirty="0" err="1">
                <a:latin typeface="Arial" panose="020B0604020202020204" pitchFamily="34" charset="0"/>
                <a:cs typeface="Arial" panose="020B0604020202020204" pitchFamily="34" charset="0"/>
              </a:rPr>
              <a:t>tahun</a:t>
            </a:r>
            <a:r>
              <a:rPr lang="en-US" sz="3200" dirty="0">
                <a:latin typeface="Arial" panose="020B0604020202020204" pitchFamily="34" charset="0"/>
                <a:cs typeface="Arial" panose="020B0604020202020204" pitchFamily="34" charset="0"/>
              </a:rPr>
              <a:t> 2016 </a:t>
            </a:r>
            <a:r>
              <a:rPr lang="en-US" sz="3200" dirty="0" err="1">
                <a:latin typeface="Arial" panose="020B0604020202020204" pitchFamily="34" charset="0"/>
                <a:cs typeface="Arial" panose="020B0604020202020204" pitchFamily="34" charset="0"/>
              </a:rPr>
              <a:t>tentang</a:t>
            </a:r>
            <a:r>
              <a:rPr lang="en-US" sz="3200" dirty="0">
                <a:latin typeface="Arial" panose="020B0604020202020204" pitchFamily="34" charset="0"/>
                <a:cs typeface="Arial" panose="020B0604020202020204" pitchFamily="34" charset="0"/>
              </a:rPr>
              <a:t> Paten</a:t>
            </a:r>
          </a:p>
        </p:txBody>
      </p:sp>
      <p:sp>
        <p:nvSpPr>
          <p:cNvPr id="6" name="TextBox 5">
            <a:extLst>
              <a:ext uri="{FF2B5EF4-FFF2-40B4-BE49-F238E27FC236}">
                <a16:creationId xmlns:a16="http://schemas.microsoft.com/office/drawing/2014/main" id="{17E3F38A-60D3-42AF-8B7A-833488941D52}"/>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2999027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579688" y="457200"/>
            <a:ext cx="7156450" cy="685800"/>
          </a:xfrm>
          <a:prstGeom prst="rect">
            <a:avLst/>
          </a:prstGeom>
          <a:noFill/>
          <a:ln w="9525">
            <a:noFill/>
            <a:miter lim="800000"/>
            <a:headEnd/>
            <a:tailEnd/>
          </a:ln>
        </p:spPr>
        <p:txBody>
          <a:bodyPr anchor="b"/>
          <a:lstStyle/>
          <a:p>
            <a:pPr eaLnBrk="0" hangingPunct="0"/>
            <a:r>
              <a:rPr lang="en-US" sz="4000" dirty="0">
                <a:latin typeface="Arial" panose="020B0604020202020204" pitchFamily="34" charset="0"/>
                <a:cs typeface="Arial" panose="020B0604020202020204" pitchFamily="34" charset="0"/>
              </a:rPr>
              <a:t>KLASIFIKASI  KLAIM</a:t>
            </a:r>
            <a:endParaRPr lang="id-ID" sz="4000" dirty="0">
              <a:latin typeface="Arial" panose="020B0604020202020204" pitchFamily="34" charset="0"/>
              <a:cs typeface="Arial" panose="020B0604020202020204" pitchFamily="34" charset="0"/>
            </a:endParaRPr>
          </a:p>
        </p:txBody>
      </p:sp>
      <p:sp>
        <p:nvSpPr>
          <p:cNvPr id="24579" name="Rectangle 3"/>
          <p:cNvSpPr>
            <a:spLocks noChangeArrowheads="1"/>
          </p:cNvSpPr>
          <p:nvPr/>
        </p:nvSpPr>
        <p:spPr bwMode="auto">
          <a:xfrm>
            <a:off x="861391" y="1371600"/>
            <a:ext cx="10681252" cy="3185886"/>
          </a:xfrm>
          <a:prstGeom prst="rect">
            <a:avLst/>
          </a:prstGeom>
          <a:noFill/>
          <a:ln w="9525">
            <a:noFill/>
            <a:miter lim="800000"/>
            <a:headEnd/>
            <a:tailEnd/>
          </a:ln>
        </p:spPr>
        <p:txBody>
          <a:bodyPr/>
          <a:lstStyle/>
          <a:p>
            <a:pPr eaLnBrk="0" hangingPunct="0"/>
            <a:endParaRPr lang="en-US" sz="3200" dirty="0">
              <a:solidFill>
                <a:srgbClr val="996633"/>
              </a:solidFill>
              <a:latin typeface="Arial" panose="020B0604020202020204" pitchFamily="34" charset="0"/>
              <a:cs typeface="Arial" panose="020B0604020202020204" pitchFamily="34" charset="0"/>
            </a:endParaRPr>
          </a:p>
          <a:p>
            <a:pPr marL="457200" indent="-457200" eaLnBrk="0" hangingPunct="0">
              <a:buFont typeface="Wingdings" panose="05000000000000000000" pitchFamily="2" charset="2"/>
              <a:buChar char="q"/>
            </a:pPr>
            <a:r>
              <a:rPr lang="id-ID"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Mandiri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Utama</a:t>
            </a:r>
            <a:r>
              <a:rPr lang="en-US" sz="3200" dirty="0">
                <a:latin typeface="Arial" panose="020B0604020202020204" pitchFamily="34" charset="0"/>
                <a:cs typeface="Arial" panose="020B0604020202020204" pitchFamily="34" charset="0"/>
              </a:rPr>
              <a:t> (Independent Claim)</a:t>
            </a:r>
          </a:p>
          <a:p>
            <a:pPr marL="457200" indent="-457200" eaLnBrk="0" hangingPunct="0">
              <a:buFont typeface="Wingdings" panose="05000000000000000000" pitchFamily="2" charset="2"/>
              <a:buChar char="q"/>
            </a:pPr>
            <a:endParaRPr lang="en-US" sz="3200" dirty="0">
              <a:latin typeface="Arial" panose="020B0604020202020204" pitchFamily="34" charset="0"/>
              <a:cs typeface="Arial" panose="020B0604020202020204" pitchFamily="34" charset="0"/>
            </a:endParaRPr>
          </a:p>
          <a:p>
            <a:pPr marL="457200" indent="-457200" eaLnBrk="0" hangingPunct="0">
              <a:buFont typeface="Wingdings" panose="05000000000000000000" pitchFamily="2" charset="2"/>
              <a:buChar char="q"/>
            </a:pPr>
            <a:r>
              <a:rPr lang="id-ID"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Turunan</a:t>
            </a:r>
            <a:r>
              <a:rPr lang="en-US" sz="3200" dirty="0">
                <a:latin typeface="Arial" panose="020B0604020202020204" pitchFamily="34" charset="0"/>
                <a:cs typeface="Arial" panose="020B0604020202020204" pitchFamily="34" charset="0"/>
              </a:rPr>
              <a:t> (Dependent Claim)</a:t>
            </a:r>
          </a:p>
          <a:p>
            <a:pPr marL="566738" indent="-58738" eaLnBrk="0" hangingPunct="0"/>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utama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mandiri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biasanya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diikuti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satu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lebih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turunan</a:t>
            </a:r>
            <a:r>
              <a:rPr lang="en-US" sz="3200" dirty="0">
                <a:latin typeface="Arial" panose="020B0604020202020204" pitchFamily="34" charset="0"/>
                <a:cs typeface="Arial" panose="020B0604020202020204" pitchFamily="34" charset="0"/>
              </a:rPr>
              <a:t>.</a:t>
            </a:r>
            <a:endParaRPr lang="id-ID"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26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441EC9-BAF8-4811-80B6-BB473D2DA621}"/>
              </a:ext>
            </a:extLst>
          </p:cNvPr>
          <p:cNvSpPr txBox="1"/>
          <p:nvPr/>
        </p:nvSpPr>
        <p:spPr>
          <a:xfrm>
            <a:off x="335280" y="985431"/>
            <a:ext cx="11856720" cy="3970318"/>
          </a:xfrm>
          <a:prstGeom prst="rect">
            <a:avLst/>
          </a:prstGeom>
          <a:noFill/>
        </p:spPr>
        <p:txBody>
          <a:bodyPr wrap="square" rtlCol="0">
            <a:spAutoFit/>
          </a:bodyPr>
          <a:lstStyle/>
          <a:p>
            <a:r>
              <a:rPr lang="en-US" sz="3600" dirty="0" err="1">
                <a:latin typeface="Arial" panose="020B0604020202020204" pitchFamily="34" charset="0"/>
                <a:cs typeface="Arial" panose="020B0604020202020204" pitchFamily="34" charset="0"/>
              </a:rPr>
              <a:t>Satu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dokumen</a:t>
            </a:r>
            <a:r>
              <a:rPr lang="en-US" sz="3600" dirty="0">
                <a:latin typeface="Arial" panose="020B0604020202020204" pitchFamily="34" charset="0"/>
                <a:cs typeface="Arial" panose="020B0604020202020204" pitchFamily="34" charset="0"/>
              </a:rPr>
              <a:t> paten </a:t>
            </a:r>
            <a:r>
              <a:rPr lang="en-US" sz="3600" dirty="0" err="1">
                <a:latin typeface="Arial" panose="020B0604020202020204" pitchFamily="34" charset="0"/>
                <a:cs typeface="Arial" panose="020B0604020202020204" pitchFamily="34" charset="0"/>
              </a:rPr>
              <a:t>dapat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berisi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satu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atau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lebih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klaim</a:t>
            </a:r>
            <a:r>
              <a:rPr lang="en-US" sz="3600" dirty="0">
                <a:latin typeface="Arial" panose="020B0604020202020204" pitchFamily="34" charset="0"/>
                <a:cs typeface="Arial" panose="020B0604020202020204" pitchFamily="34" charset="0"/>
              </a:rPr>
              <a:t>.</a:t>
            </a:r>
          </a:p>
          <a:p>
            <a:r>
              <a:rPr lang="en-US" sz="3600" dirty="0" err="1">
                <a:latin typeface="Arial" panose="020B0604020202020204" pitchFamily="34" charset="0"/>
                <a:cs typeface="Arial" panose="020B0604020202020204" pitchFamily="34" charset="0"/>
              </a:rPr>
              <a:t>Satu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klaim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dibuat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dalam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bentuk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satu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kalimat</a:t>
            </a:r>
            <a:r>
              <a:rPr lang="en-US" sz="3600" dirty="0">
                <a:latin typeface="Arial" panose="020B0604020202020204" pitchFamily="34" charset="0"/>
                <a:cs typeface="Arial" panose="020B0604020202020204" pitchFamily="34" charset="0"/>
              </a:rPr>
              <a:t> yang </a:t>
            </a:r>
            <a:r>
              <a:rPr lang="en-US" sz="3600" dirty="0" err="1">
                <a:latin typeface="Arial" panose="020B0604020202020204" pitchFamily="34" charset="0"/>
                <a:cs typeface="Arial" panose="020B0604020202020204" pitchFamily="34" charset="0"/>
              </a:rPr>
              <a:t>mengandung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komponen-komponen</a:t>
            </a:r>
            <a:r>
              <a:rPr lang="en-US" sz="3600" dirty="0">
                <a:latin typeface="Arial" panose="020B0604020202020204" pitchFamily="34" charset="0"/>
                <a:cs typeface="Arial" panose="020B0604020202020204" pitchFamily="34" charset="0"/>
              </a:rPr>
              <a:t>:</a:t>
            </a:r>
          </a:p>
          <a:p>
            <a:pPr marL="742950" indent="-119063" defTabSz="603250">
              <a:buFont typeface="+mj-lt"/>
              <a:buAutoNum type="arabicPeriod"/>
            </a:pPr>
            <a:r>
              <a:rPr lang="en-US" sz="3600" dirty="0">
                <a:latin typeface="Arial" panose="020B0604020202020204" pitchFamily="34" charset="0"/>
                <a:cs typeface="Arial" panose="020B0604020202020204" pitchFamily="34" charset="0"/>
              </a:rPr>
              <a:t>	preamble/</a:t>
            </a:r>
            <a:r>
              <a:rPr lang="en-US" sz="3600" dirty="0" err="1">
                <a:latin typeface="Arial" panose="020B0604020202020204" pitchFamily="34" charset="0"/>
                <a:cs typeface="Arial" panose="020B0604020202020204" pitchFamily="34" charset="0"/>
              </a:rPr>
              <a:t>frasa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pembuka</a:t>
            </a:r>
            <a:r>
              <a:rPr lang="en-US" sz="3600" dirty="0">
                <a:latin typeface="Arial" panose="020B0604020202020204" pitchFamily="34" charset="0"/>
                <a:cs typeface="Arial" panose="020B0604020202020204" pitchFamily="34" charset="0"/>
              </a:rPr>
              <a:t>/prior art.</a:t>
            </a:r>
          </a:p>
          <a:p>
            <a:pPr marL="742950" indent="-119063" defTabSz="603250">
              <a:buFont typeface="+mj-lt"/>
              <a:buAutoNum type="arabicPeriod"/>
            </a:pPr>
            <a:r>
              <a:rPr lang="en-US" sz="3600" dirty="0">
                <a:latin typeface="Arial" panose="020B0604020202020204" pitchFamily="34" charset="0"/>
                <a:cs typeface="Arial" panose="020B0604020202020204" pitchFamily="34" charset="0"/>
              </a:rPr>
              <a:t>  kata </a:t>
            </a:r>
            <a:r>
              <a:rPr lang="en-US" sz="3600" dirty="0" err="1">
                <a:latin typeface="Arial" panose="020B0604020202020204" pitchFamily="34" charset="0"/>
                <a:cs typeface="Arial" panose="020B0604020202020204" pitchFamily="34" charset="0"/>
              </a:rPr>
              <a:t>penghubung</a:t>
            </a:r>
            <a:r>
              <a:rPr lang="en-US" sz="3600" dirty="0">
                <a:latin typeface="Arial" panose="020B0604020202020204" pitchFamily="34" charset="0"/>
                <a:cs typeface="Arial" panose="020B0604020202020204" pitchFamily="34" charset="0"/>
              </a:rPr>
              <a:t> (linking word).</a:t>
            </a:r>
          </a:p>
          <a:p>
            <a:pPr marL="1204913" indent="-581025" defTabSz="603250">
              <a:buFont typeface="+mj-lt"/>
              <a:buAutoNum type="arabicPeriod"/>
            </a:pPr>
            <a:r>
              <a:rPr lang="en-US" sz="3600" dirty="0" err="1">
                <a:latin typeface="Arial" panose="020B0604020202020204" pitchFamily="34" charset="0"/>
                <a:cs typeface="Arial" panose="020B0604020202020204" pitchFamily="34" charset="0"/>
              </a:rPr>
              <a:t>batang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tubuh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dari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klaim</a:t>
            </a:r>
            <a:r>
              <a:rPr lang="en-US" sz="3600" dirty="0">
                <a:latin typeface="Arial" panose="020B0604020202020204" pitchFamily="34" charset="0"/>
                <a:cs typeface="Arial" panose="020B0604020202020204" pitchFamily="34" charset="0"/>
              </a:rPr>
              <a:t> (inventive part of the claim).</a:t>
            </a:r>
          </a:p>
        </p:txBody>
      </p:sp>
      <p:sp>
        <p:nvSpPr>
          <p:cNvPr id="7" name="TextBox 6">
            <a:extLst>
              <a:ext uri="{FF2B5EF4-FFF2-40B4-BE49-F238E27FC236}">
                <a16:creationId xmlns:a16="http://schemas.microsoft.com/office/drawing/2014/main" id="{918102A3-DAAD-41F5-B4FF-F37581F1F5A6}"/>
              </a:ext>
            </a:extLst>
          </p:cNvPr>
          <p:cNvSpPr txBox="1"/>
          <p:nvPr/>
        </p:nvSpPr>
        <p:spPr>
          <a:xfrm>
            <a:off x="1920240" y="259080"/>
            <a:ext cx="7193280"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FORMAT KLAIM</a:t>
            </a:r>
          </a:p>
        </p:txBody>
      </p:sp>
      <p:pic>
        <p:nvPicPr>
          <p:cNvPr id="3" name="Picture 2"/>
          <p:cNvPicPr>
            <a:picLocks noChangeAspect="1"/>
          </p:cNvPicPr>
          <p:nvPr/>
        </p:nvPicPr>
        <p:blipFill>
          <a:blip r:embed="rId2"/>
          <a:stretch>
            <a:fillRect/>
          </a:stretch>
        </p:blipFill>
        <p:spPr>
          <a:xfrm>
            <a:off x="3641697" y="4818972"/>
            <a:ext cx="3750365" cy="1922914"/>
          </a:xfrm>
          <a:prstGeom prst="rect">
            <a:avLst/>
          </a:prstGeom>
        </p:spPr>
      </p:pic>
    </p:spTree>
    <p:extLst>
      <p:ext uri="{BB962C8B-B14F-4D97-AF65-F5344CB8AC3E}">
        <p14:creationId xmlns:p14="http://schemas.microsoft.com/office/powerpoint/2010/main" val="59536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7315" y="463827"/>
            <a:ext cx="4386470" cy="58477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Contoh</a:t>
            </a:r>
            <a:r>
              <a:rPr lang="en-US" sz="3200" dirty="0">
                <a:latin typeface="Arial" panose="020B0604020202020204" pitchFamily="34" charset="0"/>
                <a:cs typeface="Arial" panose="020B0604020202020204" pitchFamily="34" charset="0"/>
              </a:rPr>
              <a:t> Preamble</a:t>
            </a:r>
          </a:p>
        </p:txBody>
      </p:sp>
      <p:sp>
        <p:nvSpPr>
          <p:cNvPr id="8" name="TextBox 7"/>
          <p:cNvSpPr txBox="1"/>
          <p:nvPr/>
        </p:nvSpPr>
        <p:spPr>
          <a:xfrm>
            <a:off x="1139687" y="1048602"/>
            <a:ext cx="8839200" cy="2062103"/>
          </a:xfrm>
          <a:prstGeom prst="rect">
            <a:avLst/>
          </a:prstGeom>
          <a:noFill/>
        </p:spPr>
        <p:txBody>
          <a:bodyPr wrap="square" rtlCol="0">
            <a:spAutoFit/>
          </a:bodyPr>
          <a:lstStyle/>
          <a:p>
            <a:pPr marL="457200" indent="-457200">
              <a:buFont typeface="Wingdings" panose="05000000000000000000" pitchFamily="2" charset="2"/>
              <a:buChar char="v"/>
            </a:pPr>
            <a:r>
              <a:rPr lang="en-US" sz="3200" dirty="0" err="1">
                <a:latin typeface="Arial" panose="020B0604020202020204" pitchFamily="34" charset="0"/>
                <a:cs typeface="Arial" panose="020B0604020202020204" pitchFamily="34" charset="0"/>
              </a:rPr>
              <a:t>Alat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untuk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memasak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nasi</a:t>
            </a:r>
            <a:endParaRPr lang="en-US" sz="32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3200" dirty="0" err="1">
                <a:latin typeface="Arial" panose="020B0604020202020204" pitchFamily="34" charset="0"/>
                <a:cs typeface="Arial" panose="020B0604020202020204" pitchFamily="34" charset="0"/>
              </a:rPr>
              <a:t>Suatu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metode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untuk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membuat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teh</a:t>
            </a:r>
            <a:endParaRPr lang="en-US" sz="32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3200" dirty="0" err="1">
                <a:latin typeface="Arial" panose="020B0604020202020204" pitchFamily="34" charset="0"/>
                <a:cs typeface="Arial" panose="020B0604020202020204" pitchFamily="34" charset="0"/>
              </a:rPr>
              <a:t>Suatu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komposisi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untuk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obat</a:t>
            </a:r>
            <a:r>
              <a:rPr lang="en-US" sz="3200" dirty="0">
                <a:latin typeface="Arial" panose="020B0604020202020204" pitchFamily="34" charset="0"/>
                <a:cs typeface="Arial" panose="020B0604020202020204" pitchFamily="34" charset="0"/>
              </a:rPr>
              <a:t> malaria</a:t>
            </a:r>
          </a:p>
          <a:p>
            <a:pPr marL="457200" indent="-457200">
              <a:buFontTx/>
              <a:buChar char="-"/>
            </a:pPr>
            <a:endParaRPr lang="en-US" sz="3200" dirty="0">
              <a:latin typeface="Arial" panose="020B0604020202020204" pitchFamily="34" charset="0"/>
              <a:cs typeface="Arial" panose="020B0604020202020204" pitchFamily="34" charset="0"/>
            </a:endParaRPr>
          </a:p>
        </p:txBody>
      </p:sp>
      <p:sp>
        <p:nvSpPr>
          <p:cNvPr id="2" name="TextBox 1"/>
          <p:cNvSpPr txBox="1"/>
          <p:nvPr/>
        </p:nvSpPr>
        <p:spPr>
          <a:xfrm>
            <a:off x="689113" y="2915478"/>
            <a:ext cx="10628244" cy="58477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Contoh</a:t>
            </a:r>
            <a:r>
              <a:rPr lang="en-US" sz="3200" dirty="0">
                <a:latin typeface="Arial" panose="020B0604020202020204" pitchFamily="34" charset="0"/>
                <a:cs typeface="Arial" panose="020B0604020202020204" pitchFamily="34" charset="0"/>
              </a:rPr>
              <a:t> Transitional Phrase </a:t>
            </a:r>
          </a:p>
        </p:txBody>
      </p:sp>
      <p:sp>
        <p:nvSpPr>
          <p:cNvPr id="5" name="TextBox 4"/>
          <p:cNvSpPr txBox="1"/>
          <p:nvPr/>
        </p:nvSpPr>
        <p:spPr>
          <a:xfrm>
            <a:off x="1404730" y="3500253"/>
            <a:ext cx="8958470" cy="2062103"/>
          </a:xfrm>
          <a:prstGeom prst="rect">
            <a:avLst/>
          </a:prstGeom>
          <a:noFill/>
        </p:spPr>
        <p:txBody>
          <a:bodyPr wrap="square" rtlCol="0">
            <a:spAutoFit/>
          </a:bodyPr>
          <a:lstStyle/>
          <a:p>
            <a:pPr marL="457200" indent="-457200">
              <a:buFont typeface="Wingdings" panose="05000000000000000000" pitchFamily="2" charset="2"/>
              <a:buChar char="v"/>
            </a:pPr>
            <a:r>
              <a:rPr lang="en-US" sz="3200" dirty="0">
                <a:latin typeface="Arial" panose="020B0604020202020204" pitchFamily="34" charset="0"/>
                <a:cs typeface="Arial" panose="020B0604020202020204" pitchFamily="34" charset="0"/>
              </a:rPr>
              <a:t>yang </a:t>
            </a:r>
            <a:r>
              <a:rPr lang="en-US" sz="3200" dirty="0" err="1">
                <a:latin typeface="Arial" panose="020B0604020202020204" pitchFamily="34" charset="0"/>
                <a:cs typeface="Arial" panose="020B0604020202020204" pitchFamily="34" charset="0"/>
              </a:rPr>
              <a:t>meliputi</a:t>
            </a:r>
            <a:r>
              <a:rPr lang="en-US" sz="3200" dirty="0">
                <a:latin typeface="Arial" panose="020B0604020202020204" pitchFamily="34" charset="0"/>
                <a:cs typeface="Arial" panose="020B0604020202020204" pitchFamily="34" charset="0"/>
              </a:rPr>
              <a:t> …</a:t>
            </a:r>
          </a:p>
          <a:p>
            <a:pPr marL="457200" indent="-457200">
              <a:buFont typeface="Wingdings" panose="05000000000000000000" pitchFamily="2" charset="2"/>
              <a:buChar char="v"/>
            </a:pPr>
            <a:r>
              <a:rPr lang="en-US" sz="3200" dirty="0">
                <a:latin typeface="Arial" panose="020B0604020202020204" pitchFamily="34" charset="0"/>
                <a:cs typeface="Arial" panose="020B0604020202020204" pitchFamily="34" charset="0"/>
              </a:rPr>
              <a:t>yang </a:t>
            </a:r>
            <a:r>
              <a:rPr lang="en-US" sz="3200" dirty="0" err="1">
                <a:latin typeface="Arial" panose="020B0604020202020204" pitchFamily="34" charset="0"/>
                <a:cs typeface="Arial" panose="020B0604020202020204" pitchFamily="34" charset="0"/>
              </a:rPr>
              <a:t>dicirikan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oleh</a:t>
            </a:r>
            <a:endParaRPr lang="en-US" sz="32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3200" dirty="0">
                <a:latin typeface="Arial" panose="020B0604020202020204" pitchFamily="34" charset="0"/>
                <a:cs typeface="Arial" panose="020B0604020202020204" pitchFamily="34" charset="0"/>
              </a:rPr>
              <a:t>yang </a:t>
            </a:r>
            <a:r>
              <a:rPr lang="en-US" sz="3200" dirty="0" err="1">
                <a:latin typeface="Arial" panose="020B0604020202020204" pitchFamily="34" charset="0"/>
                <a:cs typeface="Arial" panose="020B0604020202020204" pitchFamily="34" charset="0"/>
              </a:rPr>
              <a:t>meliputi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tahapan-tahapan</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dsb</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0098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2EC980-5387-40CD-BE92-47AFEE522695}"/>
              </a:ext>
            </a:extLst>
          </p:cNvPr>
          <p:cNvSpPr txBox="1"/>
          <p:nvPr/>
        </p:nvSpPr>
        <p:spPr>
          <a:xfrm>
            <a:off x="533400" y="1155606"/>
            <a:ext cx="11658600" cy="4524315"/>
          </a:xfrm>
          <a:prstGeom prst="rect">
            <a:avLst/>
          </a:prstGeom>
          <a:noFill/>
        </p:spPr>
        <p:txBody>
          <a:bodyPr wrap="square" rtlCol="0">
            <a:spAutoFit/>
          </a:bodyPr>
          <a:lstStyle/>
          <a:p>
            <a:pPr marL="342900" indent="-342900">
              <a:buFont typeface="+mj-lt"/>
              <a:buAutoNum type="arabicPeriod"/>
            </a:pPr>
            <a:r>
              <a:rPr lang="en-US" sz="3600" dirty="0"/>
              <a:t> </a:t>
            </a:r>
            <a:r>
              <a:rPr lang="en-US" sz="3600" dirty="0" err="1"/>
              <a:t>Suatu</a:t>
            </a:r>
            <a:r>
              <a:rPr lang="en-US" sz="3600" dirty="0"/>
              <a:t> </a:t>
            </a:r>
            <a:r>
              <a:rPr lang="en-US" sz="3600" dirty="0" err="1"/>
              <a:t>alat</a:t>
            </a:r>
            <a:r>
              <a:rPr lang="en-US" sz="3600" dirty="0"/>
              <a:t> </a:t>
            </a:r>
            <a:r>
              <a:rPr lang="en-US" sz="3600" dirty="0" err="1"/>
              <a:t>tulis</a:t>
            </a:r>
            <a:r>
              <a:rPr lang="en-US" sz="3600" dirty="0"/>
              <a:t> yang </a:t>
            </a:r>
            <a:r>
              <a:rPr lang="en-US" sz="3600" dirty="0" err="1"/>
              <a:t>komponen-komponennya</a:t>
            </a:r>
            <a:r>
              <a:rPr lang="en-US" sz="3600" dirty="0"/>
              <a:t> </a:t>
            </a:r>
            <a:r>
              <a:rPr lang="en-US" sz="3600" dirty="0" err="1"/>
              <a:t>terdiri</a:t>
            </a:r>
            <a:r>
              <a:rPr lang="en-US" sz="3600" dirty="0"/>
              <a:t> </a:t>
            </a:r>
            <a:r>
              <a:rPr lang="en-US" sz="3600" dirty="0" err="1"/>
              <a:t>dari</a:t>
            </a:r>
            <a:r>
              <a:rPr lang="en-US" sz="3600" dirty="0"/>
              <a:t>:</a:t>
            </a:r>
          </a:p>
          <a:p>
            <a:pPr marL="350838"/>
            <a:r>
              <a:rPr lang="en-US" sz="3600" dirty="0" err="1"/>
              <a:t>sebuah</a:t>
            </a:r>
            <a:r>
              <a:rPr lang="en-US" sz="3600" dirty="0"/>
              <a:t> </a:t>
            </a:r>
            <a:r>
              <a:rPr lang="en-US" sz="3600" dirty="0" err="1"/>
              <a:t>pensil</a:t>
            </a:r>
            <a:r>
              <a:rPr lang="en-US" sz="3600" dirty="0"/>
              <a:t>;</a:t>
            </a:r>
          </a:p>
          <a:p>
            <a:pPr marL="350838"/>
            <a:r>
              <a:rPr lang="en-US" sz="3600" dirty="0" err="1"/>
              <a:t>sebuah</a:t>
            </a:r>
            <a:r>
              <a:rPr lang="en-US" sz="3600" dirty="0"/>
              <a:t> </a:t>
            </a:r>
            <a:r>
              <a:rPr lang="en-US" sz="3600" dirty="0" err="1"/>
              <a:t>penghapus</a:t>
            </a:r>
            <a:r>
              <a:rPr lang="en-US" sz="3600" dirty="0"/>
              <a:t> yang </a:t>
            </a:r>
            <a:r>
              <a:rPr lang="en-US" sz="3600" dirty="0" err="1"/>
              <a:t>ditempelkan</a:t>
            </a:r>
            <a:r>
              <a:rPr lang="en-US" sz="3600" dirty="0"/>
              <a:t> </a:t>
            </a:r>
            <a:r>
              <a:rPr lang="en-US" sz="3600" dirty="0" err="1"/>
              <a:t>pada</a:t>
            </a:r>
            <a:r>
              <a:rPr lang="en-US" sz="3600" dirty="0"/>
              <a:t> </a:t>
            </a:r>
            <a:r>
              <a:rPr lang="en-US" sz="3600" dirty="0" err="1"/>
              <a:t>salah</a:t>
            </a:r>
            <a:r>
              <a:rPr lang="en-US" sz="3600" dirty="0"/>
              <a:t> </a:t>
            </a:r>
            <a:r>
              <a:rPr lang="en-US" sz="3600" dirty="0" err="1"/>
              <a:t>satu</a:t>
            </a:r>
            <a:r>
              <a:rPr lang="en-US" sz="3600" dirty="0"/>
              <a:t> </a:t>
            </a:r>
            <a:r>
              <a:rPr lang="en-US" sz="3600" dirty="0" err="1"/>
              <a:t>ujung</a:t>
            </a:r>
            <a:r>
              <a:rPr lang="en-US" sz="3600" dirty="0"/>
              <a:t> </a:t>
            </a:r>
            <a:r>
              <a:rPr lang="en-US" sz="3600" dirty="0" err="1"/>
              <a:t>pensil</a:t>
            </a:r>
            <a:r>
              <a:rPr lang="en-US" sz="3600" dirty="0"/>
              <a:t>;</a:t>
            </a:r>
          </a:p>
          <a:p>
            <a:pPr marL="350838"/>
            <a:r>
              <a:rPr lang="en-US" sz="3600" dirty="0" err="1"/>
              <a:t>s</a:t>
            </a:r>
            <a:r>
              <a:rPr lang="en-US" sz="3600"/>
              <a:t>ebuah</a:t>
            </a:r>
            <a:r>
              <a:rPr lang="en-US" sz="3600" dirty="0"/>
              <a:t> </a:t>
            </a:r>
            <a:r>
              <a:rPr lang="en-US" sz="3600" dirty="0" err="1"/>
              <a:t>lampu</a:t>
            </a:r>
            <a:r>
              <a:rPr lang="en-US" sz="3600" dirty="0"/>
              <a:t> yang </a:t>
            </a:r>
            <a:r>
              <a:rPr lang="en-US" sz="3600" dirty="0" err="1"/>
              <a:t>diletakkan</a:t>
            </a:r>
            <a:r>
              <a:rPr lang="en-US" sz="3600" dirty="0"/>
              <a:t> di </a:t>
            </a:r>
            <a:r>
              <a:rPr lang="en-US" sz="3600" dirty="0" err="1"/>
              <a:t>bagian</a:t>
            </a:r>
            <a:r>
              <a:rPr lang="en-US" sz="3600" dirty="0"/>
              <a:t> </a:t>
            </a:r>
            <a:r>
              <a:rPr lang="en-US" sz="3600" dirty="0" err="1"/>
              <a:t>tengah</a:t>
            </a:r>
            <a:r>
              <a:rPr lang="en-US" sz="3600" dirty="0"/>
              <a:t> </a:t>
            </a:r>
            <a:r>
              <a:rPr lang="en-US" sz="3600" dirty="0" err="1"/>
              <a:t>pensil</a:t>
            </a:r>
            <a:r>
              <a:rPr lang="en-US" sz="3600" dirty="0"/>
              <a:t>;</a:t>
            </a:r>
          </a:p>
          <a:p>
            <a:pPr marL="350838"/>
            <a:r>
              <a:rPr lang="en-US" sz="3600" dirty="0" err="1"/>
              <a:t>dan</a:t>
            </a:r>
            <a:endParaRPr lang="en-US" sz="3600" dirty="0"/>
          </a:p>
          <a:p>
            <a:pPr marL="350838"/>
            <a:r>
              <a:rPr lang="en-US" sz="3600" dirty="0" err="1"/>
              <a:t>suatu</a:t>
            </a:r>
            <a:r>
              <a:rPr lang="en-US" sz="3600" dirty="0"/>
              <a:t> </a:t>
            </a:r>
            <a:r>
              <a:rPr lang="en-US" sz="3600" dirty="0" err="1"/>
              <a:t>tutup</a:t>
            </a:r>
            <a:r>
              <a:rPr lang="en-US" sz="3600" dirty="0"/>
              <a:t> yang </a:t>
            </a:r>
            <a:r>
              <a:rPr lang="en-US" sz="3600" dirty="0" err="1"/>
              <a:t>dapat</a:t>
            </a:r>
            <a:r>
              <a:rPr lang="en-US" sz="3600" dirty="0"/>
              <a:t> </a:t>
            </a:r>
            <a:r>
              <a:rPr lang="en-US" sz="3600" dirty="0" err="1"/>
              <a:t>dilepas</a:t>
            </a:r>
            <a:r>
              <a:rPr lang="en-US" sz="3600" dirty="0"/>
              <a:t> yang </a:t>
            </a:r>
            <a:r>
              <a:rPr lang="en-US" sz="3600" dirty="0" err="1"/>
              <a:t>diletakkan</a:t>
            </a:r>
            <a:r>
              <a:rPr lang="en-US" sz="3600" dirty="0"/>
              <a:t> di </a:t>
            </a:r>
            <a:r>
              <a:rPr lang="en-US" sz="3600" dirty="0" err="1"/>
              <a:t>ujung</a:t>
            </a:r>
            <a:r>
              <a:rPr lang="en-US" sz="3600" dirty="0"/>
              <a:t> </a:t>
            </a:r>
            <a:r>
              <a:rPr lang="en-US" sz="3600" dirty="0" err="1"/>
              <a:t>pensil</a:t>
            </a:r>
            <a:r>
              <a:rPr lang="en-US" sz="3600" dirty="0"/>
              <a:t>. </a:t>
            </a:r>
          </a:p>
        </p:txBody>
      </p:sp>
      <p:sp>
        <p:nvSpPr>
          <p:cNvPr id="7" name="TextBox 6">
            <a:extLst>
              <a:ext uri="{FF2B5EF4-FFF2-40B4-BE49-F238E27FC236}">
                <a16:creationId xmlns:a16="http://schemas.microsoft.com/office/drawing/2014/main" id="{918102A3-DAAD-41F5-B4FF-F37581F1F5A6}"/>
              </a:ext>
            </a:extLst>
          </p:cNvPr>
          <p:cNvSpPr txBox="1"/>
          <p:nvPr/>
        </p:nvSpPr>
        <p:spPr>
          <a:xfrm>
            <a:off x="1920240" y="259080"/>
            <a:ext cx="7193280" cy="646331"/>
          </a:xfrm>
          <a:prstGeom prst="rect">
            <a:avLst/>
          </a:prstGeom>
          <a:noFill/>
        </p:spPr>
        <p:txBody>
          <a:bodyPr wrap="square" rtlCol="0">
            <a:spAutoFit/>
          </a:bodyPr>
          <a:lstStyle/>
          <a:p>
            <a:pPr algn="ctr"/>
            <a:r>
              <a:rPr lang="en-US" sz="3600" dirty="0"/>
              <a:t>FORMAT KLAIM</a:t>
            </a:r>
          </a:p>
        </p:txBody>
      </p:sp>
    </p:spTree>
    <p:extLst>
      <p:ext uri="{BB962C8B-B14F-4D97-AF65-F5344CB8AC3E}">
        <p14:creationId xmlns:p14="http://schemas.microsoft.com/office/powerpoint/2010/main" val="84192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3913" y="703362"/>
            <a:ext cx="9780104" cy="3046988"/>
          </a:xfrm>
          <a:prstGeom prst="rect">
            <a:avLst/>
          </a:prstGeom>
        </p:spPr>
        <p:txBody>
          <a:bodyPr wrap="square">
            <a:spAutoFit/>
          </a:bodyPr>
          <a:lstStyle/>
          <a:p>
            <a:endParaRPr lang="en-US" sz="3200" dirty="0">
              <a:solidFill>
                <a:srgbClr val="000000"/>
              </a:solidFill>
              <a:latin typeface="Arial" panose="020B0604020202020204" pitchFamily="34" charset="0"/>
              <a:cs typeface="Arial" panose="020B0604020202020204" pitchFamily="34" charset="0"/>
            </a:endParaRPr>
          </a:p>
          <a:p>
            <a:pPr marL="514350" indent="-514350">
              <a:buFont typeface="+mj-lt"/>
              <a:buAutoNum type="arabicPeriod"/>
            </a:pPr>
            <a:r>
              <a:rPr lang="en-US" sz="3200" b="1" i="1" dirty="0" err="1">
                <a:latin typeface="Arial" panose="020B0604020202020204" pitchFamily="34" charset="0"/>
                <a:cs typeface="Arial" panose="020B0604020202020204" pitchFamily="34" charset="0"/>
              </a:rPr>
              <a:t>Suatu</a:t>
            </a:r>
            <a:r>
              <a:rPr lang="en-US" sz="3200" b="1" i="1" dirty="0">
                <a:latin typeface="Arial" panose="020B0604020202020204" pitchFamily="34" charset="0"/>
                <a:cs typeface="Arial" panose="020B0604020202020204" pitchFamily="34" charset="0"/>
              </a:rPr>
              <a:t> </a:t>
            </a:r>
            <a:r>
              <a:rPr lang="en-US" sz="3200" b="1" i="1" dirty="0" err="1">
                <a:latin typeface="Arial" panose="020B0604020202020204" pitchFamily="34" charset="0"/>
                <a:cs typeface="Arial" panose="020B0604020202020204" pitchFamily="34" charset="0"/>
              </a:rPr>
              <a:t>bahan</a:t>
            </a:r>
            <a:r>
              <a:rPr lang="en-US" sz="3200" b="1" i="1" dirty="0">
                <a:latin typeface="Arial" panose="020B0604020202020204" pitchFamily="34" charset="0"/>
                <a:cs typeface="Arial" panose="020B0604020202020204" pitchFamily="34" charset="0"/>
              </a:rPr>
              <a:t> </a:t>
            </a:r>
            <a:r>
              <a:rPr lang="en-US" sz="3200" b="1" i="1" dirty="0" err="1">
                <a:latin typeface="Arial" panose="020B0604020202020204" pitchFamily="34" charset="0"/>
                <a:cs typeface="Arial" panose="020B0604020202020204" pitchFamily="34" charset="0"/>
              </a:rPr>
              <a:t>untuk</a:t>
            </a:r>
            <a:r>
              <a:rPr lang="en-US" sz="3200" b="1" i="1" dirty="0">
                <a:latin typeface="Arial" panose="020B0604020202020204" pitchFamily="34" charset="0"/>
                <a:cs typeface="Arial" panose="020B0604020202020204" pitchFamily="34" charset="0"/>
              </a:rPr>
              <a:t> </a:t>
            </a:r>
            <a:r>
              <a:rPr lang="en-US" sz="3200" b="1" i="1" dirty="0" err="1">
                <a:latin typeface="Arial" panose="020B0604020202020204" pitchFamily="34" charset="0"/>
                <a:cs typeface="Arial" panose="020B0604020202020204" pitchFamily="34" charset="0"/>
              </a:rPr>
              <a:t>obat</a:t>
            </a:r>
            <a:r>
              <a:rPr lang="en-US" sz="3200" b="1" i="1" dirty="0">
                <a:latin typeface="Arial" panose="020B0604020202020204" pitchFamily="34" charset="0"/>
                <a:cs typeface="Arial" panose="020B0604020202020204" pitchFamily="34" charset="0"/>
              </a:rPr>
              <a:t> malaria, yang </a:t>
            </a:r>
            <a:r>
              <a:rPr lang="en-US" sz="3200" b="1" i="1" dirty="0" err="1">
                <a:latin typeface="Arial" panose="020B0604020202020204" pitchFamily="34" charset="0"/>
                <a:cs typeface="Arial" panose="020B0604020202020204" pitchFamily="34" charset="0"/>
              </a:rPr>
              <a:t>terdiri</a:t>
            </a:r>
            <a:r>
              <a:rPr lang="en-US" sz="3200" b="1" i="1" dirty="0">
                <a:latin typeface="Arial" panose="020B0604020202020204" pitchFamily="34" charset="0"/>
                <a:cs typeface="Arial" panose="020B0604020202020204" pitchFamily="34" charset="0"/>
              </a:rPr>
              <a:t> </a:t>
            </a:r>
            <a:r>
              <a:rPr lang="en-US" sz="3200" b="1" i="1" dirty="0" err="1">
                <a:latin typeface="Arial" panose="020B0604020202020204" pitchFamily="34" charset="0"/>
                <a:cs typeface="Arial" panose="020B0604020202020204" pitchFamily="34" charset="0"/>
              </a:rPr>
              <a:t>dari</a:t>
            </a:r>
            <a:r>
              <a:rPr lang="en-US" sz="3200" b="1" i="1" dirty="0">
                <a:latin typeface="Arial" panose="020B0604020202020204" pitchFamily="34" charset="0"/>
                <a:cs typeface="Arial" panose="020B0604020202020204" pitchFamily="34" charset="0"/>
              </a:rPr>
              <a:t>:</a:t>
            </a:r>
          </a:p>
          <a:p>
            <a:pPr marL="292100" indent="277813"/>
            <a:r>
              <a:rPr lang="en-US" sz="3200" b="1" i="1" dirty="0">
                <a:latin typeface="Arial" panose="020B0604020202020204" pitchFamily="34" charset="0"/>
                <a:cs typeface="Arial" panose="020B0604020202020204" pitchFamily="34" charset="0"/>
              </a:rPr>
              <a:t>50% </a:t>
            </a:r>
            <a:r>
              <a:rPr lang="en-US" sz="3200" b="1" i="1" dirty="0" err="1">
                <a:latin typeface="Arial" panose="020B0604020202020204" pitchFamily="34" charset="0"/>
                <a:cs typeface="Arial" panose="020B0604020202020204" pitchFamily="34" charset="0"/>
              </a:rPr>
              <a:t>komponent</a:t>
            </a:r>
            <a:r>
              <a:rPr lang="en-US" sz="3200" b="1" i="1" dirty="0">
                <a:latin typeface="Arial" panose="020B0604020202020204" pitchFamily="34" charset="0"/>
                <a:cs typeface="Arial" panose="020B0604020202020204" pitchFamily="34" charset="0"/>
              </a:rPr>
              <a:t> A; </a:t>
            </a:r>
            <a:endParaRPr lang="en-US" sz="3200" dirty="0">
              <a:latin typeface="Arial" panose="020B0604020202020204" pitchFamily="34" charset="0"/>
              <a:cs typeface="Arial" panose="020B0604020202020204" pitchFamily="34" charset="0"/>
            </a:endParaRPr>
          </a:p>
          <a:p>
            <a:pPr marL="292100" indent="277813"/>
            <a:r>
              <a:rPr lang="en-US" sz="3200" b="1" i="1" dirty="0">
                <a:latin typeface="Arial" panose="020B0604020202020204" pitchFamily="34" charset="0"/>
                <a:cs typeface="Arial" panose="020B0604020202020204" pitchFamily="34" charset="0"/>
              </a:rPr>
              <a:t>25% </a:t>
            </a:r>
            <a:r>
              <a:rPr lang="en-US" sz="3200" b="1" i="1" dirty="0" err="1">
                <a:latin typeface="Arial" panose="020B0604020202020204" pitchFamily="34" charset="0"/>
                <a:cs typeface="Arial" panose="020B0604020202020204" pitchFamily="34" charset="0"/>
              </a:rPr>
              <a:t>komponen</a:t>
            </a:r>
            <a:r>
              <a:rPr lang="en-US" sz="3200" b="1" i="1" dirty="0">
                <a:latin typeface="Arial" panose="020B0604020202020204" pitchFamily="34" charset="0"/>
                <a:cs typeface="Arial" panose="020B0604020202020204" pitchFamily="34" charset="0"/>
              </a:rPr>
              <a:t> B; </a:t>
            </a:r>
            <a:r>
              <a:rPr lang="en-US" sz="3200" b="1" i="1" dirty="0" err="1">
                <a:latin typeface="Arial" panose="020B0604020202020204" pitchFamily="34" charset="0"/>
                <a:cs typeface="Arial" panose="020B0604020202020204" pitchFamily="34" charset="0"/>
              </a:rPr>
              <a:t>dan</a:t>
            </a:r>
            <a:r>
              <a:rPr lang="en-US" sz="3200" b="1" i="1"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pPr marL="292100" indent="277813"/>
            <a:r>
              <a:rPr lang="en-US" sz="3200" b="1" i="1" dirty="0">
                <a:latin typeface="Arial" panose="020B0604020202020204" pitchFamily="34" charset="0"/>
                <a:cs typeface="Arial" panose="020B0604020202020204" pitchFamily="34" charset="0"/>
              </a:rPr>
              <a:t>25% </a:t>
            </a:r>
            <a:r>
              <a:rPr lang="en-US" sz="3200" b="1" i="1" dirty="0" err="1">
                <a:latin typeface="Arial" panose="020B0604020202020204" pitchFamily="34" charset="0"/>
                <a:cs typeface="Arial" panose="020B0604020202020204" pitchFamily="34" charset="0"/>
              </a:rPr>
              <a:t>komponen</a:t>
            </a:r>
            <a:r>
              <a:rPr lang="en-US" sz="3200" b="1" i="1" dirty="0">
                <a:latin typeface="Arial" panose="020B0604020202020204" pitchFamily="34" charset="0"/>
                <a:cs typeface="Arial" panose="020B0604020202020204" pitchFamily="34" charset="0"/>
              </a:rPr>
              <a:t> C.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9680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2515" y="198655"/>
            <a:ext cx="10112991" cy="707886"/>
          </a:xfrm>
          <a:prstGeom prst="rect">
            <a:avLst/>
          </a:prstGeom>
          <a:noFill/>
        </p:spPr>
        <p:txBody>
          <a:bodyPr wrap="square" rtlCol="0">
            <a:spAutoFit/>
          </a:bodyPr>
          <a:lstStyle/>
          <a:p>
            <a:r>
              <a:rPr lang="en-US" sz="4000" dirty="0" err="1">
                <a:latin typeface="Arial" panose="020B0604020202020204" pitchFamily="34" charset="0"/>
                <a:cs typeface="Arial" panose="020B0604020202020204" pitchFamily="34" charset="0"/>
              </a:rPr>
              <a:t>Contoh</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Klaim</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Mandiri</a:t>
            </a:r>
            <a:endParaRPr lang="en-US" sz="4000" dirty="0">
              <a:latin typeface="Arial" panose="020B0604020202020204" pitchFamily="34" charset="0"/>
              <a:cs typeface="Arial" panose="020B0604020202020204" pitchFamily="34" charset="0"/>
            </a:endParaRPr>
          </a:p>
        </p:txBody>
      </p:sp>
      <p:sp>
        <p:nvSpPr>
          <p:cNvPr id="6" name="Rectangle 3"/>
          <p:cNvSpPr txBox="1">
            <a:spLocks noChangeArrowheads="1"/>
          </p:cNvSpPr>
          <p:nvPr/>
        </p:nvSpPr>
        <p:spPr>
          <a:xfrm>
            <a:off x="0" y="917575"/>
            <a:ext cx="12023677" cy="57417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gn="just">
              <a:buFontTx/>
              <a:buAutoNum type="arabicPeriod"/>
              <a:defRPr/>
            </a:pPr>
            <a:r>
              <a:rPr lang="id-ID" sz="3200" u="sng" dirty="0">
                <a:latin typeface="Arial" panose="020B0604020202020204" pitchFamily="34" charset="0"/>
                <a:cs typeface="Arial" panose="020B0604020202020204" pitchFamily="34" charset="0"/>
              </a:rPr>
              <a:t>Suatu baling-baling kapal bersirip </a:t>
            </a:r>
            <a:r>
              <a:rPr lang="id-ID" sz="3200" dirty="0">
                <a:latin typeface="Arial" panose="020B0604020202020204" pitchFamily="34" charset="0"/>
                <a:cs typeface="Arial" panose="020B0604020202020204" pitchFamily="34" charset="0"/>
              </a:rPr>
              <a:t>untuk memaksimalkan daya yang diserap oleh baling-baling kapal, sehingga menghasilkan daya dorong (</a:t>
            </a:r>
            <a:r>
              <a:rPr lang="id-ID" sz="3200" i="1" dirty="0">
                <a:latin typeface="Arial" panose="020B0604020202020204" pitchFamily="34" charset="0"/>
                <a:cs typeface="Arial" panose="020B0604020202020204" pitchFamily="34" charset="0"/>
              </a:rPr>
              <a:t>thrust</a:t>
            </a:r>
            <a:r>
              <a:rPr lang="id-ID" sz="3200" dirty="0">
                <a:latin typeface="Arial" panose="020B0604020202020204" pitchFamily="34" charset="0"/>
                <a:cs typeface="Arial" panose="020B0604020202020204" pitchFamily="34" charset="0"/>
              </a:rPr>
              <a:t>) yang juga maksimal dan pada akhirnya dapat meningkatkan kecepatan servis kapal, tanpa harus memperbesar daya yang harus di-instal, </a:t>
            </a:r>
            <a:r>
              <a:rPr lang="id-ID" sz="3200" dirty="0">
                <a:solidFill>
                  <a:srgbClr val="FF0000"/>
                </a:solidFill>
                <a:latin typeface="Arial" panose="020B0604020202020204" pitchFamily="34" charset="0"/>
                <a:cs typeface="Arial" panose="020B0604020202020204" pitchFamily="34" charset="0"/>
              </a:rPr>
              <a:t>terdiri dari</a:t>
            </a:r>
            <a:r>
              <a:rPr lang="id-ID" sz="3200" dirty="0">
                <a:latin typeface="Arial" panose="020B0604020202020204" pitchFamily="34" charset="0"/>
                <a:cs typeface="Arial" panose="020B0604020202020204" pitchFamily="34" charset="0"/>
              </a:rPr>
              <a:t>:</a:t>
            </a:r>
          </a:p>
          <a:p>
            <a:pPr marL="288925" indent="0" algn="just">
              <a:buNone/>
            </a:pPr>
            <a:r>
              <a:rPr lang="id-ID" sz="3200" dirty="0">
                <a:latin typeface="Arial" panose="020B0604020202020204" pitchFamily="34" charset="0"/>
                <a:cs typeface="Arial" panose="020B0604020202020204" pitchFamily="34" charset="0"/>
              </a:rPr>
              <a:t>suatu daun baling-baling ditambahkan dengan sepasang sirip dengan sekurang-kurangnya dua bilah sirip atas dan </a:t>
            </a:r>
            <a:r>
              <a:rPr lang="id-ID" sz="3200" dirty="0">
                <a:solidFill>
                  <a:schemeClr val="accent1">
                    <a:lumMod val="50000"/>
                  </a:schemeClr>
                </a:solidFill>
                <a:latin typeface="Arial" panose="020B0604020202020204" pitchFamily="34" charset="0"/>
                <a:cs typeface="Arial" panose="020B0604020202020204" pitchFamily="34" charset="0"/>
              </a:rPr>
              <a:t>bawah;</a:t>
            </a:r>
            <a:r>
              <a:rPr lang="id-ID"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pPr marL="350838" indent="0" algn="just">
              <a:buNone/>
            </a:pPr>
            <a:r>
              <a:rPr lang="id-ID" sz="3200" dirty="0">
                <a:latin typeface="Arial" panose="020B0604020202020204" pitchFamily="34" charset="0"/>
                <a:cs typeface="Arial" panose="020B0604020202020204" pitchFamily="34" charset="0"/>
              </a:rPr>
              <a:t>sepasang sirip dimaksud dibuat secara menyatu dengan dan pada bagian punggung dari setiap daun </a:t>
            </a:r>
            <a:r>
              <a:rPr lang="id-ID" sz="3200" dirty="0">
                <a:solidFill>
                  <a:schemeClr val="accent1">
                    <a:lumMod val="50000"/>
                  </a:schemeClr>
                </a:solidFill>
                <a:latin typeface="Arial" panose="020B0604020202020204" pitchFamily="34" charset="0"/>
                <a:cs typeface="Arial" panose="020B0604020202020204" pitchFamily="34" charset="0"/>
              </a:rPr>
              <a:t>baling-baling;</a:t>
            </a:r>
            <a:r>
              <a:rPr lang="id-ID" sz="3200" dirty="0">
                <a:latin typeface="Arial" panose="020B0604020202020204" pitchFamily="34" charset="0"/>
                <a:cs typeface="Arial" panose="020B0604020202020204" pitchFamily="34" charset="0"/>
              </a:rPr>
              <a:t> dan</a:t>
            </a:r>
            <a:endParaRPr lang="en-US" sz="3200" dirty="0">
              <a:latin typeface="Arial" panose="020B0604020202020204" pitchFamily="34" charset="0"/>
              <a:cs typeface="Arial" panose="020B0604020202020204" pitchFamily="34" charset="0"/>
            </a:endParaRPr>
          </a:p>
          <a:p>
            <a:pPr marL="350838" indent="0" algn="just">
              <a:buNone/>
            </a:pPr>
            <a:r>
              <a:rPr lang="id-ID" sz="3200" dirty="0">
                <a:latin typeface="Arial" panose="020B0604020202020204" pitchFamily="34" charset="0"/>
                <a:cs typeface="Arial" panose="020B0604020202020204" pitchFamily="34" charset="0"/>
              </a:rPr>
              <a:t>sepasang sirip atas dan sirip bawah berada pada kedudukan yang ditentukan oleh besarnya rasio Sisi Masuk  dan Sisi Keluar (a/b), yaitu berada dalam kisaran 0,5 </a:t>
            </a:r>
            <a:r>
              <a:rPr lang="id-ID" sz="3200" dirty="0">
                <a:solidFill>
                  <a:schemeClr val="accent1">
                    <a:lumMod val="50000"/>
                  </a:schemeClr>
                </a:solidFill>
                <a:latin typeface="Arial" panose="020B0604020202020204" pitchFamily="34" charset="0"/>
                <a:cs typeface="Arial" panose="020B0604020202020204" pitchFamily="34" charset="0"/>
              </a:rPr>
              <a:t>sampai 2</a:t>
            </a:r>
            <a:r>
              <a:rPr lang="id-ID" sz="4800" dirty="0">
                <a:solidFill>
                  <a:schemeClr val="accent1">
                    <a:lumMod val="50000"/>
                  </a:schemeClr>
                </a:solidFill>
                <a:latin typeface="Arial" panose="020B0604020202020204" pitchFamily="34" charset="0"/>
                <a:cs typeface="Arial" panose="020B0604020202020204" pitchFamily="34" charset="0"/>
              </a:rPr>
              <a:t>.</a:t>
            </a:r>
            <a:endParaRPr lang="en-US" sz="4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2359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0155" y="294880"/>
            <a:ext cx="10112991" cy="70788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Format </a:t>
            </a:r>
            <a:r>
              <a:rPr lang="en-US" sz="4000" dirty="0" err="1">
                <a:latin typeface="Arial" panose="020B0604020202020204" pitchFamily="34" charset="0"/>
                <a:cs typeface="Arial" panose="020B0604020202020204" pitchFamily="34" charset="0"/>
              </a:rPr>
              <a:t>Klaim</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Turunan</a:t>
            </a:r>
            <a:endParaRPr lang="en-US" sz="4000" dirty="0">
              <a:latin typeface="Arial" panose="020B0604020202020204" pitchFamily="34" charset="0"/>
              <a:cs typeface="Arial" panose="020B0604020202020204" pitchFamily="34" charset="0"/>
            </a:endParaRPr>
          </a:p>
        </p:txBody>
      </p:sp>
      <p:sp>
        <p:nvSpPr>
          <p:cNvPr id="6" name="Rectangle 3"/>
          <p:cNvSpPr txBox="1">
            <a:spLocks noChangeArrowheads="1"/>
          </p:cNvSpPr>
          <p:nvPr/>
        </p:nvSpPr>
        <p:spPr>
          <a:xfrm>
            <a:off x="551543" y="1576525"/>
            <a:ext cx="11181848" cy="4113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gn="just">
              <a:buFont typeface="Arial" panose="020B0604020202020204" pitchFamily="34" charset="0"/>
              <a:buNone/>
              <a:defRPr/>
            </a:pPr>
            <a:r>
              <a:rPr lang="en-US" sz="3600" dirty="0">
                <a:latin typeface="Arial" panose="020B0604020202020204" pitchFamily="34" charset="0"/>
                <a:cs typeface="Arial" panose="020B0604020202020204" pitchFamily="34" charset="0"/>
              </a:rPr>
              <a:t>2. </a:t>
            </a:r>
            <a:r>
              <a:rPr lang="id-ID" sz="3600" u="sng" dirty="0">
                <a:latin typeface="Arial" panose="020B0604020202020204" pitchFamily="34" charset="0"/>
                <a:cs typeface="Arial" panose="020B0604020202020204" pitchFamily="34" charset="0"/>
              </a:rPr>
              <a:t>Suatu baling-baling kapal bersirip </a:t>
            </a:r>
            <a:r>
              <a:rPr lang="id-ID" sz="3600" dirty="0">
                <a:latin typeface="Arial" panose="020B0604020202020204" pitchFamily="34" charset="0"/>
                <a:cs typeface="Arial" panose="020B0604020202020204" pitchFamily="34" charset="0"/>
              </a:rPr>
              <a:t>sesuai dengan klaim 1, dimana jumlah sirip disukai sekurang-kurangnya dua bilah.</a:t>
            </a:r>
            <a:endParaRPr lang="en-US" sz="3600" dirty="0">
              <a:latin typeface="Arial" panose="020B0604020202020204" pitchFamily="34" charset="0"/>
              <a:cs typeface="Arial" panose="020B0604020202020204" pitchFamily="34" charset="0"/>
            </a:endParaRPr>
          </a:p>
          <a:p>
            <a:pPr marL="357188" indent="-357188" algn="just">
              <a:buFont typeface="Arial" panose="020B0604020202020204" pitchFamily="34" charset="0"/>
              <a:buNone/>
              <a:defRPr/>
            </a:pPr>
            <a:r>
              <a:rPr lang="en-US" sz="3600" dirty="0">
                <a:latin typeface="Arial" panose="020B0604020202020204" pitchFamily="34" charset="0"/>
                <a:cs typeface="Arial" panose="020B0604020202020204" pitchFamily="34" charset="0"/>
              </a:rPr>
              <a:t>3. ….</a:t>
            </a:r>
          </a:p>
          <a:p>
            <a:pPr marL="357188" indent="-357188" algn="just">
              <a:buFont typeface="Arial" panose="020B0604020202020204" pitchFamily="34" charset="0"/>
              <a:buNone/>
              <a:defRPr/>
            </a:pPr>
            <a:r>
              <a:rPr lang="en-US" sz="3600" dirty="0">
                <a:latin typeface="Arial" panose="020B0604020202020204" pitchFamily="34" charset="0"/>
                <a:cs typeface="Arial" panose="020B0604020202020204" pitchFamily="34" charset="0"/>
              </a:rPr>
              <a:t>4. </a:t>
            </a:r>
            <a:r>
              <a:rPr lang="id-ID" sz="3600" u="sng" dirty="0">
                <a:latin typeface="Arial" panose="020B0604020202020204" pitchFamily="34" charset="0"/>
                <a:cs typeface="Arial" panose="020B0604020202020204" pitchFamily="34" charset="0"/>
              </a:rPr>
              <a:t>Suatu baling-baling kapal bersirip </a:t>
            </a:r>
            <a:r>
              <a:rPr lang="id-ID" sz="3600" dirty="0">
                <a:latin typeface="Arial" panose="020B0604020202020204" pitchFamily="34" charset="0"/>
                <a:cs typeface="Arial" panose="020B0604020202020204" pitchFamily="34" charset="0"/>
              </a:rPr>
              <a:t>sesuai dengan klaim 1 sampai 3, dimana tinggi maksimum sirip  adalah 14 (empat belas) persen dari panjang keseluruhan bilah sirip.</a:t>
            </a: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57161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8426BB-99C7-430A-A834-AA2BF0970BA7}"/>
              </a:ext>
            </a:extLst>
          </p:cNvPr>
          <p:cNvPicPr>
            <a:picLocks noChangeAspect="1"/>
          </p:cNvPicPr>
          <p:nvPr/>
        </p:nvPicPr>
        <p:blipFill>
          <a:blip r:embed="rId2"/>
          <a:stretch>
            <a:fillRect/>
          </a:stretch>
        </p:blipFill>
        <p:spPr>
          <a:xfrm>
            <a:off x="3588084" y="707887"/>
            <a:ext cx="3797917" cy="2721113"/>
          </a:xfrm>
          <a:prstGeom prst="rect">
            <a:avLst/>
          </a:prstGeom>
        </p:spPr>
      </p:pic>
      <p:sp>
        <p:nvSpPr>
          <p:cNvPr id="5" name="TextBox 4">
            <a:extLst>
              <a:ext uri="{FF2B5EF4-FFF2-40B4-BE49-F238E27FC236}">
                <a16:creationId xmlns:a16="http://schemas.microsoft.com/office/drawing/2014/main" id="{04834CD1-5C61-4107-A89B-06B70C67F578}"/>
              </a:ext>
            </a:extLst>
          </p:cNvPr>
          <p:cNvSpPr txBox="1"/>
          <p:nvPr/>
        </p:nvSpPr>
        <p:spPr>
          <a:xfrm>
            <a:off x="792480" y="0"/>
            <a:ext cx="8442960" cy="707886"/>
          </a:xfrm>
          <a:prstGeom prst="rect">
            <a:avLst/>
          </a:prstGeom>
          <a:noFill/>
        </p:spPr>
        <p:txBody>
          <a:bodyPr wrap="square" rtlCol="0">
            <a:spAutoFit/>
          </a:bodyPr>
          <a:lstStyle/>
          <a:p>
            <a:pPr algn="ctr"/>
            <a:r>
              <a:rPr lang="en-US" sz="4000" dirty="0" err="1">
                <a:latin typeface="Arial" panose="020B0604020202020204" pitchFamily="34" charset="0"/>
                <a:cs typeface="Arial" panose="020B0604020202020204" pitchFamily="34" charset="0"/>
              </a:rPr>
              <a:t>Klaim</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untuk</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Rentang</a:t>
            </a:r>
            <a:r>
              <a:rPr lang="en-US" sz="4000" dirty="0">
                <a:latin typeface="Arial" panose="020B0604020202020204" pitchFamily="34" charset="0"/>
                <a:cs typeface="Arial" panose="020B0604020202020204" pitchFamily="34" charset="0"/>
              </a:rPr>
              <a:t> Hasil </a:t>
            </a:r>
          </a:p>
        </p:txBody>
      </p:sp>
      <p:sp>
        <p:nvSpPr>
          <p:cNvPr id="6" name="TextBox 5">
            <a:extLst>
              <a:ext uri="{FF2B5EF4-FFF2-40B4-BE49-F238E27FC236}">
                <a16:creationId xmlns:a16="http://schemas.microsoft.com/office/drawing/2014/main" id="{0FAC0B14-51DA-4E42-B495-4389A5FAC6F1}"/>
              </a:ext>
            </a:extLst>
          </p:cNvPr>
          <p:cNvSpPr txBox="1"/>
          <p:nvPr/>
        </p:nvSpPr>
        <p:spPr>
          <a:xfrm>
            <a:off x="180975" y="3429000"/>
            <a:ext cx="11462385" cy="3539430"/>
          </a:xfrm>
          <a:prstGeom prst="rect">
            <a:avLst/>
          </a:prstGeom>
          <a:noFill/>
        </p:spPr>
        <p:txBody>
          <a:bodyPr wrap="square" rtlCol="0">
            <a:spAutoFit/>
          </a:bodyPr>
          <a:lstStyle/>
          <a:p>
            <a:pPr marL="342900" lvl="0" indent="-342900" algn="just">
              <a:buFont typeface="+mj-lt"/>
              <a:buAutoNum type="arabicPeriod" startAt="3"/>
            </a:pPr>
            <a:r>
              <a:rPr lang="en-US" sz="3200" dirty="0" err="1">
                <a:solidFill>
                  <a:srgbClr val="FF0000"/>
                </a:solidFill>
                <a:latin typeface="Arial" panose="020B0604020202020204" pitchFamily="34" charset="0"/>
                <a:cs typeface="Arial" panose="020B0604020202020204" pitchFamily="34" charset="0"/>
              </a:rPr>
              <a:t>Ekstrak</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daun</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belimbing</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wuluh</a:t>
            </a:r>
            <a:r>
              <a:rPr lang="en-US" sz="3200" dirty="0">
                <a:solidFill>
                  <a:srgbClr val="FF0000"/>
                </a:solidFill>
                <a:latin typeface="Arial" panose="020B0604020202020204" pitchFamily="34" charset="0"/>
                <a:cs typeface="Arial" panose="020B0604020202020204" pitchFamily="34" charset="0"/>
              </a:rPr>
              <a:t> </a:t>
            </a:r>
            <a:r>
              <a:rPr lang="en-US" sz="3200" i="1" dirty="0">
                <a:solidFill>
                  <a:srgbClr val="FF0000"/>
                </a:solidFill>
                <a:latin typeface="Arial" panose="020B0604020202020204" pitchFamily="34" charset="0"/>
                <a:cs typeface="Arial" panose="020B0604020202020204" pitchFamily="34" charset="0"/>
              </a:rPr>
              <a:t>(</a:t>
            </a:r>
            <a:r>
              <a:rPr lang="en-US" sz="3200" i="1" dirty="0" err="1">
                <a:solidFill>
                  <a:srgbClr val="FF0000"/>
                </a:solidFill>
                <a:latin typeface="Arial" panose="020B0604020202020204" pitchFamily="34" charset="0"/>
                <a:cs typeface="Arial" panose="020B0604020202020204" pitchFamily="34" charset="0"/>
              </a:rPr>
              <a:t>Averrhoa</a:t>
            </a:r>
            <a:r>
              <a:rPr lang="en-US" sz="3200" i="1" dirty="0">
                <a:solidFill>
                  <a:srgbClr val="FF0000"/>
                </a:solidFill>
                <a:latin typeface="Arial" panose="020B0604020202020204" pitchFamily="34" charset="0"/>
                <a:cs typeface="Arial" panose="020B0604020202020204" pitchFamily="34" charset="0"/>
              </a:rPr>
              <a:t> bilimbi L)</a:t>
            </a:r>
            <a:r>
              <a:rPr lang="en-US" sz="3200" dirty="0">
                <a:solidFill>
                  <a:srgbClr val="FF0000"/>
                </a:solidFill>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konsentrasi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sebesar</a:t>
            </a:r>
            <a:r>
              <a:rPr lang="en-US" sz="3200" dirty="0">
                <a:latin typeface="Arial" panose="020B0604020202020204" pitchFamily="34" charset="0"/>
                <a:cs typeface="Arial" panose="020B0604020202020204" pitchFamily="34" charset="0"/>
              </a:rPr>
              <a:t> 4%, 8%, 16% </a:t>
            </a:r>
            <a:r>
              <a:rPr lang="en-US" sz="3200" dirty="0" err="1">
                <a:latin typeface="Arial" panose="020B0604020202020204" pitchFamily="34" charset="0"/>
                <a:cs typeface="Arial" panose="020B0604020202020204" pitchFamily="34" charset="0"/>
              </a:rPr>
              <a:t>masing-masing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dipergunakan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untuk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merendam</a:t>
            </a:r>
            <a:r>
              <a:rPr lang="en-US" sz="3200" dirty="0">
                <a:latin typeface="Arial" panose="020B0604020202020204" pitchFamily="34" charset="0"/>
                <a:cs typeface="Arial" panose="020B0604020202020204" pitchFamily="34" charset="0"/>
              </a:rPr>
              <a:t> plat </a:t>
            </a:r>
            <a:r>
              <a:rPr lang="en-US" sz="3200" dirty="0" err="1">
                <a:latin typeface="Arial" panose="020B0604020202020204" pitchFamily="34" charset="0"/>
                <a:cs typeface="Arial" panose="020B0604020202020204" pitchFamily="34" charset="0"/>
              </a:rPr>
              <a:t>akrilik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selama</a:t>
            </a:r>
            <a:r>
              <a:rPr lang="en-US" sz="3200" dirty="0">
                <a:latin typeface="Arial" panose="020B0604020202020204" pitchFamily="34" charset="0"/>
                <a:cs typeface="Arial" panose="020B0604020202020204" pitchFamily="34" charset="0"/>
              </a:rPr>
              <a:t> 15 </a:t>
            </a:r>
            <a:r>
              <a:rPr lang="en-US" sz="3200" dirty="0" err="1">
                <a:latin typeface="Arial" panose="020B0604020202020204" pitchFamily="34" charset="0"/>
                <a:cs typeface="Arial" panose="020B0604020202020204" pitchFamily="34" charset="0"/>
              </a:rPr>
              <a:t>menit</a:t>
            </a:r>
            <a:r>
              <a:rPr lang="en-US" sz="3200" dirty="0">
                <a:latin typeface="Arial" panose="020B0604020202020204" pitchFamily="34" charset="0"/>
                <a:cs typeface="Arial" panose="020B0604020202020204" pitchFamily="34" charset="0"/>
              </a:rPr>
              <a:t>, 30 </a:t>
            </a:r>
            <a:r>
              <a:rPr lang="en-US" sz="3200" dirty="0" err="1">
                <a:latin typeface="Arial" panose="020B0604020202020204" pitchFamily="34" charset="0"/>
                <a:cs typeface="Arial" panose="020B0604020202020204" pitchFamily="34" charset="0"/>
              </a:rPr>
              <a:t>menit</a:t>
            </a:r>
            <a:r>
              <a:rPr lang="en-US" sz="3200" dirty="0">
                <a:latin typeface="Arial" panose="020B0604020202020204" pitchFamily="34" charset="0"/>
                <a:cs typeface="Arial" panose="020B0604020202020204" pitchFamily="34" charset="0"/>
              </a:rPr>
              <a:t>, 1 jam dan 8 jam</a:t>
            </a:r>
          </a:p>
          <a:p>
            <a:pPr marL="342900" lvl="0" indent="-342900" algn="just">
              <a:buFont typeface="+mj-lt"/>
              <a:buAutoNum type="arabicPeriod" startAt="3"/>
            </a:pPr>
            <a:r>
              <a:rPr lang="en-US" sz="3200" dirty="0" err="1">
                <a:solidFill>
                  <a:srgbClr val="FF0000"/>
                </a:solidFill>
                <a:latin typeface="Arial" panose="020B0604020202020204" pitchFamily="34" charset="0"/>
                <a:cs typeface="Arial" panose="020B0604020202020204" pitchFamily="34" charset="0"/>
              </a:rPr>
              <a:t>Ekstrak</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daun</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Belimbing</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wuluh</a:t>
            </a:r>
            <a:r>
              <a:rPr lang="en-US" sz="3200" dirty="0">
                <a:solidFill>
                  <a:srgbClr val="FF0000"/>
                </a:solidFill>
                <a:latin typeface="Arial" panose="020B0604020202020204" pitchFamily="34" charset="0"/>
                <a:cs typeface="Arial" panose="020B0604020202020204" pitchFamily="34" charset="0"/>
              </a:rPr>
              <a:t> </a:t>
            </a:r>
            <a:r>
              <a:rPr lang="en-US" sz="3200" i="1" dirty="0">
                <a:solidFill>
                  <a:srgbClr val="FF0000"/>
                </a:solidFill>
                <a:latin typeface="Arial" panose="020B0604020202020204" pitchFamily="34" charset="0"/>
                <a:cs typeface="Arial" panose="020B0604020202020204" pitchFamily="34" charset="0"/>
              </a:rPr>
              <a:t>(</a:t>
            </a:r>
            <a:r>
              <a:rPr lang="en-US" sz="3200" i="1" dirty="0" err="1">
                <a:solidFill>
                  <a:srgbClr val="FF0000"/>
                </a:solidFill>
                <a:latin typeface="Arial" panose="020B0604020202020204" pitchFamily="34" charset="0"/>
                <a:cs typeface="Arial" panose="020B0604020202020204" pitchFamily="34" charset="0"/>
              </a:rPr>
              <a:t>Averrhoa</a:t>
            </a:r>
            <a:r>
              <a:rPr lang="en-US" sz="3200" i="1" dirty="0">
                <a:solidFill>
                  <a:srgbClr val="FF0000"/>
                </a:solidFill>
                <a:latin typeface="Arial" panose="020B0604020202020204" pitchFamily="34" charset="0"/>
                <a:cs typeface="Arial" panose="020B0604020202020204" pitchFamily="34" charset="0"/>
              </a:rPr>
              <a:t> bilimbi L)</a:t>
            </a:r>
            <a:r>
              <a:rPr lang="en-US" sz="3200" i="1"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seperti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dalam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nomer</a:t>
            </a:r>
            <a:r>
              <a:rPr lang="en-US" sz="3200" dirty="0">
                <a:latin typeface="Arial" panose="020B0604020202020204" pitchFamily="34" charset="0"/>
                <a:cs typeface="Arial" panose="020B0604020202020204" pitchFamily="34" charset="0"/>
              </a:rPr>
              <a:t> 3, </a:t>
            </a:r>
            <a:r>
              <a:rPr lang="en-US" sz="3200" dirty="0" err="1">
                <a:latin typeface="Arial" panose="020B0604020202020204" pitchFamily="34" charset="0"/>
                <a:cs typeface="Arial" panose="020B0604020202020204" pitchFamily="34" charset="0"/>
              </a:rPr>
              <a:t>lebih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disukai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untuk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merendam</a:t>
            </a:r>
            <a:r>
              <a:rPr lang="en-US" sz="3200" dirty="0">
                <a:latin typeface="Arial" panose="020B0604020202020204" pitchFamily="34" charset="0"/>
                <a:cs typeface="Arial" panose="020B0604020202020204" pitchFamily="34" charset="0"/>
              </a:rPr>
              <a:t> plat </a:t>
            </a:r>
            <a:r>
              <a:rPr lang="en-US" sz="3200" dirty="0" err="1">
                <a:latin typeface="Arial" panose="020B0604020202020204" pitchFamily="34" charset="0"/>
                <a:cs typeface="Arial" panose="020B0604020202020204" pitchFamily="34" charset="0"/>
              </a:rPr>
              <a:t>akrilik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selama</a:t>
            </a:r>
            <a:r>
              <a:rPr lang="en-US" sz="3200" dirty="0">
                <a:latin typeface="Arial" panose="020B0604020202020204" pitchFamily="34" charset="0"/>
                <a:cs typeface="Arial" panose="020B0604020202020204" pitchFamily="34" charset="0"/>
              </a:rPr>
              <a:t> 8 jam.</a:t>
            </a:r>
          </a:p>
        </p:txBody>
      </p:sp>
    </p:spTree>
    <p:extLst>
      <p:ext uri="{BB962C8B-B14F-4D97-AF65-F5344CB8AC3E}">
        <p14:creationId xmlns:p14="http://schemas.microsoft.com/office/powerpoint/2010/main" val="3327340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95F9624-A8DC-4340-9A56-5FAD625BA0B6}" type="slidenum">
              <a:rPr lang="en-US"/>
              <a:pPr>
                <a:defRPr/>
              </a:pPr>
              <a:t>28</a:t>
            </a:fld>
            <a:endParaRPr lang="en-US"/>
          </a:p>
        </p:txBody>
      </p:sp>
      <p:sp>
        <p:nvSpPr>
          <p:cNvPr id="114690" name="Rectangle 2"/>
          <p:cNvSpPr>
            <a:spLocks noGrp="1" noChangeArrowheads="1"/>
          </p:cNvSpPr>
          <p:nvPr>
            <p:ph type="title"/>
          </p:nvPr>
        </p:nvSpPr>
        <p:spPr>
          <a:xfrm>
            <a:off x="1563757" y="304800"/>
            <a:ext cx="7593495" cy="769938"/>
          </a:xfrm>
          <a:noFill/>
        </p:spPr>
        <p:txBody>
          <a:bodyPr vert="horz" lIns="92075" tIns="46038" rIns="92075" bIns="46038" rtlCol="0" anchor="b" anchorCtr="0">
            <a:normAutofit fontScale="90000"/>
          </a:bodyPr>
          <a:lstStyle/>
          <a:p>
            <a:pPr eaLnBrk="1" hangingPunct="1">
              <a:defRPr/>
            </a:pPr>
            <a:r>
              <a:rPr lang="en-US" dirty="0" err="1">
                <a:solidFill>
                  <a:schemeClr val="tx1"/>
                </a:solidFill>
                <a:latin typeface="Arial" panose="020B0604020202020204" pitchFamily="34" charset="0"/>
                <a:cs typeface="Arial" panose="020B0604020202020204" pitchFamily="34" charset="0"/>
              </a:rPr>
              <a:t>Rambu-rambu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Penulisan</a:t>
            </a:r>
            <a:r>
              <a:rPr lang="en-US" dirty="0">
                <a:solidFill>
                  <a:schemeClr val="tx1"/>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a:t>
            </a:r>
            <a:r>
              <a:rPr lang="en-US" dirty="0" err="1">
                <a:solidFill>
                  <a:schemeClr val="tx1"/>
                </a:solidFill>
                <a:latin typeface="Arial" panose="020B0604020202020204" pitchFamily="34" charset="0"/>
                <a:cs typeface="Arial" panose="020B0604020202020204" pitchFamily="34" charset="0"/>
              </a:rPr>
              <a:t>laim</a:t>
            </a:r>
            <a:endParaRPr lang="en-US" dirty="0">
              <a:solidFill>
                <a:schemeClr val="tx1"/>
              </a:solidFill>
              <a:latin typeface="Arial" panose="020B0604020202020204" pitchFamily="34" charset="0"/>
              <a:cs typeface="Arial" panose="020B0604020202020204" pitchFamily="34" charset="0"/>
            </a:endParaRPr>
          </a:p>
        </p:txBody>
      </p:sp>
      <p:sp>
        <p:nvSpPr>
          <p:cNvPr id="114691" name="Rectangle 3"/>
          <p:cNvSpPr>
            <a:spLocks noGrp="1" noChangeArrowheads="1"/>
          </p:cNvSpPr>
          <p:nvPr>
            <p:ph type="body" idx="1"/>
          </p:nvPr>
        </p:nvSpPr>
        <p:spPr>
          <a:xfrm>
            <a:off x="0" y="1484314"/>
            <a:ext cx="11521440" cy="4078287"/>
          </a:xfrm>
          <a:noFill/>
        </p:spPr>
        <p:txBody>
          <a:bodyPr vert="horz" lIns="92075" tIns="46038" rIns="92075" bIns="46038" rtlCol="0">
            <a:noAutofit/>
          </a:bodyPr>
          <a:lstStyle/>
          <a:p>
            <a:pPr marL="1066800" lvl="1" indent="-609600">
              <a:defRPr/>
            </a:pPr>
            <a:r>
              <a:rPr lang="en-US" sz="3600" dirty="0" err="1">
                <a:latin typeface="Arial" panose="020B0604020202020204" pitchFamily="34" charset="0"/>
                <a:cs typeface="Arial" panose="020B0604020202020204" pitchFamily="34" charset="0"/>
              </a:rPr>
              <a:t>Klaim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tidak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boleh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berisi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gambar</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atau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grafik</a:t>
            </a:r>
            <a:r>
              <a:rPr lang="en-US" sz="3600" dirty="0">
                <a:latin typeface="Arial" panose="020B0604020202020204" pitchFamily="34" charset="0"/>
                <a:cs typeface="Arial" panose="020B0604020202020204" pitchFamily="34" charset="0"/>
              </a:rPr>
              <a:t>,</a:t>
            </a:r>
          </a:p>
          <a:p>
            <a:pPr marL="1066800" lvl="1" indent="-609600">
              <a:defRPr/>
            </a:pPr>
            <a:r>
              <a:rPr lang="en-US" sz="3600" dirty="0" err="1">
                <a:latin typeface="Arial" panose="020B0604020202020204" pitchFamily="34" charset="0"/>
                <a:cs typeface="Arial" panose="020B0604020202020204" pitchFamily="34" charset="0"/>
              </a:rPr>
              <a:t>Klaim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boleh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memuat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tabel</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rumus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kimia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dan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atau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rumus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matematika</a:t>
            </a:r>
            <a:r>
              <a:rPr lang="en-US" sz="3600" dirty="0">
                <a:latin typeface="Arial" panose="020B0604020202020204" pitchFamily="34" charset="0"/>
                <a:cs typeface="Arial" panose="020B0604020202020204" pitchFamily="34" charset="0"/>
              </a:rPr>
              <a:t>.</a:t>
            </a:r>
          </a:p>
          <a:p>
            <a:pPr marL="1066800" lvl="1" indent="-609600">
              <a:defRPr/>
            </a:pPr>
            <a:r>
              <a:rPr lang="en-US" sz="3600" dirty="0" err="1">
                <a:latin typeface="Arial" panose="020B0604020202020204" pitchFamily="34" charset="0"/>
                <a:cs typeface="Arial" panose="020B0604020202020204" pitchFamily="34" charset="0"/>
              </a:rPr>
              <a:t>Dapat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ditambahkan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tanda-tanda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baik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berupa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huruf</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atau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angka</a:t>
            </a:r>
            <a:r>
              <a:rPr lang="en-US" sz="3600" dirty="0">
                <a:latin typeface="Arial" panose="020B0604020202020204" pitchFamily="34" charset="0"/>
                <a:cs typeface="Arial" panose="020B0604020202020204" pitchFamily="34" charset="0"/>
              </a:rPr>
              <a:t> yang </a:t>
            </a:r>
            <a:r>
              <a:rPr lang="en-US" sz="3600" dirty="0" err="1">
                <a:latin typeface="Arial" panose="020B0604020202020204" pitchFamily="34" charset="0"/>
                <a:cs typeface="Arial" panose="020B0604020202020204" pitchFamily="34" charset="0"/>
              </a:rPr>
              <a:t>mengacu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pada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gambar</a:t>
            </a:r>
            <a:r>
              <a:rPr lang="en-US" sz="3600" dirty="0">
                <a:latin typeface="Arial" panose="020B0604020202020204" pitchFamily="34" charset="0"/>
                <a:cs typeface="Arial" panose="020B0604020202020204" pitchFamily="34" charset="0"/>
              </a:rPr>
              <a:t> yang </a:t>
            </a:r>
            <a:r>
              <a:rPr lang="en-US" sz="3600" dirty="0" err="1">
                <a:latin typeface="Arial" panose="020B0604020202020204" pitchFamily="34" charset="0"/>
                <a:cs typeface="Arial" panose="020B0604020202020204" pitchFamily="34" charset="0"/>
              </a:rPr>
              <a:t>ditulis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secara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seragam</a:t>
            </a:r>
            <a:r>
              <a:rPr lang="en-US" sz="3600" dirty="0">
                <a:latin typeface="Arial" panose="020B0604020202020204" pitchFamily="34" charset="0"/>
                <a:cs typeface="Arial" panose="020B0604020202020204" pitchFamily="34" charset="0"/>
              </a:rPr>
              <a:t> di </a:t>
            </a:r>
            <a:r>
              <a:rPr lang="en-US" sz="3600" dirty="0" err="1">
                <a:latin typeface="Arial" panose="020B0604020202020204" pitchFamily="34" charset="0"/>
                <a:cs typeface="Arial" panose="020B0604020202020204" pitchFamily="34" charset="0"/>
              </a:rPr>
              <a:t>antara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tanda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kurung</a:t>
            </a:r>
            <a:r>
              <a:rPr lang="en-US" sz="3600" dirty="0">
                <a:latin typeface="Arial" panose="020B0604020202020204" pitchFamily="34" charset="0"/>
                <a:cs typeface="Arial" panose="020B0604020202020204" pitchFamily="34" charset="0"/>
              </a:rPr>
              <a:t> (</a:t>
            </a:r>
            <a:r>
              <a:rPr lang="en-US" sz="3600" i="1" dirty="0">
                <a:latin typeface="Arial" panose="020B0604020202020204" pitchFamily="34" charset="0"/>
                <a:cs typeface="Arial" panose="020B0604020202020204" pitchFamily="34" charset="0"/>
              </a:rPr>
              <a:t> </a:t>
            </a:r>
            <a:r>
              <a:rPr lang="en-US" sz="3600" i="1" dirty="0" err="1">
                <a:latin typeface="Arial" panose="020B0604020202020204" pitchFamily="34" charset="0"/>
                <a:cs typeface="Arial" panose="020B0604020202020204" pitchFamily="34" charset="0"/>
              </a:rPr>
              <a:t>jika</a:t>
            </a:r>
            <a:r>
              <a:rPr lang="en-US" sz="3600" i="1" dirty="0">
                <a:latin typeface="Arial" panose="020B0604020202020204" pitchFamily="34" charset="0"/>
                <a:cs typeface="Arial" panose="020B0604020202020204" pitchFamily="34" charset="0"/>
              </a:rPr>
              <a:t> </a:t>
            </a:r>
            <a:r>
              <a:rPr lang="en-US" sz="3600" i="1" dirty="0" err="1">
                <a:latin typeface="Arial" panose="020B0604020202020204" pitchFamily="34" charset="0"/>
                <a:cs typeface="Arial" panose="020B0604020202020204" pitchFamily="34" charset="0"/>
              </a:rPr>
              <a:t>permohonan</a:t>
            </a:r>
            <a:r>
              <a:rPr lang="en-US" sz="3600" i="1" dirty="0">
                <a:latin typeface="Arial" panose="020B0604020202020204" pitchFamily="34" charset="0"/>
                <a:cs typeface="Arial" panose="020B0604020202020204" pitchFamily="34" charset="0"/>
              </a:rPr>
              <a:t> </a:t>
            </a:r>
            <a:r>
              <a:rPr lang="en-US" sz="3600" i="1" dirty="0" err="1">
                <a:latin typeface="Arial" panose="020B0604020202020204" pitchFamily="34" charset="0"/>
                <a:cs typeface="Arial" panose="020B0604020202020204" pitchFamily="34" charset="0"/>
              </a:rPr>
              <a:t>disertakan</a:t>
            </a:r>
            <a:r>
              <a:rPr lang="en-US" sz="3600" i="1" dirty="0">
                <a:latin typeface="Arial" panose="020B0604020202020204" pitchFamily="34" charset="0"/>
                <a:cs typeface="Arial" panose="020B0604020202020204" pitchFamily="34" charset="0"/>
              </a:rPr>
              <a:t> </a:t>
            </a:r>
            <a:r>
              <a:rPr lang="en-US" sz="3600" i="1" dirty="0" err="1">
                <a:latin typeface="Arial" panose="020B0604020202020204" pitchFamily="34" charset="0"/>
                <a:cs typeface="Arial" panose="020B0604020202020204" pitchFamily="34" charset="0"/>
              </a:rPr>
              <a:t>gambar</a:t>
            </a:r>
            <a:r>
              <a:rPr lang="en-US" sz="3600"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74109786"/>
      </p:ext>
    </p:extLst>
  </p:cSld>
  <p:clrMapOvr>
    <a:masterClrMapping/>
  </p:clrMapOvr>
  <p:transition spd="med" advClick="0">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strips(downLeft)">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strips(downLeft)">
                                      <p:cBhvr>
                                        <p:cTn id="12" dur="5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strips(downLeft)">
                                      <p:cBhvr>
                                        <p:cTn id="17" dur="5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bldLvl="5"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533400" y="1232455"/>
            <a:ext cx="11221278" cy="5139315"/>
          </a:xfrm>
        </p:spPr>
        <p:txBody>
          <a:bodyPr>
            <a:normAutofit/>
          </a:bodyPr>
          <a:lstStyle/>
          <a:p>
            <a:pPr marL="0" indent="0" algn="just">
              <a:lnSpc>
                <a:spcPct val="80000"/>
              </a:lnSpc>
              <a:buClr>
                <a:srgbClr val="996633"/>
              </a:buClr>
              <a:buNone/>
              <a:defRPr/>
            </a:pPr>
            <a:r>
              <a:rPr lang="en-US" sz="3600" dirty="0" err="1">
                <a:latin typeface="Arial" panose="020B0604020202020204" pitchFamily="34" charset="0"/>
                <a:cs typeface="Arial" panose="020B0604020202020204" pitchFamily="34" charset="0"/>
              </a:rPr>
              <a:t>Invensi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tidak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mampu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didefinisikan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atau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dibatasi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secara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tepat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sehingga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perlindungan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yg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diinginkan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terlalu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luas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atau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menjadi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tidak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jelas</a:t>
            </a:r>
            <a:r>
              <a:rPr lang="en-US" sz="3600" dirty="0">
                <a:latin typeface="Arial" panose="020B0604020202020204" pitchFamily="34" charset="0"/>
                <a:cs typeface="Arial" panose="020B0604020202020204" pitchFamily="34" charset="0"/>
              </a:rPr>
              <a:t>.</a:t>
            </a:r>
          </a:p>
        </p:txBody>
      </p:sp>
      <p:sp>
        <p:nvSpPr>
          <p:cNvPr id="4" name="Rectangle 3"/>
          <p:cNvSpPr txBox="1">
            <a:spLocks noChangeArrowheads="1"/>
          </p:cNvSpPr>
          <p:nvPr/>
        </p:nvSpPr>
        <p:spPr>
          <a:xfrm>
            <a:off x="371061" y="2991678"/>
            <a:ext cx="11383617" cy="37271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Tx/>
              <a:buAutoNum type="arabicPeriod"/>
              <a:defRPr/>
            </a:pPr>
            <a:r>
              <a:rPr lang="en-US" sz="3200" dirty="0" err="1">
                <a:latin typeface="Arial" panose="020B0604020202020204" pitchFamily="34" charset="0"/>
                <a:cs typeface="Arial" panose="020B0604020202020204" pitchFamily="34" charset="0"/>
              </a:rPr>
              <a:t>Kalimat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negatif</a:t>
            </a:r>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kecuali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bukan</a:t>
            </a:r>
            <a:r>
              <a:rPr lang="en-US" sz="3200" dirty="0">
                <a:latin typeface="Arial" panose="020B0604020202020204" pitchFamily="34" charset="0"/>
                <a:cs typeface="Arial" panose="020B0604020202020204" pitchFamily="34" charset="0"/>
              </a:rPr>
              <a:t>”</a:t>
            </a:r>
          </a:p>
          <a:p>
            <a:pPr marL="609600" indent="-609600">
              <a:buFont typeface="Arial" panose="020B0604020202020204" pitchFamily="34" charset="0"/>
              <a:buNone/>
              <a:defRPr/>
            </a:pP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contoh</a:t>
            </a:r>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Suatu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terbuat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bahan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bukan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plastik</a:t>
            </a:r>
            <a:r>
              <a:rPr lang="en-US" sz="3200" dirty="0">
                <a:latin typeface="Arial" panose="020B0604020202020204" pitchFamily="34" charset="0"/>
                <a:cs typeface="Arial" panose="020B0604020202020204" pitchFamily="34" charset="0"/>
              </a:rPr>
              <a:t>.</a:t>
            </a:r>
          </a:p>
          <a:p>
            <a:pPr marL="609600" indent="-609600">
              <a:buFontTx/>
              <a:buAutoNum type="arabicPeriod" startAt="2"/>
              <a:defRPr/>
            </a:pPr>
            <a:r>
              <a:rPr lang="en-US" sz="3200" dirty="0" err="1">
                <a:latin typeface="Arial" panose="020B0604020202020204" pitchFamily="34" charset="0"/>
                <a:cs typeface="Arial" panose="020B0604020202020204" pitchFamily="34" charset="0"/>
              </a:rPr>
              <a:t>Kisaran</a:t>
            </a:r>
            <a:r>
              <a:rPr lang="en-US" sz="3200" dirty="0">
                <a:latin typeface="Arial" panose="020B0604020202020204" pitchFamily="34" charset="0"/>
                <a:cs typeface="Arial" panose="020B0604020202020204" pitchFamily="34" charset="0"/>
              </a:rPr>
              <a:t> (range) </a:t>
            </a:r>
            <a:r>
              <a:rPr lang="en-US" sz="3200" dirty="0" err="1">
                <a:latin typeface="Arial" panose="020B0604020202020204" pitchFamily="34" charset="0"/>
                <a:cs typeface="Arial" panose="020B0604020202020204" pitchFamily="34" charset="0"/>
              </a:rPr>
              <a:t>numerik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dgn</a:t>
            </a:r>
            <a:r>
              <a:rPr lang="en-US" sz="3200" dirty="0">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tanpa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bawah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contoh</a:t>
            </a:r>
            <a:r>
              <a:rPr lang="en-US" sz="3200" dirty="0">
                <a:latin typeface="Arial" panose="020B0604020202020204" pitchFamily="34" charset="0"/>
                <a:cs typeface="Arial" panose="020B0604020202020204" pitchFamily="34" charset="0"/>
              </a:rPr>
              <a:t> :</a:t>
            </a:r>
          </a:p>
          <a:p>
            <a:pPr marL="609600" indent="-609600">
              <a:buFont typeface="Arial" panose="020B0604020202020204" pitchFamily="34" charset="0"/>
              <a:buNone/>
              <a:defRPr/>
            </a:pPr>
            <a:r>
              <a:rPr lang="en-US" sz="3200" dirty="0">
                <a:latin typeface="Arial" panose="020B0604020202020204" pitchFamily="34" charset="0"/>
                <a:cs typeface="Arial" panose="020B0604020202020204" pitchFamily="34" charset="0"/>
              </a:rPr>
              <a:t>			</a:t>
            </a:r>
            <a:r>
              <a:rPr lang="id-ID" sz="3200" dirty="0">
                <a:latin typeface="Arial" panose="020B0604020202020204" pitchFamily="34" charset="0"/>
                <a:cs typeface="Arial" panose="020B0604020202020204" pitchFamily="34" charset="0"/>
              </a:rPr>
              <a:t>.....s</a:t>
            </a:r>
            <a:r>
              <a:rPr lang="en-US" sz="3200" dirty="0" err="1">
                <a:latin typeface="Arial" panose="020B0604020202020204" pitchFamily="34" charset="0"/>
                <a:cs typeface="Arial" panose="020B0604020202020204" pitchFamily="34" charset="0"/>
              </a:rPr>
              <a:t>uhu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kurang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20°C</a:t>
            </a:r>
          </a:p>
          <a:p>
            <a:pPr marL="609600" indent="-609600">
              <a:buFont typeface="Arial" panose="020B0604020202020204" pitchFamily="34" charset="0"/>
              <a:buNone/>
              <a:defRPr/>
            </a:pPr>
            <a:r>
              <a:rPr lang="en-US" sz="3200" dirty="0">
                <a:latin typeface="Arial" panose="020B0604020202020204" pitchFamily="34" charset="0"/>
                <a:cs typeface="Arial" panose="020B0604020202020204" pitchFamily="34" charset="0"/>
              </a:rPr>
              <a:t>		 	</a:t>
            </a:r>
            <a:r>
              <a:rPr lang="id-ID" sz="3200" dirty="0">
                <a:latin typeface="Arial" panose="020B0604020202020204" pitchFamily="34" charset="0"/>
                <a:cs typeface="Arial" panose="020B0604020202020204" pitchFamily="34" charset="0"/>
              </a:rPr>
              <a:t>.....s</a:t>
            </a:r>
            <a:r>
              <a:rPr lang="en-US" sz="3200" dirty="0" err="1">
                <a:latin typeface="Arial" panose="020B0604020202020204" pitchFamily="34" charset="0"/>
                <a:cs typeface="Arial" panose="020B0604020202020204" pitchFamily="34" charset="0"/>
              </a:rPr>
              <a:t>uhu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lebih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80°C</a:t>
            </a:r>
            <a:endParaRPr lang="id-ID" sz="3200" dirty="0">
              <a:latin typeface="Arial" panose="020B0604020202020204" pitchFamily="34" charset="0"/>
              <a:cs typeface="Arial" panose="020B0604020202020204" pitchFamily="34" charset="0"/>
            </a:endParaRPr>
          </a:p>
        </p:txBody>
      </p:sp>
      <p:sp>
        <p:nvSpPr>
          <p:cNvPr id="2" name="TextBox 1"/>
          <p:cNvSpPr txBox="1"/>
          <p:nvPr/>
        </p:nvSpPr>
        <p:spPr>
          <a:xfrm>
            <a:off x="1169505" y="291548"/>
            <a:ext cx="11115261"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HARUS </a:t>
            </a:r>
            <a:r>
              <a:rPr lang="id-ID"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DIHINDARKAN  UNCLEAR-RELATIF</a:t>
            </a:r>
          </a:p>
        </p:txBody>
      </p:sp>
    </p:spTree>
    <p:extLst>
      <p:ext uri="{BB962C8B-B14F-4D97-AF65-F5344CB8AC3E}">
        <p14:creationId xmlns:p14="http://schemas.microsoft.com/office/powerpoint/2010/main" val="243622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2589"/>
            <a:ext cx="12192000" cy="719138"/>
          </a:xfrm>
          <a:noFill/>
        </p:spPr>
        <p:txBody>
          <a:bodyPr>
            <a:normAutofit/>
          </a:bodyPr>
          <a:lstStyle/>
          <a:p>
            <a:pPr algn="ctr"/>
            <a:r>
              <a:rPr lang="en-US" sz="4000" dirty="0">
                <a:latin typeface="Arial" panose="020B0604020202020204" pitchFamily="34" charset="0"/>
                <a:cs typeface="Arial" panose="020B0604020202020204" pitchFamily="34" charset="0"/>
              </a:rPr>
              <a:t>SISTEMATIKA DOKUMEN SPESIFIKASI PATEN</a:t>
            </a:r>
          </a:p>
        </p:txBody>
      </p:sp>
      <p:sp>
        <p:nvSpPr>
          <p:cNvPr id="3" name="Content Placeholder 2"/>
          <p:cNvSpPr>
            <a:spLocks noGrp="1"/>
          </p:cNvSpPr>
          <p:nvPr>
            <p:ph idx="1"/>
          </p:nvPr>
        </p:nvSpPr>
        <p:spPr>
          <a:xfrm>
            <a:off x="838199" y="1128940"/>
            <a:ext cx="10515600" cy="4351338"/>
          </a:xfrm>
        </p:spPr>
        <p:txBody>
          <a:bodyPr>
            <a:noAutofit/>
          </a:bodyPr>
          <a:lstStyle/>
          <a:p>
            <a:pPr marL="514350" indent="-514350">
              <a:buFont typeface="+mj-lt"/>
              <a:buAutoNum type="arabicPeriod"/>
            </a:pPr>
            <a:r>
              <a:rPr lang="en-US" sz="3200" dirty="0" err="1">
                <a:latin typeface="Arial" panose="020B0604020202020204" pitchFamily="34" charset="0"/>
                <a:cs typeface="Arial" panose="020B0604020202020204" pitchFamily="34" charset="0"/>
              </a:rPr>
              <a:t>Judul</a:t>
            </a:r>
            <a:endParaRPr lang="en-US" sz="3200" dirty="0">
              <a:latin typeface="Arial" panose="020B0604020202020204" pitchFamily="34" charset="0"/>
              <a:cs typeface="Arial" panose="020B0604020202020204" pitchFamily="34" charset="0"/>
            </a:endParaRPr>
          </a:p>
          <a:p>
            <a:pPr marL="514350" indent="-514350">
              <a:buFont typeface="+mj-lt"/>
              <a:buAutoNum type="arabicPeriod"/>
            </a:pPr>
            <a:r>
              <a:rPr lang="en-US" sz="3200" dirty="0" err="1">
                <a:latin typeface="Arial" panose="020B0604020202020204" pitchFamily="34" charset="0"/>
                <a:cs typeface="Arial" panose="020B0604020202020204" pitchFamily="34" charset="0"/>
              </a:rPr>
              <a:t>Bidang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Teknik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endParaRPr lang="en-US" sz="3200" dirty="0">
              <a:latin typeface="Arial" panose="020B0604020202020204" pitchFamily="34" charset="0"/>
              <a:cs typeface="Arial" panose="020B0604020202020204" pitchFamily="34" charset="0"/>
            </a:endParaRPr>
          </a:p>
          <a:p>
            <a:pPr marL="514350" indent="-514350">
              <a:buFont typeface="+mj-lt"/>
              <a:buAutoNum type="arabicPeriod"/>
            </a:pPr>
            <a:r>
              <a:rPr lang="en-US" sz="3200" dirty="0" err="1">
                <a:latin typeface="Arial" panose="020B0604020202020204" pitchFamily="34" charset="0"/>
                <a:cs typeface="Arial" panose="020B0604020202020204" pitchFamily="34" charset="0"/>
              </a:rPr>
              <a:t>Latar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Belakang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endParaRPr lang="en-US" sz="3200" dirty="0">
              <a:latin typeface="Arial" panose="020B0604020202020204" pitchFamily="34" charset="0"/>
              <a:cs typeface="Arial" panose="020B0604020202020204" pitchFamily="34" charset="0"/>
            </a:endParaRPr>
          </a:p>
          <a:p>
            <a:pPr marL="514350" indent="-514350">
              <a:buFont typeface="+mj-lt"/>
              <a:buAutoNum type="arabicPeriod"/>
            </a:pPr>
            <a:r>
              <a:rPr lang="en-US" sz="3200" dirty="0" err="1">
                <a:latin typeface="Arial" panose="020B0604020202020204" pitchFamily="34" charset="0"/>
                <a:cs typeface="Arial" panose="020B0604020202020204" pitchFamily="34" charset="0"/>
              </a:rPr>
              <a:t>Uraian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Singkat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Ringkasan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r>
              <a:rPr lang="en-US" sz="3200" dirty="0">
                <a:latin typeface="Arial" panose="020B0604020202020204" pitchFamily="34" charset="0"/>
                <a:cs typeface="Arial" panose="020B0604020202020204" pitchFamily="34" charset="0"/>
              </a:rPr>
              <a:t>)</a:t>
            </a:r>
          </a:p>
          <a:p>
            <a:pPr marL="514350" indent="-514350">
              <a:buFont typeface="+mj-lt"/>
              <a:buAutoNum type="arabicPeriod"/>
            </a:pPr>
            <a:r>
              <a:rPr lang="en-US" sz="3200" dirty="0" err="1">
                <a:latin typeface="Arial" panose="020B0604020202020204" pitchFamily="34" charset="0"/>
                <a:cs typeface="Arial" panose="020B0604020202020204" pitchFamily="34" charset="0"/>
              </a:rPr>
              <a:t>Uraian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Singkat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Gambar</a:t>
            </a:r>
            <a:endParaRPr lang="en-US" sz="3200" dirty="0">
              <a:latin typeface="Arial" panose="020B0604020202020204" pitchFamily="34" charset="0"/>
              <a:cs typeface="Arial" panose="020B0604020202020204" pitchFamily="34" charset="0"/>
            </a:endParaRPr>
          </a:p>
          <a:p>
            <a:pPr marL="514350" indent="-514350">
              <a:buFont typeface="+mj-lt"/>
              <a:buAutoNum type="arabicPeriod"/>
            </a:pPr>
            <a:r>
              <a:rPr lang="en-US" sz="3200" dirty="0" err="1">
                <a:latin typeface="Arial" panose="020B0604020202020204" pitchFamily="34" charset="0"/>
                <a:cs typeface="Arial" panose="020B0604020202020204" pitchFamily="34" charset="0"/>
              </a:rPr>
              <a:t>Uraian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Lengkap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endParaRPr lang="en-US" sz="3200" dirty="0">
              <a:latin typeface="Arial" panose="020B0604020202020204" pitchFamily="34" charset="0"/>
              <a:cs typeface="Arial" panose="020B0604020202020204" pitchFamily="34" charset="0"/>
            </a:endParaRPr>
          </a:p>
          <a:p>
            <a:pPr marL="514350" indent="-514350">
              <a:buFont typeface="+mj-lt"/>
              <a:buAutoNum type="arabicPeriod"/>
            </a:pPr>
            <a:r>
              <a:rPr lang="en-US" sz="3200" dirty="0" err="1">
                <a:latin typeface="Arial" panose="020B0604020202020204" pitchFamily="34" charset="0"/>
                <a:cs typeface="Arial" panose="020B0604020202020204" pitchFamily="34" charset="0"/>
              </a:rPr>
              <a:t>Klaim</a:t>
            </a:r>
            <a:endParaRPr lang="en-US" sz="3200" dirty="0">
              <a:latin typeface="Arial" panose="020B0604020202020204" pitchFamily="34" charset="0"/>
              <a:cs typeface="Arial" panose="020B0604020202020204" pitchFamily="34" charset="0"/>
            </a:endParaRPr>
          </a:p>
          <a:p>
            <a:pPr marL="514350" indent="-514350">
              <a:buFont typeface="+mj-lt"/>
              <a:buAutoNum type="arabicPeriod"/>
            </a:pPr>
            <a:r>
              <a:rPr lang="en-US" sz="3200" dirty="0" err="1">
                <a:latin typeface="Arial" panose="020B0604020202020204" pitchFamily="34" charset="0"/>
                <a:cs typeface="Arial" panose="020B0604020202020204" pitchFamily="34" charset="0"/>
              </a:rPr>
              <a:t>Abstrak</a:t>
            </a:r>
            <a:endParaRPr lang="en-US" sz="3200" dirty="0">
              <a:latin typeface="Arial" panose="020B0604020202020204" pitchFamily="34" charset="0"/>
              <a:cs typeface="Arial" panose="020B0604020202020204" pitchFamily="34" charset="0"/>
            </a:endParaRPr>
          </a:p>
          <a:p>
            <a:pPr marL="514350" indent="-514350">
              <a:buFont typeface="+mj-lt"/>
              <a:buAutoNum type="arabicPeriod"/>
            </a:pPr>
            <a:r>
              <a:rPr lang="en-US" sz="3200" dirty="0" err="1">
                <a:latin typeface="Arial" panose="020B0604020202020204" pitchFamily="34" charset="0"/>
                <a:cs typeface="Arial" panose="020B0604020202020204" pitchFamily="34" charset="0"/>
              </a:rPr>
              <a:t>Gambar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bila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ada</a:t>
            </a:r>
            <a:r>
              <a:rPr lang="en-US" sz="3200" dirty="0">
                <a:latin typeface="Arial" panose="020B0604020202020204" pitchFamily="34" charset="0"/>
                <a:cs typeface="Arial" panose="020B0604020202020204" pitchFamily="34" charset="0"/>
              </a:rPr>
              <a:t>)</a:t>
            </a:r>
          </a:p>
          <a:p>
            <a:pPr marL="514350" indent="-514350">
              <a:buFont typeface="+mj-lt"/>
              <a:buAutoNum type="arabicPeriod"/>
            </a:pPr>
            <a:endParaRPr lang="en-US"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7474441-AEBD-41FB-9DC1-3EEBAAC1758D}"/>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859657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624840" y="1040300"/>
            <a:ext cx="10321456" cy="3657600"/>
          </a:xfrm>
        </p:spPr>
        <p:txBody>
          <a:bodyPr>
            <a:noAutofit/>
          </a:bodyPr>
          <a:lstStyle/>
          <a:p>
            <a:pPr eaLnBrk="1" hangingPunct="1">
              <a:lnSpc>
                <a:spcPct val="80000"/>
              </a:lnSpc>
              <a:buFont typeface="Wingdings" pitchFamily="2" charset="2"/>
              <a:buNone/>
              <a:defRPr/>
            </a:pPr>
            <a:r>
              <a:rPr lang="en-US" sz="3600" dirty="0">
                <a:latin typeface="Arial" panose="020B0604020202020204" pitchFamily="34" charset="0"/>
                <a:cs typeface="Arial" panose="020B0604020202020204" pitchFamily="34" charset="0"/>
              </a:rPr>
              <a:t>3. </a:t>
            </a:r>
            <a:r>
              <a:rPr lang="en-US" sz="3600" dirty="0" err="1">
                <a:latin typeface="Arial" panose="020B0604020202020204" pitchFamily="34" charset="0"/>
                <a:cs typeface="Arial" panose="020B0604020202020204" pitchFamily="34" charset="0"/>
              </a:rPr>
              <a:t>Perbandingan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tidak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jelas</a:t>
            </a:r>
            <a:r>
              <a:rPr lang="en-US" sz="3600" dirty="0">
                <a:latin typeface="Arial" panose="020B0604020202020204" pitchFamily="34" charset="0"/>
                <a:cs typeface="Arial" panose="020B0604020202020204" pitchFamily="34" charset="0"/>
              </a:rPr>
              <a:t>.</a:t>
            </a:r>
          </a:p>
          <a:p>
            <a:pPr eaLnBrk="1" hangingPunct="1">
              <a:lnSpc>
                <a:spcPct val="80000"/>
              </a:lnSpc>
              <a:buFont typeface="Wingdings" pitchFamily="2" charset="2"/>
              <a:buNone/>
              <a:defRPr/>
            </a:pPr>
            <a:r>
              <a:rPr lang="en-US" sz="3600" dirty="0">
                <a:latin typeface="Arial" panose="020B0604020202020204" pitchFamily="34" charset="0"/>
                <a:cs typeface="Arial" panose="020B0604020202020204" pitchFamily="34" charset="0"/>
              </a:rPr>
              <a:t>  </a:t>
            </a:r>
            <a:r>
              <a:rPr lang="id-ID" sz="3600" dirty="0">
                <a:latin typeface="Arial" panose="020B0604020202020204" pitchFamily="34" charset="0"/>
                <a:cs typeface="Arial" panose="020B0604020202020204" pitchFamily="34" charset="0"/>
              </a:rPr>
              <a:t> - ........yan</a:t>
            </a:r>
            <a:r>
              <a:rPr lang="en-US" sz="3600" dirty="0">
                <a:latin typeface="Arial" panose="020B0604020202020204" pitchFamily="34" charset="0"/>
                <a:cs typeface="Arial" panose="020B0604020202020204" pitchFamily="34" charset="0"/>
              </a:rPr>
              <a:t>g </a:t>
            </a:r>
            <a:r>
              <a:rPr lang="en-US" sz="3600" dirty="0" err="1">
                <a:latin typeface="Arial" panose="020B0604020202020204" pitchFamily="34" charset="0"/>
                <a:cs typeface="Arial" panose="020B0604020202020204" pitchFamily="34" charset="0"/>
              </a:rPr>
              <a:t>lebih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tebal</a:t>
            </a:r>
            <a:r>
              <a:rPr lang="id-ID" sz="3600" dirty="0">
                <a:latin typeface="Arial" panose="020B0604020202020204" pitchFamily="34" charset="0"/>
                <a:cs typeface="Arial" panose="020B0604020202020204" pitchFamily="34" charset="0"/>
              </a:rPr>
              <a:t>. </a:t>
            </a:r>
          </a:p>
          <a:p>
            <a:pPr eaLnBrk="1" hangingPunct="1">
              <a:lnSpc>
                <a:spcPct val="80000"/>
              </a:lnSpc>
              <a:buFont typeface="Wingdings" pitchFamily="2" charset="2"/>
              <a:buNone/>
              <a:defRPr/>
            </a:pPr>
            <a:r>
              <a:rPr lang="id-ID" sz="3600" dirty="0">
                <a:latin typeface="Arial" panose="020B0604020202020204" pitchFamily="34" charset="0"/>
                <a:cs typeface="Arial" panose="020B0604020202020204" pitchFamily="34" charset="0"/>
              </a:rPr>
              <a:t>	- .......</a:t>
            </a:r>
            <a:r>
              <a:rPr lang="en-US" sz="3600" dirty="0">
                <a:latin typeface="Arial" panose="020B0604020202020204" pitchFamily="34" charset="0"/>
                <a:cs typeface="Arial" panose="020B0604020202020204" pitchFamily="34" charset="0"/>
              </a:rPr>
              <a:t> yang </a:t>
            </a:r>
            <a:r>
              <a:rPr lang="en-US" sz="3600" dirty="0" err="1">
                <a:latin typeface="Arial" panose="020B0604020202020204" pitchFamily="34" charset="0"/>
                <a:cs typeface="Arial" panose="020B0604020202020204" pitchFamily="34" charset="0"/>
              </a:rPr>
              <a:t>lebih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kuat</a:t>
            </a:r>
            <a:r>
              <a:rPr lang="id-ID" sz="3600" dirty="0">
                <a:latin typeface="Arial" panose="020B0604020202020204" pitchFamily="34" charset="0"/>
                <a:cs typeface="Arial" panose="020B0604020202020204" pitchFamily="34" charset="0"/>
              </a:rPr>
              <a:t>.</a:t>
            </a:r>
          </a:p>
          <a:p>
            <a:pPr eaLnBrk="1" hangingPunct="1">
              <a:lnSpc>
                <a:spcPct val="80000"/>
              </a:lnSpc>
              <a:buFont typeface="Wingdings" pitchFamily="2" charset="2"/>
              <a:buNone/>
              <a:defRPr/>
            </a:pPr>
            <a:r>
              <a:rPr lang="id-ID"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suhu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lebih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rendah</a:t>
            </a:r>
            <a:r>
              <a:rPr lang="en-US" sz="3600" dirty="0">
                <a:latin typeface="Arial" panose="020B0604020202020204" pitchFamily="34" charset="0"/>
                <a:cs typeface="Arial" panose="020B0604020202020204" pitchFamily="34" charset="0"/>
              </a:rPr>
              <a:t>.</a:t>
            </a:r>
            <a:endParaRPr lang="id-ID" sz="3600" dirty="0">
              <a:latin typeface="Arial" panose="020B0604020202020204" pitchFamily="34" charset="0"/>
              <a:cs typeface="Arial" panose="020B0604020202020204" pitchFamily="34" charset="0"/>
            </a:endParaRPr>
          </a:p>
          <a:p>
            <a:pPr eaLnBrk="1" hangingPunct="1">
              <a:lnSpc>
                <a:spcPct val="80000"/>
              </a:lnSpc>
              <a:buFont typeface="Wingdings" pitchFamily="2" charset="2"/>
              <a:buNone/>
              <a:defRPr/>
            </a:pPr>
            <a:endParaRPr lang="en-US" sz="3600" dirty="0">
              <a:latin typeface="Arial" panose="020B0604020202020204" pitchFamily="34" charset="0"/>
              <a:cs typeface="Arial" panose="020B0604020202020204" pitchFamily="34" charset="0"/>
            </a:endParaRPr>
          </a:p>
          <a:p>
            <a:pPr eaLnBrk="1" hangingPunct="1">
              <a:lnSpc>
                <a:spcPct val="80000"/>
              </a:lnSpc>
              <a:buClr>
                <a:srgbClr val="CCFF66"/>
              </a:buClr>
              <a:buFontTx/>
              <a:buNone/>
              <a:defRPr/>
            </a:pPr>
            <a:r>
              <a:rPr lang="en-US" sz="3600" dirty="0">
                <a:latin typeface="Arial" panose="020B0604020202020204" pitchFamily="34" charset="0"/>
                <a:cs typeface="Arial" panose="020B0604020202020204" pitchFamily="34" charset="0"/>
              </a:rPr>
              <a:t>4. </a:t>
            </a:r>
            <a:r>
              <a:rPr lang="en-US" sz="3600" dirty="0" err="1">
                <a:latin typeface="Arial" panose="020B0604020202020204" pitchFamily="34" charset="0"/>
                <a:cs typeface="Arial" panose="020B0604020202020204" pitchFamily="34" charset="0"/>
              </a:rPr>
              <a:t>Tidak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diskret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tidak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ada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batasan</a:t>
            </a:r>
            <a:r>
              <a:rPr lang="en-US" sz="3600" dirty="0">
                <a:latin typeface="Arial" panose="020B0604020202020204" pitchFamily="34" charset="0"/>
                <a:cs typeface="Arial" panose="020B0604020202020204" pitchFamily="34" charset="0"/>
              </a:rPr>
              <a:t>)</a:t>
            </a:r>
          </a:p>
          <a:p>
            <a:pPr eaLnBrk="1" hangingPunct="1">
              <a:lnSpc>
                <a:spcPct val="80000"/>
              </a:lnSpc>
              <a:buClr>
                <a:srgbClr val="CCFF66"/>
              </a:buClr>
              <a:buFontTx/>
              <a:buNone/>
              <a:defRPr/>
            </a:pPr>
            <a:r>
              <a:rPr lang="en-US" sz="3600" dirty="0">
                <a:latin typeface="Arial" panose="020B0604020202020204" pitchFamily="34" charset="0"/>
                <a:cs typeface="Arial" panose="020B0604020202020204" pitchFamily="34" charset="0"/>
              </a:rPr>
              <a:t>  </a:t>
            </a:r>
            <a:r>
              <a:rPr lang="id-ID"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dirty="0" err="1">
                <a:latin typeface="Arial" panose="020B0604020202020204" pitchFamily="34" charset="0"/>
                <a:cs typeface="Arial" panose="020B0604020202020204" pitchFamily="34" charset="0"/>
              </a:rPr>
              <a:t>sesuai</a:t>
            </a:r>
            <a:r>
              <a:rPr lang="en-US" sz="3600" dirty="0">
                <a:latin typeface="Arial" panose="020B0604020202020204" pitchFamily="34" charset="0"/>
                <a:cs typeface="Arial" panose="020B0604020202020204" pitchFamily="34" charset="0"/>
              </a:rPr>
              <a:t> yang </a:t>
            </a:r>
            <a:r>
              <a:rPr lang="en-US" sz="3600" dirty="0" err="1">
                <a:latin typeface="Arial" panose="020B0604020202020204" pitchFamily="34" charset="0"/>
                <a:cs typeface="Arial" panose="020B0604020202020204" pitchFamily="34" charset="0"/>
              </a:rPr>
              <a:t>diinginkan</a:t>
            </a:r>
            <a:r>
              <a:rPr lang="id-ID" sz="3600" dirty="0">
                <a:latin typeface="Arial" panose="020B0604020202020204" pitchFamily="34" charset="0"/>
                <a:cs typeface="Arial" panose="020B0604020202020204" pitchFamily="34" charset="0"/>
              </a:rPr>
              <a:t>.</a:t>
            </a:r>
          </a:p>
          <a:p>
            <a:pPr eaLnBrk="1" hangingPunct="1">
              <a:lnSpc>
                <a:spcPct val="80000"/>
              </a:lnSpc>
              <a:buClr>
                <a:srgbClr val="CCFF66"/>
              </a:buClr>
              <a:buFontTx/>
              <a:buNone/>
              <a:defRPr/>
            </a:pPr>
            <a:r>
              <a:rPr lang="id-ID" sz="3600" dirty="0">
                <a:latin typeface="Arial" panose="020B0604020202020204" pitchFamily="34" charset="0"/>
                <a:cs typeface="Arial" panose="020B0604020202020204" pitchFamily="34" charset="0"/>
              </a:rPr>
              <a:t>	- ...... </a:t>
            </a:r>
            <a:r>
              <a:rPr lang="en-US" sz="3600" dirty="0" err="1">
                <a:latin typeface="Arial" panose="020B0604020202020204" pitchFamily="34" charset="0"/>
                <a:cs typeface="Arial" panose="020B0604020202020204" pitchFamily="34" charset="0"/>
              </a:rPr>
              <a:t>sesuai</a:t>
            </a:r>
            <a:r>
              <a:rPr lang="en-US" sz="3600" dirty="0">
                <a:latin typeface="Arial" panose="020B0604020202020204" pitchFamily="34" charset="0"/>
                <a:cs typeface="Arial" panose="020B0604020202020204" pitchFamily="34" charset="0"/>
              </a:rPr>
              <a:t>   yang </a:t>
            </a:r>
            <a:r>
              <a:rPr lang="en-US" sz="3600" dirty="0" err="1">
                <a:latin typeface="Arial" panose="020B0604020202020204" pitchFamily="34" charset="0"/>
                <a:cs typeface="Arial" panose="020B0604020202020204" pitchFamily="34" charset="0"/>
              </a:rPr>
              <a:t>diharapkan</a:t>
            </a:r>
            <a:r>
              <a:rPr lang="id-ID" sz="3600" dirty="0">
                <a:latin typeface="Arial" panose="020B0604020202020204" pitchFamily="34" charset="0"/>
                <a:cs typeface="Arial" panose="020B0604020202020204" pitchFamily="34" charset="0"/>
              </a:rPr>
              <a:t>.</a:t>
            </a:r>
          </a:p>
          <a:p>
            <a:pPr eaLnBrk="1" hangingPunct="1">
              <a:lnSpc>
                <a:spcPct val="80000"/>
              </a:lnSpc>
              <a:buClr>
                <a:srgbClr val="CCFF66"/>
              </a:buClr>
              <a:buFontTx/>
              <a:buNone/>
              <a:defRPr/>
            </a:pPr>
            <a:r>
              <a:rPr lang="id-ID" sz="3600" dirty="0">
                <a:latin typeface="Arial" panose="020B0604020202020204" pitchFamily="34" charset="0"/>
                <a:cs typeface="Arial" panose="020B0604020202020204" pitchFamily="34" charset="0"/>
              </a:rPr>
              <a:t>	- ..............</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secukupnya</a:t>
            </a:r>
            <a:r>
              <a:rPr lang="en-US" sz="3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67111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algn="ctr" eaLnBrk="1" hangingPunct="1">
              <a:defRPr/>
            </a:pPr>
            <a:r>
              <a:rPr lang="en-US" sz="3600" b="1" dirty="0">
                <a:latin typeface="Tahoma" pitchFamily="34" charset="0"/>
              </a:rPr>
              <a:t>ABSTRAK</a:t>
            </a:r>
          </a:p>
        </p:txBody>
      </p:sp>
      <p:sp>
        <p:nvSpPr>
          <p:cNvPr id="97283" name="Rectangle 3"/>
          <p:cNvSpPr>
            <a:spLocks noGrp="1" noChangeArrowheads="1"/>
          </p:cNvSpPr>
          <p:nvPr>
            <p:ph type="body" idx="1"/>
          </p:nvPr>
        </p:nvSpPr>
        <p:spPr>
          <a:xfrm>
            <a:off x="1001486" y="1690688"/>
            <a:ext cx="10352314" cy="3185886"/>
          </a:xfrm>
        </p:spPr>
        <p:txBody>
          <a:bodyPr>
            <a:noAutofit/>
          </a:bodyPr>
          <a:lstStyle/>
          <a:p>
            <a:pPr eaLnBrk="1" hangingPunct="1">
              <a:defRPr/>
            </a:pPr>
            <a:r>
              <a:rPr lang="en-US" sz="3200" dirty="0" err="1">
                <a:latin typeface="Arial" panose="020B0604020202020204" pitchFamily="34" charset="0"/>
                <a:cs typeface="Arial" panose="020B0604020202020204" pitchFamily="34" charset="0"/>
              </a:rPr>
              <a:t>maks</a:t>
            </a:r>
            <a:r>
              <a:rPr lang="en-US" sz="3200" dirty="0">
                <a:latin typeface="Arial" panose="020B0604020202020204" pitchFamily="34" charset="0"/>
                <a:cs typeface="Arial" panose="020B0604020202020204" pitchFamily="34" charset="0"/>
              </a:rPr>
              <a:t>. 200 kata, </a:t>
            </a:r>
            <a:r>
              <a:rPr lang="en-US" sz="3200" dirty="0" err="1">
                <a:latin typeface="Arial" panose="020B0604020202020204" pitchFamily="34" charset="0"/>
                <a:cs typeface="Arial" panose="020B0604020202020204" pitchFamily="34" charset="0"/>
              </a:rPr>
              <a:t>dimulai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judul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endParaRPr lang="en-US" sz="3200" dirty="0">
              <a:latin typeface="Arial" panose="020B0604020202020204" pitchFamily="34" charset="0"/>
              <a:cs typeface="Arial" panose="020B0604020202020204" pitchFamily="34" charset="0"/>
            </a:endParaRPr>
          </a:p>
          <a:p>
            <a:pPr eaLnBrk="1" hangingPunct="1">
              <a:defRPr/>
            </a:pPr>
            <a:r>
              <a:rPr lang="en-US" sz="3200" dirty="0" err="1">
                <a:latin typeface="Arial" panose="020B0604020202020204" pitchFamily="34" charset="0"/>
                <a:cs typeface="Arial" panose="020B0604020202020204" pitchFamily="34" charset="0"/>
              </a:rPr>
              <a:t>Uraian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singkat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merupakan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ringkasan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deskripsi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ataupun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gambar</a:t>
            </a:r>
            <a:r>
              <a:rPr lang="en-US" sz="3200" dirty="0">
                <a:latin typeface="Arial" panose="020B0604020202020204" pitchFamily="34" charset="0"/>
                <a:cs typeface="Arial" panose="020B0604020202020204" pitchFamily="34" charset="0"/>
              </a:rPr>
              <a:t>.</a:t>
            </a:r>
          </a:p>
          <a:p>
            <a:pPr eaLnBrk="1" hangingPunct="1">
              <a:defRPr/>
            </a:pPr>
            <a:r>
              <a:rPr lang="en-US" sz="3200" dirty="0" err="1">
                <a:latin typeface="Arial" panose="020B0604020202020204" pitchFamily="34" charset="0"/>
                <a:cs typeface="Arial" panose="020B0604020202020204" pitchFamily="34" charset="0"/>
              </a:rPr>
              <a:t>Mencakup</a:t>
            </a:r>
            <a:r>
              <a:rPr lang="en-US" sz="3200" dirty="0">
                <a:latin typeface="Arial" panose="020B0604020202020204" pitchFamily="34" charset="0"/>
                <a:cs typeface="Arial" panose="020B0604020202020204" pitchFamily="34" charset="0"/>
              </a:rPr>
              <a:t> technical problem, prior art, </a:t>
            </a:r>
            <a:r>
              <a:rPr lang="en-US" sz="3200" dirty="0" err="1">
                <a:latin typeface="Arial" panose="020B0604020202020204" pitchFamily="34" charset="0"/>
                <a:cs typeface="Arial" panose="020B0604020202020204" pitchFamily="34" charset="0"/>
              </a:rPr>
              <a:t>kegunaan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keunggulan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dlm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mengatasi</a:t>
            </a:r>
            <a:r>
              <a:rPr lang="en-US" sz="3200" dirty="0">
                <a:latin typeface="Arial" panose="020B0604020202020204" pitchFamily="34" charset="0"/>
                <a:cs typeface="Arial" panose="020B0604020202020204" pitchFamily="34" charset="0"/>
              </a:rPr>
              <a:t> problem </a:t>
            </a:r>
          </a:p>
          <a:p>
            <a:pPr eaLnBrk="1" hangingPunct="1">
              <a:defRPr/>
            </a:pPr>
            <a:r>
              <a:rPr lang="en-US" sz="3200" dirty="0" err="1">
                <a:latin typeface="Arial" panose="020B0604020202020204" pitchFamily="34" charset="0"/>
                <a:cs typeface="Arial" panose="020B0604020202020204" pitchFamily="34" charset="0"/>
              </a:rPr>
              <a:t>Merupakan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intisari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seluruh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spesifikasi</a:t>
            </a:r>
            <a:r>
              <a:rPr lang="en-US" sz="3200" dirty="0">
                <a:latin typeface="Arial" panose="020B0604020202020204" pitchFamily="34" charset="0"/>
                <a:cs typeface="Arial" panose="020B0604020202020204" pitchFamily="34" charset="0"/>
              </a:rPr>
              <a:t> paten</a:t>
            </a:r>
          </a:p>
          <a:p>
            <a:pPr eaLnBrk="1" hangingPunct="1">
              <a:buFont typeface="Wingdings" pitchFamily="2" charset="2"/>
              <a:buNone/>
              <a:defRPr/>
            </a:pPr>
            <a:r>
              <a:rPr lang="en-US" sz="3200" dirty="0">
                <a:latin typeface="Arial" panose="020B0604020202020204" pitchFamily="34" charset="0"/>
                <a:cs typeface="Arial" panose="020B0604020202020204" pitchFamily="34" charset="0"/>
              </a:rPr>
              <a:t>   </a:t>
            </a:r>
          </a:p>
          <a:p>
            <a:pPr eaLnBrk="1" hangingPunct="1">
              <a:buFont typeface="Wingdings" pitchFamily="2" charset="2"/>
              <a:buNone/>
              <a:defRPr/>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938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512457" y="406400"/>
            <a:ext cx="5834743" cy="646331"/>
          </a:xfrm>
          <a:prstGeom prst="rect">
            <a:avLst/>
          </a:prstGeom>
          <a:noFill/>
        </p:spPr>
        <p:txBody>
          <a:bodyPr wrap="square" rtlCol="0">
            <a:spAutoFit/>
          </a:bodyPr>
          <a:lstStyle/>
          <a:p>
            <a:pPr algn="ctr"/>
            <a:r>
              <a:rPr lang="en-US" sz="3600" dirty="0"/>
              <a:t>GAMBAR</a:t>
            </a:r>
          </a:p>
        </p:txBody>
      </p:sp>
      <p:pic>
        <p:nvPicPr>
          <p:cNvPr id="3" name="Picture 2"/>
          <p:cNvPicPr>
            <a:picLocks noChangeAspect="1"/>
          </p:cNvPicPr>
          <p:nvPr/>
        </p:nvPicPr>
        <p:blipFill>
          <a:blip r:embed="rId2"/>
          <a:stretch>
            <a:fillRect/>
          </a:stretch>
        </p:blipFill>
        <p:spPr>
          <a:xfrm>
            <a:off x="561975" y="1165225"/>
            <a:ext cx="5495925" cy="3714750"/>
          </a:xfrm>
          <a:prstGeom prst="rect">
            <a:avLst/>
          </a:prstGeom>
        </p:spPr>
      </p:pic>
      <p:pic>
        <p:nvPicPr>
          <p:cNvPr id="7" name="Picture 6"/>
          <p:cNvPicPr>
            <a:picLocks noChangeAspect="1"/>
          </p:cNvPicPr>
          <p:nvPr/>
        </p:nvPicPr>
        <p:blipFill>
          <a:blip r:embed="rId3"/>
          <a:stretch>
            <a:fillRect/>
          </a:stretch>
        </p:blipFill>
        <p:spPr>
          <a:xfrm>
            <a:off x="6324826" y="1165225"/>
            <a:ext cx="5057775" cy="3714750"/>
          </a:xfrm>
          <a:prstGeom prst="rect">
            <a:avLst/>
          </a:prstGeom>
        </p:spPr>
      </p:pic>
      <p:sp>
        <p:nvSpPr>
          <p:cNvPr id="8" name="TextBox 7"/>
          <p:cNvSpPr txBox="1"/>
          <p:nvPr/>
        </p:nvSpPr>
        <p:spPr>
          <a:xfrm>
            <a:off x="561975" y="5181600"/>
            <a:ext cx="10701111"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err="1"/>
              <a:t>Halaman</a:t>
            </a:r>
            <a:r>
              <a:rPr lang="en-US" sz="3200" dirty="0"/>
              <a:t> </a:t>
            </a:r>
            <a:r>
              <a:rPr lang="en-US" sz="3200" dirty="0" err="1"/>
              <a:t>ini</a:t>
            </a:r>
            <a:r>
              <a:rPr lang="en-US" sz="3200" dirty="0"/>
              <a:t> </a:t>
            </a:r>
            <a:r>
              <a:rPr lang="en-US" sz="3200" dirty="0" err="1"/>
              <a:t>hanya</a:t>
            </a:r>
            <a:r>
              <a:rPr lang="en-US" sz="3200" dirty="0"/>
              <a:t> </a:t>
            </a:r>
            <a:r>
              <a:rPr lang="en-US" sz="3200" dirty="0" err="1"/>
              <a:t>berisi</a:t>
            </a:r>
            <a:r>
              <a:rPr lang="en-US" sz="3200" dirty="0"/>
              <a:t> </a:t>
            </a:r>
            <a:r>
              <a:rPr lang="en-US" sz="3200" dirty="0" err="1"/>
              <a:t>gambar</a:t>
            </a:r>
            <a:r>
              <a:rPr lang="en-US" sz="3200" dirty="0"/>
              <a:t> </a:t>
            </a:r>
            <a:r>
              <a:rPr lang="en-US" sz="3200" dirty="0" err="1"/>
              <a:t>dengan</a:t>
            </a:r>
            <a:r>
              <a:rPr lang="en-US" sz="3200" dirty="0"/>
              <a:t> </a:t>
            </a:r>
            <a:r>
              <a:rPr lang="en-US" sz="3200" dirty="0" err="1"/>
              <a:t>tidak</a:t>
            </a:r>
            <a:r>
              <a:rPr lang="en-US" sz="3200" dirty="0"/>
              <a:t> </a:t>
            </a:r>
            <a:r>
              <a:rPr lang="en-US" sz="3200" dirty="0" err="1"/>
              <a:t>disertai</a:t>
            </a:r>
            <a:r>
              <a:rPr lang="en-US" sz="3200" dirty="0"/>
              <a:t> </a:t>
            </a:r>
            <a:r>
              <a:rPr lang="en-US" sz="3200" dirty="0" err="1"/>
              <a:t>nama</a:t>
            </a:r>
            <a:r>
              <a:rPr lang="en-US" sz="3200" dirty="0"/>
              <a:t> </a:t>
            </a:r>
            <a:r>
              <a:rPr lang="en-US" sz="3200" dirty="0" err="1"/>
              <a:t>gambar</a:t>
            </a:r>
            <a:r>
              <a:rPr lang="en-US" sz="3200" dirty="0"/>
              <a:t>, </a:t>
            </a:r>
            <a:r>
              <a:rPr lang="en-US" sz="3200" dirty="0" err="1"/>
              <a:t>nomer</a:t>
            </a:r>
            <a:r>
              <a:rPr lang="en-US" sz="3200" dirty="0"/>
              <a:t> </a:t>
            </a:r>
            <a:r>
              <a:rPr lang="en-US" sz="3200" dirty="0" err="1"/>
              <a:t>halaman</a:t>
            </a:r>
            <a:r>
              <a:rPr lang="en-US" sz="3200" dirty="0"/>
              <a:t> </a:t>
            </a:r>
            <a:r>
              <a:rPr lang="en-US" sz="3200" dirty="0" err="1"/>
              <a:t>dan</a:t>
            </a:r>
            <a:r>
              <a:rPr lang="en-US" sz="3200" dirty="0"/>
              <a:t> </a:t>
            </a:r>
            <a:r>
              <a:rPr lang="en-US" sz="3200" dirty="0" err="1"/>
              <a:t>nomer</a:t>
            </a:r>
            <a:r>
              <a:rPr lang="en-US" sz="3200" dirty="0"/>
              <a:t> </a:t>
            </a:r>
            <a:r>
              <a:rPr lang="en-US" sz="3200" dirty="0" err="1"/>
              <a:t>baris</a:t>
            </a:r>
            <a:r>
              <a:rPr lang="en-US" sz="3200" dirty="0"/>
              <a:t> </a:t>
            </a:r>
          </a:p>
        </p:txBody>
      </p:sp>
      <p:sp>
        <p:nvSpPr>
          <p:cNvPr id="9" name="TextBox 8">
            <a:extLst>
              <a:ext uri="{FF2B5EF4-FFF2-40B4-BE49-F238E27FC236}">
                <a16:creationId xmlns:a16="http://schemas.microsoft.com/office/drawing/2014/main" id="{0F9285F6-8031-4B5F-A852-ABC26C97AF77}"/>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1206601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981200" y="76200"/>
            <a:ext cx="8077200" cy="1143000"/>
          </a:xfrm>
        </p:spPr>
        <p:txBody>
          <a:bodyPr>
            <a:normAutofit fontScale="90000"/>
          </a:bodyPr>
          <a:lstStyle/>
          <a:p>
            <a:pPr eaLnBrk="1" hangingPunct="1">
              <a:defRPr/>
            </a:pPr>
            <a:r>
              <a:rPr lang="en-US" sz="4000" b="1" dirty="0" err="1">
                <a:latin typeface="Arial" panose="020B0604020202020204" pitchFamily="34" charset="0"/>
                <a:cs typeface="Arial" panose="020B0604020202020204" pitchFamily="34" charset="0"/>
              </a:rPr>
              <a:t>Persyaratan</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Fisik</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Dokumen</a:t>
            </a:r>
            <a:r>
              <a:rPr lang="en-US" sz="4000" b="1" dirty="0">
                <a:latin typeface="Arial" panose="020B0604020202020204" pitchFamily="34" charset="0"/>
                <a:cs typeface="Arial" panose="020B0604020202020204" pitchFamily="34" charset="0"/>
              </a:rPr>
              <a:t> Paten</a:t>
            </a:r>
          </a:p>
        </p:txBody>
      </p:sp>
      <p:sp>
        <p:nvSpPr>
          <p:cNvPr id="120835" name="Rectangle 3"/>
          <p:cNvSpPr>
            <a:spLocks noGrp="1" noChangeArrowheads="1"/>
          </p:cNvSpPr>
          <p:nvPr>
            <p:ph type="body" idx="1"/>
          </p:nvPr>
        </p:nvSpPr>
        <p:spPr>
          <a:xfrm>
            <a:off x="740979" y="1143000"/>
            <a:ext cx="10862442" cy="5178972"/>
          </a:xfrm>
        </p:spPr>
        <p:txBody>
          <a:bodyPr>
            <a:noAutofit/>
          </a:bodyPr>
          <a:lstStyle/>
          <a:p>
            <a:pPr eaLnBrk="1" hangingPunct="1">
              <a:defRPr/>
            </a:pPr>
            <a:r>
              <a:rPr lang="en-US" sz="3200" dirty="0">
                <a:latin typeface="Arial" panose="020B0604020202020204" pitchFamily="34" charset="0"/>
                <a:cs typeface="Arial" panose="020B0604020202020204" pitchFamily="34" charset="0"/>
              </a:rPr>
              <a:t>Dari </a:t>
            </a:r>
            <a:r>
              <a:rPr lang="en-US" sz="3200" dirty="0" err="1">
                <a:latin typeface="Arial" panose="020B0604020202020204" pitchFamily="34" charset="0"/>
                <a:cs typeface="Arial" panose="020B0604020202020204" pitchFamily="34" charset="0"/>
              </a:rPr>
              <a:t>setiap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lembar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kertas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hanya</a:t>
            </a:r>
            <a:r>
              <a:rPr lang="en-US" sz="3200" dirty="0">
                <a:latin typeface="Arial" panose="020B0604020202020204" pitchFamily="34" charset="0"/>
                <a:cs typeface="Arial" panose="020B0604020202020204" pitchFamily="34" charset="0"/>
              </a:rPr>
              <a:t> salah </a:t>
            </a:r>
            <a:r>
              <a:rPr lang="en-US" sz="3200" dirty="0" err="1">
                <a:latin typeface="Arial" panose="020B0604020202020204" pitchFamily="34" charset="0"/>
                <a:cs typeface="Arial" panose="020B0604020202020204" pitchFamily="34" charset="0"/>
              </a:rPr>
              <a:t>satu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mukanya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saja</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boleh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dipergunakan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untuk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penulisan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deskripsi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dan </a:t>
            </a:r>
            <a:r>
              <a:rPr lang="en-US" sz="3200" dirty="0" err="1">
                <a:latin typeface="Arial" panose="020B0604020202020204" pitchFamily="34" charset="0"/>
                <a:cs typeface="Arial" panose="020B0604020202020204" pitchFamily="34" charset="0"/>
              </a:rPr>
              <a:t>abstrak</a:t>
            </a:r>
            <a:r>
              <a:rPr lang="en-US" sz="3200" dirty="0">
                <a:latin typeface="Arial" panose="020B0604020202020204" pitchFamily="34" charset="0"/>
                <a:cs typeface="Arial" panose="020B0604020202020204" pitchFamily="34" charset="0"/>
              </a:rPr>
              <a:t>.</a:t>
            </a:r>
          </a:p>
          <a:p>
            <a:pPr eaLnBrk="1" hangingPunct="1">
              <a:defRPr/>
            </a:pPr>
            <a:r>
              <a:rPr lang="en-US" sz="3200" dirty="0" err="1">
                <a:latin typeface="Arial" panose="020B0604020202020204" pitchFamily="34" charset="0"/>
                <a:cs typeface="Arial" panose="020B0604020202020204" pitchFamily="34" charset="0"/>
              </a:rPr>
              <a:t>Deskripsi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dan </a:t>
            </a:r>
            <a:r>
              <a:rPr lang="en-US" sz="3200" dirty="0" err="1">
                <a:latin typeface="Arial" panose="020B0604020202020204" pitchFamily="34" charset="0"/>
                <a:cs typeface="Arial" panose="020B0604020202020204" pitchFamily="34" charset="0"/>
              </a:rPr>
              <a:t>abstrak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diketik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dalam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lembaran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kertas</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terpisah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ukuran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kertas</a:t>
            </a:r>
            <a:r>
              <a:rPr lang="en-US" sz="3200" dirty="0">
                <a:latin typeface="Arial" panose="020B0604020202020204" pitchFamily="34" charset="0"/>
                <a:cs typeface="Arial" panose="020B0604020202020204" pitchFamily="34" charset="0"/>
              </a:rPr>
              <a:t> A-4 (29,7cm x 21 cm) yang </a:t>
            </a:r>
            <a:r>
              <a:rPr lang="en-US" sz="3200" dirty="0" err="1">
                <a:latin typeface="Arial" panose="020B0604020202020204" pitchFamily="34" charset="0"/>
                <a:cs typeface="Arial" panose="020B0604020202020204" pitchFamily="34" charset="0"/>
              </a:rPr>
              <a:t>berat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minimumnya</a:t>
            </a:r>
            <a:r>
              <a:rPr lang="en-US" sz="3200" dirty="0">
                <a:latin typeface="Arial" panose="020B0604020202020204" pitchFamily="34" charset="0"/>
                <a:cs typeface="Arial" panose="020B0604020202020204" pitchFamily="34" charset="0"/>
              </a:rPr>
              <a:t> 80 gram dan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jarak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sebagai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berikut</a:t>
            </a:r>
            <a:r>
              <a:rPr lang="en-US" sz="3200" dirty="0">
                <a:latin typeface="Arial" panose="020B0604020202020204" pitchFamily="34" charset="0"/>
                <a:cs typeface="Arial" panose="020B0604020202020204" pitchFamily="34" charset="0"/>
              </a:rPr>
              <a:t>:</a:t>
            </a:r>
          </a:p>
          <a:p>
            <a:pPr lvl="1" eaLnBrk="1" hangingPunct="1">
              <a:defRPr/>
            </a:pP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pinggir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atas</a:t>
            </a:r>
            <a:r>
              <a:rPr lang="en-US" sz="3200" dirty="0">
                <a:latin typeface="Arial" panose="020B0604020202020204" pitchFamily="34" charset="0"/>
                <a:cs typeface="Arial" panose="020B0604020202020204" pitchFamily="34" charset="0"/>
              </a:rPr>
              <a:t> 2 cm (</a:t>
            </a:r>
            <a:r>
              <a:rPr lang="en-US" sz="3200" dirty="0" err="1">
                <a:latin typeface="Arial" panose="020B0604020202020204" pitchFamily="34" charset="0"/>
                <a:cs typeface="Arial" panose="020B0604020202020204" pitchFamily="34" charset="0"/>
              </a:rPr>
              <a:t>maksimum</a:t>
            </a:r>
            <a:r>
              <a:rPr lang="en-US" sz="3200" dirty="0">
                <a:latin typeface="Arial" panose="020B0604020202020204" pitchFamily="34" charset="0"/>
                <a:cs typeface="Arial" panose="020B0604020202020204" pitchFamily="34" charset="0"/>
              </a:rPr>
              <a:t> 4 cm)</a:t>
            </a:r>
          </a:p>
          <a:p>
            <a:pPr lvl="1" eaLnBrk="1" hangingPunct="1">
              <a:defRPr/>
            </a:pP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pinggir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bawah</a:t>
            </a:r>
            <a:r>
              <a:rPr lang="en-US" sz="3200" dirty="0">
                <a:latin typeface="Arial" panose="020B0604020202020204" pitchFamily="34" charset="0"/>
                <a:cs typeface="Arial" panose="020B0604020202020204" pitchFamily="34" charset="0"/>
              </a:rPr>
              <a:t>  2 cm (</a:t>
            </a:r>
            <a:r>
              <a:rPr lang="en-US" sz="3200" dirty="0" err="1">
                <a:latin typeface="Arial" panose="020B0604020202020204" pitchFamily="34" charset="0"/>
                <a:cs typeface="Arial" panose="020B0604020202020204" pitchFamily="34" charset="0"/>
              </a:rPr>
              <a:t>maksimum</a:t>
            </a:r>
            <a:r>
              <a:rPr lang="en-US" sz="3200" dirty="0">
                <a:latin typeface="Arial" panose="020B0604020202020204" pitchFamily="34" charset="0"/>
                <a:cs typeface="Arial" panose="020B0604020202020204" pitchFamily="34" charset="0"/>
              </a:rPr>
              <a:t> 3 cm) </a:t>
            </a:r>
          </a:p>
          <a:p>
            <a:pPr lvl="1" eaLnBrk="1" hangingPunct="1">
              <a:defRPr/>
            </a:pP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pinggir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kiri</a:t>
            </a:r>
            <a:r>
              <a:rPr lang="en-US" sz="3200" dirty="0">
                <a:latin typeface="Arial" panose="020B0604020202020204" pitchFamily="34" charset="0"/>
                <a:cs typeface="Arial" panose="020B0604020202020204" pitchFamily="34" charset="0"/>
              </a:rPr>
              <a:t> 2,5 cm (</a:t>
            </a:r>
            <a:r>
              <a:rPr lang="en-US" sz="3200" dirty="0" err="1">
                <a:latin typeface="Arial" panose="020B0604020202020204" pitchFamily="34" charset="0"/>
                <a:cs typeface="Arial" panose="020B0604020202020204" pitchFamily="34" charset="0"/>
              </a:rPr>
              <a:t>maksimum</a:t>
            </a:r>
            <a:r>
              <a:rPr lang="en-US" sz="3200" dirty="0">
                <a:latin typeface="Arial" panose="020B0604020202020204" pitchFamily="34" charset="0"/>
                <a:cs typeface="Arial" panose="020B0604020202020204" pitchFamily="34" charset="0"/>
              </a:rPr>
              <a:t> 4 cm)</a:t>
            </a:r>
          </a:p>
          <a:p>
            <a:pPr lvl="1" eaLnBrk="1" hangingPunct="1">
              <a:defRPr/>
            </a:pP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pinggir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kanan</a:t>
            </a:r>
            <a:r>
              <a:rPr lang="en-US" sz="3200" dirty="0">
                <a:latin typeface="Arial" panose="020B0604020202020204" pitchFamily="34" charset="0"/>
                <a:cs typeface="Arial" panose="020B0604020202020204" pitchFamily="34" charset="0"/>
              </a:rPr>
              <a:t> 2 cm (</a:t>
            </a:r>
            <a:r>
              <a:rPr lang="en-US" sz="3200" dirty="0" err="1">
                <a:latin typeface="Arial" panose="020B0604020202020204" pitchFamily="34" charset="0"/>
                <a:cs typeface="Arial" panose="020B0604020202020204" pitchFamily="34" charset="0"/>
              </a:rPr>
              <a:t>maksimum</a:t>
            </a:r>
            <a:r>
              <a:rPr lang="en-US" sz="3200" dirty="0">
                <a:latin typeface="Arial" panose="020B0604020202020204" pitchFamily="34" charset="0"/>
                <a:cs typeface="Arial" panose="020B0604020202020204" pitchFamily="34" charset="0"/>
              </a:rPr>
              <a:t> 3 cm)</a:t>
            </a:r>
          </a:p>
          <a:p>
            <a:pPr eaLnBrk="1" hangingPunct="1">
              <a:defRPr/>
            </a:pPr>
            <a:endParaRPr lang="en-US" sz="3200" dirty="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203200" y="381000"/>
            <a:ext cx="11652469" cy="6339114"/>
          </a:xfrm>
        </p:spPr>
        <p:txBody>
          <a:bodyPr>
            <a:noAutofit/>
          </a:bodyPr>
          <a:lstStyle/>
          <a:p>
            <a:pPr eaLnBrk="1" hangingPunct="1">
              <a:defRPr/>
            </a:pPr>
            <a:r>
              <a:rPr lang="en-US" sz="3200" dirty="0" err="1">
                <a:latin typeface="Arial" panose="020B0604020202020204" pitchFamily="34" charset="0"/>
                <a:cs typeface="Arial" panose="020B0604020202020204" pitchFamily="34" charset="0"/>
              </a:rPr>
              <a:t>Kertas</a:t>
            </a:r>
            <a:r>
              <a:rPr lang="en-US" sz="3200" dirty="0">
                <a:latin typeface="Arial" panose="020B0604020202020204" pitchFamily="34" charset="0"/>
                <a:cs typeface="Arial" panose="020B0604020202020204" pitchFamily="34" charset="0"/>
              </a:rPr>
              <a:t> A-4 </a:t>
            </a:r>
            <a:r>
              <a:rPr lang="en-US" sz="3200" dirty="0" err="1">
                <a:latin typeface="Arial" panose="020B0604020202020204" pitchFamily="34" charset="0"/>
                <a:cs typeface="Arial" panose="020B0604020202020204" pitchFamily="34" charset="0"/>
              </a:rPr>
              <a:t>tersebut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dapat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ditekuk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berwarna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putih</a:t>
            </a:r>
            <a:r>
              <a:rPr lang="en-US" sz="3200" dirty="0">
                <a:latin typeface="Arial" panose="020B0604020202020204" pitchFamily="34" charset="0"/>
                <a:cs typeface="Arial" panose="020B0604020202020204" pitchFamily="34" charset="0"/>
              </a:rPr>
              <a:t>, rata, </a:t>
            </a:r>
            <a:r>
              <a:rPr lang="en-US" sz="3200" dirty="0" err="1">
                <a:latin typeface="Arial" panose="020B0604020202020204" pitchFamily="34" charset="0"/>
                <a:cs typeface="Arial" panose="020B0604020202020204" pitchFamily="34" charset="0"/>
              </a:rPr>
              <a:t>tidak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mengkilat</a:t>
            </a:r>
            <a:r>
              <a:rPr lang="en-US" sz="3200" dirty="0">
                <a:latin typeface="Arial" panose="020B0604020202020204" pitchFamily="34" charset="0"/>
                <a:cs typeface="Arial" panose="020B0604020202020204" pitchFamily="34" charset="0"/>
              </a:rPr>
              <a:t>, dan </a:t>
            </a:r>
            <a:r>
              <a:rPr lang="en-US" sz="3200" dirty="0" err="1">
                <a:latin typeface="Arial" panose="020B0604020202020204" pitchFamily="34" charset="0"/>
                <a:cs typeface="Arial" panose="020B0604020202020204" pitchFamily="34" charset="0"/>
              </a:rPr>
              <a:t>pemakaiannnya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dilakukan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menempatkan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sisi-sisinya</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pendek</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bagian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atas</a:t>
            </a:r>
            <a:r>
              <a:rPr lang="en-US" sz="3200" dirty="0">
                <a:latin typeface="Arial" panose="020B0604020202020204" pitchFamily="34" charset="0"/>
                <a:cs typeface="Arial" panose="020B0604020202020204" pitchFamily="34" charset="0"/>
              </a:rPr>
              <a:t> dan </a:t>
            </a:r>
            <a:r>
              <a:rPr lang="en-US" sz="3200" dirty="0" err="1">
                <a:latin typeface="Arial" panose="020B0604020202020204" pitchFamily="34" charset="0"/>
                <a:cs typeface="Arial" panose="020B0604020202020204" pitchFamily="34" charset="0"/>
              </a:rPr>
              <a:t>bawah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kecuali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dipergunakan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untuk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gambar</a:t>
            </a:r>
            <a:r>
              <a:rPr lang="en-US" sz="3200" dirty="0">
                <a:latin typeface="Arial" panose="020B0604020202020204" pitchFamily="34" charset="0"/>
                <a:cs typeface="Arial" panose="020B0604020202020204" pitchFamily="34" charset="0"/>
              </a:rPr>
              <a:t>).</a:t>
            </a:r>
          </a:p>
          <a:p>
            <a:pPr eaLnBrk="1" hangingPunct="1">
              <a:defRPr/>
            </a:pPr>
            <a:r>
              <a:rPr lang="en-US" sz="3200" dirty="0" err="1">
                <a:latin typeface="Arial" panose="020B0604020202020204" pitchFamily="34" charset="0"/>
                <a:cs typeface="Arial" panose="020B0604020202020204" pitchFamily="34" charset="0"/>
              </a:rPr>
              <a:t>Setiap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lembar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deskripsi</a:t>
            </a:r>
            <a:r>
              <a:rPr lang="en-US" sz="3200" dirty="0">
                <a:latin typeface="Arial" panose="020B0604020202020204" pitchFamily="34" charset="0"/>
                <a:cs typeface="Arial" panose="020B0604020202020204" pitchFamily="34" charset="0"/>
              </a:rPr>
              <a:t> dan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diberi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nomor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urut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menurut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angka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arab</a:t>
            </a:r>
            <a:r>
              <a:rPr lang="en-US" sz="3200" dirty="0">
                <a:latin typeface="Arial" panose="020B0604020202020204" pitchFamily="34" charset="0"/>
                <a:cs typeface="Arial" panose="020B0604020202020204" pitchFamily="34" charset="0"/>
              </a:rPr>
              <a:t> pada </a:t>
            </a:r>
            <a:r>
              <a:rPr lang="en-US" sz="3200" dirty="0" err="1">
                <a:latin typeface="Arial" panose="020B0604020202020204" pitchFamily="34" charset="0"/>
                <a:cs typeface="Arial" panose="020B0604020202020204" pitchFamily="34" charset="0"/>
              </a:rPr>
              <a:t>bagian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tengah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atas</a:t>
            </a:r>
            <a:r>
              <a:rPr lang="en-US" sz="3200" dirty="0">
                <a:latin typeface="Arial" panose="020B0604020202020204" pitchFamily="34" charset="0"/>
                <a:cs typeface="Arial" panose="020B0604020202020204" pitchFamily="34" charset="0"/>
              </a:rPr>
              <a:t>.</a:t>
            </a:r>
          </a:p>
          <a:p>
            <a:pPr eaLnBrk="1" hangingPunct="1">
              <a:defRPr/>
            </a:pPr>
            <a:r>
              <a:rPr lang="en-US" sz="3200" dirty="0" err="1">
                <a:latin typeface="Arial" panose="020B0604020202020204" pitchFamily="34" charset="0"/>
                <a:cs typeface="Arial" panose="020B0604020202020204" pitchFamily="34" charset="0"/>
              </a:rPr>
              <a:t>Dipinggir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kiri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pengetikan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deskripsi</a:t>
            </a:r>
            <a:r>
              <a:rPr lang="en-US" sz="3200" dirty="0">
                <a:latin typeface="Arial" panose="020B0604020202020204" pitchFamily="34" charset="0"/>
                <a:cs typeface="Arial" panose="020B0604020202020204" pitchFamily="34" charset="0"/>
              </a:rPr>
              <a:t> dan </a:t>
            </a:r>
            <a:r>
              <a:rPr lang="en-US" sz="3200" dirty="0" err="1">
                <a:latin typeface="Arial" panose="020B0604020202020204" pitchFamily="34" charset="0"/>
                <a:cs typeface="Arial" panose="020B0604020202020204" pitchFamily="34" charset="0"/>
              </a:rPr>
              <a:t>klaim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setiap</a:t>
            </a:r>
            <a:r>
              <a:rPr lang="en-US" sz="3200" dirty="0">
                <a:latin typeface="Arial" panose="020B0604020202020204" pitchFamily="34" charset="0"/>
                <a:cs typeface="Arial" panose="020B0604020202020204" pitchFamily="34" charset="0"/>
              </a:rPr>
              <a:t> lima </a:t>
            </a:r>
            <a:r>
              <a:rPr lang="en-US" sz="3200" dirty="0" err="1">
                <a:latin typeface="Arial" panose="020B0604020202020204" pitchFamily="34" charset="0"/>
                <a:cs typeface="Arial" panose="020B0604020202020204" pitchFamily="34" charset="0"/>
              </a:rPr>
              <a:t>barisnya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diberi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nomor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baris</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selalu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dimulai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awalnya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tiap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halaman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baru</a:t>
            </a:r>
            <a:r>
              <a:rPr lang="en-US" sz="3200" dirty="0">
                <a:latin typeface="Arial" panose="020B0604020202020204" pitchFamily="34" charset="0"/>
                <a:cs typeface="Arial" panose="020B0604020202020204" pitchFamily="34" charset="0"/>
              </a:rPr>
              <a:t>.</a:t>
            </a:r>
          </a:p>
          <a:p>
            <a:pPr eaLnBrk="1" hangingPunct="1">
              <a:defRPr/>
            </a:pPr>
            <a:r>
              <a:rPr lang="en-US" sz="3200" dirty="0" err="1">
                <a:latin typeface="Arial" panose="020B0604020202020204" pitchFamily="34" charset="0"/>
                <a:cs typeface="Arial" panose="020B0604020202020204" pitchFamily="34" charset="0"/>
              </a:rPr>
              <a:t>Pengetikan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dilakukan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menggunakan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warna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ukuran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antara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baris</a:t>
            </a:r>
            <a:r>
              <a:rPr lang="en-US" sz="3200" dirty="0">
                <a:latin typeface="Arial" panose="020B0604020202020204" pitchFamily="34" charset="0"/>
                <a:cs typeface="Arial" panose="020B0604020202020204" pitchFamily="34" charset="0"/>
              </a:rPr>
              <a:t> 1,5 </a:t>
            </a:r>
            <a:r>
              <a:rPr lang="en-US" sz="3200" dirty="0" err="1">
                <a:latin typeface="Arial" panose="020B0604020202020204" pitchFamily="34" charset="0"/>
                <a:cs typeface="Arial" panose="020B0604020202020204" pitchFamily="34" charset="0"/>
              </a:rPr>
              <a:t>spasi</a:t>
            </a:r>
            <a:r>
              <a:rPr lang="en-US" sz="3200" dirty="0">
                <a:latin typeface="Arial" panose="020B0604020202020204" pitchFamily="34" charset="0"/>
                <a:cs typeface="Arial" panose="020B0604020202020204" pitchFamily="34" charset="0"/>
              </a:rPr>
              <a:t>, dan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huruf</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ukuran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tinggi</a:t>
            </a:r>
            <a:r>
              <a:rPr lang="en-US" sz="3200" dirty="0">
                <a:latin typeface="Arial" panose="020B0604020202020204" pitchFamily="34" charset="0"/>
                <a:cs typeface="Arial" panose="020B0604020202020204" pitchFamily="34" charset="0"/>
              </a:rPr>
              <a:t> minimum </a:t>
            </a:r>
            <a:r>
              <a:rPr lang="en-US" sz="3200" dirty="0" err="1">
                <a:latin typeface="Arial" panose="020B0604020202020204" pitchFamily="34" charset="0"/>
                <a:cs typeface="Arial" panose="020B0604020202020204" pitchFamily="34" charset="0"/>
              </a:rPr>
              <a:t>huruf</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besarnya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adalah</a:t>
            </a:r>
            <a:r>
              <a:rPr lang="en-US" sz="3200" dirty="0">
                <a:latin typeface="Arial" panose="020B0604020202020204" pitchFamily="34" charset="0"/>
                <a:cs typeface="Arial" panose="020B0604020202020204" pitchFamily="34" charset="0"/>
              </a:rPr>
              <a:t> 0,21 cm (12 </a:t>
            </a:r>
            <a:r>
              <a:rPr lang="en-US" sz="3200" dirty="0" err="1">
                <a:latin typeface="Arial" panose="020B0604020202020204" pitchFamily="34" charset="0"/>
                <a:cs typeface="Arial" panose="020B0604020202020204" pitchFamily="34" charset="0"/>
              </a:rPr>
              <a:t>pt</a:t>
            </a:r>
            <a:r>
              <a:rPr lang="en-US" sz="3200" dirty="0">
                <a:latin typeface="Arial" panose="020B0604020202020204" pitchFamily="34" charset="0"/>
                <a:cs typeface="Arial" panose="020B0604020202020204" pitchFamily="34" charset="0"/>
              </a:rPr>
              <a:t>).</a:t>
            </a:r>
          </a:p>
          <a:p>
            <a:pPr eaLnBrk="1" hangingPunct="1">
              <a:defRPr/>
            </a:pPr>
            <a:endParaRPr lang="en-US" sz="3200" dirty="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0" y="58062"/>
            <a:ext cx="12061371" cy="6792686"/>
          </a:xfrm>
        </p:spPr>
        <p:txBody>
          <a:bodyPr>
            <a:noAutofit/>
          </a:bodyPr>
          <a:lstStyle/>
          <a:p>
            <a:pPr eaLnBrk="1" hangingPunct="1"/>
            <a:r>
              <a:rPr lang="en-US" sz="3200" dirty="0" err="1">
                <a:latin typeface="Arial" panose="020B0604020202020204" pitchFamily="34" charset="0"/>
                <a:cs typeface="Arial" panose="020B0604020202020204" pitchFamily="34" charset="0"/>
              </a:rPr>
              <a:t>Tanda-tanda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rumus-rumus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kimia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matematika</a:t>
            </a:r>
            <a:r>
              <a:rPr lang="en-US" sz="3200" dirty="0">
                <a:latin typeface="Arial" panose="020B0604020202020204" pitchFamily="34" charset="0"/>
                <a:cs typeface="Arial" panose="020B0604020202020204" pitchFamily="34" charset="0"/>
              </a:rPr>
              <a:t> dan </a:t>
            </a:r>
            <a:r>
              <a:rPr lang="en-US" sz="3200" dirty="0" err="1">
                <a:latin typeface="Arial" panose="020B0604020202020204" pitchFamily="34" charset="0"/>
                <a:cs typeface="Arial" panose="020B0604020202020204" pitchFamily="34" charset="0"/>
              </a:rPr>
              <a:t>tanda-tanda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tertentu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dapat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ditulis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tangan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atau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dilukis</a:t>
            </a:r>
            <a:r>
              <a:rPr lang="en-US" sz="3200" dirty="0">
                <a:latin typeface="Arial" panose="020B0604020202020204" pitchFamily="34" charset="0"/>
                <a:cs typeface="Arial" panose="020B0604020202020204" pitchFamily="34" charset="0"/>
              </a:rPr>
              <a:t>.</a:t>
            </a:r>
          </a:p>
          <a:p>
            <a:pPr eaLnBrk="1" hangingPunct="1"/>
            <a:r>
              <a:rPr lang="en-US" sz="3200" dirty="0">
                <a:latin typeface="Arial" panose="020B0604020202020204" pitchFamily="34" charset="0"/>
                <a:cs typeface="Arial" panose="020B0604020202020204" pitchFamily="34" charset="0"/>
              </a:rPr>
              <a:t>Gambar </a:t>
            </a:r>
            <a:r>
              <a:rPr lang="en-US" sz="3200" dirty="0" err="1">
                <a:latin typeface="Arial" panose="020B0604020202020204" pitchFamily="34" charset="0"/>
                <a:cs typeface="Arial" panose="020B0604020202020204" pitchFamily="34" charset="0"/>
              </a:rPr>
              <a:t>harus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dibuat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tinta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hitam</a:t>
            </a:r>
            <a:r>
              <a:rPr lang="en-US" sz="3200" dirty="0">
                <a:latin typeface="Arial" panose="020B0604020202020204" pitchFamily="34" charset="0"/>
                <a:cs typeface="Arial" panose="020B0604020202020204" pitchFamily="34" charset="0"/>
              </a:rPr>
              <a:t> pada </a:t>
            </a:r>
            <a:r>
              <a:rPr lang="en-US" sz="3200" dirty="0" err="1">
                <a:latin typeface="Arial" panose="020B0604020202020204" pitchFamily="34" charset="0"/>
                <a:cs typeface="Arial" panose="020B0604020202020204" pitchFamily="34" charset="0"/>
              </a:rPr>
              <a:t>kertas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gambar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putih</a:t>
            </a:r>
            <a:r>
              <a:rPr lang="en-US" sz="3200" dirty="0">
                <a:latin typeface="Arial" panose="020B0604020202020204" pitchFamily="34" charset="0"/>
                <a:cs typeface="Arial" panose="020B0604020202020204" pitchFamily="34" charset="0"/>
              </a:rPr>
              <a:t> dan </a:t>
            </a:r>
            <a:r>
              <a:rPr lang="en-US" sz="3200" dirty="0" err="1">
                <a:latin typeface="Arial" panose="020B0604020202020204" pitchFamily="34" charset="0"/>
                <a:cs typeface="Arial" panose="020B0604020202020204" pitchFamily="34" charset="0"/>
              </a:rPr>
              <a:t>kertas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kalkir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tidak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berwarna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masing-masing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ukuran</a:t>
            </a:r>
            <a:r>
              <a:rPr lang="en-US" sz="3200" dirty="0">
                <a:latin typeface="Arial" panose="020B0604020202020204" pitchFamily="34" charset="0"/>
                <a:cs typeface="Arial" panose="020B0604020202020204" pitchFamily="34" charset="0"/>
              </a:rPr>
              <a:t> A-4 yang </a:t>
            </a:r>
            <a:r>
              <a:rPr lang="en-US" sz="3200" dirty="0" err="1">
                <a:latin typeface="Arial" panose="020B0604020202020204" pitchFamily="34" charset="0"/>
                <a:cs typeface="Arial" panose="020B0604020202020204" pitchFamily="34" charset="0"/>
              </a:rPr>
              <a:t>berat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minimumnya</a:t>
            </a:r>
            <a:r>
              <a:rPr lang="en-US" sz="3200" dirty="0">
                <a:latin typeface="Arial" panose="020B0604020202020204" pitchFamily="34" charset="0"/>
                <a:cs typeface="Arial" panose="020B0604020202020204" pitchFamily="34" charset="0"/>
              </a:rPr>
              <a:t> 100 gram dan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jarak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sebagai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berikut</a:t>
            </a:r>
            <a:r>
              <a:rPr lang="en-US" sz="3200" dirty="0">
                <a:latin typeface="Arial" panose="020B0604020202020204" pitchFamily="34" charset="0"/>
                <a:cs typeface="Arial" panose="020B0604020202020204" pitchFamily="34" charset="0"/>
              </a:rPr>
              <a:t>:</a:t>
            </a:r>
          </a:p>
          <a:p>
            <a:pPr lvl="2" eaLnBrk="1" hangingPunct="1"/>
            <a:r>
              <a:rPr lang="en-US" sz="3200" dirty="0" err="1">
                <a:effectLst/>
                <a:latin typeface="Arial" panose="020B0604020202020204" pitchFamily="34" charset="0"/>
                <a:cs typeface="Arial" panose="020B0604020202020204" pitchFamily="34" charset="0"/>
              </a:rPr>
              <a:t>dari</a:t>
            </a:r>
            <a:r>
              <a:rPr lang="en-US" sz="3200" dirty="0">
                <a:effectLst/>
                <a:latin typeface="Arial" panose="020B0604020202020204" pitchFamily="34" charset="0"/>
                <a:cs typeface="Arial" panose="020B0604020202020204" pitchFamily="34" charset="0"/>
              </a:rPr>
              <a:t> </a:t>
            </a:r>
            <a:r>
              <a:rPr lang="en-US" sz="3200" dirty="0" err="1">
                <a:effectLst/>
                <a:latin typeface="Arial" panose="020B0604020202020204" pitchFamily="34" charset="0"/>
                <a:cs typeface="Arial" panose="020B0604020202020204" pitchFamily="34" charset="0"/>
              </a:rPr>
              <a:t>pinggir</a:t>
            </a:r>
            <a:r>
              <a:rPr lang="en-US" sz="3200" dirty="0">
                <a:effectLst/>
                <a:latin typeface="Arial" panose="020B0604020202020204" pitchFamily="34" charset="0"/>
                <a:cs typeface="Arial" panose="020B0604020202020204" pitchFamily="34" charset="0"/>
              </a:rPr>
              <a:t> </a:t>
            </a:r>
            <a:r>
              <a:rPr lang="en-US" sz="3200" dirty="0" err="1">
                <a:effectLst/>
                <a:latin typeface="Arial" panose="020B0604020202020204" pitchFamily="34" charset="0"/>
                <a:cs typeface="Arial" panose="020B0604020202020204" pitchFamily="34" charset="0"/>
              </a:rPr>
              <a:t>atas</a:t>
            </a:r>
            <a:r>
              <a:rPr lang="en-US" sz="3200" dirty="0">
                <a:effectLst/>
                <a:latin typeface="Arial" panose="020B0604020202020204" pitchFamily="34" charset="0"/>
                <a:cs typeface="Arial" panose="020B0604020202020204" pitchFamily="34" charset="0"/>
              </a:rPr>
              <a:t>     : 2,5 cm</a:t>
            </a:r>
          </a:p>
          <a:p>
            <a:pPr lvl="2" eaLnBrk="1" hangingPunct="1"/>
            <a:r>
              <a:rPr lang="en-US" sz="3200" dirty="0" err="1">
                <a:effectLst/>
                <a:latin typeface="Arial" panose="020B0604020202020204" pitchFamily="34" charset="0"/>
                <a:cs typeface="Arial" panose="020B0604020202020204" pitchFamily="34" charset="0"/>
              </a:rPr>
              <a:t>dari</a:t>
            </a:r>
            <a:r>
              <a:rPr lang="en-US" sz="3200" dirty="0">
                <a:effectLst/>
                <a:latin typeface="Arial" panose="020B0604020202020204" pitchFamily="34" charset="0"/>
                <a:cs typeface="Arial" panose="020B0604020202020204" pitchFamily="34" charset="0"/>
              </a:rPr>
              <a:t> </a:t>
            </a:r>
            <a:r>
              <a:rPr lang="en-US" sz="3200" dirty="0" err="1">
                <a:effectLst/>
                <a:latin typeface="Arial" panose="020B0604020202020204" pitchFamily="34" charset="0"/>
                <a:cs typeface="Arial" panose="020B0604020202020204" pitchFamily="34" charset="0"/>
              </a:rPr>
              <a:t>pinggir</a:t>
            </a:r>
            <a:r>
              <a:rPr lang="en-US" sz="3200" dirty="0">
                <a:effectLst/>
                <a:latin typeface="Arial" panose="020B0604020202020204" pitchFamily="34" charset="0"/>
                <a:cs typeface="Arial" panose="020B0604020202020204" pitchFamily="34" charset="0"/>
              </a:rPr>
              <a:t> </a:t>
            </a:r>
            <a:r>
              <a:rPr lang="en-US" sz="3200" dirty="0" err="1">
                <a:effectLst/>
                <a:latin typeface="Arial" panose="020B0604020202020204" pitchFamily="34" charset="0"/>
                <a:cs typeface="Arial" panose="020B0604020202020204" pitchFamily="34" charset="0"/>
              </a:rPr>
              <a:t>bawah</a:t>
            </a:r>
            <a:r>
              <a:rPr lang="en-US" sz="3200" dirty="0">
                <a:effectLst/>
                <a:latin typeface="Arial" panose="020B0604020202020204" pitchFamily="34" charset="0"/>
                <a:cs typeface="Arial" panose="020B0604020202020204" pitchFamily="34" charset="0"/>
              </a:rPr>
              <a:t> : 1,0 cm</a:t>
            </a:r>
          </a:p>
          <a:p>
            <a:pPr lvl="2" eaLnBrk="1" hangingPunct="1"/>
            <a:r>
              <a:rPr lang="en-US" sz="3200" dirty="0" err="1">
                <a:effectLst/>
                <a:latin typeface="Arial" panose="020B0604020202020204" pitchFamily="34" charset="0"/>
                <a:cs typeface="Arial" panose="020B0604020202020204" pitchFamily="34" charset="0"/>
              </a:rPr>
              <a:t>dari</a:t>
            </a:r>
            <a:r>
              <a:rPr lang="en-US" sz="3200" dirty="0">
                <a:effectLst/>
                <a:latin typeface="Arial" panose="020B0604020202020204" pitchFamily="34" charset="0"/>
                <a:cs typeface="Arial" panose="020B0604020202020204" pitchFamily="34" charset="0"/>
              </a:rPr>
              <a:t> </a:t>
            </a:r>
            <a:r>
              <a:rPr lang="en-US" sz="3200" dirty="0" err="1">
                <a:effectLst/>
                <a:latin typeface="Arial" panose="020B0604020202020204" pitchFamily="34" charset="0"/>
                <a:cs typeface="Arial" panose="020B0604020202020204" pitchFamily="34" charset="0"/>
              </a:rPr>
              <a:t>pinggir</a:t>
            </a:r>
            <a:r>
              <a:rPr lang="en-US" sz="3200" dirty="0">
                <a:effectLst/>
                <a:latin typeface="Arial" panose="020B0604020202020204" pitchFamily="34" charset="0"/>
                <a:cs typeface="Arial" panose="020B0604020202020204" pitchFamily="34" charset="0"/>
              </a:rPr>
              <a:t> </a:t>
            </a:r>
            <a:r>
              <a:rPr lang="en-US" sz="3200" dirty="0" err="1">
                <a:effectLst/>
                <a:latin typeface="Arial" panose="020B0604020202020204" pitchFamily="34" charset="0"/>
                <a:cs typeface="Arial" panose="020B0604020202020204" pitchFamily="34" charset="0"/>
              </a:rPr>
              <a:t>kiri</a:t>
            </a:r>
            <a:r>
              <a:rPr lang="en-US" sz="3200" dirty="0">
                <a:effectLst/>
                <a:latin typeface="Arial" panose="020B0604020202020204" pitchFamily="34" charset="0"/>
                <a:cs typeface="Arial" panose="020B0604020202020204" pitchFamily="34" charset="0"/>
              </a:rPr>
              <a:t>      : 2,5 cm</a:t>
            </a:r>
          </a:p>
          <a:p>
            <a:pPr lvl="2" eaLnBrk="1" hangingPunct="1"/>
            <a:r>
              <a:rPr lang="en-US" sz="3200" dirty="0" err="1">
                <a:effectLst/>
                <a:latin typeface="Arial" panose="020B0604020202020204" pitchFamily="34" charset="0"/>
                <a:cs typeface="Arial" panose="020B0604020202020204" pitchFamily="34" charset="0"/>
              </a:rPr>
              <a:t>dari</a:t>
            </a:r>
            <a:r>
              <a:rPr lang="en-US" sz="3200" dirty="0">
                <a:effectLst/>
                <a:latin typeface="Arial" panose="020B0604020202020204" pitchFamily="34" charset="0"/>
                <a:cs typeface="Arial" panose="020B0604020202020204" pitchFamily="34" charset="0"/>
              </a:rPr>
              <a:t> </a:t>
            </a:r>
            <a:r>
              <a:rPr lang="en-US" sz="3200" dirty="0" err="1">
                <a:effectLst/>
                <a:latin typeface="Arial" panose="020B0604020202020204" pitchFamily="34" charset="0"/>
                <a:cs typeface="Arial" panose="020B0604020202020204" pitchFamily="34" charset="0"/>
              </a:rPr>
              <a:t>pinggir</a:t>
            </a:r>
            <a:r>
              <a:rPr lang="en-US" sz="3200" dirty="0">
                <a:effectLst/>
                <a:latin typeface="Arial" panose="020B0604020202020204" pitchFamily="34" charset="0"/>
                <a:cs typeface="Arial" panose="020B0604020202020204" pitchFamily="34" charset="0"/>
              </a:rPr>
              <a:t> </a:t>
            </a:r>
            <a:r>
              <a:rPr lang="en-US" sz="3200" dirty="0" err="1">
                <a:effectLst/>
                <a:latin typeface="Arial" panose="020B0604020202020204" pitchFamily="34" charset="0"/>
                <a:cs typeface="Arial" panose="020B0604020202020204" pitchFamily="34" charset="0"/>
              </a:rPr>
              <a:t>kanan</a:t>
            </a:r>
            <a:r>
              <a:rPr lang="en-US" sz="3200" dirty="0">
                <a:effectLst/>
                <a:latin typeface="Arial" panose="020B0604020202020204" pitchFamily="34" charset="0"/>
                <a:cs typeface="Arial" panose="020B0604020202020204" pitchFamily="34" charset="0"/>
              </a:rPr>
              <a:t>  : 1,5 cm</a:t>
            </a:r>
          </a:p>
          <a:p>
            <a:pPr eaLnBrk="1" hangingPunct="1"/>
            <a:r>
              <a:rPr lang="en-US" sz="3200" dirty="0" err="1">
                <a:latin typeface="Arial" panose="020B0604020202020204" pitchFamily="34" charset="0"/>
                <a:cs typeface="Arial" panose="020B0604020202020204" pitchFamily="34" charset="0"/>
              </a:rPr>
              <a:t>Pengajuan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permintaan</a:t>
            </a:r>
            <a:r>
              <a:rPr lang="en-US" sz="3200" dirty="0">
                <a:latin typeface="Arial" panose="020B0604020202020204" pitchFamily="34" charset="0"/>
                <a:cs typeface="Arial" panose="020B0604020202020204" pitchFamily="34" charset="0"/>
              </a:rPr>
              <a:t> paten </a:t>
            </a:r>
            <a:r>
              <a:rPr lang="en-US" sz="3200" dirty="0" err="1">
                <a:latin typeface="Arial" panose="020B0604020202020204" pitchFamily="34" charset="0"/>
                <a:cs typeface="Arial" panose="020B0604020202020204" pitchFamily="34" charset="0"/>
              </a:rPr>
              <a:t>harus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dilakukan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dalam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rangkap</a:t>
            </a:r>
            <a:r>
              <a:rPr lang="en-US" sz="3200" dirty="0">
                <a:latin typeface="Arial" panose="020B0604020202020204" pitchFamily="34" charset="0"/>
                <a:cs typeface="Arial" panose="020B0604020202020204" pitchFamily="34" charset="0"/>
              </a:rPr>
              <a:t> 3 (</a:t>
            </a:r>
            <a:r>
              <a:rPr lang="en-US" sz="3200" dirty="0" err="1">
                <a:latin typeface="Arial" panose="020B0604020202020204" pitchFamily="34" charset="0"/>
                <a:cs typeface="Arial" panose="020B0604020202020204" pitchFamily="34" charset="0"/>
              </a:rPr>
              <a:t>tiga</a:t>
            </a:r>
            <a:r>
              <a:rPr lang="en-US" sz="3200" dirty="0">
                <a:latin typeface="Arial" panose="020B0604020202020204" pitchFamily="34" charset="0"/>
                <a:cs typeface="Arial" panose="020B0604020202020204" pitchFamily="34" charset="0"/>
              </a:rPr>
              <a:t>), 2 (</a:t>
            </a:r>
            <a:r>
              <a:rPr lang="en-US" sz="3200" dirty="0" err="1">
                <a:latin typeface="Arial" panose="020B0604020202020204" pitchFamily="34" charset="0"/>
                <a:cs typeface="Arial" panose="020B0604020202020204" pitchFamily="34" charset="0"/>
              </a:rPr>
              <a:t>dua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diantara</a:t>
            </a:r>
            <a:r>
              <a:rPr lang="en-US" sz="3200" dirty="0">
                <a:latin typeface="Arial" panose="020B0604020202020204" pitchFamily="34" charset="0"/>
                <a:cs typeface="Arial" panose="020B0604020202020204" pitchFamily="34" charset="0"/>
              </a:rPr>
              <a:t> 3 </a:t>
            </a:r>
            <a:r>
              <a:rPr lang="en-US" sz="3200" dirty="0" err="1">
                <a:latin typeface="Arial" panose="020B0604020202020204" pitchFamily="34" charset="0"/>
                <a:cs typeface="Arial" panose="020B0604020202020204" pitchFamily="34" charset="0"/>
              </a:rPr>
              <a:t>rangkap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tersebut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merupakan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dokumen</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asli</a:t>
            </a:r>
            <a:r>
              <a:rPr lang="en-US" sz="3200" dirty="0">
                <a:latin typeface="Arial" panose="020B0604020202020204" pitchFamily="34" charset="0"/>
                <a:cs typeface="Arial" panose="020B0604020202020204" pitchFamily="34"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843314" y="2235200"/>
            <a:ext cx="8476343"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TERIMA KASIH</a:t>
            </a:r>
          </a:p>
        </p:txBody>
      </p:sp>
      <p:sp>
        <p:nvSpPr>
          <p:cNvPr id="6" name="TextBox 5">
            <a:extLst>
              <a:ext uri="{FF2B5EF4-FFF2-40B4-BE49-F238E27FC236}">
                <a16:creationId xmlns:a16="http://schemas.microsoft.com/office/drawing/2014/main" id="{4802618C-B6AA-4B9D-87DF-D7B045A0B187}"/>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317581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85371" y="333829"/>
            <a:ext cx="10668000" cy="707886"/>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JUDUL INVENSI</a:t>
            </a:r>
          </a:p>
        </p:txBody>
      </p:sp>
      <p:sp>
        <p:nvSpPr>
          <p:cNvPr id="6" name="Text Box 5"/>
          <p:cNvSpPr txBox="1">
            <a:spLocks noChangeArrowheads="1"/>
          </p:cNvSpPr>
          <p:nvPr/>
        </p:nvSpPr>
        <p:spPr bwMode="auto">
          <a:xfrm>
            <a:off x="457199" y="981769"/>
            <a:ext cx="1084942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indent="-457200" eaLnBrk="1" hangingPunct="1">
              <a:buFont typeface="Wingdings" panose="05000000000000000000" pitchFamily="2" charset="2"/>
              <a:buChar char="q"/>
            </a:pPr>
            <a:r>
              <a:rPr lang="en-US" sz="2800" dirty="0">
                <a:solidFill>
                  <a:srgbClr val="000000"/>
                </a:solidFill>
              </a:rPr>
              <a:t> </a:t>
            </a:r>
            <a:r>
              <a:rPr lang="en-US" sz="2800" dirty="0" err="1">
                <a:solidFill>
                  <a:srgbClr val="000000"/>
                </a:solidFill>
              </a:rPr>
              <a:t>Pernyataan</a:t>
            </a:r>
            <a:r>
              <a:rPr lang="en-US" sz="2800" dirty="0">
                <a:solidFill>
                  <a:srgbClr val="000000"/>
                </a:solidFill>
              </a:rPr>
              <a:t> </a:t>
            </a:r>
            <a:r>
              <a:rPr lang="en-US" sz="2800" dirty="0" err="1">
                <a:solidFill>
                  <a:srgbClr val="000000"/>
                </a:solidFill>
              </a:rPr>
              <a:t>singkat</a:t>
            </a:r>
            <a:r>
              <a:rPr lang="en-US" sz="2800" dirty="0">
                <a:solidFill>
                  <a:srgbClr val="000000"/>
                </a:solidFill>
              </a:rPr>
              <a:t> yang </a:t>
            </a:r>
            <a:r>
              <a:rPr lang="en-US" sz="2800" dirty="0" err="1">
                <a:solidFill>
                  <a:srgbClr val="000000"/>
                </a:solidFill>
              </a:rPr>
              <a:t>mencerminkan</a:t>
            </a:r>
            <a:r>
              <a:rPr lang="en-US" sz="2800" dirty="0">
                <a:solidFill>
                  <a:srgbClr val="000000"/>
                </a:solidFill>
              </a:rPr>
              <a:t> </a:t>
            </a:r>
            <a:r>
              <a:rPr lang="en-US" sz="2800" dirty="0" err="1">
                <a:solidFill>
                  <a:srgbClr val="000000"/>
                </a:solidFill>
              </a:rPr>
              <a:t>isi</a:t>
            </a:r>
            <a:r>
              <a:rPr lang="en-US" sz="2800" dirty="0">
                <a:solidFill>
                  <a:srgbClr val="000000"/>
                </a:solidFill>
              </a:rPr>
              <a:t> </a:t>
            </a:r>
            <a:r>
              <a:rPr lang="en-US" sz="2800" dirty="0" err="1">
                <a:solidFill>
                  <a:srgbClr val="000000"/>
                </a:solidFill>
              </a:rPr>
              <a:t>dan</a:t>
            </a:r>
            <a:r>
              <a:rPr lang="en-US" sz="2800" dirty="0">
                <a:solidFill>
                  <a:srgbClr val="000000"/>
                </a:solidFill>
              </a:rPr>
              <a:t> </a:t>
            </a:r>
            <a:r>
              <a:rPr lang="en-US" sz="2800" dirty="0" err="1">
                <a:solidFill>
                  <a:srgbClr val="000000"/>
                </a:solidFill>
              </a:rPr>
              <a:t>jenis</a:t>
            </a:r>
            <a:r>
              <a:rPr lang="en-US" sz="2800" dirty="0">
                <a:solidFill>
                  <a:srgbClr val="000000"/>
                </a:solidFill>
              </a:rPr>
              <a:t> </a:t>
            </a:r>
            <a:r>
              <a:rPr lang="en-US" sz="2800" dirty="0" err="1">
                <a:solidFill>
                  <a:srgbClr val="000000"/>
                </a:solidFill>
              </a:rPr>
              <a:t>invensi</a:t>
            </a:r>
            <a:r>
              <a:rPr lang="en-US" sz="2800" dirty="0">
                <a:solidFill>
                  <a:srgbClr val="000000"/>
                </a:solidFill>
              </a:rPr>
              <a:t>. </a:t>
            </a:r>
          </a:p>
          <a:p>
            <a:pPr defTabSz="517525" eaLnBrk="1" hangingPunct="1"/>
            <a:r>
              <a:rPr lang="en-US" sz="2800" dirty="0">
                <a:solidFill>
                  <a:srgbClr val="000000"/>
                </a:solidFill>
              </a:rPr>
              <a:t>		</a:t>
            </a:r>
            <a:r>
              <a:rPr lang="en-US" sz="2800" dirty="0" err="1">
                <a:solidFill>
                  <a:srgbClr val="000000"/>
                </a:solidFill>
              </a:rPr>
              <a:t>Judul</a:t>
            </a:r>
            <a:r>
              <a:rPr lang="en-US" sz="2800" dirty="0">
                <a:solidFill>
                  <a:srgbClr val="000000"/>
                </a:solidFill>
              </a:rPr>
              <a:t> Product?</a:t>
            </a:r>
          </a:p>
          <a:p>
            <a:pPr defTabSz="517525" eaLnBrk="1" hangingPunct="1"/>
            <a:r>
              <a:rPr lang="en-US" sz="2800" dirty="0">
                <a:solidFill>
                  <a:srgbClr val="000000"/>
                </a:solidFill>
              </a:rPr>
              <a:t>		</a:t>
            </a:r>
            <a:r>
              <a:rPr lang="en-US" sz="2800" dirty="0" err="1">
                <a:solidFill>
                  <a:srgbClr val="000000"/>
                </a:solidFill>
              </a:rPr>
              <a:t>Judul</a:t>
            </a:r>
            <a:r>
              <a:rPr lang="en-US" sz="2800" dirty="0">
                <a:solidFill>
                  <a:srgbClr val="000000"/>
                </a:solidFill>
              </a:rPr>
              <a:t> Process?</a:t>
            </a:r>
          </a:p>
          <a:p>
            <a:pPr defTabSz="517525" eaLnBrk="1" hangingPunct="1"/>
            <a:r>
              <a:rPr lang="en-US" sz="2800" dirty="0">
                <a:solidFill>
                  <a:srgbClr val="000000"/>
                </a:solidFill>
              </a:rPr>
              <a:t>		</a:t>
            </a:r>
            <a:r>
              <a:rPr lang="en-US" sz="2800" dirty="0" err="1">
                <a:solidFill>
                  <a:srgbClr val="000000"/>
                </a:solidFill>
              </a:rPr>
              <a:t>Judul</a:t>
            </a:r>
            <a:r>
              <a:rPr lang="en-US" sz="2800" dirty="0">
                <a:solidFill>
                  <a:srgbClr val="000000"/>
                </a:solidFill>
              </a:rPr>
              <a:t> </a:t>
            </a:r>
            <a:r>
              <a:rPr lang="en-US" sz="2800" dirty="0" err="1">
                <a:solidFill>
                  <a:srgbClr val="000000"/>
                </a:solidFill>
              </a:rPr>
              <a:t>Produk</a:t>
            </a:r>
            <a:r>
              <a:rPr lang="en-US" sz="2800" dirty="0">
                <a:solidFill>
                  <a:srgbClr val="000000"/>
                </a:solidFill>
              </a:rPr>
              <a:t>-Proses.</a:t>
            </a:r>
          </a:p>
          <a:p>
            <a:pPr marL="457200" indent="-457200" eaLnBrk="1" hangingPunct="1">
              <a:buFont typeface="Wingdings" panose="05000000000000000000" pitchFamily="2" charset="2"/>
              <a:buChar char="q"/>
            </a:pPr>
            <a:r>
              <a:rPr lang="en-US" sz="2800" dirty="0" err="1">
                <a:solidFill>
                  <a:srgbClr val="000000"/>
                </a:solidFill>
              </a:rPr>
              <a:t>Judul</a:t>
            </a:r>
            <a:r>
              <a:rPr lang="en-US" sz="2800" dirty="0">
                <a:solidFill>
                  <a:srgbClr val="000000"/>
                </a:solidFill>
              </a:rPr>
              <a:t> </a:t>
            </a:r>
            <a:r>
              <a:rPr lang="en-US" sz="2800" dirty="0" err="1">
                <a:solidFill>
                  <a:srgbClr val="000000"/>
                </a:solidFill>
              </a:rPr>
              <a:t>satu</a:t>
            </a:r>
            <a:r>
              <a:rPr lang="en-US" sz="2800" dirty="0">
                <a:solidFill>
                  <a:srgbClr val="000000"/>
                </a:solidFill>
              </a:rPr>
              <a:t> </a:t>
            </a:r>
            <a:r>
              <a:rPr lang="en-US" sz="2800" dirty="0" err="1">
                <a:solidFill>
                  <a:srgbClr val="000000"/>
                </a:solidFill>
              </a:rPr>
              <a:t>invensi</a:t>
            </a:r>
            <a:r>
              <a:rPr lang="en-US" sz="2800" dirty="0">
                <a:solidFill>
                  <a:srgbClr val="000000"/>
                </a:solidFill>
              </a:rPr>
              <a:t> </a:t>
            </a:r>
            <a:r>
              <a:rPr lang="en-US" sz="2800" dirty="0" err="1">
                <a:solidFill>
                  <a:srgbClr val="000000"/>
                </a:solidFill>
              </a:rPr>
              <a:t>boleh</a:t>
            </a:r>
            <a:r>
              <a:rPr lang="en-US" sz="2800" dirty="0">
                <a:solidFill>
                  <a:srgbClr val="000000"/>
                </a:solidFill>
              </a:rPr>
              <a:t> </a:t>
            </a:r>
            <a:r>
              <a:rPr lang="en-US" sz="2800" dirty="0" err="1">
                <a:solidFill>
                  <a:srgbClr val="000000"/>
                </a:solidFill>
              </a:rPr>
              <a:t>sama</a:t>
            </a:r>
            <a:r>
              <a:rPr lang="en-US" sz="2800" dirty="0">
                <a:solidFill>
                  <a:srgbClr val="000000"/>
                </a:solidFill>
              </a:rPr>
              <a:t> </a:t>
            </a:r>
            <a:r>
              <a:rPr lang="en-US" sz="2800" dirty="0" err="1">
                <a:solidFill>
                  <a:srgbClr val="000000"/>
                </a:solidFill>
              </a:rPr>
              <a:t>dengan</a:t>
            </a:r>
            <a:r>
              <a:rPr lang="en-US" sz="2800" dirty="0">
                <a:solidFill>
                  <a:srgbClr val="000000"/>
                </a:solidFill>
              </a:rPr>
              <a:t> </a:t>
            </a:r>
            <a:r>
              <a:rPr lang="en-US" sz="2800" dirty="0" err="1">
                <a:solidFill>
                  <a:srgbClr val="000000"/>
                </a:solidFill>
              </a:rPr>
              <a:t>invensi</a:t>
            </a:r>
            <a:r>
              <a:rPr lang="en-US" sz="2800" dirty="0">
                <a:solidFill>
                  <a:srgbClr val="000000"/>
                </a:solidFill>
              </a:rPr>
              <a:t> yang lain.</a:t>
            </a:r>
          </a:p>
          <a:p>
            <a:pPr marL="463550" eaLnBrk="1" hangingPunct="1"/>
            <a:r>
              <a:rPr lang="en-US" sz="2800" dirty="0">
                <a:solidFill>
                  <a:srgbClr val="000000"/>
                </a:solidFill>
              </a:rPr>
              <a:t>(</a:t>
            </a:r>
            <a:r>
              <a:rPr lang="en-US" sz="2800" dirty="0"/>
              <a:t>yang </a:t>
            </a:r>
            <a:r>
              <a:rPr lang="en-US" sz="2800" dirty="0" err="1"/>
              <a:t>membedakan</a:t>
            </a:r>
            <a:r>
              <a:rPr lang="en-US" sz="2800" dirty="0"/>
              <a:t> </a:t>
            </a:r>
            <a:r>
              <a:rPr lang="en-US" sz="2800" dirty="0" err="1"/>
              <a:t>antara</a:t>
            </a:r>
            <a:r>
              <a:rPr lang="en-US" sz="2800" dirty="0"/>
              <a:t> </a:t>
            </a:r>
            <a:r>
              <a:rPr lang="en-US" sz="2800" dirty="0" err="1"/>
              <a:t>satu</a:t>
            </a:r>
            <a:r>
              <a:rPr lang="en-US" sz="2800" dirty="0"/>
              <a:t> paten </a:t>
            </a:r>
            <a:r>
              <a:rPr lang="en-US" sz="2800" dirty="0" err="1"/>
              <a:t>dengan</a:t>
            </a:r>
            <a:r>
              <a:rPr lang="en-US" sz="2800" dirty="0"/>
              <a:t> paten yang lain </a:t>
            </a:r>
            <a:r>
              <a:rPr lang="en-US" sz="2800" dirty="0" err="1"/>
              <a:t>teletak</a:t>
            </a:r>
            <a:r>
              <a:rPr lang="en-US" sz="2800" dirty="0"/>
              <a:t> pada </a:t>
            </a:r>
            <a:r>
              <a:rPr lang="en-US" sz="2800" dirty="0" err="1"/>
              <a:t>apa</a:t>
            </a:r>
            <a:r>
              <a:rPr lang="en-US" sz="2800" dirty="0"/>
              <a:t> yang </a:t>
            </a:r>
            <a:r>
              <a:rPr lang="en-US" sz="2800" dirty="0" err="1"/>
              <a:t>diklaim</a:t>
            </a:r>
            <a:r>
              <a:rPr lang="en-US" sz="2800" dirty="0">
                <a:solidFill>
                  <a:srgbClr val="000000"/>
                </a:solidFill>
              </a:rPr>
              <a:t>)</a:t>
            </a:r>
          </a:p>
        </p:txBody>
      </p:sp>
      <p:sp>
        <p:nvSpPr>
          <p:cNvPr id="7" name="TextBox 6">
            <a:extLst>
              <a:ext uri="{FF2B5EF4-FFF2-40B4-BE49-F238E27FC236}">
                <a16:creationId xmlns:a16="http://schemas.microsoft.com/office/drawing/2014/main" id="{A7474441-AEBD-41FB-9DC1-3EEBAAC1758D}"/>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190201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66057" y="466451"/>
            <a:ext cx="11625943" cy="3539430"/>
          </a:xfrm>
          <a:prstGeom prst="rect">
            <a:avLst/>
          </a:prstGeom>
          <a:noFill/>
        </p:spPr>
        <p:txBody>
          <a:bodyPr wrap="square" rtlCol="0">
            <a:spAutoFit/>
          </a:bodyPr>
          <a:lstStyle/>
          <a:p>
            <a:r>
              <a:rPr lang="en-US" sz="3200" b="1" dirty="0" err="1">
                <a:latin typeface="Arial" panose="020B0604020202020204" pitchFamily="34" charset="0"/>
                <a:cs typeface="Arial" panose="020B0604020202020204" pitchFamily="34" charset="0"/>
              </a:rPr>
              <a:t>Contoh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Judul</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Invensi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Berupa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Produk</a:t>
            </a:r>
            <a:r>
              <a:rPr lang="en-US" sz="3200"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id-ID" sz="3200" dirty="0">
                <a:latin typeface="Arial" panose="020B0604020202020204" pitchFamily="34" charset="0"/>
                <a:cs typeface="Arial" panose="020B0604020202020204" pitchFamily="34" charset="0"/>
              </a:rPr>
              <a:t>BALING-BALING  KAPAL BERSIRIP </a:t>
            </a:r>
            <a:endParaRPr lang="en-US"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ALAT PENGGANJAL BAN OTOMATIS DENGAN SENSOR PENDETEKSI KENDARAAN TERGELINCIR MUNDUR</a:t>
            </a:r>
          </a:p>
          <a:p>
            <a:pPr marL="292100" indent="-292100">
              <a:buFont typeface="Arial" panose="020B0604020202020204" pitchFamily="34" charset="0"/>
              <a:buChar char="•"/>
            </a:pPr>
            <a:r>
              <a:rPr lang="en-US" sz="3200" cap="all" dirty="0">
                <a:latin typeface="Arial" panose="020B0604020202020204" pitchFamily="34" charset="0"/>
                <a:cs typeface="Arial" panose="020B0604020202020204" pitchFamily="34" charset="0"/>
              </a:rPr>
              <a:t>Umbrella cover</a:t>
            </a:r>
          </a:p>
          <a:p>
            <a:pPr marL="292100" indent="-292100">
              <a:buFont typeface="Arial" panose="020B0604020202020204" pitchFamily="34" charset="0"/>
              <a:buChar char="•"/>
            </a:pPr>
            <a:r>
              <a:rPr lang="en-US" sz="3200" cap="all" dirty="0">
                <a:latin typeface="Arial" panose="020B0604020202020204" pitchFamily="34" charset="0"/>
                <a:cs typeface="Arial" panose="020B0604020202020204" pitchFamily="34" charset="0"/>
              </a:rPr>
              <a:t>Windproof umbrella</a:t>
            </a:r>
          </a:p>
          <a:p>
            <a:pPr marL="292100" indent="-292100">
              <a:buFont typeface="Arial" panose="020B0604020202020204" pitchFamily="34" charset="0"/>
              <a:buChar char="•"/>
            </a:pPr>
            <a:r>
              <a:rPr lang="en-US" sz="3200" b="1" cap="all" dirty="0"/>
              <a:t>Malaria</a:t>
            </a:r>
            <a:r>
              <a:rPr lang="en-US" sz="3200" cap="all" dirty="0"/>
              <a:t> vaccine</a:t>
            </a:r>
          </a:p>
        </p:txBody>
      </p:sp>
      <p:sp>
        <p:nvSpPr>
          <p:cNvPr id="6" name="TextBox 5">
            <a:extLst>
              <a:ext uri="{FF2B5EF4-FFF2-40B4-BE49-F238E27FC236}">
                <a16:creationId xmlns:a16="http://schemas.microsoft.com/office/drawing/2014/main" id="{C656366F-0366-493F-87CC-F1D6B270D520}"/>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358689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585721"/>
            <a:ext cx="11625943" cy="2554545"/>
          </a:xfrm>
          <a:prstGeom prst="rect">
            <a:avLst/>
          </a:prstGeom>
          <a:noFill/>
        </p:spPr>
        <p:txBody>
          <a:bodyPr wrap="square" rtlCol="0">
            <a:spAutoFit/>
          </a:bodyPr>
          <a:lstStyle/>
          <a:p>
            <a:pPr algn="ctr"/>
            <a:r>
              <a:rPr lang="en-US" sz="3200" b="1" dirty="0" err="1">
                <a:latin typeface="Arial" panose="020B0604020202020204" pitchFamily="34" charset="0"/>
                <a:cs typeface="Arial" panose="020B0604020202020204" pitchFamily="34" charset="0"/>
              </a:rPr>
              <a:t>Contoh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Judul</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Invensi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Berupa</a:t>
            </a:r>
            <a:r>
              <a:rPr lang="en-US" sz="3200" b="1" dirty="0">
                <a:latin typeface="Arial" panose="020B0604020202020204" pitchFamily="34" charset="0"/>
                <a:cs typeface="Arial" panose="020B0604020202020204" pitchFamily="34" charset="0"/>
              </a:rPr>
              <a:t> Proses/</a:t>
            </a:r>
            <a:r>
              <a:rPr lang="en-US" sz="3200" b="1" dirty="0" err="1">
                <a:latin typeface="Arial" panose="020B0604020202020204" pitchFamily="34" charset="0"/>
                <a:cs typeface="Arial" panose="020B0604020202020204" pitchFamily="34" charset="0"/>
              </a:rPr>
              <a:t>Metoda</a:t>
            </a:r>
            <a:r>
              <a:rPr lang="en-US" sz="3200"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METODE UNTUK MEMPRODUKSI TEMPE</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PROSES PEMBUATAN POLIMER-POLIMER EMULSI</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PROSES PEMURNIAN ALUMINIUM</a:t>
            </a:r>
          </a:p>
        </p:txBody>
      </p:sp>
      <p:sp>
        <p:nvSpPr>
          <p:cNvPr id="6" name="TextBox 5">
            <a:extLst>
              <a:ext uri="{FF2B5EF4-FFF2-40B4-BE49-F238E27FC236}">
                <a16:creationId xmlns:a16="http://schemas.microsoft.com/office/drawing/2014/main" id="{C656366F-0366-493F-87CC-F1D6B270D520}"/>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
        <p:nvSpPr>
          <p:cNvPr id="5" name="TextBox 4"/>
          <p:cNvSpPr txBox="1"/>
          <p:nvPr/>
        </p:nvSpPr>
        <p:spPr>
          <a:xfrm>
            <a:off x="457199" y="3242782"/>
            <a:ext cx="11625943" cy="2062103"/>
          </a:xfrm>
          <a:prstGeom prst="rect">
            <a:avLst/>
          </a:prstGeom>
          <a:noFill/>
        </p:spPr>
        <p:txBody>
          <a:bodyPr wrap="square" rtlCol="0">
            <a:spAutoFit/>
          </a:bodyPr>
          <a:lstStyle/>
          <a:p>
            <a:pPr algn="ctr"/>
            <a:r>
              <a:rPr lang="en-US" sz="3200" b="1" dirty="0" err="1">
                <a:latin typeface="Arial" panose="020B0604020202020204" pitchFamily="34" charset="0"/>
                <a:cs typeface="Arial" panose="020B0604020202020204" pitchFamily="34" charset="0"/>
              </a:rPr>
              <a:t>Contoh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Judul</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Invensi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gabungan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Berupa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Produk</a:t>
            </a:r>
            <a:r>
              <a:rPr lang="en-US" sz="3200" b="1" dirty="0">
                <a:latin typeface="Arial" panose="020B0604020202020204" pitchFamily="34" charset="0"/>
                <a:cs typeface="Arial" panose="020B0604020202020204" pitchFamily="34" charset="0"/>
              </a:rPr>
              <a:t>-Proses</a:t>
            </a:r>
          </a:p>
          <a:p>
            <a:pPr marL="285750" indent="-28575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Cereal </a:t>
            </a:r>
            <a:r>
              <a:rPr lang="en-US" sz="3200" dirty="0" err="1">
                <a:latin typeface="Arial" panose="020B0604020202020204" pitchFamily="34" charset="0"/>
                <a:cs typeface="Arial" panose="020B0604020202020204" pitchFamily="34" charset="0"/>
              </a:rPr>
              <a:t>berbahan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Metode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Pembuatannya</a:t>
            </a:r>
            <a:r>
              <a:rPr lang="en-US" sz="32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Formula </a:t>
            </a:r>
            <a:r>
              <a:rPr lang="en-US" sz="3200" dirty="0" err="1">
                <a:latin typeface="Arial" panose="020B0604020202020204" pitchFamily="34" charset="0"/>
                <a:cs typeface="Arial" panose="020B0604020202020204" pitchFamily="34" charset="0"/>
              </a:rPr>
              <a:t>dan</a:t>
            </a:r>
            <a:r>
              <a:rPr lang="en-US" sz="3200" dirty="0">
                <a:latin typeface="Arial" panose="020B0604020202020204" pitchFamily="34" charset="0"/>
                <a:cs typeface="Arial" panose="020B0604020202020204" pitchFamily="34" charset="0"/>
              </a:rPr>
              <a:t> Proses </a:t>
            </a:r>
            <a:r>
              <a:rPr lang="en-US" sz="3200" dirty="0" err="1">
                <a:latin typeface="Arial" panose="020B0604020202020204" pitchFamily="34" charset="0"/>
                <a:cs typeface="Arial" panose="020B0604020202020204" pitchFamily="34" charset="0"/>
              </a:rPr>
              <a:t>Pembuatan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Emping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Talas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Manis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520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585721"/>
            <a:ext cx="11625943"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RAMBU-RAMBU</a:t>
            </a:r>
          </a:p>
        </p:txBody>
      </p:sp>
      <p:sp>
        <p:nvSpPr>
          <p:cNvPr id="6" name="TextBox 5">
            <a:extLst>
              <a:ext uri="{FF2B5EF4-FFF2-40B4-BE49-F238E27FC236}">
                <a16:creationId xmlns:a16="http://schemas.microsoft.com/office/drawing/2014/main" id="{C656366F-0366-493F-87CC-F1D6B270D520}"/>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
        <p:nvSpPr>
          <p:cNvPr id="2" name="Rectangle 1"/>
          <p:cNvSpPr/>
          <p:nvPr/>
        </p:nvSpPr>
        <p:spPr>
          <a:xfrm>
            <a:off x="1722783" y="1563757"/>
            <a:ext cx="9462052" cy="3539430"/>
          </a:xfrm>
          <a:prstGeom prst="rect">
            <a:avLst/>
          </a:prstGeom>
        </p:spPr>
        <p:txBody>
          <a:bodyPr wrap="square">
            <a:spAutoFit/>
          </a:bodyPr>
          <a:lstStyle/>
          <a:p>
            <a:pPr marL="463550" indent="-457200">
              <a:buFont typeface="Wingdings" panose="05000000000000000000" pitchFamily="2" charset="2"/>
              <a:buChar char="q"/>
            </a:pPr>
            <a:r>
              <a:rPr lang="en-US" sz="2800" dirty="0" err="1">
                <a:solidFill>
                  <a:srgbClr val="000000"/>
                </a:solidFill>
                <a:latin typeface="Arial" panose="020B0604020202020204" pitchFamily="34" charset="0"/>
                <a:cs typeface="Arial" panose="020B0604020202020204" pitchFamily="34" charset="0"/>
              </a:rPr>
              <a:t>Judul</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invensi</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tidak</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boleh</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berupa</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pernyataan</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seperti</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iklan</a:t>
            </a:r>
            <a:r>
              <a:rPr lang="en-US" sz="2800" dirty="0">
                <a:solidFill>
                  <a:srgbClr val="000000"/>
                </a:solidFill>
                <a:latin typeface="Arial" panose="020B0604020202020204" pitchFamily="34" charset="0"/>
                <a:cs typeface="Arial" panose="020B0604020202020204" pitchFamily="34" charset="0"/>
              </a:rPr>
              <a:t>/</a:t>
            </a:r>
            <a:r>
              <a:rPr lang="en-US" sz="2800" dirty="0" err="1">
                <a:solidFill>
                  <a:srgbClr val="000000"/>
                </a:solidFill>
                <a:latin typeface="Arial" panose="020B0604020202020204" pitchFamily="34" charset="0"/>
                <a:cs typeface="Arial" panose="020B0604020202020204" pitchFamily="34" charset="0"/>
              </a:rPr>
              <a:t>promosi</a:t>
            </a:r>
            <a:r>
              <a:rPr lang="en-US" sz="2800" dirty="0">
                <a:solidFill>
                  <a:srgbClr val="000000"/>
                </a:solidFill>
                <a:latin typeface="Arial" panose="020B0604020202020204" pitchFamily="34" charset="0"/>
                <a:cs typeface="Arial" panose="020B0604020202020204" pitchFamily="34" charset="0"/>
              </a:rPr>
              <a:t>.  </a:t>
            </a:r>
            <a:br>
              <a:rPr lang="en-US" sz="2800" dirty="0">
                <a:solidFill>
                  <a:srgbClr val="000000"/>
                </a:solidFill>
                <a:latin typeface="Arial" panose="020B0604020202020204" pitchFamily="34" charset="0"/>
                <a:cs typeface="Arial" panose="020B0604020202020204" pitchFamily="34" charset="0"/>
              </a:rPr>
            </a:b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Contoh</a:t>
            </a:r>
            <a:r>
              <a:rPr lang="en-US" sz="2800" dirty="0">
                <a:solidFill>
                  <a:srgbClr val="000000"/>
                </a:solidFill>
                <a:latin typeface="Arial" panose="020B0604020202020204" pitchFamily="34" charset="0"/>
                <a:cs typeface="Arial" panose="020B0604020202020204" pitchFamily="34" charset="0"/>
              </a:rPr>
              <a:t>: </a:t>
            </a:r>
          </a:p>
          <a:p>
            <a:pPr marL="6350"/>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Komposisi</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obat</a:t>
            </a:r>
            <a:r>
              <a:rPr lang="en-US" sz="2800" dirty="0">
                <a:solidFill>
                  <a:srgbClr val="000000"/>
                </a:solidFill>
                <a:latin typeface="Arial" panose="020B0604020202020204" pitchFamily="34" charset="0"/>
                <a:cs typeface="Arial" panose="020B0604020202020204" pitchFamily="34" charset="0"/>
              </a:rPr>
              <a:t> malaria yang </a:t>
            </a:r>
            <a:r>
              <a:rPr lang="en-US" sz="2800" dirty="0" err="1">
                <a:solidFill>
                  <a:srgbClr val="000000"/>
                </a:solidFill>
                <a:latin typeface="Arial" panose="020B0604020202020204" pitchFamily="34" charset="0"/>
                <a:cs typeface="Arial" panose="020B0604020202020204" pitchFamily="34" charset="0"/>
              </a:rPr>
              <a:t>sangat</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manjur</a:t>
            </a:r>
            <a:r>
              <a:rPr lang="en-US" sz="2800" dirty="0">
                <a:solidFill>
                  <a:srgbClr val="000000"/>
                </a:solidFill>
                <a:latin typeface="Arial" panose="020B0604020202020204" pitchFamily="34" charset="0"/>
                <a:cs typeface="Arial" panose="020B0604020202020204" pitchFamily="34" charset="0"/>
              </a:rPr>
              <a:t>”</a:t>
            </a:r>
          </a:p>
          <a:p>
            <a:pPr marL="862013"/>
            <a:r>
              <a:rPr lang="en-US" sz="2800" dirty="0">
                <a:latin typeface="Arial" panose="020B0604020202020204" pitchFamily="34" charset="0"/>
                <a:cs typeface="Arial" panose="020B0604020202020204" pitchFamily="34" charset="0"/>
              </a:rPr>
              <a:t>“Proses </a:t>
            </a:r>
            <a:r>
              <a:rPr lang="en-US" sz="2800" dirty="0" err="1">
                <a:latin typeface="Arial" panose="020B0604020202020204" pitchFamily="34" charset="0"/>
                <a:cs typeface="Arial" panose="020B0604020202020204" pitchFamily="34" charset="0"/>
              </a:rPr>
              <a:t>pembuatan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unplasticized</a:t>
            </a:r>
            <a:r>
              <a:rPr lang="en-US" sz="2800" dirty="0">
                <a:latin typeface="Arial" panose="020B0604020202020204" pitchFamily="34" charset="0"/>
                <a:cs typeface="Arial" panose="020B0604020202020204" pitchFamily="34" charset="0"/>
              </a:rPr>
              <a:t> polyvinylchloride </a:t>
            </a:r>
            <a:r>
              <a:rPr lang="en-US" sz="2800" dirty="0" err="1">
                <a:latin typeface="Arial" panose="020B0604020202020204" pitchFamily="34" charset="0"/>
                <a:cs typeface="Arial" panose="020B0604020202020204" pitchFamily="34" charset="0"/>
              </a:rPr>
              <a:t>berkualitas</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tinggi</a:t>
            </a:r>
            <a:r>
              <a:rPr lang="en-US" sz="2800" dirty="0">
                <a:latin typeface="Arial" panose="020B0604020202020204" pitchFamily="34" charset="0"/>
                <a:cs typeface="Arial" panose="020B0604020202020204" pitchFamily="34" charset="0"/>
              </a:rPr>
              <a:t>”</a:t>
            </a:r>
            <a:endParaRPr lang="en-US" sz="2800" dirty="0">
              <a:solidFill>
                <a:srgbClr val="000000"/>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Judul</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invensi</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tidak</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boleh</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mengandung</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merek</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dagang</a:t>
            </a:r>
            <a:r>
              <a:rPr lang="en-US" sz="2800" dirty="0">
                <a:solidFill>
                  <a:srgbClr val="000000"/>
                </a:solidFill>
                <a:latin typeface="Arial" panose="020B0604020202020204" pitchFamily="34" charset="0"/>
                <a:cs typeface="Arial" panose="020B0604020202020204" pitchFamily="34" charset="0"/>
              </a:rPr>
              <a:t>.</a:t>
            </a:r>
          </a:p>
          <a:p>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Contoh</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Komposisi</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detergen</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Rinso</a:t>
            </a:r>
            <a:r>
              <a:rPr lang="en-US" sz="2800"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393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26629"/>
            <a:ext cx="12192000" cy="6313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320798" y="176129"/>
            <a:ext cx="9681029"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BIDANG TEKNIK INVENSI</a:t>
            </a:r>
          </a:p>
        </p:txBody>
      </p:sp>
      <p:sp>
        <p:nvSpPr>
          <p:cNvPr id="6" name="Text Box 3"/>
          <p:cNvSpPr txBox="1">
            <a:spLocks noChangeArrowheads="1"/>
          </p:cNvSpPr>
          <p:nvPr/>
        </p:nvSpPr>
        <p:spPr bwMode="auto">
          <a:xfrm>
            <a:off x="533399" y="822460"/>
            <a:ext cx="11255829" cy="7017306"/>
          </a:xfrm>
          <a:prstGeom prst="rect">
            <a:avLst/>
          </a:prstGeom>
          <a:noFill/>
          <a:ln w="12700" cap="sq">
            <a:noFill/>
            <a:miter lim="800000"/>
            <a:headEnd type="none" w="sm" len="sm"/>
            <a:tailEnd type="none" w="sm" len="sm"/>
          </a:ln>
        </p:spPr>
        <p:txBody>
          <a:bodyPr wrap="square">
            <a:spAutoFit/>
          </a:bodyPr>
          <a:lstStyle/>
          <a:p>
            <a:pPr algn="just"/>
            <a:r>
              <a:rPr lang="en-US" sz="3600" dirty="0" err="1">
                <a:latin typeface="Arial" panose="020B0604020202020204" pitchFamily="34" charset="0"/>
                <a:cs typeface="Arial" panose="020B0604020202020204" pitchFamily="34" charset="0"/>
              </a:rPr>
              <a:t>Bidang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teknik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invensi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menjelaskan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secara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ringkas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tentang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bidang</a:t>
            </a:r>
            <a:r>
              <a:rPr lang="en-US" sz="3600" dirty="0">
                <a:latin typeface="Arial" panose="020B0604020202020204" pitchFamily="34" charset="0"/>
                <a:cs typeface="Arial" panose="020B0604020202020204" pitchFamily="34" charset="0"/>
              </a:rPr>
              <a:t>/scope </a:t>
            </a:r>
            <a:r>
              <a:rPr lang="en-US" sz="3600" dirty="0" err="1">
                <a:latin typeface="Arial" panose="020B0604020202020204" pitchFamily="34" charset="0"/>
                <a:cs typeface="Arial" panose="020B0604020202020204" pitchFamily="34" charset="0"/>
              </a:rPr>
              <a:t>atau</a:t>
            </a:r>
            <a:r>
              <a:rPr lang="en-US" sz="3600" dirty="0">
                <a:latin typeface="Arial" panose="020B0604020202020204" pitchFamily="34" charset="0"/>
                <a:cs typeface="Arial" panose="020B0604020202020204" pitchFamily="34" charset="0"/>
              </a:rPr>
              <a:t> area </a:t>
            </a:r>
            <a:r>
              <a:rPr lang="en-US" sz="3600" dirty="0" err="1">
                <a:latin typeface="Arial" panose="020B0604020202020204" pitchFamily="34" charset="0"/>
                <a:cs typeface="Arial" panose="020B0604020202020204" pitchFamily="34" charset="0"/>
              </a:rPr>
              <a:t>teknologi</a:t>
            </a:r>
            <a:r>
              <a:rPr lang="en-US" sz="3600" dirty="0">
                <a:latin typeface="Arial" panose="020B0604020202020204" pitchFamily="34" charset="0"/>
                <a:cs typeface="Arial" panose="020B0604020202020204" pitchFamily="34" charset="0"/>
              </a:rPr>
              <a:t> yang </a:t>
            </a:r>
            <a:r>
              <a:rPr lang="en-US" sz="3600" dirty="0" err="1">
                <a:latin typeface="Arial" panose="020B0604020202020204" pitchFamily="34" charset="0"/>
                <a:cs typeface="Arial" panose="020B0604020202020204" pitchFamily="34" charset="0"/>
              </a:rPr>
              <a:t>mewadahi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invensi</a:t>
            </a:r>
            <a:r>
              <a:rPr lang="en-US" sz="3600" dirty="0">
                <a:latin typeface="Arial" panose="020B0604020202020204" pitchFamily="34" charset="0"/>
                <a:cs typeface="Arial" panose="020B0604020202020204" pitchFamily="34" charset="0"/>
              </a:rPr>
              <a:t> yang </a:t>
            </a:r>
            <a:r>
              <a:rPr lang="en-US" sz="3600" dirty="0" err="1">
                <a:latin typeface="Arial" panose="020B0604020202020204" pitchFamily="34" charset="0"/>
                <a:cs typeface="Arial" panose="020B0604020202020204" pitchFamily="34" charset="0"/>
              </a:rPr>
              <a:t>dimintakan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perlindungan</a:t>
            </a:r>
            <a:r>
              <a:rPr lang="en-US" sz="3600" dirty="0">
                <a:latin typeface="Arial" panose="020B0604020202020204" pitchFamily="34" charset="0"/>
                <a:cs typeface="Arial" panose="020B0604020202020204" pitchFamily="34" charset="0"/>
              </a:rPr>
              <a:t>.</a:t>
            </a:r>
          </a:p>
          <a:p>
            <a:pPr algn="just"/>
            <a:endParaRPr lang="en-US" sz="3600" dirty="0">
              <a:solidFill>
                <a:srgbClr val="FF0000"/>
              </a:solidFill>
              <a:latin typeface="Arial" panose="020B0604020202020204" pitchFamily="34" charset="0"/>
              <a:cs typeface="Arial" panose="020B0604020202020204" pitchFamily="34" charset="0"/>
            </a:endParaRPr>
          </a:p>
          <a:p>
            <a:pPr algn="just"/>
            <a:r>
              <a:rPr lang="en-US" sz="3600" dirty="0" err="1">
                <a:solidFill>
                  <a:srgbClr val="FF0000"/>
                </a:solidFill>
                <a:latin typeface="Arial" panose="020B0604020202020204" pitchFamily="34" charset="0"/>
                <a:cs typeface="Arial" panose="020B0604020202020204" pitchFamily="34" charset="0"/>
              </a:rPr>
              <a:t>Rumus</a:t>
            </a:r>
            <a:r>
              <a:rPr lang="en-US" sz="3600" dirty="0">
                <a:solidFill>
                  <a:srgbClr val="FF0000"/>
                </a:solidFill>
                <a:latin typeface="Arial" panose="020B0604020202020204" pitchFamily="34" charset="0"/>
                <a:cs typeface="Arial" panose="020B0604020202020204" pitchFamily="34" charset="0"/>
              </a:rPr>
              <a:t> </a:t>
            </a:r>
            <a:r>
              <a:rPr lang="en-US" sz="3600" dirty="0" err="1">
                <a:solidFill>
                  <a:srgbClr val="FF0000"/>
                </a:solidFill>
                <a:latin typeface="Arial" panose="020B0604020202020204" pitchFamily="34" charset="0"/>
                <a:cs typeface="Arial" panose="020B0604020202020204" pitchFamily="34" charset="0"/>
              </a:rPr>
              <a:t>umum</a:t>
            </a:r>
            <a:r>
              <a:rPr lang="en-US" sz="3600" dirty="0">
                <a:solidFill>
                  <a:srgbClr val="FF0000"/>
                </a:solidFill>
                <a:latin typeface="Arial" panose="020B0604020202020204" pitchFamily="34" charset="0"/>
                <a:cs typeface="Arial" panose="020B0604020202020204" pitchFamily="34" charset="0"/>
              </a:rPr>
              <a:t> (2 </a:t>
            </a:r>
            <a:r>
              <a:rPr lang="en-US" sz="3600" dirty="0" err="1">
                <a:solidFill>
                  <a:srgbClr val="FF0000"/>
                </a:solidFill>
                <a:latin typeface="Arial" panose="020B0604020202020204" pitchFamily="34" charset="0"/>
                <a:cs typeface="Arial" panose="020B0604020202020204" pitchFamily="34" charset="0"/>
              </a:rPr>
              <a:t>pernyataan</a:t>
            </a:r>
            <a:r>
              <a:rPr lang="en-US" sz="3600" dirty="0">
                <a:solidFill>
                  <a:srgbClr val="FF0000"/>
                </a:solidFill>
                <a:latin typeface="Arial" panose="020B0604020202020204" pitchFamily="34" charset="0"/>
                <a:cs typeface="Arial" panose="020B0604020202020204" pitchFamily="34" charset="0"/>
              </a:rPr>
              <a:t>):</a:t>
            </a:r>
          </a:p>
          <a:p>
            <a:pPr algn="just"/>
            <a:endParaRPr lang="en-US" sz="3600" dirty="0">
              <a:latin typeface="Arial" panose="020B0604020202020204" pitchFamily="34" charset="0"/>
              <a:cs typeface="Arial" panose="020B0604020202020204" pitchFamily="34" charset="0"/>
            </a:endParaRPr>
          </a:p>
          <a:p>
            <a:pPr algn="just"/>
            <a:r>
              <a:rPr lang="en-US" sz="3600" dirty="0" err="1">
                <a:latin typeface="Arial" panose="020B0604020202020204" pitchFamily="34" charset="0"/>
                <a:cs typeface="Arial" panose="020B0604020202020204" pitchFamily="34" charset="0"/>
              </a:rPr>
              <a:t>Invensi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ini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ea typeface="Tahoma" panose="020B0604030504040204" pitchFamily="34" charset="0"/>
                <a:cs typeface="Arial" panose="020B0604020202020204" pitchFamily="34" charset="0"/>
              </a:rPr>
              <a:t>berhubungan</a:t>
            </a:r>
            <a:r>
              <a:rPr lang="en-US" sz="3600" dirty="0">
                <a:latin typeface="Arial" panose="020B0604020202020204" pitchFamily="34" charset="0"/>
                <a:cs typeface="Arial" panose="020B0604020202020204" pitchFamily="34" charset="0"/>
              </a:rPr>
              <a:t> ……… (</a:t>
            </a:r>
            <a:r>
              <a:rPr lang="en-US" sz="3600" dirty="0" err="1">
                <a:solidFill>
                  <a:srgbClr val="FF0000"/>
                </a:solidFill>
                <a:latin typeface="Arial" panose="020B0604020202020204" pitchFamily="34" charset="0"/>
                <a:cs typeface="Arial" panose="020B0604020202020204" pitchFamily="34" charset="0"/>
              </a:rPr>
              <a:t>umum</a:t>
            </a:r>
            <a:r>
              <a:rPr lang="en-US" sz="3600" dirty="0">
                <a:solidFill>
                  <a:srgbClr val="FF0000"/>
                </a:solidFill>
                <a:latin typeface="Arial" panose="020B0604020202020204" pitchFamily="34" charset="0"/>
                <a:cs typeface="Arial" panose="020B0604020202020204" pitchFamily="34" charset="0"/>
              </a:rPr>
              <a:t>, prior art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lebih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khusus</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lagi</a:t>
            </a:r>
            <a:r>
              <a:rPr lang="en-US" sz="3600" dirty="0">
                <a:latin typeface="Arial" panose="020B0604020202020204" pitchFamily="34" charset="0"/>
                <a:cs typeface="Arial" panose="020B0604020202020204" pitchFamily="34" charset="0"/>
              </a:rPr>
              <a:t> …… (</a:t>
            </a:r>
            <a:r>
              <a:rPr lang="en-US" sz="3600" dirty="0" err="1">
                <a:solidFill>
                  <a:srgbClr val="FF0000"/>
                </a:solidFill>
                <a:latin typeface="Arial" panose="020B0604020202020204" pitchFamily="34" charset="0"/>
                <a:cs typeface="Arial" panose="020B0604020202020204" pitchFamily="34" charset="0"/>
              </a:rPr>
              <a:t>khusus</a:t>
            </a:r>
            <a:r>
              <a:rPr lang="en-US" sz="3600" dirty="0">
                <a:solidFill>
                  <a:srgbClr val="FF0000"/>
                </a:solidFill>
                <a:latin typeface="Arial" panose="020B0604020202020204" pitchFamily="34" charset="0"/>
                <a:cs typeface="Arial" panose="020B0604020202020204" pitchFamily="34" charset="0"/>
              </a:rPr>
              <a:t>, yang </a:t>
            </a:r>
            <a:r>
              <a:rPr lang="en-US" sz="3600" dirty="0" err="1">
                <a:solidFill>
                  <a:srgbClr val="FF0000"/>
                </a:solidFill>
                <a:latin typeface="Arial" panose="020B0604020202020204" pitchFamily="34" charset="0"/>
                <a:cs typeface="Arial" panose="020B0604020202020204" pitchFamily="34" charset="0"/>
              </a:rPr>
              <a:t>membedakan</a:t>
            </a:r>
            <a:r>
              <a:rPr lang="en-US" sz="3600" dirty="0">
                <a:solidFill>
                  <a:srgbClr val="FF0000"/>
                </a:solidFill>
                <a:latin typeface="Arial" panose="020B0604020202020204" pitchFamily="34" charset="0"/>
                <a:cs typeface="Arial" panose="020B0604020202020204" pitchFamily="34" charset="0"/>
              </a:rPr>
              <a:t> </a:t>
            </a:r>
            <a:r>
              <a:rPr lang="en-US" sz="3600" dirty="0" err="1">
                <a:solidFill>
                  <a:srgbClr val="FF0000"/>
                </a:solidFill>
                <a:latin typeface="Arial" panose="020B0604020202020204" pitchFamily="34" charset="0"/>
                <a:cs typeface="Arial" panose="020B0604020202020204" pitchFamily="34" charset="0"/>
              </a:rPr>
              <a:t>invensi</a:t>
            </a:r>
            <a:r>
              <a:rPr lang="en-US" sz="3600" dirty="0">
                <a:solidFill>
                  <a:srgbClr val="FF0000"/>
                </a:solidFill>
                <a:latin typeface="Arial" panose="020B0604020202020204" pitchFamily="34" charset="0"/>
                <a:cs typeface="Arial" panose="020B0604020202020204" pitchFamily="34" charset="0"/>
              </a:rPr>
              <a:t> </a:t>
            </a:r>
            <a:r>
              <a:rPr lang="en-US" sz="3600" dirty="0" err="1">
                <a:solidFill>
                  <a:srgbClr val="FF0000"/>
                </a:solidFill>
                <a:latin typeface="Arial" panose="020B0604020202020204" pitchFamily="34" charset="0"/>
                <a:cs typeface="Arial" panose="020B0604020202020204" pitchFamily="34" charset="0"/>
              </a:rPr>
              <a:t>kita</a:t>
            </a:r>
            <a:r>
              <a:rPr lang="en-US" sz="3600" dirty="0">
                <a:solidFill>
                  <a:srgbClr val="FF0000"/>
                </a:solidFill>
                <a:latin typeface="Arial" panose="020B0604020202020204" pitchFamily="34" charset="0"/>
                <a:cs typeface="Arial" panose="020B0604020202020204" pitchFamily="34" charset="0"/>
              </a:rPr>
              <a:t> </a:t>
            </a:r>
            <a:r>
              <a:rPr lang="en-US" sz="3600" dirty="0" err="1">
                <a:solidFill>
                  <a:srgbClr val="FF0000"/>
                </a:solidFill>
                <a:latin typeface="Arial" panose="020B0604020202020204" pitchFamily="34" charset="0"/>
                <a:cs typeface="Arial" panose="020B0604020202020204" pitchFamily="34" charset="0"/>
              </a:rPr>
              <a:t>dengan</a:t>
            </a:r>
            <a:r>
              <a:rPr lang="en-US" sz="3600" dirty="0">
                <a:solidFill>
                  <a:srgbClr val="FF0000"/>
                </a:solidFill>
                <a:latin typeface="Arial" panose="020B0604020202020204" pitchFamily="34" charset="0"/>
                <a:cs typeface="Arial" panose="020B0604020202020204" pitchFamily="34" charset="0"/>
              </a:rPr>
              <a:t> prior art</a:t>
            </a:r>
            <a:r>
              <a:rPr lang="en-US" sz="3600" dirty="0">
                <a:latin typeface="Arial" panose="020B0604020202020204" pitchFamily="34" charset="0"/>
                <a:cs typeface="Arial" panose="020B0604020202020204" pitchFamily="34" charset="0"/>
              </a:rPr>
              <a:t>).</a:t>
            </a:r>
          </a:p>
          <a:p>
            <a:pPr algn="just"/>
            <a:endParaRPr lang="en-US" sz="3600" dirty="0">
              <a:latin typeface="Arial" panose="020B0604020202020204" pitchFamily="34" charset="0"/>
              <a:cs typeface="Arial" panose="020B0604020202020204" pitchFamily="34" charset="0"/>
            </a:endParaRPr>
          </a:p>
          <a:p>
            <a:pPr algn="just"/>
            <a:endParaRPr lang="en-US" sz="3600" dirty="0">
              <a:latin typeface="Arial" panose="020B0604020202020204" pitchFamily="34" charset="0"/>
              <a:cs typeface="Arial" panose="020B0604020202020204" pitchFamily="34" charset="0"/>
            </a:endParaRPr>
          </a:p>
          <a:p>
            <a:pPr algn="just" eaLnBrk="0" hangingPunct="0">
              <a:spcBef>
                <a:spcPct val="50000"/>
              </a:spcBef>
            </a:pPr>
            <a:endParaRPr lang="en-US" sz="3600" i="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2620D1F-C987-42D5-81C4-3C598DD9B74B}"/>
              </a:ext>
            </a:extLst>
          </p:cNvPr>
          <p:cNvSpPr txBox="1"/>
          <p:nvPr/>
        </p:nvSpPr>
        <p:spPr>
          <a:xfrm>
            <a:off x="0" y="6226629"/>
            <a:ext cx="12192000" cy="707886"/>
          </a:xfrm>
          <a:prstGeom prst="rect">
            <a:avLst/>
          </a:prstGeom>
          <a:solidFill>
            <a:schemeClr val="accent1">
              <a:lumMod val="50000"/>
            </a:schemeClr>
          </a:solidFill>
        </p:spPr>
        <p:txBody>
          <a:bodyPr wrap="square" rtlCol="0">
            <a:spAutoFit/>
          </a:bodyPr>
          <a:lstStyle/>
          <a:p>
            <a:pPr algn="r"/>
            <a:r>
              <a:rPr lang="en-US" sz="2000" dirty="0" err="1">
                <a:solidFill>
                  <a:schemeClr val="bg1"/>
                </a:solidFill>
              </a:rPr>
              <a:t>Pelatihan</a:t>
            </a:r>
            <a:r>
              <a:rPr lang="en-US" sz="2000" dirty="0">
                <a:solidFill>
                  <a:schemeClr val="bg1"/>
                </a:solidFill>
              </a:rPr>
              <a:t> </a:t>
            </a:r>
            <a:r>
              <a:rPr lang="en-US" sz="2000" dirty="0" err="1">
                <a:solidFill>
                  <a:schemeClr val="bg1"/>
                </a:solidFill>
              </a:rPr>
              <a:t>Pemanfaatan</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penelitian</a:t>
            </a:r>
            <a:r>
              <a:rPr lang="en-US" sz="2000" dirty="0">
                <a:solidFill>
                  <a:schemeClr val="bg1"/>
                </a:solidFill>
              </a:rPr>
              <a:t> </a:t>
            </a:r>
            <a:r>
              <a:rPr lang="en-US" sz="2000" dirty="0" err="1">
                <a:solidFill>
                  <a:schemeClr val="bg1"/>
                </a:solidFill>
              </a:rPr>
              <a:t>Berpotensi</a:t>
            </a:r>
            <a:r>
              <a:rPr lang="en-US" sz="2000" dirty="0">
                <a:solidFill>
                  <a:schemeClr val="bg1"/>
                </a:solidFill>
              </a:rPr>
              <a:t> Paten. </a:t>
            </a:r>
          </a:p>
          <a:p>
            <a:pPr algn="r"/>
            <a:r>
              <a:rPr lang="nb-NO" sz="2000" dirty="0">
                <a:solidFill>
                  <a:schemeClr val="bg1"/>
                </a:solidFill>
              </a:rPr>
              <a:t>Balikpapan, 8 - 10 April 2021</a:t>
            </a:r>
            <a:endParaRPr lang="en-US" sz="2000" dirty="0">
              <a:solidFill>
                <a:schemeClr val="bg1"/>
              </a:solidFill>
            </a:endParaRPr>
          </a:p>
        </p:txBody>
      </p:sp>
    </p:spTree>
    <p:extLst>
      <p:ext uri="{BB962C8B-B14F-4D97-AF65-F5344CB8AC3E}">
        <p14:creationId xmlns:p14="http://schemas.microsoft.com/office/powerpoint/2010/main" val="264792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09601" y="76200"/>
            <a:ext cx="10435770" cy="1143000"/>
          </a:xfrm>
        </p:spPr>
        <p:txBody>
          <a:bodyPr/>
          <a:lstStyle/>
          <a:p>
            <a:pPr algn="ctr" eaLnBrk="1" hangingPunct="1">
              <a:defRPr/>
            </a:pPr>
            <a:r>
              <a:rPr lang="en-US" sz="4000" b="1" dirty="0" err="1">
                <a:latin typeface="Arial" panose="020B0604020202020204" pitchFamily="34" charset="0"/>
                <a:cs typeface="Arial" panose="020B0604020202020204" pitchFamily="34" charset="0"/>
              </a:rPr>
              <a:t>Contoh</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penulisan</a:t>
            </a:r>
            <a:r>
              <a:rPr lang="en-US" sz="4000" b="1"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BIDANG TEKNIK INVENSI</a:t>
            </a:r>
          </a:p>
        </p:txBody>
      </p:sp>
      <p:sp>
        <p:nvSpPr>
          <p:cNvPr id="63491" name="Rectangle 3"/>
          <p:cNvSpPr>
            <a:spLocks noGrp="1" noChangeArrowheads="1"/>
          </p:cNvSpPr>
          <p:nvPr>
            <p:ph type="body" idx="1"/>
          </p:nvPr>
        </p:nvSpPr>
        <p:spPr>
          <a:xfrm>
            <a:off x="121920" y="1036322"/>
            <a:ext cx="11780520" cy="4314370"/>
          </a:xfrm>
        </p:spPr>
        <p:txBody>
          <a:bodyPr>
            <a:noAutofit/>
          </a:bodyPr>
          <a:lstStyle/>
          <a:p>
            <a:pPr algn="just">
              <a:lnSpc>
                <a:spcPct val="80000"/>
              </a:lnSpc>
              <a:spcBef>
                <a:spcPct val="50000"/>
              </a:spcBef>
              <a:defRPr/>
            </a:pPr>
            <a:r>
              <a:rPr lang="en-US" sz="3200" b="1" dirty="0" err="1">
                <a:solidFill>
                  <a:srgbClr val="FF0000"/>
                </a:solidFill>
                <a:latin typeface="Arial" panose="020B0604020202020204" pitchFamily="34" charset="0"/>
                <a:cs typeface="Arial" panose="020B0604020202020204" pitchFamily="34" charset="0"/>
              </a:rPr>
              <a:t>Invensi</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ini</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berhubungan</a:t>
            </a:r>
            <a:r>
              <a:rPr lang="en-US" sz="3200" b="1" dirty="0">
                <a:solidFill>
                  <a:srgbClr val="FF0000"/>
                </a:solidFill>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komposisi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bahan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metode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pembuatan</a:t>
            </a:r>
            <a:r>
              <a:rPr lang="en-US" sz="3200" dirty="0">
                <a:latin typeface="Arial" panose="020B0604020202020204" pitchFamily="34" charset="0"/>
                <a:cs typeface="Arial" panose="020B0604020202020204" pitchFamily="34" charset="0"/>
              </a:rPr>
              <a:t> dan </a:t>
            </a:r>
            <a:r>
              <a:rPr lang="en-US" sz="3200" dirty="0" err="1">
                <a:latin typeface="Arial" panose="020B0604020202020204" pitchFamily="34" charset="0"/>
                <a:cs typeface="Arial" panose="020B0604020202020204" pitchFamily="34" charset="0"/>
              </a:rPr>
              <a:t>produk</a:t>
            </a:r>
            <a:r>
              <a:rPr lang="en-US" sz="3200" dirty="0">
                <a:latin typeface="Arial" panose="020B0604020202020204" pitchFamily="34" charset="0"/>
                <a:cs typeface="Arial" panose="020B0604020202020204" pitchFamily="34" charset="0"/>
              </a:rPr>
              <a:t> semen </a:t>
            </a:r>
            <a:r>
              <a:rPr lang="en-US" sz="3200" dirty="0" err="1">
                <a:latin typeface="Arial" panose="020B0604020202020204" pitchFamily="34" charset="0"/>
                <a:cs typeface="Arial" panose="020B0604020202020204" pitchFamily="34" charset="0"/>
              </a:rPr>
              <a:t>cepat</a:t>
            </a:r>
            <a:r>
              <a:rPr lang="en-US" sz="3200" dirty="0">
                <a:latin typeface="Arial" panose="020B0604020202020204" pitchFamily="34" charset="0"/>
                <a:cs typeface="Arial" panose="020B0604020202020204" pitchFamily="34" charset="0"/>
              </a:rPr>
              <a:t> (rapid-set high-strength) </a:t>
            </a:r>
            <a:r>
              <a:rPr lang="en-US" sz="3200" dirty="0" err="1">
                <a:latin typeface="Arial" panose="020B0604020202020204" pitchFamily="34" charset="0"/>
                <a:cs typeface="Arial" panose="020B0604020202020204" pitchFamily="34" charset="0"/>
              </a:rPr>
              <a:t>geopolimer</a:t>
            </a:r>
            <a:r>
              <a:rPr lang="en-US" sz="3200" dirty="0">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Lebih</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khusus</a:t>
            </a:r>
            <a:r>
              <a:rPr lang="en-US" sz="3200" dirty="0">
                <a:solidFill>
                  <a:srgbClr val="FF0000"/>
                </a:solidFill>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invensi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tidak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menggunakan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akselerator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berbahan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baku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terbang</a:t>
            </a:r>
            <a:r>
              <a:rPr lang="en-US" sz="3200" dirty="0">
                <a:latin typeface="Arial" panose="020B0604020202020204" pitchFamily="34" charset="0"/>
                <a:cs typeface="Arial" panose="020B0604020202020204" pitchFamily="34" charset="0"/>
              </a:rPr>
              <a:t> yang </a:t>
            </a:r>
            <a:r>
              <a:rPr lang="en-US" sz="3200" dirty="0" err="1">
                <a:latin typeface="Arial" panose="020B0604020202020204" pitchFamily="34" charset="0"/>
                <a:cs typeface="Arial" panose="020B0604020202020204" pitchFamily="34" charset="0"/>
              </a:rPr>
              <a:t>diaktivasi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larutan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natrium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silikat</a:t>
            </a:r>
            <a:r>
              <a:rPr lang="en-US" sz="3200" dirty="0">
                <a:latin typeface="Arial" panose="020B0604020202020204" pitchFamily="34" charset="0"/>
                <a:cs typeface="Arial" panose="020B0604020202020204" pitchFamily="34" charset="0"/>
              </a:rPr>
              <a:t>. </a:t>
            </a:r>
          </a:p>
          <a:p>
            <a:pPr algn="just">
              <a:lnSpc>
                <a:spcPct val="80000"/>
              </a:lnSpc>
              <a:spcBef>
                <a:spcPct val="50000"/>
              </a:spcBef>
              <a:defRPr/>
            </a:pPr>
            <a:r>
              <a:rPr lang="id-ID" sz="3200" dirty="0">
                <a:solidFill>
                  <a:srgbClr val="FF0000"/>
                </a:solidFill>
                <a:latin typeface="Arial" panose="020B0604020202020204" pitchFamily="34" charset="0"/>
                <a:cs typeface="Arial" panose="020B0604020202020204" pitchFamily="34" charset="0"/>
              </a:rPr>
              <a:t>Invensi ini berhubungan </a:t>
            </a:r>
            <a:r>
              <a:rPr lang="id-ID" sz="3200" dirty="0">
                <a:latin typeface="Arial" panose="020B0604020202020204" pitchFamily="34" charset="0"/>
                <a:cs typeface="Arial" panose="020B0604020202020204" pitchFamily="34" charset="0"/>
              </a:rPr>
              <a:t>dengan suatu sirip-sirip penambah daya dorong pada baling-baling kapal, </a:t>
            </a:r>
            <a:r>
              <a:rPr lang="id-ID" sz="3200" dirty="0">
                <a:solidFill>
                  <a:srgbClr val="FF0000"/>
                </a:solidFill>
                <a:latin typeface="Arial" panose="020B0604020202020204" pitchFamily="34" charset="0"/>
                <a:cs typeface="Arial" panose="020B0604020202020204" pitchFamily="34" charset="0"/>
              </a:rPr>
              <a:t>khususnya</a:t>
            </a:r>
            <a:r>
              <a:rPr lang="id-ID" sz="3200" dirty="0">
                <a:latin typeface="Arial" panose="020B0604020202020204" pitchFamily="34" charset="0"/>
                <a:cs typeface="Arial" panose="020B0604020202020204" pitchFamily="34" charset="0"/>
              </a:rPr>
              <a:t> sirip-sirip tersebut dibuat menyatu dengan daun-daun baling-baling dan memotong daun baling-baling tersebut pada sudut tertentu</a:t>
            </a:r>
            <a:endParaRPr lang="en-US" sz="3200" dirty="0">
              <a:latin typeface="Arial" panose="020B0604020202020204" pitchFamily="34" charset="0"/>
              <a:cs typeface="Arial" panose="020B0604020202020204" pitchFamily="34" charset="0"/>
            </a:endParaRPr>
          </a:p>
          <a:p>
            <a:pPr algn="just">
              <a:lnSpc>
                <a:spcPct val="80000"/>
              </a:lnSpc>
              <a:spcBef>
                <a:spcPct val="50000"/>
              </a:spcBef>
              <a:defRPr/>
            </a:pPr>
            <a:r>
              <a:rPr lang="en-US" sz="3200" dirty="0" err="1">
                <a:solidFill>
                  <a:srgbClr val="FF0000"/>
                </a:solidFill>
                <a:latin typeface="Arial" panose="020B0604020202020204" pitchFamily="34" charset="0"/>
                <a:cs typeface="Arial" panose="020B0604020202020204" pitchFamily="34" charset="0"/>
              </a:rPr>
              <a:t>Invensi</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ini</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FF0000"/>
                </a:solidFill>
                <a:latin typeface="Arial" panose="020B0604020202020204" pitchFamily="34" charset="0"/>
                <a:cs typeface="Arial" panose="020B0604020202020204" pitchFamily="34" charset="0"/>
              </a:rPr>
              <a:t>berkaitan</a:t>
            </a:r>
            <a:r>
              <a:rPr lang="en-US" sz="3200" dirty="0">
                <a:solidFill>
                  <a:srgbClr val="FF0000"/>
                </a:solidFill>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dengan</a:t>
            </a:r>
            <a:r>
              <a:rPr lang="en-US" sz="3200" dirty="0">
                <a:latin typeface="Arial" panose="020B0604020202020204" pitchFamily="34" charset="0"/>
                <a:cs typeface="Arial" panose="020B0604020202020204" pitchFamily="34" charset="0"/>
              </a:rPr>
              <a:t> </a:t>
            </a:r>
            <a:r>
              <a:rPr lang="id-ID" sz="3200" i="1" dirty="0">
                <a:latin typeface="Arial" panose="020B0604020202020204" pitchFamily="34" charset="0"/>
                <a:cs typeface="Arial" panose="020B0604020202020204" pitchFamily="34" charset="0"/>
              </a:rPr>
              <a:t>komposisi </a:t>
            </a:r>
            <a:r>
              <a:rPr lang="id-ID" sz="3200" dirty="0">
                <a:solidFill>
                  <a:schemeClr val="tx2"/>
                </a:solidFill>
                <a:latin typeface="Arial" panose="020B0604020202020204" pitchFamily="34" charset="0"/>
                <a:cs typeface="Arial" panose="020B0604020202020204" pitchFamily="34" charset="0"/>
              </a:rPr>
              <a:t>ekstrak daun belimbing wuluh (averrhoa bilimbi L) sebagai bahan pembersih gigi tiruan akrilik yang digunakan oleh pemakai gigi tiruan lepasan</a:t>
            </a:r>
            <a:endParaRPr lang="en-US" sz="32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200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3205</TotalTime>
  <Words>2322</Words>
  <Application>Microsoft Office PowerPoint</Application>
  <PresentationFormat>Widescreen</PresentationFormat>
  <Paragraphs>245</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Tahoma</vt:lpstr>
      <vt:lpstr>Wingdings</vt:lpstr>
      <vt:lpstr>Office Theme</vt:lpstr>
      <vt:lpstr>TEKNIK PENULISAN DOKUMEN SPESIFIKASI PATEN</vt:lpstr>
      <vt:lpstr>PowerPoint Presentation</vt:lpstr>
      <vt:lpstr>SISTEMATIKA DOKUMEN SPESIFIKASI PATEN</vt:lpstr>
      <vt:lpstr>PowerPoint Presentation</vt:lpstr>
      <vt:lpstr>PowerPoint Presentation</vt:lpstr>
      <vt:lpstr>PowerPoint Presentation</vt:lpstr>
      <vt:lpstr>PowerPoint Presentation</vt:lpstr>
      <vt:lpstr>PowerPoint Presentation</vt:lpstr>
      <vt:lpstr>Contoh penulisan: BIDANG TEKNIK INVENSI</vt:lpstr>
      <vt:lpstr>Contoh penulisan: BIDANG TEKNIK INVENSI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Rambu-rambu Penulisan Klaim</vt:lpstr>
      <vt:lpstr>PowerPoint Presentation</vt:lpstr>
      <vt:lpstr>PowerPoint Presentation</vt:lpstr>
      <vt:lpstr>ABSTRAK</vt:lpstr>
      <vt:lpstr>PowerPoint Presentation</vt:lpstr>
      <vt:lpstr>Persyaratan Fisik Dokumen Paten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Luminous</dc:creator>
  <cp:lastModifiedBy>Ahmad Marzuki</cp:lastModifiedBy>
  <cp:revision>160</cp:revision>
  <dcterms:created xsi:type="dcterms:W3CDTF">2018-04-19T01:52:02Z</dcterms:created>
  <dcterms:modified xsi:type="dcterms:W3CDTF">2021-04-08T23:02:05Z</dcterms:modified>
</cp:coreProperties>
</file>