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2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Picture 7"/>
          <p:cNvPicPr/>
          <p:nvPr/>
        </p:nvPicPr>
        <p:blipFill>
          <a:blip r:embed="rId14"/>
          <a:stretch/>
        </p:blipFill>
        <p:spPr>
          <a:xfrm>
            <a:off x="0" y="5706000"/>
            <a:ext cx="1535760" cy="1212120"/>
          </a:xfrm>
          <a:prstGeom prst="rect">
            <a:avLst/>
          </a:prstGeom>
          <a:ln w="0">
            <a:noFill/>
          </a:ln>
        </p:spPr>
      </p:pic>
      <p:pic>
        <p:nvPicPr>
          <p:cNvPr id="13" name="Picture 6"/>
          <p:cNvPicPr/>
          <p:nvPr/>
        </p:nvPicPr>
        <p:blipFill>
          <a:blip r:embed="rId15"/>
          <a:stretch/>
        </p:blipFill>
        <p:spPr>
          <a:xfrm>
            <a:off x="9354240" y="5884200"/>
            <a:ext cx="2687400" cy="928440"/>
          </a:xfrm>
          <a:prstGeom prst="rect">
            <a:avLst/>
          </a:prstGeom>
          <a:ln w="0">
            <a:noFill/>
          </a:ln>
        </p:spPr>
      </p:pic>
      <p:grpSp>
        <p:nvGrpSpPr>
          <p:cNvPr id="2" name="Group 2"/>
          <p:cNvGrpSpPr/>
          <p:nvPr/>
        </p:nvGrpSpPr>
        <p:grpSpPr>
          <a:xfrm>
            <a:off x="1080" y="2053800"/>
            <a:ext cx="626400" cy="523080"/>
            <a:chOff x="1080" y="2053800"/>
            <a:chExt cx="626400" cy="523080"/>
          </a:xfrm>
        </p:grpSpPr>
        <p:sp>
          <p:nvSpPr>
            <p:cNvPr id="3" name="CustomShape 3"/>
            <p:cNvSpPr/>
            <p:nvPr/>
          </p:nvSpPr>
          <p:spPr>
            <a:xfrm>
              <a:off x="406800" y="2053800"/>
              <a:ext cx="220680" cy="523080"/>
            </a:xfrm>
            <a:prstGeom prst="roundRect">
              <a:avLst>
                <a:gd name="adj" fmla="val 16667"/>
              </a:avLst>
            </a:prstGeom>
            <a:solidFill>
              <a:srgbClr val="D9D9D9"/>
            </a:solidFill>
            <a:ln w="10795">
              <a:noFill/>
            </a:ln>
          </p:spPr>
          <p:style>
            <a:lnRef idx="0">
              <a:scrgbClr r="0" g="0" b="0"/>
            </a:lnRef>
            <a:fillRef idx="0">
              <a:scrgbClr r="0" g="0" b="0"/>
            </a:fillRef>
            <a:effectRef idx="0">
              <a:scrgbClr r="0" g="0" b="0"/>
            </a:effectRef>
            <a:fontRef idx="minor"/>
          </p:style>
        </p:sp>
        <p:sp>
          <p:nvSpPr>
            <p:cNvPr id="4" name="CustomShape 4"/>
            <p:cNvSpPr/>
            <p:nvPr/>
          </p:nvSpPr>
          <p:spPr>
            <a:xfrm>
              <a:off x="147960" y="2053800"/>
              <a:ext cx="220680" cy="523080"/>
            </a:xfrm>
            <a:prstGeom prst="roundRect">
              <a:avLst>
                <a:gd name="adj" fmla="val 16667"/>
              </a:avLst>
            </a:prstGeom>
            <a:solidFill>
              <a:srgbClr val="B3B3B3"/>
            </a:solidFill>
            <a:ln w="10795">
              <a:noFill/>
            </a:ln>
          </p:spPr>
          <p:style>
            <a:lnRef idx="0">
              <a:scrgbClr r="0" g="0" b="0"/>
            </a:lnRef>
            <a:fillRef idx="0">
              <a:scrgbClr r="0" g="0" b="0"/>
            </a:fillRef>
            <a:effectRef idx="0">
              <a:scrgbClr r="0" g="0" b="0"/>
            </a:effectRef>
            <a:fontRef idx="minor"/>
          </p:style>
        </p:sp>
        <p:sp>
          <p:nvSpPr>
            <p:cNvPr id="5" name="CustomShape 5"/>
            <p:cNvSpPr/>
            <p:nvPr/>
          </p:nvSpPr>
          <p:spPr>
            <a:xfrm rot="5400000">
              <a:off x="-205560" y="2260440"/>
              <a:ext cx="523080" cy="109800"/>
            </a:xfrm>
            <a:prstGeom prst="round2SameRect">
              <a:avLst>
                <a:gd name="adj1" fmla="val 29167"/>
                <a:gd name="adj2" fmla="val 0"/>
              </a:avLst>
            </a:prstGeom>
            <a:solidFill>
              <a:srgbClr val="717171"/>
            </a:solidFill>
            <a:ln w="10795">
              <a:noFill/>
            </a:ln>
          </p:spPr>
          <p:style>
            <a:lnRef idx="0">
              <a:scrgbClr r="0" g="0" b="0"/>
            </a:lnRef>
            <a:fillRef idx="0">
              <a:scrgbClr r="0" g="0" b="0"/>
            </a:fillRef>
            <a:effectRef idx="0">
              <a:scrgbClr r="0" g="0" b="0"/>
            </a:effectRef>
            <a:fontRef idx="minor"/>
          </p:style>
        </p:sp>
      </p:grpSp>
      <p:grpSp>
        <p:nvGrpSpPr>
          <p:cNvPr id="6" name="Group 6"/>
          <p:cNvGrpSpPr/>
          <p:nvPr/>
        </p:nvGrpSpPr>
        <p:grpSpPr>
          <a:xfrm>
            <a:off x="11509200" y="2054880"/>
            <a:ext cx="626040" cy="523080"/>
            <a:chOff x="11509200" y="2054880"/>
            <a:chExt cx="626040" cy="523080"/>
          </a:xfrm>
        </p:grpSpPr>
        <p:sp>
          <p:nvSpPr>
            <p:cNvPr id="7" name="CustomShape 7"/>
            <p:cNvSpPr/>
            <p:nvPr/>
          </p:nvSpPr>
          <p:spPr>
            <a:xfrm rot="10800000">
              <a:off x="11509200" y="2054880"/>
              <a:ext cx="220680" cy="523080"/>
            </a:xfrm>
            <a:prstGeom prst="roundRect">
              <a:avLst>
                <a:gd name="adj" fmla="val 16667"/>
              </a:avLst>
            </a:prstGeom>
            <a:solidFill>
              <a:srgbClr val="D9D9D9"/>
            </a:solidFill>
            <a:ln w="10795">
              <a:noFill/>
            </a:ln>
          </p:spPr>
          <p:style>
            <a:lnRef idx="0">
              <a:scrgbClr r="0" g="0" b="0"/>
            </a:lnRef>
            <a:fillRef idx="0">
              <a:scrgbClr r="0" g="0" b="0"/>
            </a:fillRef>
            <a:effectRef idx="0">
              <a:scrgbClr r="0" g="0" b="0"/>
            </a:effectRef>
            <a:fontRef idx="minor"/>
          </p:style>
        </p:sp>
        <p:sp>
          <p:nvSpPr>
            <p:cNvPr id="8" name="CustomShape 8"/>
            <p:cNvSpPr/>
            <p:nvPr/>
          </p:nvSpPr>
          <p:spPr>
            <a:xfrm rot="10800000">
              <a:off x="11768040" y="2054880"/>
              <a:ext cx="220680" cy="523080"/>
            </a:xfrm>
            <a:prstGeom prst="roundRect">
              <a:avLst>
                <a:gd name="adj" fmla="val 16667"/>
              </a:avLst>
            </a:prstGeom>
            <a:solidFill>
              <a:srgbClr val="B3B3B3"/>
            </a:solidFill>
            <a:ln w="10795">
              <a:noFill/>
            </a:ln>
          </p:spPr>
          <p:style>
            <a:lnRef idx="0">
              <a:scrgbClr r="0" g="0" b="0"/>
            </a:lnRef>
            <a:fillRef idx="0">
              <a:scrgbClr r="0" g="0" b="0"/>
            </a:fillRef>
            <a:effectRef idx="0">
              <a:scrgbClr r="0" g="0" b="0"/>
            </a:effectRef>
            <a:fontRef idx="minor"/>
          </p:style>
        </p:sp>
        <p:sp>
          <p:nvSpPr>
            <p:cNvPr id="9" name="CustomShape 9"/>
            <p:cNvSpPr/>
            <p:nvPr/>
          </p:nvSpPr>
          <p:spPr>
            <a:xfrm rot="16200000">
              <a:off x="11818800" y="2261520"/>
              <a:ext cx="523080" cy="109800"/>
            </a:xfrm>
            <a:prstGeom prst="round2SameRect">
              <a:avLst>
                <a:gd name="adj1" fmla="val 29167"/>
                <a:gd name="adj2" fmla="val 0"/>
              </a:avLst>
            </a:prstGeom>
            <a:solidFill>
              <a:srgbClr val="717171"/>
            </a:solidFill>
            <a:ln w="10795">
              <a:noFill/>
            </a:ln>
          </p:spPr>
          <p:style>
            <a:lnRef idx="0">
              <a:scrgbClr r="0" g="0" b="0"/>
            </a:lnRef>
            <a:fillRef idx="0">
              <a:scrgbClr r="0" g="0" b="0"/>
            </a:fillRef>
            <a:effectRef idx="0">
              <a:scrgbClr r="0" g="0" b="0"/>
            </a:effectRef>
            <a:fontRef idx="minor"/>
          </p:style>
        </p:sp>
      </p:grpSp>
      <p:sp>
        <p:nvSpPr>
          <p:cNvPr id="10"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latin typeface="Arial"/>
              </a:rPr>
              <a:t>Click to edit the title text format</a:t>
            </a:r>
          </a:p>
        </p:txBody>
      </p:sp>
      <p:sp>
        <p:nvSpPr>
          <p:cNvPr id="11"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8" name="Picture 7"/>
          <p:cNvPicPr/>
          <p:nvPr/>
        </p:nvPicPr>
        <p:blipFill>
          <a:blip r:embed="rId14"/>
          <a:stretch/>
        </p:blipFill>
        <p:spPr>
          <a:xfrm>
            <a:off x="0" y="5706000"/>
            <a:ext cx="1535760" cy="1212120"/>
          </a:xfrm>
          <a:prstGeom prst="rect">
            <a:avLst/>
          </a:prstGeom>
          <a:ln w="0">
            <a:noFill/>
          </a:ln>
        </p:spPr>
      </p:pic>
      <p:pic>
        <p:nvPicPr>
          <p:cNvPr id="49" name="Picture 6"/>
          <p:cNvPicPr/>
          <p:nvPr/>
        </p:nvPicPr>
        <p:blipFill>
          <a:blip r:embed="rId15"/>
          <a:stretch/>
        </p:blipFill>
        <p:spPr>
          <a:xfrm>
            <a:off x="9354240" y="5884200"/>
            <a:ext cx="2687400" cy="928440"/>
          </a:xfrm>
          <a:prstGeom prst="rect">
            <a:avLst/>
          </a:prstGeom>
          <a:ln w="0">
            <a:noFill/>
          </a:ln>
        </p:spPr>
      </p:pic>
      <p:grpSp>
        <p:nvGrpSpPr>
          <p:cNvPr id="50" name="Group 6"/>
          <p:cNvGrpSpPr/>
          <p:nvPr/>
        </p:nvGrpSpPr>
        <p:grpSpPr>
          <a:xfrm>
            <a:off x="1080" y="407880"/>
            <a:ext cx="626400" cy="523080"/>
            <a:chOff x="1080" y="407880"/>
            <a:chExt cx="626400" cy="523080"/>
          </a:xfrm>
        </p:grpSpPr>
        <p:sp>
          <p:nvSpPr>
            <p:cNvPr id="51" name="CustomShape 7"/>
            <p:cNvSpPr/>
            <p:nvPr/>
          </p:nvSpPr>
          <p:spPr>
            <a:xfrm>
              <a:off x="406800" y="407880"/>
              <a:ext cx="220680" cy="523080"/>
            </a:xfrm>
            <a:prstGeom prst="roundRect">
              <a:avLst>
                <a:gd name="adj" fmla="val 16667"/>
              </a:avLst>
            </a:prstGeom>
            <a:solidFill>
              <a:srgbClr val="D9D9D9"/>
            </a:solidFill>
            <a:ln w="10795">
              <a:noFill/>
            </a:ln>
          </p:spPr>
          <p:style>
            <a:lnRef idx="0">
              <a:scrgbClr r="0" g="0" b="0"/>
            </a:lnRef>
            <a:fillRef idx="0">
              <a:scrgbClr r="0" g="0" b="0"/>
            </a:fillRef>
            <a:effectRef idx="0">
              <a:scrgbClr r="0" g="0" b="0"/>
            </a:effectRef>
            <a:fontRef idx="minor"/>
          </p:style>
        </p:sp>
        <p:sp>
          <p:nvSpPr>
            <p:cNvPr id="52" name="CustomShape 8"/>
            <p:cNvSpPr/>
            <p:nvPr/>
          </p:nvSpPr>
          <p:spPr>
            <a:xfrm>
              <a:off x="147960" y="407880"/>
              <a:ext cx="220680" cy="523080"/>
            </a:xfrm>
            <a:prstGeom prst="roundRect">
              <a:avLst>
                <a:gd name="adj" fmla="val 16667"/>
              </a:avLst>
            </a:prstGeom>
            <a:solidFill>
              <a:srgbClr val="B3B3B3"/>
            </a:solidFill>
            <a:ln w="10795">
              <a:noFill/>
            </a:ln>
          </p:spPr>
          <p:style>
            <a:lnRef idx="0">
              <a:scrgbClr r="0" g="0" b="0"/>
            </a:lnRef>
            <a:fillRef idx="0">
              <a:scrgbClr r="0" g="0" b="0"/>
            </a:fillRef>
            <a:effectRef idx="0">
              <a:scrgbClr r="0" g="0" b="0"/>
            </a:effectRef>
            <a:fontRef idx="minor"/>
          </p:style>
        </p:sp>
        <p:sp>
          <p:nvSpPr>
            <p:cNvPr id="53" name="CustomShape 9"/>
            <p:cNvSpPr/>
            <p:nvPr/>
          </p:nvSpPr>
          <p:spPr>
            <a:xfrm rot="5400000">
              <a:off x="-205560" y="614520"/>
              <a:ext cx="523080" cy="109800"/>
            </a:xfrm>
            <a:prstGeom prst="round2SameRect">
              <a:avLst>
                <a:gd name="adj1" fmla="val 29167"/>
                <a:gd name="adj2" fmla="val 0"/>
              </a:avLst>
            </a:prstGeom>
            <a:solidFill>
              <a:srgbClr val="717171"/>
            </a:solidFill>
            <a:ln w="10795">
              <a:noFill/>
            </a:ln>
          </p:spPr>
          <p:style>
            <a:lnRef idx="0">
              <a:scrgbClr r="0" g="0" b="0"/>
            </a:lnRef>
            <a:fillRef idx="0">
              <a:scrgbClr r="0" g="0" b="0"/>
            </a:fillRef>
            <a:effectRef idx="0">
              <a:scrgbClr r="0" g="0" b="0"/>
            </a:effectRef>
            <a:fontRef idx="minor"/>
          </p:style>
        </p:sp>
      </p:grpSp>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p:nvPr/>
        </p:nvSpPr>
        <p:spPr>
          <a:xfrm>
            <a:off x="249480" y="1582200"/>
            <a:ext cx="11463120" cy="148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id-ID" sz="5700" b="0" strike="noStrike" spc="-1">
                <a:solidFill>
                  <a:srgbClr val="000000"/>
                </a:solidFill>
                <a:latin typeface="Calibri Light"/>
                <a:ea typeface="DejaVu Sans"/>
              </a:rPr>
              <a:t>Algoritme Pemrograman</a:t>
            </a:r>
            <a:endParaRPr lang="en-US" sz="5700" b="0" strike="noStrike" spc="-1">
              <a:latin typeface="Arial"/>
            </a:endParaRPr>
          </a:p>
        </p:txBody>
      </p:sp>
      <p:sp>
        <p:nvSpPr>
          <p:cNvPr id="93" name="TextShape 2"/>
          <p:cNvSpPr/>
          <p:nvPr/>
        </p:nvSpPr>
        <p:spPr>
          <a:xfrm>
            <a:off x="3238560" y="4240080"/>
            <a:ext cx="5485320" cy="15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1"/>
              </a:spcBef>
              <a:tabLst>
                <a:tab pos="0" algn="l"/>
              </a:tabLst>
            </a:pPr>
            <a:r>
              <a:rPr lang="id-ID" sz="3600" b="0" strike="noStrike" spc="-1">
                <a:solidFill>
                  <a:srgbClr val="000000"/>
                </a:solidFill>
                <a:latin typeface="Calibri"/>
                <a:ea typeface="DejaVu Sans"/>
              </a:rPr>
              <a:t>Pertemuan III - Percabangan</a:t>
            </a:r>
            <a:br>
              <a:rPr sz="1800"/>
            </a:br>
            <a:r>
              <a:rPr lang="id-ID" sz="2500" b="0" i="1" strike="noStrike" spc="-1">
                <a:solidFill>
                  <a:srgbClr val="808080"/>
                </a:solidFill>
                <a:latin typeface="Calibri"/>
                <a:ea typeface="DejaVu Sans"/>
              </a:rPr>
              <a:t>Tim TPB Alpro</a:t>
            </a:r>
            <a:br>
              <a:rPr sz="2500"/>
            </a:br>
            <a:endParaRPr lang="en-US" sz="2500" b="0" strike="noStrike" spc="-1">
              <a:latin typeface="Arial"/>
            </a:endParaRPr>
          </a:p>
        </p:txBody>
      </p:sp>
      <p:sp>
        <p:nvSpPr>
          <p:cNvPr id="94" name="TextShape 3"/>
          <p:cNvSpPr/>
          <p:nvPr/>
        </p:nvSpPr>
        <p:spPr>
          <a:xfrm>
            <a:off x="5017320" y="6361200"/>
            <a:ext cx="2056320" cy="30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fld id="{F62F1862-2696-4646-8192-5884883D9DB0}" type="slidenum">
              <a:rPr lang="id-ID" sz="1200" b="0" strike="noStrike" spc="-1">
                <a:solidFill>
                  <a:srgbClr val="8B8B8B"/>
                </a:solidFill>
                <a:latin typeface="Calibri"/>
                <a:ea typeface="DejaVu Sans"/>
              </a:rPr>
              <a:t>1</a:t>
            </a:fld>
            <a:endParaRPr lang="en-US" sz="1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4400" b="0" strike="noStrike" spc="-1">
                <a:solidFill>
                  <a:srgbClr val="000000"/>
                </a:solidFill>
                <a:latin typeface="Calibri Light"/>
                <a:ea typeface="DejaVu Sans"/>
              </a:rPr>
              <a:t>Pemilihan untuk lebih dari satu kondisi (</a:t>
            </a:r>
            <a:r>
              <a:rPr lang="id-ID" sz="4400" b="0" i="1" strike="noStrike" spc="-1">
                <a:solidFill>
                  <a:srgbClr val="000000"/>
                </a:solidFill>
                <a:latin typeface="Calibri Light"/>
                <a:ea typeface="DejaVu Sans"/>
              </a:rPr>
              <a:t>if else </a:t>
            </a:r>
            <a:r>
              <a:rPr lang="id-ID" sz="4400" b="0" strike="noStrike" spc="-1">
                <a:solidFill>
                  <a:srgbClr val="000000"/>
                </a:solidFill>
                <a:latin typeface="Calibri Light"/>
                <a:ea typeface="DejaVu Sans"/>
              </a:rPr>
              <a:t>bertingkat)</a:t>
            </a:r>
            <a:endParaRPr lang="en-US" sz="4400" b="0" strike="noStrike" spc="-1">
              <a:latin typeface="Arial"/>
            </a:endParaRPr>
          </a:p>
        </p:txBody>
      </p:sp>
      <p:sp>
        <p:nvSpPr>
          <p:cNvPr id="122" name="TextShape 2"/>
          <p:cNvSpPr/>
          <p:nvPr/>
        </p:nvSpPr>
        <p:spPr>
          <a:xfrm>
            <a:off x="838080" y="1600560"/>
            <a:ext cx="10514520" cy="533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r>
              <a:rPr lang="id-ID" sz="1900" b="1" strike="noStrike" spc="-1">
                <a:solidFill>
                  <a:srgbClr val="000000"/>
                </a:solidFill>
                <a:latin typeface="Courier New"/>
                <a:ea typeface="DejaVu Sans"/>
              </a:rPr>
              <a:t>if</a:t>
            </a:r>
            <a:r>
              <a:rPr lang="id-ID" sz="1900" b="0" strike="noStrike" spc="-1">
                <a:solidFill>
                  <a:srgbClr val="000000"/>
                </a:solidFill>
                <a:latin typeface="Courier New"/>
                <a:ea typeface="DejaVu Sans"/>
              </a:rPr>
              <a:t> kondisi_1 </a:t>
            </a:r>
            <a:r>
              <a:rPr lang="id-ID" sz="1900" b="1" strike="noStrike" spc="-1">
                <a:solidFill>
                  <a:srgbClr val="000000"/>
                </a:solidFill>
                <a:latin typeface="Courier New"/>
                <a:ea typeface="DejaVu Sans"/>
              </a:rPr>
              <a:t>then</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aksi_1</a:t>
            </a:r>
            <a:endParaRPr lang="en-US" sz="1900" b="0" strike="noStrike" spc="-1">
              <a:latin typeface="Arial"/>
            </a:endParaRPr>
          </a:p>
          <a:p>
            <a:pPr>
              <a:lnSpc>
                <a:spcPct val="90000"/>
              </a:lnSpc>
              <a:spcBef>
                <a:spcPts val="1001"/>
              </a:spcBef>
              <a:tabLst>
                <a:tab pos="0" algn="l"/>
              </a:tabLst>
            </a:pPr>
            <a:r>
              <a:rPr lang="id-ID" sz="1900" b="1" strike="noStrike" spc="-1">
                <a:solidFill>
                  <a:srgbClr val="000000"/>
                </a:solidFill>
                <a:latin typeface="Courier New"/>
                <a:ea typeface="DejaVu Sans"/>
              </a:rPr>
              <a:t>else</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t>
            </a:r>
            <a:r>
              <a:rPr lang="id-ID" sz="1900" b="1" strike="noStrike" spc="-1">
                <a:solidFill>
                  <a:srgbClr val="000000"/>
                </a:solidFill>
                <a:latin typeface="Courier New"/>
                <a:ea typeface="DejaVu Sans"/>
              </a:rPr>
              <a:t>if</a:t>
            </a:r>
            <a:r>
              <a:rPr lang="id-ID" sz="1900" b="0" strike="noStrike" spc="-1">
                <a:solidFill>
                  <a:srgbClr val="000000"/>
                </a:solidFill>
                <a:latin typeface="Courier New"/>
                <a:ea typeface="DejaVu Sans"/>
              </a:rPr>
              <a:t> kondisi_2 </a:t>
            </a:r>
            <a:r>
              <a:rPr lang="id-ID" sz="1900" b="1" strike="noStrike" spc="-1">
                <a:solidFill>
                  <a:srgbClr val="000000"/>
                </a:solidFill>
                <a:latin typeface="Courier New"/>
                <a:ea typeface="DejaVu Sans"/>
              </a:rPr>
              <a:t>then</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aksi_2</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t>
            </a:r>
            <a:r>
              <a:rPr lang="id-ID" sz="1900" b="1" strike="noStrike" spc="-1">
                <a:solidFill>
                  <a:srgbClr val="000000"/>
                </a:solidFill>
                <a:latin typeface="Courier New"/>
                <a:ea typeface="DejaVu Sans"/>
              </a:rPr>
              <a:t>else</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t>
            </a:r>
            <a:r>
              <a:rPr lang="id-ID" sz="1900" b="1" strike="noStrike" spc="-1">
                <a:solidFill>
                  <a:srgbClr val="000000"/>
                </a:solidFill>
                <a:latin typeface="Courier New"/>
                <a:ea typeface="DejaVu Sans"/>
              </a:rPr>
              <a:t>if</a:t>
            </a:r>
            <a:r>
              <a:rPr lang="id-ID" sz="1900" b="0" strike="noStrike" spc="-1">
                <a:solidFill>
                  <a:srgbClr val="000000"/>
                </a:solidFill>
                <a:latin typeface="Courier New"/>
                <a:ea typeface="DejaVu Sans"/>
              </a:rPr>
              <a:t> kondisi_3 </a:t>
            </a:r>
            <a:r>
              <a:rPr lang="id-ID" sz="1900" b="1" strike="noStrike" spc="-1">
                <a:solidFill>
                  <a:srgbClr val="000000"/>
                </a:solidFill>
                <a:latin typeface="Courier New"/>
                <a:ea typeface="DejaVu Sans"/>
              </a:rPr>
              <a:t>then</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aksi_3</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t>
            </a:r>
            <a:r>
              <a:rPr lang="id-ID" sz="1900" b="1" strike="noStrike" spc="-1">
                <a:solidFill>
                  <a:srgbClr val="000000"/>
                </a:solidFill>
                <a:latin typeface="Courier New"/>
                <a:ea typeface="DejaVu Sans"/>
              </a:rPr>
              <a:t>else</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t>
            </a:r>
            <a:r>
              <a:rPr lang="id-ID" sz="1900" b="1" strike="noStrike" spc="-1">
                <a:solidFill>
                  <a:srgbClr val="000000"/>
                </a:solidFill>
                <a:latin typeface="Courier New"/>
                <a:ea typeface="DejaVu Sans"/>
              </a:rPr>
              <a:t>if</a:t>
            </a:r>
            <a:r>
              <a:rPr lang="id-ID" sz="1900" b="0" strike="noStrike" spc="-1">
                <a:solidFill>
                  <a:srgbClr val="000000"/>
                </a:solidFill>
                <a:latin typeface="Courier New"/>
                <a:ea typeface="DejaVu Sans"/>
              </a:rPr>
              <a:t> kondisi_n </a:t>
            </a:r>
            <a:r>
              <a:rPr lang="id-ID" sz="1900" b="1" strike="noStrike" spc="-1">
                <a:solidFill>
                  <a:srgbClr val="000000"/>
                </a:solidFill>
                <a:latin typeface="Courier New"/>
                <a:ea typeface="DejaVu Sans"/>
              </a:rPr>
              <a:t>then</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aksi_n-1</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t>
            </a:r>
            <a:r>
              <a:rPr lang="id-ID" sz="1900" b="1" strike="noStrike" spc="-1">
                <a:solidFill>
                  <a:srgbClr val="000000"/>
                </a:solidFill>
                <a:latin typeface="Courier New"/>
                <a:ea typeface="DejaVu Sans"/>
              </a:rPr>
              <a:t>else</a:t>
            </a:r>
            <a:endParaRPr lang="en-US" sz="1900" b="0" strike="noStrike" spc="-1">
              <a:latin typeface="Arial"/>
            </a:endParaRPr>
          </a:p>
          <a:p>
            <a:pPr>
              <a:lnSpc>
                <a:spcPct val="90000"/>
              </a:lnSpc>
              <a:spcBef>
                <a:spcPts val="1001"/>
              </a:spcBef>
              <a:tabLst>
                <a:tab pos="0" algn="l"/>
              </a:tabLst>
            </a:pPr>
            <a:r>
              <a:rPr lang="id-ID" sz="1900" b="0" strike="noStrike" spc="-1">
                <a:solidFill>
                  <a:srgbClr val="000000"/>
                </a:solidFill>
                <a:latin typeface="Courier New"/>
                <a:ea typeface="DejaVu Sans"/>
              </a:rPr>
              <a:t>				aksi_n</a:t>
            </a:r>
            <a:endParaRPr lang="en-US" sz="1900" b="0" strike="noStrike" spc="-1">
              <a:latin typeface="Arial"/>
            </a:endParaRPr>
          </a:p>
        </p:txBody>
      </p:sp>
      <p:sp>
        <p:nvSpPr>
          <p:cNvPr id="123" name="CustomShape 3"/>
          <p:cNvSpPr/>
          <p:nvPr/>
        </p:nvSpPr>
        <p:spPr>
          <a:xfrm>
            <a:off x="6019920" y="1841400"/>
            <a:ext cx="464724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120">
              <a:lnSpc>
                <a:spcPct val="100000"/>
              </a:lnSpc>
              <a:buClr>
                <a:srgbClr val="000000"/>
              </a:buClr>
              <a:buFont typeface="Arial"/>
              <a:buChar char="•"/>
            </a:pPr>
            <a:r>
              <a:rPr lang="id-ID" sz="2400" b="0" strike="noStrike" spc="-1">
                <a:solidFill>
                  <a:srgbClr val="000000"/>
                </a:solidFill>
                <a:latin typeface="Calibri"/>
                <a:ea typeface="DejaVu Sans"/>
              </a:rPr>
              <a:t>Terdapat sejumlah kondisi yang dipilih.</a:t>
            </a:r>
            <a:endParaRPr lang="en-US" sz="2400" b="0" strike="noStrike" spc="-1">
              <a:latin typeface="Arial"/>
            </a:endParaRPr>
          </a:p>
          <a:p>
            <a:pPr marL="285840" indent="-285120">
              <a:lnSpc>
                <a:spcPct val="100000"/>
              </a:lnSpc>
              <a:buClr>
                <a:srgbClr val="000000"/>
              </a:buClr>
              <a:buFont typeface="Arial"/>
              <a:buChar char="•"/>
            </a:pPr>
            <a:r>
              <a:rPr lang="id-ID" sz="2400" b="0" strike="noStrike" spc="-1">
                <a:solidFill>
                  <a:srgbClr val="000000"/>
                </a:solidFill>
                <a:latin typeface="Calibri"/>
                <a:ea typeface="DejaVu Sans"/>
              </a:rPr>
              <a:t>Pemilihan dilakukan dengan cara mengecek satu kondisi, jika salah, pindah ke kondisi berikutnya. Jika benar, lakukan aksi dan keluar dari pemilihan.</a:t>
            </a:r>
            <a:endParaRPr lang="en-US" sz="2400" b="0" strike="noStrike" spc="-1">
              <a:latin typeface="Arial"/>
            </a:endParaRPr>
          </a:p>
          <a:p>
            <a:pPr marL="285840" indent="-285120">
              <a:lnSpc>
                <a:spcPct val="100000"/>
              </a:lnSpc>
              <a:buClr>
                <a:srgbClr val="000000"/>
              </a:buClr>
              <a:buFont typeface="Arial"/>
              <a:buChar char="•"/>
            </a:pPr>
            <a:r>
              <a:rPr lang="id-ID" sz="2400" b="0" strike="noStrike" spc="-1">
                <a:solidFill>
                  <a:srgbClr val="000000"/>
                </a:solidFill>
                <a:latin typeface="Calibri"/>
                <a:ea typeface="DejaVu Sans"/>
              </a:rPr>
              <a:t>Jika salah hingga kondisi terakhir lakukan aksi pada else (jika ada) kemudian keluar dari pemilihan.</a:t>
            </a:r>
            <a:endParaRPr lang="en-US"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p:nvPr/>
        </p:nvSpPr>
        <p:spPr>
          <a:xfrm>
            <a:off x="838080" y="26028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4400" b="0" strike="noStrike" spc="-1">
                <a:solidFill>
                  <a:srgbClr val="000000"/>
                </a:solidFill>
                <a:latin typeface="Calibri Light"/>
                <a:ea typeface="DejaVu Sans"/>
              </a:rPr>
              <a:t>Flowchart Pemilihan untuk lebih dari satu kondisi (</a:t>
            </a:r>
            <a:r>
              <a:rPr lang="id-ID" sz="4400" b="0" i="1" strike="noStrike" spc="-1">
                <a:solidFill>
                  <a:srgbClr val="000000"/>
                </a:solidFill>
                <a:latin typeface="Calibri Light"/>
                <a:ea typeface="DejaVu Sans"/>
              </a:rPr>
              <a:t>if else </a:t>
            </a:r>
            <a:r>
              <a:rPr lang="id-ID" sz="4400" b="0" strike="noStrike" spc="-1">
                <a:solidFill>
                  <a:srgbClr val="000000"/>
                </a:solidFill>
                <a:latin typeface="Calibri Light"/>
                <a:ea typeface="DejaVu Sans"/>
              </a:rPr>
              <a:t>bertingkat)</a:t>
            </a:r>
            <a:endParaRPr lang="en-US" sz="4400" b="0" strike="noStrike" spc="-1">
              <a:latin typeface="Arial"/>
            </a:endParaRPr>
          </a:p>
        </p:txBody>
      </p:sp>
      <p:sp>
        <p:nvSpPr>
          <p:cNvPr id="125" name="TextShape 2"/>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pic>
        <p:nvPicPr>
          <p:cNvPr id="126" name="Picture 4"/>
          <p:cNvPicPr/>
          <p:nvPr/>
        </p:nvPicPr>
        <p:blipFill>
          <a:blip r:embed="rId2"/>
          <a:stretch/>
        </p:blipFill>
        <p:spPr>
          <a:xfrm>
            <a:off x="1523880" y="1794240"/>
            <a:ext cx="9142920" cy="37656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Contoh:</a:t>
            </a:r>
            <a:endParaRPr lang="en-US" sz="4400" b="0" strike="noStrike" spc="-1">
              <a:latin typeface="Arial"/>
            </a:endParaRPr>
          </a:p>
        </p:txBody>
      </p:sp>
      <p:sp>
        <p:nvSpPr>
          <p:cNvPr id="128"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65000"/>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Penentuan suatu benda padat, cair, atau gas.</a:t>
            </a:r>
            <a:endParaRPr lang="en-US" sz="2800" b="0" strike="noStrike" spc="-1">
              <a:latin typeface="Arial"/>
            </a:endParaRPr>
          </a:p>
          <a:p>
            <a:pPr marL="51444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suhu : integer</a:t>
            </a:r>
            <a:endParaRPr lang="en-US" sz="2800" b="0" strike="noStrike" spc="-1">
              <a:latin typeface="Arial"/>
            </a:endParaRPr>
          </a:p>
          <a:p>
            <a:pPr marL="51444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read suhu</a:t>
            </a:r>
            <a:endParaRPr lang="en-US" sz="2800" b="0" strike="noStrike" spc="-1">
              <a:latin typeface="Arial"/>
            </a:endParaRPr>
          </a:p>
          <a:p>
            <a:pPr marL="51444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if(suhu &lt;= 0) then</a:t>
            </a:r>
            <a:endParaRPr lang="en-US" sz="2800" b="0" strike="noStrike" spc="-1">
              <a:latin typeface="Arial"/>
            </a:endParaRPr>
          </a:p>
          <a:p>
            <a:pPr marL="51444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   write “padat”</a:t>
            </a:r>
            <a:endParaRPr lang="en-US" sz="2800" b="0" strike="noStrike" spc="-1">
              <a:latin typeface="Arial"/>
            </a:endParaRPr>
          </a:p>
          <a:p>
            <a:pPr marL="51444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else if(suhu &lt; 100)</a:t>
            </a:r>
            <a:endParaRPr lang="en-US" sz="2800" b="0" strike="noStrike" spc="-1">
              <a:latin typeface="Arial"/>
            </a:endParaRPr>
          </a:p>
          <a:p>
            <a:pPr marL="51444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   write “cair”</a:t>
            </a:r>
            <a:endParaRPr lang="en-US" sz="2800" b="0" strike="noStrike" spc="-1">
              <a:latin typeface="Arial"/>
            </a:endParaRPr>
          </a:p>
          <a:p>
            <a:pPr marL="51444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else</a:t>
            </a:r>
            <a:endParaRPr lang="en-US" sz="2800" b="0" strike="noStrike" spc="-1">
              <a:latin typeface="Arial"/>
            </a:endParaRPr>
          </a:p>
          <a:p>
            <a:pPr marL="51444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   write “gas”</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alibri"/>
                <a:ea typeface="DejaVu Sans"/>
              </a:rPr>
              <a:t>Jika kita input nilai suhu 0 atau kurang, maka akan mencetak </a:t>
            </a:r>
            <a:r>
              <a:rPr lang="id-ID" sz="2800" b="0" strike="noStrike" spc="-1">
                <a:solidFill>
                  <a:srgbClr val="FF0000"/>
                </a:solidFill>
                <a:latin typeface="Calibri"/>
                <a:ea typeface="DejaVu Sans"/>
              </a:rPr>
              <a:t>“padat”</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alibri"/>
                <a:ea typeface="DejaVu Sans"/>
              </a:rPr>
              <a:t>Jika kita input nilai suhu antara 1 – 99, maka akan mencetak </a:t>
            </a:r>
            <a:r>
              <a:rPr lang="id-ID" sz="2800" b="0" strike="noStrike" spc="-1">
                <a:solidFill>
                  <a:srgbClr val="FF0000"/>
                </a:solidFill>
                <a:latin typeface="Calibri"/>
                <a:ea typeface="DejaVu Sans"/>
              </a:rPr>
              <a:t>“cair”</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alibri"/>
                <a:ea typeface="DejaVu Sans"/>
              </a:rPr>
              <a:t>Jika kita input nilai suhu 100 atau lebih, maka akan mencetak nilai </a:t>
            </a:r>
            <a:r>
              <a:rPr lang="id-ID" sz="2800" b="0" strike="noStrike" spc="-1">
                <a:solidFill>
                  <a:srgbClr val="FF0000"/>
                </a:solidFill>
                <a:latin typeface="Calibri"/>
                <a:ea typeface="DejaVu Sans"/>
              </a:rPr>
              <a:t>“gas”</a:t>
            </a:r>
            <a:endParaRPr lang="en-US" sz="2800" b="0" strike="noStrike" spc="-1">
              <a:latin typeface="Arial"/>
            </a:endParaRPr>
          </a:p>
        </p:txBody>
      </p:sp>
      <p:sp>
        <p:nvSpPr>
          <p:cNvPr id="129"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p:nvPr/>
        </p:nvSpPr>
        <p:spPr>
          <a:xfrm>
            <a:off x="810360" y="365040"/>
            <a:ext cx="8196840" cy="104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69000"/>
          </a:bodyPr>
          <a:lstStyle/>
          <a:p>
            <a:pPr>
              <a:lnSpc>
                <a:spcPct val="90000"/>
              </a:lnSpc>
            </a:pPr>
            <a:r>
              <a:rPr lang="id-ID" sz="4400" b="0" strike="noStrike" spc="-1">
                <a:solidFill>
                  <a:srgbClr val="000000"/>
                </a:solidFill>
                <a:latin typeface="Calibri Light"/>
                <a:ea typeface="DejaVu Sans"/>
              </a:rPr>
              <a:t>Jelaskan perbedaannya!!</a:t>
            </a:r>
            <a:br>
              <a:rPr sz="1800"/>
            </a:br>
            <a:r>
              <a:rPr lang="id-ID" sz="4400" b="0" strike="noStrike" spc="-1">
                <a:solidFill>
                  <a:srgbClr val="000000"/>
                </a:solidFill>
                <a:latin typeface="Calibri Light"/>
                <a:ea typeface="DejaVu Sans"/>
              </a:rPr>
              <a:t>   </a:t>
            </a:r>
            <a:r>
              <a:rPr lang="id-ID" sz="4400" b="1" strike="noStrike" spc="-1">
                <a:solidFill>
                  <a:srgbClr val="000000"/>
                </a:solidFill>
                <a:latin typeface="Calibri Light"/>
                <a:ea typeface="DejaVu Sans"/>
              </a:rPr>
              <a:t>if else bertingkat </a:t>
            </a:r>
            <a:r>
              <a:rPr lang="id-ID" sz="4400" b="0" strike="noStrike" spc="-1">
                <a:solidFill>
                  <a:srgbClr val="000000"/>
                </a:solidFill>
                <a:latin typeface="Calibri Light"/>
                <a:ea typeface="DejaVu Sans"/>
              </a:rPr>
              <a:t>VS     </a:t>
            </a:r>
            <a:r>
              <a:rPr lang="id-ID" sz="4400" b="1" strike="noStrike" spc="-1">
                <a:solidFill>
                  <a:srgbClr val="000000"/>
                </a:solidFill>
                <a:latin typeface="Calibri Light"/>
                <a:ea typeface="DejaVu Sans"/>
              </a:rPr>
              <a:t>sejumlah if</a:t>
            </a:r>
            <a:endParaRPr lang="en-US" sz="4400" b="0" strike="noStrike" spc="-1">
              <a:latin typeface="Arial"/>
            </a:endParaRPr>
          </a:p>
        </p:txBody>
      </p:sp>
      <p:sp>
        <p:nvSpPr>
          <p:cNvPr id="131" name="TextShape 2"/>
          <p:cNvSpPr/>
          <p:nvPr/>
        </p:nvSpPr>
        <p:spPr>
          <a:xfrm>
            <a:off x="2152800" y="1501920"/>
            <a:ext cx="361224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59000"/>
          </a:bodyPr>
          <a:lstStyle/>
          <a:p>
            <a:pPr>
              <a:lnSpc>
                <a:spcPct val="90000"/>
              </a:lnSpc>
              <a:spcBef>
                <a:spcPts val="1001"/>
              </a:spcBef>
              <a:tabLst>
                <a:tab pos="0" algn="l"/>
              </a:tabLst>
            </a:pPr>
            <a:r>
              <a:rPr lang="id-ID" sz="2800" b="1" strike="noStrike" spc="-1">
                <a:solidFill>
                  <a:srgbClr val="000000"/>
                </a:solidFill>
                <a:latin typeface="Courier New"/>
                <a:ea typeface="DejaVu Sans"/>
              </a:rPr>
              <a:t>if</a:t>
            </a:r>
            <a:r>
              <a:rPr lang="id-ID" sz="2800" b="0" strike="noStrike" spc="-1">
                <a:solidFill>
                  <a:srgbClr val="000000"/>
                </a:solidFill>
                <a:latin typeface="Courier New"/>
                <a:ea typeface="DejaVu Sans"/>
              </a:rPr>
              <a:t> kondisi_1 </a:t>
            </a:r>
            <a:r>
              <a:rPr lang="id-ID" sz="2800" b="1" strike="noStrike" spc="-1">
                <a:solidFill>
                  <a:srgbClr val="000000"/>
                </a:solidFill>
                <a:latin typeface="Courier New"/>
                <a:ea typeface="DejaVu Sans"/>
              </a:rPr>
              <a:t>then</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aksi_1</a:t>
            </a:r>
            <a:endParaRPr lang="en-US" sz="2800" b="0" strike="noStrike" spc="-1">
              <a:latin typeface="Arial"/>
            </a:endParaRPr>
          </a:p>
          <a:p>
            <a:pPr>
              <a:lnSpc>
                <a:spcPct val="90000"/>
              </a:lnSpc>
              <a:spcBef>
                <a:spcPts val="1001"/>
              </a:spcBef>
              <a:tabLst>
                <a:tab pos="0" algn="l"/>
              </a:tabLst>
            </a:pPr>
            <a:r>
              <a:rPr lang="id-ID" sz="2800" b="1" strike="noStrike" spc="-1">
                <a:solidFill>
                  <a:srgbClr val="000000"/>
                </a:solidFill>
                <a:latin typeface="Courier New"/>
                <a:ea typeface="DejaVu Sans"/>
              </a:rPr>
              <a:t>else</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t>
            </a:r>
            <a:r>
              <a:rPr lang="id-ID" sz="2800" b="1" strike="noStrike" spc="-1">
                <a:solidFill>
                  <a:srgbClr val="000000"/>
                </a:solidFill>
                <a:latin typeface="Courier New"/>
                <a:ea typeface="DejaVu Sans"/>
              </a:rPr>
              <a:t>if</a:t>
            </a:r>
            <a:r>
              <a:rPr lang="id-ID" sz="2800" b="0" strike="noStrike" spc="-1">
                <a:solidFill>
                  <a:srgbClr val="000000"/>
                </a:solidFill>
                <a:latin typeface="Courier New"/>
                <a:ea typeface="DejaVu Sans"/>
              </a:rPr>
              <a:t> kondisi_2 </a:t>
            </a:r>
            <a:r>
              <a:rPr lang="id-ID" sz="2800" b="1" strike="noStrike" spc="-1">
                <a:solidFill>
                  <a:srgbClr val="000000"/>
                </a:solidFill>
                <a:latin typeface="Courier New"/>
                <a:ea typeface="DejaVu Sans"/>
              </a:rPr>
              <a:t>then</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aksi_2</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t>
            </a:r>
            <a:r>
              <a:rPr lang="id-ID" sz="2800" b="1" strike="noStrike" spc="-1">
                <a:solidFill>
                  <a:srgbClr val="000000"/>
                </a:solidFill>
                <a:latin typeface="Courier New"/>
                <a:ea typeface="DejaVu Sans"/>
              </a:rPr>
              <a:t>else</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t>
            </a:r>
            <a:r>
              <a:rPr lang="id-ID" sz="2800" b="1" strike="noStrike" spc="-1">
                <a:solidFill>
                  <a:srgbClr val="000000"/>
                </a:solidFill>
                <a:latin typeface="Courier New"/>
                <a:ea typeface="DejaVu Sans"/>
              </a:rPr>
              <a:t>if</a:t>
            </a:r>
            <a:r>
              <a:rPr lang="id-ID" sz="2800" b="0" strike="noStrike" spc="-1">
                <a:solidFill>
                  <a:srgbClr val="000000"/>
                </a:solidFill>
                <a:latin typeface="Courier New"/>
                <a:ea typeface="DejaVu Sans"/>
              </a:rPr>
              <a:t> kondisi_3 </a:t>
            </a:r>
            <a:r>
              <a:rPr lang="id-ID" sz="2800" b="1" strike="noStrike" spc="-1">
                <a:solidFill>
                  <a:srgbClr val="000000"/>
                </a:solidFill>
                <a:latin typeface="Courier New"/>
                <a:ea typeface="DejaVu Sans"/>
              </a:rPr>
              <a:t>then</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aksi_3</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t>
            </a:r>
            <a:r>
              <a:rPr lang="id-ID" sz="2800" b="1" strike="noStrike" spc="-1">
                <a:solidFill>
                  <a:srgbClr val="000000"/>
                </a:solidFill>
                <a:latin typeface="Courier New"/>
                <a:ea typeface="DejaVu Sans"/>
              </a:rPr>
              <a:t>else</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t>
            </a:r>
            <a:r>
              <a:rPr lang="id-ID" sz="2800" b="1" strike="noStrike" spc="-1">
                <a:solidFill>
                  <a:srgbClr val="000000"/>
                </a:solidFill>
                <a:latin typeface="Courier New"/>
                <a:ea typeface="DejaVu Sans"/>
              </a:rPr>
              <a:t>if</a:t>
            </a:r>
            <a:r>
              <a:rPr lang="id-ID" sz="2800" b="0" strike="noStrike" spc="-1">
                <a:solidFill>
                  <a:srgbClr val="000000"/>
                </a:solidFill>
                <a:latin typeface="Courier New"/>
                <a:ea typeface="DejaVu Sans"/>
              </a:rPr>
              <a:t> kondisi_n </a:t>
            </a:r>
            <a:r>
              <a:rPr lang="id-ID" sz="2800" b="1" strike="noStrike" spc="-1">
                <a:solidFill>
                  <a:srgbClr val="000000"/>
                </a:solidFill>
                <a:latin typeface="Courier New"/>
                <a:ea typeface="DejaVu Sans"/>
              </a:rPr>
              <a:t>then</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aksi_n-1</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t>
            </a:r>
            <a:r>
              <a:rPr lang="id-ID" sz="2800" b="1" strike="noStrike" spc="-1">
                <a:solidFill>
                  <a:srgbClr val="000000"/>
                </a:solidFill>
                <a:latin typeface="Courier New"/>
                <a:ea typeface="DejaVu Sans"/>
              </a:rPr>
              <a:t>else</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aksi_n</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p:txBody>
      </p:sp>
      <p:sp>
        <p:nvSpPr>
          <p:cNvPr id="132"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
        <p:nvSpPr>
          <p:cNvPr id="133" name="CustomShape 4"/>
          <p:cNvSpPr/>
          <p:nvPr/>
        </p:nvSpPr>
        <p:spPr>
          <a:xfrm>
            <a:off x="6762600" y="1501920"/>
            <a:ext cx="361224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id-ID" sz="1800" b="1" strike="noStrike" spc="-1">
                <a:solidFill>
                  <a:srgbClr val="000000"/>
                </a:solidFill>
                <a:latin typeface="Courier New"/>
                <a:ea typeface="Tahoma"/>
              </a:rPr>
              <a:t>if</a:t>
            </a:r>
            <a:r>
              <a:rPr lang="id-ID" sz="1800" b="0" strike="noStrike" spc="-1">
                <a:solidFill>
                  <a:srgbClr val="0070C0"/>
                </a:solidFill>
                <a:latin typeface="Courier New"/>
                <a:ea typeface="Tahoma"/>
              </a:rPr>
              <a:t> kondisi_1 </a:t>
            </a:r>
            <a:r>
              <a:rPr lang="id-ID" sz="1800" b="1" strike="noStrike" spc="-1">
                <a:solidFill>
                  <a:srgbClr val="000000"/>
                </a:solidFill>
                <a:latin typeface="Courier New"/>
                <a:ea typeface="Tahoma"/>
              </a:rPr>
              <a:t>then</a:t>
            </a:r>
            <a:endParaRPr lang="en-US" sz="1800" b="0" strike="noStrike" spc="-1">
              <a:latin typeface="Arial"/>
            </a:endParaRPr>
          </a:p>
          <a:p>
            <a:pPr>
              <a:lnSpc>
                <a:spcPct val="90000"/>
              </a:lnSpc>
              <a:spcBef>
                <a:spcPts val="751"/>
              </a:spcBef>
              <a:tabLst>
                <a:tab pos="0" algn="l"/>
              </a:tabLst>
            </a:pPr>
            <a:r>
              <a:rPr lang="id-ID" sz="1800" b="0" strike="noStrike" spc="-1">
                <a:solidFill>
                  <a:srgbClr val="0070C0"/>
                </a:solidFill>
                <a:latin typeface="Courier New"/>
                <a:ea typeface="Tahoma"/>
              </a:rPr>
              <a:t>	aksi_1</a:t>
            </a:r>
            <a:endParaRPr lang="en-US" sz="1800" b="0" strike="noStrike" spc="-1">
              <a:latin typeface="Arial"/>
            </a:endParaRPr>
          </a:p>
          <a:p>
            <a:pPr>
              <a:lnSpc>
                <a:spcPct val="90000"/>
              </a:lnSpc>
              <a:spcBef>
                <a:spcPts val="751"/>
              </a:spcBef>
              <a:tabLst>
                <a:tab pos="0" algn="l"/>
              </a:tabLst>
            </a:pPr>
            <a:r>
              <a:rPr lang="id-ID" sz="1800" b="1" strike="noStrike" spc="-1">
                <a:solidFill>
                  <a:srgbClr val="000000"/>
                </a:solidFill>
                <a:latin typeface="Courier New"/>
                <a:ea typeface="Tahoma"/>
              </a:rPr>
              <a:t>if</a:t>
            </a:r>
            <a:r>
              <a:rPr lang="id-ID" sz="1800" b="0" strike="noStrike" spc="-1">
                <a:solidFill>
                  <a:srgbClr val="0070C0"/>
                </a:solidFill>
                <a:latin typeface="Courier New"/>
                <a:ea typeface="Tahoma"/>
              </a:rPr>
              <a:t> kondisi_2 </a:t>
            </a:r>
            <a:r>
              <a:rPr lang="id-ID" sz="1800" b="1" strike="noStrike" spc="-1">
                <a:solidFill>
                  <a:srgbClr val="000000"/>
                </a:solidFill>
                <a:latin typeface="Courier New"/>
                <a:ea typeface="Tahoma"/>
              </a:rPr>
              <a:t>then</a:t>
            </a:r>
            <a:endParaRPr lang="en-US" sz="1800" b="0" strike="noStrike" spc="-1">
              <a:latin typeface="Arial"/>
            </a:endParaRPr>
          </a:p>
          <a:p>
            <a:pPr>
              <a:lnSpc>
                <a:spcPct val="90000"/>
              </a:lnSpc>
              <a:spcBef>
                <a:spcPts val="751"/>
              </a:spcBef>
              <a:tabLst>
                <a:tab pos="0" algn="l"/>
              </a:tabLst>
            </a:pPr>
            <a:r>
              <a:rPr lang="id-ID" sz="1800" b="0" strike="noStrike" spc="-1">
                <a:solidFill>
                  <a:srgbClr val="0070C0"/>
                </a:solidFill>
                <a:latin typeface="Courier New"/>
                <a:ea typeface="Tahoma"/>
              </a:rPr>
              <a:t>	aksi_2</a:t>
            </a:r>
            <a:endParaRPr lang="en-US" sz="1800" b="0" strike="noStrike" spc="-1">
              <a:latin typeface="Arial"/>
            </a:endParaRPr>
          </a:p>
          <a:p>
            <a:pPr>
              <a:lnSpc>
                <a:spcPct val="90000"/>
              </a:lnSpc>
              <a:spcBef>
                <a:spcPts val="751"/>
              </a:spcBef>
              <a:tabLst>
                <a:tab pos="0" algn="l"/>
              </a:tabLst>
            </a:pPr>
            <a:r>
              <a:rPr lang="id-ID" sz="1800" b="1" strike="noStrike" spc="-1">
                <a:solidFill>
                  <a:srgbClr val="000000"/>
                </a:solidFill>
                <a:latin typeface="Courier New"/>
                <a:ea typeface="Tahoma"/>
              </a:rPr>
              <a:t>if</a:t>
            </a:r>
            <a:r>
              <a:rPr lang="id-ID" sz="1800" b="0" strike="noStrike" spc="-1">
                <a:solidFill>
                  <a:srgbClr val="0070C0"/>
                </a:solidFill>
                <a:latin typeface="Courier New"/>
                <a:ea typeface="Tahoma"/>
              </a:rPr>
              <a:t> kondisi_3 </a:t>
            </a:r>
            <a:r>
              <a:rPr lang="id-ID" sz="1800" b="1" strike="noStrike" spc="-1">
                <a:solidFill>
                  <a:srgbClr val="000000"/>
                </a:solidFill>
                <a:latin typeface="Courier New"/>
                <a:ea typeface="Tahoma"/>
              </a:rPr>
              <a:t>then</a:t>
            </a:r>
            <a:endParaRPr lang="en-US" sz="1800" b="0" strike="noStrike" spc="-1">
              <a:latin typeface="Arial"/>
            </a:endParaRPr>
          </a:p>
          <a:p>
            <a:pPr>
              <a:lnSpc>
                <a:spcPct val="90000"/>
              </a:lnSpc>
              <a:spcBef>
                <a:spcPts val="751"/>
              </a:spcBef>
              <a:tabLst>
                <a:tab pos="0" algn="l"/>
              </a:tabLst>
            </a:pPr>
            <a:r>
              <a:rPr lang="id-ID" sz="1800" b="0" strike="noStrike" spc="-1">
                <a:solidFill>
                  <a:srgbClr val="0070C0"/>
                </a:solidFill>
                <a:latin typeface="Courier New"/>
                <a:ea typeface="Tahoma"/>
              </a:rPr>
              <a:t>	aksi_3</a:t>
            </a:r>
            <a:endParaRPr lang="en-US" sz="1800" b="0" strike="noStrike" spc="-1">
              <a:latin typeface="Arial"/>
            </a:endParaRPr>
          </a:p>
          <a:p>
            <a:pPr>
              <a:lnSpc>
                <a:spcPct val="90000"/>
              </a:lnSpc>
              <a:spcBef>
                <a:spcPts val="751"/>
              </a:spcBef>
              <a:tabLst>
                <a:tab pos="0" algn="l"/>
              </a:tabLst>
            </a:pPr>
            <a:r>
              <a:rPr lang="id-ID" sz="1800" b="0" strike="noStrike" spc="-1">
                <a:solidFill>
                  <a:srgbClr val="0070C0"/>
                </a:solidFill>
                <a:latin typeface="Courier New"/>
                <a:ea typeface="Tahoma"/>
              </a:rPr>
              <a:t>…</a:t>
            </a:r>
            <a:endParaRPr lang="en-US" sz="1800" b="0" strike="noStrike" spc="-1">
              <a:latin typeface="Arial"/>
            </a:endParaRPr>
          </a:p>
          <a:p>
            <a:pPr>
              <a:lnSpc>
                <a:spcPct val="90000"/>
              </a:lnSpc>
              <a:spcBef>
                <a:spcPts val="751"/>
              </a:spcBef>
              <a:tabLst>
                <a:tab pos="0" algn="l"/>
              </a:tabLst>
            </a:pPr>
            <a:r>
              <a:rPr lang="id-ID" sz="1800" b="1" strike="noStrike" spc="-1">
                <a:solidFill>
                  <a:srgbClr val="000000"/>
                </a:solidFill>
                <a:latin typeface="Courier New"/>
                <a:ea typeface="Tahoma"/>
              </a:rPr>
              <a:t>if</a:t>
            </a:r>
            <a:r>
              <a:rPr lang="id-ID" sz="1800" b="0" strike="noStrike" spc="-1">
                <a:solidFill>
                  <a:srgbClr val="0070C0"/>
                </a:solidFill>
                <a:latin typeface="Courier New"/>
                <a:ea typeface="Tahoma"/>
              </a:rPr>
              <a:t> kondisi_n </a:t>
            </a:r>
            <a:r>
              <a:rPr lang="id-ID" sz="1800" b="1" strike="noStrike" spc="-1">
                <a:solidFill>
                  <a:srgbClr val="000000"/>
                </a:solidFill>
                <a:latin typeface="Courier New"/>
                <a:ea typeface="Tahoma"/>
              </a:rPr>
              <a:t>then</a:t>
            </a:r>
            <a:endParaRPr lang="en-US" sz="1800" b="0" strike="noStrike" spc="-1">
              <a:latin typeface="Arial"/>
            </a:endParaRPr>
          </a:p>
          <a:p>
            <a:pPr>
              <a:lnSpc>
                <a:spcPct val="90000"/>
              </a:lnSpc>
              <a:spcBef>
                <a:spcPts val="751"/>
              </a:spcBef>
              <a:tabLst>
                <a:tab pos="0" algn="l"/>
              </a:tabLst>
            </a:pPr>
            <a:r>
              <a:rPr lang="id-ID" sz="1800" b="0" strike="noStrike" spc="-1">
                <a:solidFill>
                  <a:srgbClr val="0070C0"/>
                </a:solidFill>
                <a:latin typeface="Courier New"/>
                <a:ea typeface="Tahoma"/>
              </a:rPr>
              <a:t>	aksi_n-1</a:t>
            </a:r>
            <a:endParaRPr lang="en-US" sz="1800" b="0" strike="noStrike" spc="-1">
              <a:latin typeface="Arial"/>
            </a:endParaRPr>
          </a:p>
          <a:p>
            <a:pPr>
              <a:lnSpc>
                <a:spcPct val="90000"/>
              </a:lnSpc>
              <a:spcBef>
                <a:spcPts val="751"/>
              </a:spcBef>
              <a:tabLst>
                <a:tab pos="0" algn="l"/>
              </a:tabLst>
            </a:pPr>
            <a:r>
              <a:rPr lang="id-ID" sz="1800" b="1" strike="noStrike" spc="-1">
                <a:solidFill>
                  <a:srgbClr val="000000"/>
                </a:solidFill>
                <a:latin typeface="Courier New"/>
                <a:ea typeface="Tahoma"/>
              </a:rPr>
              <a:t>else</a:t>
            </a:r>
            <a:endParaRPr lang="en-US" sz="1800" b="0" strike="noStrike" spc="-1">
              <a:latin typeface="Arial"/>
            </a:endParaRPr>
          </a:p>
          <a:p>
            <a:pPr>
              <a:lnSpc>
                <a:spcPct val="90000"/>
              </a:lnSpc>
              <a:spcBef>
                <a:spcPts val="751"/>
              </a:spcBef>
              <a:tabLst>
                <a:tab pos="0" algn="l"/>
              </a:tabLst>
            </a:pPr>
            <a:r>
              <a:rPr lang="id-ID" sz="1800" b="0" strike="noStrike" spc="-1">
                <a:solidFill>
                  <a:srgbClr val="0070C0"/>
                </a:solidFill>
                <a:latin typeface="Courier New"/>
                <a:ea typeface="Tahoma"/>
              </a:rPr>
              <a:t>	aksi_n</a:t>
            </a:r>
            <a:endParaRPr lang="en-US" sz="1800" b="0" strike="noStrike" spc="-1">
              <a:latin typeface="Arial"/>
            </a:endParaRPr>
          </a:p>
          <a:p>
            <a:pPr>
              <a:lnSpc>
                <a:spcPct val="90000"/>
              </a:lnSpc>
              <a:spcBef>
                <a:spcPts val="751"/>
              </a:spcBef>
              <a:tabLst>
                <a:tab pos="0" algn="l"/>
              </a:tabLst>
            </a:pPr>
            <a:endParaRPr lang="en-US" sz="1800" b="0" strike="noStrike" spc="-1">
              <a:latin typeface="Arial"/>
            </a:endParaRPr>
          </a:p>
        </p:txBody>
      </p:sp>
      <p:sp>
        <p:nvSpPr>
          <p:cNvPr id="134" name="CustomShape 5"/>
          <p:cNvSpPr/>
          <p:nvPr/>
        </p:nvSpPr>
        <p:spPr>
          <a:xfrm>
            <a:off x="2152800" y="1407960"/>
            <a:ext cx="3624840" cy="4444200"/>
          </a:xfrm>
          <a:prstGeom prst="rect">
            <a:avLst/>
          </a:prstGeom>
          <a:no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35" name="CustomShape 6"/>
          <p:cNvSpPr/>
          <p:nvPr/>
        </p:nvSpPr>
        <p:spPr>
          <a:xfrm>
            <a:off x="6610320" y="1407960"/>
            <a:ext cx="3624840" cy="4444200"/>
          </a:xfrm>
          <a:prstGeom prst="rect">
            <a:avLst/>
          </a:prstGeom>
          <a:noFill/>
          <a:ln>
            <a:solidFill>
              <a:srgbClr val="43729D"/>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Operator Relasi</a:t>
            </a:r>
            <a:endParaRPr lang="en-US" sz="4400" b="0" strike="noStrike" spc="-1">
              <a:latin typeface="Arial"/>
            </a:endParaRPr>
          </a:p>
        </p:txBody>
      </p:sp>
      <p:graphicFrame>
        <p:nvGraphicFramePr>
          <p:cNvPr id="137" name="Table 2"/>
          <p:cNvGraphicFramePr/>
          <p:nvPr/>
        </p:nvGraphicFramePr>
        <p:xfrm>
          <a:off x="2152800" y="1501920"/>
          <a:ext cx="7886160" cy="3129480"/>
        </p:xfrm>
        <a:graphic>
          <a:graphicData uri="http://schemas.openxmlformats.org/drawingml/2006/table">
            <a:tbl>
              <a:tblPr/>
              <a:tblGrid>
                <a:gridCol w="2317680">
                  <a:extLst>
                    <a:ext uri="{9D8B030D-6E8A-4147-A177-3AD203B41FA5}">
                      <a16:colId xmlns:a16="http://schemas.microsoft.com/office/drawing/2014/main" val="20000"/>
                    </a:ext>
                  </a:extLst>
                </a:gridCol>
                <a:gridCol w="5568840">
                  <a:extLst>
                    <a:ext uri="{9D8B030D-6E8A-4147-A177-3AD203B41FA5}">
                      <a16:colId xmlns:a16="http://schemas.microsoft.com/office/drawing/2014/main" val="20001"/>
                    </a:ext>
                  </a:extLst>
                </a:gridCol>
              </a:tblGrid>
              <a:tr h="447120">
                <a:tc>
                  <a:txBody>
                    <a:bodyPr/>
                    <a:lstStyle/>
                    <a:p>
                      <a:pPr algn="ctr">
                        <a:lnSpc>
                          <a:spcPct val="100000"/>
                        </a:lnSpc>
                      </a:pPr>
                      <a:r>
                        <a:rPr lang="id-ID" sz="2800" b="1" strike="noStrike" spc="-1">
                          <a:solidFill>
                            <a:srgbClr val="FFFFFF"/>
                          </a:solidFill>
                          <a:latin typeface="Calibri"/>
                        </a:rPr>
                        <a:t>Simbol</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2800" b="1" strike="noStrike" spc="-1">
                          <a:solidFill>
                            <a:srgbClr val="FFFFFF"/>
                          </a:solidFill>
                          <a:latin typeface="Calibri"/>
                        </a:rPr>
                        <a:t>Keterangan</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47120">
                <a:tc>
                  <a:txBody>
                    <a:bodyPr/>
                    <a:lstStyle/>
                    <a:p>
                      <a:pPr algn="ctr">
                        <a:lnSpc>
                          <a:spcPct val="100000"/>
                        </a:lnSpc>
                      </a:pPr>
                      <a:r>
                        <a:rPr lang="en-US" sz="2800" b="0" strike="noStrike" spc="-1">
                          <a:solidFill>
                            <a:srgbClr val="000000"/>
                          </a:solidFill>
                          <a:latin typeface="Calibri"/>
                        </a:rPr>
                        <a:t>&gt;</a:t>
                      </a:r>
                      <a:endParaRPr lang="en-US" sz="2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FF7"/>
                    </a:solidFill>
                  </a:tcPr>
                </a:tc>
                <a:tc>
                  <a:txBody>
                    <a:bodyPr/>
                    <a:lstStyle/>
                    <a:p>
                      <a:pPr>
                        <a:lnSpc>
                          <a:spcPct val="100000"/>
                        </a:lnSpc>
                      </a:pPr>
                      <a:r>
                        <a:rPr lang="en-US" sz="2800" b="0" strike="noStrike" spc="-1">
                          <a:solidFill>
                            <a:srgbClr val="000000"/>
                          </a:solidFill>
                          <a:latin typeface="Calibri"/>
                        </a:rPr>
                        <a:t>Lebih besar</a:t>
                      </a:r>
                      <a:endParaRPr lang="en-US" sz="2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FF7"/>
                    </a:solidFill>
                  </a:tcPr>
                </a:tc>
                <a:extLst>
                  <a:ext uri="{0D108BD9-81ED-4DB2-BD59-A6C34878D82A}">
                    <a16:rowId xmlns:a16="http://schemas.microsoft.com/office/drawing/2014/main" val="10001"/>
                  </a:ext>
                </a:extLst>
              </a:tr>
              <a:tr h="447120">
                <a:tc>
                  <a:txBody>
                    <a:bodyPr/>
                    <a:lstStyle/>
                    <a:p>
                      <a:pPr algn="ctr">
                        <a:lnSpc>
                          <a:spcPct val="100000"/>
                        </a:lnSpc>
                      </a:pPr>
                      <a:r>
                        <a:rPr lang="en-US" sz="2800" b="0" strike="noStrike" spc="-1">
                          <a:solidFill>
                            <a:srgbClr val="000000"/>
                          </a:solidFill>
                          <a:latin typeface="Calibri"/>
                        </a:rPr>
                        <a:t>&gt;=</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2800" b="0" strike="noStrike" spc="-1">
                          <a:solidFill>
                            <a:srgbClr val="000000"/>
                          </a:solidFill>
                          <a:latin typeface="Calibri"/>
                        </a:rPr>
                        <a:t>Lebih besar atau sama dengan</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47120">
                <a:tc>
                  <a:txBody>
                    <a:bodyPr/>
                    <a:lstStyle/>
                    <a:p>
                      <a:pPr algn="ctr">
                        <a:lnSpc>
                          <a:spcPct val="100000"/>
                        </a:lnSpc>
                      </a:pPr>
                      <a:r>
                        <a:rPr lang="en-US" sz="2800" b="0" strike="noStrike" spc="-1">
                          <a:solidFill>
                            <a:srgbClr val="000000"/>
                          </a:solidFill>
                          <a:latin typeface="Calibri"/>
                        </a:rPr>
                        <a:t>&lt;</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2800" b="0" strike="noStrike" spc="-1">
                          <a:solidFill>
                            <a:srgbClr val="000000"/>
                          </a:solidFill>
                          <a:latin typeface="Calibri"/>
                        </a:rPr>
                        <a:t>Lebih kecil</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3"/>
                  </a:ext>
                </a:extLst>
              </a:tr>
              <a:tr h="447120">
                <a:tc>
                  <a:txBody>
                    <a:bodyPr/>
                    <a:lstStyle/>
                    <a:p>
                      <a:pPr algn="ctr">
                        <a:lnSpc>
                          <a:spcPct val="100000"/>
                        </a:lnSpc>
                      </a:pPr>
                      <a:r>
                        <a:rPr lang="en-US" sz="2800" b="0" strike="noStrike" spc="-1">
                          <a:solidFill>
                            <a:srgbClr val="000000"/>
                          </a:solidFill>
                          <a:latin typeface="Calibri"/>
                        </a:rPr>
                        <a:t>&lt;=</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2800" b="0" strike="noStrike" spc="-1">
                          <a:solidFill>
                            <a:srgbClr val="000000"/>
                          </a:solidFill>
                          <a:latin typeface="Calibri"/>
                        </a:rPr>
                        <a:t>Lebih Kecil atau sama dengan</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47120">
                <a:tc>
                  <a:txBody>
                    <a:bodyPr/>
                    <a:lstStyle/>
                    <a:p>
                      <a:pPr algn="ctr">
                        <a:lnSpc>
                          <a:spcPct val="100000"/>
                        </a:lnSpc>
                      </a:pPr>
                      <a:r>
                        <a:rPr lang="en-US" sz="2800" b="0" strike="noStrike" spc="-1">
                          <a:solidFill>
                            <a:srgbClr val="000000"/>
                          </a:solidFill>
                          <a:latin typeface="Calibri"/>
                        </a:rPr>
                        <a:t>==</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2800" b="0" strike="noStrike" spc="-1">
                          <a:solidFill>
                            <a:srgbClr val="000000"/>
                          </a:solidFill>
                          <a:latin typeface="Calibri"/>
                        </a:rPr>
                        <a:t>Sama dengan</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5"/>
                  </a:ext>
                </a:extLst>
              </a:tr>
              <a:tr h="447120">
                <a:tc>
                  <a:txBody>
                    <a:bodyPr/>
                    <a:lstStyle/>
                    <a:p>
                      <a:pPr algn="ctr">
                        <a:lnSpc>
                          <a:spcPct val="100000"/>
                        </a:lnSpc>
                      </a:pPr>
                      <a:r>
                        <a:rPr lang="en-US" sz="2800" b="0" strike="noStrike" spc="-1">
                          <a:solidFill>
                            <a:srgbClr val="000000"/>
                          </a:solidFill>
                          <a:latin typeface="Calibri"/>
                        </a:rPr>
                        <a:t>!=</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2800" b="0" strike="noStrike" spc="-1">
                          <a:solidFill>
                            <a:srgbClr val="000000"/>
                          </a:solidFill>
                          <a:latin typeface="Calibri"/>
                        </a:rPr>
                        <a:t>Tidak sama dengan</a:t>
                      </a:r>
                      <a:endParaRPr lang="en-US"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sp>
        <p:nvSpPr>
          <p:cNvPr id="138"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4400" b="0" strike="noStrike" spc="-1">
                <a:solidFill>
                  <a:srgbClr val="000000"/>
                </a:solidFill>
                <a:latin typeface="Calibri Light"/>
                <a:ea typeface="DejaVu Sans"/>
              </a:rPr>
              <a:t>Contoh penggunaan Operator Relasi</a:t>
            </a:r>
            <a:endParaRPr lang="en-US" sz="4400" b="0" strike="noStrike" spc="-1">
              <a:latin typeface="Arial"/>
            </a:endParaRPr>
          </a:p>
        </p:txBody>
      </p:sp>
      <p:sp>
        <p:nvSpPr>
          <p:cNvPr id="140"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5 &gt; 2				</a:t>
            </a:r>
            <a:r>
              <a:rPr lang="id-ID" sz="2800" b="0" strike="noStrike" spc="-1">
                <a:solidFill>
                  <a:srgbClr val="000000"/>
                </a:solidFill>
                <a:latin typeface="Wingdings"/>
                <a:ea typeface="DejaVu Sans"/>
              </a:rPr>
              <a:t></a:t>
            </a:r>
            <a:r>
              <a:rPr lang="id-ID" sz="2800" b="0" strike="noStrike" spc="-1">
                <a:solidFill>
                  <a:srgbClr val="000000"/>
                </a:solidFill>
                <a:latin typeface="Calibri"/>
                <a:ea typeface="DejaVu Sans"/>
              </a:rPr>
              <a:t> </a:t>
            </a:r>
            <a:r>
              <a:rPr lang="id-ID" sz="2800" b="1" strike="noStrike" spc="-1">
                <a:solidFill>
                  <a:srgbClr val="00B050"/>
                </a:solidFill>
                <a:latin typeface="Calibri"/>
                <a:ea typeface="DejaVu Sans"/>
              </a:rPr>
              <a:t>TRUE</a:t>
            </a:r>
            <a:endParaRPr lang="en-US" sz="2800" b="0" strike="noStrike" spc="-1">
              <a:latin typeface="Arial"/>
            </a:endParaRPr>
          </a:p>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7 &lt; 3				</a:t>
            </a:r>
            <a:r>
              <a:rPr lang="id-ID" sz="2800" b="0" strike="noStrike" spc="-1">
                <a:solidFill>
                  <a:srgbClr val="000000"/>
                </a:solidFill>
                <a:latin typeface="Wingdings"/>
                <a:ea typeface="DejaVu Sans"/>
              </a:rPr>
              <a:t></a:t>
            </a:r>
            <a:r>
              <a:rPr lang="id-ID" sz="2800" b="0" strike="noStrike" spc="-1">
                <a:solidFill>
                  <a:srgbClr val="000000"/>
                </a:solidFill>
                <a:latin typeface="Calibri"/>
                <a:ea typeface="DejaVu Sans"/>
              </a:rPr>
              <a:t> </a:t>
            </a:r>
            <a:r>
              <a:rPr lang="id-ID" sz="2800" b="1" strike="noStrike" spc="-1">
                <a:solidFill>
                  <a:srgbClr val="FF0000"/>
                </a:solidFill>
                <a:latin typeface="Calibri"/>
                <a:ea typeface="DejaVu Sans"/>
              </a:rPr>
              <a:t>FALSE</a:t>
            </a:r>
            <a:endParaRPr lang="en-US" sz="2800" b="0" strike="noStrike" spc="-1">
              <a:latin typeface="Arial"/>
            </a:endParaRPr>
          </a:p>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32 != 23				</a:t>
            </a:r>
            <a:r>
              <a:rPr lang="id-ID" sz="2800" b="0" strike="noStrike" spc="-1">
                <a:solidFill>
                  <a:srgbClr val="000000"/>
                </a:solidFill>
                <a:latin typeface="Wingdings"/>
                <a:ea typeface="DejaVu Sans"/>
              </a:rPr>
              <a:t></a:t>
            </a:r>
            <a:r>
              <a:rPr lang="id-ID" sz="2800" b="0" strike="noStrike" spc="-1">
                <a:solidFill>
                  <a:srgbClr val="000000"/>
                </a:solidFill>
                <a:latin typeface="Calibri"/>
                <a:ea typeface="DejaVu Sans"/>
              </a:rPr>
              <a:t> </a:t>
            </a:r>
            <a:r>
              <a:rPr lang="id-ID" sz="2800" b="1" strike="noStrike" spc="-1">
                <a:solidFill>
                  <a:srgbClr val="00B050"/>
                </a:solidFill>
                <a:latin typeface="Calibri"/>
                <a:ea typeface="DejaVu Sans"/>
              </a:rPr>
              <a:t>TRUE</a:t>
            </a:r>
            <a:endParaRPr lang="en-US" sz="2800" b="0" strike="noStrike" spc="-1">
              <a:latin typeface="Arial"/>
            </a:endParaRPr>
          </a:p>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(3 + 9) &lt;= (6 x 2)			</a:t>
            </a:r>
            <a:r>
              <a:rPr lang="id-ID" sz="2800" b="0" strike="noStrike" spc="-1">
                <a:solidFill>
                  <a:srgbClr val="000000"/>
                </a:solidFill>
                <a:latin typeface="Wingdings"/>
                <a:ea typeface="DejaVu Sans"/>
              </a:rPr>
              <a:t></a:t>
            </a:r>
            <a:r>
              <a:rPr lang="id-ID" sz="2800" b="0" strike="noStrike" spc="-1">
                <a:solidFill>
                  <a:srgbClr val="000000"/>
                </a:solidFill>
                <a:latin typeface="Calibri"/>
                <a:ea typeface="DejaVu Sans"/>
              </a:rPr>
              <a:t> </a:t>
            </a:r>
            <a:r>
              <a:rPr lang="id-ID" sz="2800" b="1" strike="noStrike" spc="-1">
                <a:solidFill>
                  <a:srgbClr val="00B050"/>
                </a:solidFill>
                <a:latin typeface="Calibri"/>
                <a:ea typeface="DejaVu Sans"/>
              </a:rPr>
              <a:t>TRUE</a:t>
            </a:r>
            <a:endParaRPr lang="en-US" sz="2800" b="0" strike="noStrike" spc="-1">
              <a:latin typeface="Arial"/>
            </a:endParaRPr>
          </a:p>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6 / 7 &gt;= 11/ 17			</a:t>
            </a:r>
            <a:r>
              <a:rPr lang="id-ID" sz="2800" b="0" strike="noStrike" spc="-1">
                <a:solidFill>
                  <a:srgbClr val="000000"/>
                </a:solidFill>
                <a:latin typeface="Wingdings"/>
                <a:ea typeface="DejaVu Sans"/>
              </a:rPr>
              <a:t></a:t>
            </a:r>
            <a:r>
              <a:rPr lang="id-ID" sz="2800" b="0" strike="noStrike" spc="-1">
                <a:solidFill>
                  <a:srgbClr val="000000"/>
                </a:solidFill>
                <a:latin typeface="Calibri"/>
                <a:ea typeface="DejaVu Sans"/>
              </a:rPr>
              <a:t> </a:t>
            </a:r>
            <a:r>
              <a:rPr lang="id-ID" sz="2800" b="1" strike="noStrike" spc="-1">
                <a:solidFill>
                  <a:srgbClr val="00B050"/>
                </a:solidFill>
                <a:latin typeface="Calibri"/>
                <a:ea typeface="DejaVu Sans"/>
              </a:rPr>
              <a:t>TRUE</a:t>
            </a:r>
            <a:endParaRPr lang="en-US" sz="2800" b="0" strike="noStrike" spc="-1">
              <a:latin typeface="Arial"/>
            </a:endParaRPr>
          </a:p>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1 == 3				</a:t>
            </a:r>
            <a:r>
              <a:rPr lang="id-ID" sz="2800" b="0" strike="noStrike" spc="-1">
                <a:solidFill>
                  <a:srgbClr val="000000"/>
                </a:solidFill>
                <a:latin typeface="Wingdings"/>
                <a:ea typeface="DejaVu Sans"/>
              </a:rPr>
              <a:t></a:t>
            </a:r>
            <a:r>
              <a:rPr lang="id-ID" sz="2800" b="0" strike="noStrike" spc="-1">
                <a:solidFill>
                  <a:srgbClr val="000000"/>
                </a:solidFill>
                <a:latin typeface="Calibri"/>
                <a:ea typeface="DejaVu Sans"/>
              </a:rPr>
              <a:t> </a:t>
            </a:r>
            <a:r>
              <a:rPr lang="id-ID" sz="2800" b="1" strike="noStrike" spc="-1">
                <a:solidFill>
                  <a:srgbClr val="FF0000"/>
                </a:solidFill>
                <a:latin typeface="Calibri"/>
                <a:ea typeface="DejaVu Sans"/>
              </a:rPr>
              <a:t>FALSE</a:t>
            </a:r>
            <a:endParaRPr lang="en-US" sz="2800" b="0" strike="noStrike" spc="-1">
              <a:latin typeface="Arial"/>
            </a:endParaRPr>
          </a:p>
        </p:txBody>
      </p:sp>
      <p:sp>
        <p:nvSpPr>
          <p:cNvPr id="141"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Contoh dalam pemilihan</a:t>
            </a:r>
            <a:endParaRPr lang="en-US" sz="4400" b="0" strike="noStrike" spc="-1">
              <a:latin typeface="Arial"/>
            </a:endParaRPr>
          </a:p>
        </p:txBody>
      </p:sp>
      <p:sp>
        <p:nvSpPr>
          <p:cNvPr id="143"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r>
              <a:rPr lang="id-ID" sz="2800" b="0" strike="noStrike" spc="-1">
                <a:solidFill>
                  <a:srgbClr val="000000"/>
                </a:solidFill>
                <a:latin typeface="Courier New"/>
                <a:ea typeface="DejaVu Sans"/>
              </a:rPr>
              <a:t>if(23 != 5 + 18) then</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write “YA IYA LAH!”</a:t>
            </a:r>
            <a:br>
              <a:rPr sz="1800"/>
            </a:br>
            <a:r>
              <a:rPr lang="id-ID" sz="2800" b="0" strike="noStrike" spc="-1">
                <a:solidFill>
                  <a:srgbClr val="000000"/>
                </a:solidFill>
                <a:latin typeface="Courier New"/>
                <a:ea typeface="DejaVu Sans"/>
              </a:rPr>
              <a:t>else</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write “MANA ADA!!”</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alibri"/>
                <a:ea typeface="DejaVu Sans"/>
              </a:rPr>
              <a:t>apa yang dicetak?</a:t>
            </a:r>
            <a:endParaRPr lang="en-US" sz="2800" b="0" strike="noStrike" spc="-1">
              <a:latin typeface="Arial"/>
            </a:endParaRPr>
          </a:p>
          <a:p>
            <a:pPr algn="ctr">
              <a:lnSpc>
                <a:spcPct val="90000"/>
              </a:lnSpc>
              <a:spcBef>
                <a:spcPts val="1001"/>
              </a:spcBef>
              <a:tabLst>
                <a:tab pos="0" algn="l"/>
              </a:tabLst>
            </a:pPr>
            <a:r>
              <a:rPr lang="id-ID" sz="2800" b="0" strike="noStrike" spc="-1">
                <a:solidFill>
                  <a:srgbClr val="000000"/>
                </a:solidFill>
                <a:latin typeface="Courier New"/>
                <a:ea typeface="DejaVu Sans"/>
              </a:rPr>
              <a:t>MANA ADA!!</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alibri Light"/>
                <a:ea typeface="DejaVu Sans"/>
              </a:rPr>
              <a:t>Karena 5 + 18 = 23</a:t>
            </a:r>
            <a:br>
              <a:rPr sz="1800"/>
            </a:br>
            <a:r>
              <a:rPr lang="id-ID" sz="2800" b="0" strike="noStrike" spc="-1">
                <a:solidFill>
                  <a:srgbClr val="000000"/>
                </a:solidFill>
                <a:latin typeface="Calibri Light"/>
                <a:ea typeface="DejaVu Sans"/>
              </a:rPr>
              <a:t>Apakah 23 != 23?? Tentu </a:t>
            </a:r>
            <a:r>
              <a:rPr lang="id-ID" sz="2800" b="1" strike="noStrike" spc="-1">
                <a:solidFill>
                  <a:srgbClr val="FF0000"/>
                </a:solidFill>
                <a:latin typeface="Calibri Light"/>
                <a:ea typeface="DejaVu Sans"/>
              </a:rPr>
              <a:t>FALSE</a:t>
            </a:r>
            <a:r>
              <a:rPr lang="id-ID" sz="2800" b="0" strike="noStrike" spc="-1">
                <a:solidFill>
                  <a:srgbClr val="000000"/>
                </a:solidFill>
                <a:latin typeface="Calibri Light"/>
                <a:ea typeface="DejaVu Sans"/>
              </a:rPr>
              <a:t>.</a:t>
            </a:r>
            <a:endParaRPr lang="en-US" sz="2800" b="0" strike="noStrike" spc="-1">
              <a:latin typeface="Arial"/>
            </a:endParaRPr>
          </a:p>
        </p:txBody>
      </p:sp>
      <p:sp>
        <p:nvSpPr>
          <p:cNvPr id="144"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Operator Logika</a:t>
            </a:r>
            <a:endParaRPr lang="en-US" sz="4400" b="0" strike="noStrike" spc="-1">
              <a:latin typeface="Arial"/>
            </a:endParaRPr>
          </a:p>
        </p:txBody>
      </p:sp>
      <p:graphicFrame>
        <p:nvGraphicFramePr>
          <p:cNvPr id="146" name="Table 2"/>
          <p:cNvGraphicFramePr/>
          <p:nvPr/>
        </p:nvGraphicFramePr>
        <p:xfrm>
          <a:off x="2152800" y="1501920"/>
          <a:ext cx="3812040" cy="1853640"/>
        </p:xfrm>
        <a:graphic>
          <a:graphicData uri="http://schemas.openxmlformats.org/drawingml/2006/table">
            <a:tbl>
              <a:tblPr/>
              <a:tblGrid>
                <a:gridCol w="1270800">
                  <a:extLst>
                    <a:ext uri="{9D8B030D-6E8A-4147-A177-3AD203B41FA5}">
                      <a16:colId xmlns:a16="http://schemas.microsoft.com/office/drawing/2014/main" val="20000"/>
                    </a:ext>
                  </a:extLst>
                </a:gridCol>
                <a:gridCol w="1270800">
                  <a:extLst>
                    <a:ext uri="{9D8B030D-6E8A-4147-A177-3AD203B41FA5}">
                      <a16:colId xmlns:a16="http://schemas.microsoft.com/office/drawing/2014/main" val="20001"/>
                    </a:ext>
                  </a:extLst>
                </a:gridCol>
                <a:gridCol w="1270800">
                  <a:extLst>
                    <a:ext uri="{9D8B030D-6E8A-4147-A177-3AD203B41FA5}">
                      <a16:colId xmlns:a16="http://schemas.microsoft.com/office/drawing/2014/main" val="20002"/>
                    </a:ext>
                  </a:extLst>
                </a:gridCol>
              </a:tblGrid>
              <a:tr h="370800">
                <a:tc>
                  <a:txBody>
                    <a:bodyPr/>
                    <a:lstStyle/>
                    <a:p>
                      <a:pPr algn="ctr">
                        <a:lnSpc>
                          <a:spcPct val="100000"/>
                        </a:lnSpc>
                      </a:pPr>
                      <a:r>
                        <a:rPr lang="id-ID" sz="2000" b="1" strike="noStrike" spc="-1">
                          <a:solidFill>
                            <a:srgbClr val="FFFFFF"/>
                          </a:solidFill>
                          <a:latin typeface="Calibri"/>
                        </a:rPr>
                        <a:t>A</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2000" b="1" strike="noStrike" spc="-1">
                          <a:solidFill>
                            <a:srgbClr val="FFFFFF"/>
                          </a:solidFill>
                          <a:latin typeface="Calibri"/>
                        </a:rPr>
                        <a:t>B</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2000" b="1" strike="noStrike" spc="-1">
                          <a:solidFill>
                            <a:srgbClr val="FFFFFF"/>
                          </a:solidFill>
                          <a:latin typeface="Calibri"/>
                        </a:rPr>
                        <a:t>AND</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70800">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70800">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70800">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70800">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
        <p:nvSpPr>
          <p:cNvPr id="147"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graphicFrame>
        <p:nvGraphicFramePr>
          <p:cNvPr id="148" name="Table 4"/>
          <p:cNvGraphicFramePr/>
          <p:nvPr/>
        </p:nvGraphicFramePr>
        <p:xfrm>
          <a:off x="2152800" y="4095360"/>
          <a:ext cx="3812040" cy="1853640"/>
        </p:xfrm>
        <a:graphic>
          <a:graphicData uri="http://schemas.openxmlformats.org/drawingml/2006/table">
            <a:tbl>
              <a:tblPr/>
              <a:tblGrid>
                <a:gridCol w="1270800">
                  <a:extLst>
                    <a:ext uri="{9D8B030D-6E8A-4147-A177-3AD203B41FA5}">
                      <a16:colId xmlns:a16="http://schemas.microsoft.com/office/drawing/2014/main" val="20000"/>
                    </a:ext>
                  </a:extLst>
                </a:gridCol>
                <a:gridCol w="1270800">
                  <a:extLst>
                    <a:ext uri="{9D8B030D-6E8A-4147-A177-3AD203B41FA5}">
                      <a16:colId xmlns:a16="http://schemas.microsoft.com/office/drawing/2014/main" val="20001"/>
                    </a:ext>
                  </a:extLst>
                </a:gridCol>
                <a:gridCol w="1270800">
                  <a:extLst>
                    <a:ext uri="{9D8B030D-6E8A-4147-A177-3AD203B41FA5}">
                      <a16:colId xmlns:a16="http://schemas.microsoft.com/office/drawing/2014/main" val="20002"/>
                    </a:ext>
                  </a:extLst>
                </a:gridCol>
              </a:tblGrid>
              <a:tr h="370800">
                <a:tc>
                  <a:txBody>
                    <a:bodyPr/>
                    <a:lstStyle/>
                    <a:p>
                      <a:pPr algn="ctr">
                        <a:lnSpc>
                          <a:spcPct val="100000"/>
                        </a:lnSpc>
                      </a:pPr>
                      <a:r>
                        <a:rPr lang="id-ID" sz="2000" b="1" strike="noStrike" spc="-1">
                          <a:solidFill>
                            <a:srgbClr val="FFFFFF"/>
                          </a:solidFill>
                          <a:latin typeface="Calibri"/>
                        </a:rPr>
                        <a:t>A</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2000" b="1" strike="noStrike" spc="-1">
                          <a:solidFill>
                            <a:srgbClr val="FFFFFF"/>
                          </a:solidFill>
                          <a:latin typeface="Calibri"/>
                        </a:rPr>
                        <a:t>B</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2000" b="1" strike="noStrike" spc="-1">
                          <a:solidFill>
                            <a:srgbClr val="FFFFFF"/>
                          </a:solidFill>
                          <a:latin typeface="Calibri"/>
                        </a:rPr>
                        <a:t>OR</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70800">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70800">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tabLst>
                          <a:tab pos="0" algn="l"/>
                        </a:tabLst>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70800">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tabLst>
                          <a:tab pos="0" algn="l"/>
                        </a:tabLst>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70800">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graphicFrame>
        <p:nvGraphicFramePr>
          <p:cNvPr id="149" name="Table 5"/>
          <p:cNvGraphicFramePr/>
          <p:nvPr/>
        </p:nvGraphicFramePr>
        <p:xfrm>
          <a:off x="6819120" y="2888640"/>
          <a:ext cx="2541240" cy="1112040"/>
        </p:xfrm>
        <a:graphic>
          <a:graphicData uri="http://schemas.openxmlformats.org/drawingml/2006/table">
            <a:tbl>
              <a:tblPr/>
              <a:tblGrid>
                <a:gridCol w="1270800">
                  <a:extLst>
                    <a:ext uri="{9D8B030D-6E8A-4147-A177-3AD203B41FA5}">
                      <a16:colId xmlns:a16="http://schemas.microsoft.com/office/drawing/2014/main" val="20000"/>
                    </a:ext>
                  </a:extLst>
                </a:gridCol>
                <a:gridCol w="1270800">
                  <a:extLst>
                    <a:ext uri="{9D8B030D-6E8A-4147-A177-3AD203B41FA5}">
                      <a16:colId xmlns:a16="http://schemas.microsoft.com/office/drawing/2014/main" val="20001"/>
                    </a:ext>
                  </a:extLst>
                </a:gridCol>
              </a:tblGrid>
              <a:tr h="370800">
                <a:tc>
                  <a:txBody>
                    <a:bodyPr/>
                    <a:lstStyle/>
                    <a:p>
                      <a:pPr algn="ctr">
                        <a:lnSpc>
                          <a:spcPct val="100000"/>
                        </a:lnSpc>
                      </a:pPr>
                      <a:r>
                        <a:rPr lang="id-ID" sz="2000" b="1" strike="noStrike" spc="-1">
                          <a:solidFill>
                            <a:srgbClr val="FFFFFF"/>
                          </a:solidFill>
                          <a:latin typeface="Calibri"/>
                        </a:rPr>
                        <a:t>A</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2000" b="1" strike="noStrike" spc="-1">
                          <a:solidFill>
                            <a:srgbClr val="FFFFFF"/>
                          </a:solidFill>
                          <a:latin typeface="Calibri"/>
                        </a:rPr>
                        <a:t>NOT(A)</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70800">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70800">
                <a:tc>
                  <a:txBody>
                    <a:bodyPr/>
                    <a:lstStyle/>
                    <a:p>
                      <a:pPr algn="ctr">
                        <a:lnSpc>
                          <a:spcPct val="100000"/>
                        </a:lnSpc>
                      </a:pPr>
                      <a:r>
                        <a:rPr lang="en-US" sz="2000" b="0" strike="noStrike" spc="-1">
                          <a:solidFill>
                            <a:srgbClr val="FF0000"/>
                          </a:solidFill>
                          <a:latin typeface="Calibri"/>
                        </a:rPr>
                        <a:t>FALSE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00B050"/>
                          </a:solidFill>
                          <a:latin typeface="Calibri"/>
                        </a:rPr>
                        <a:t>TRUE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Contoh Operator Logika</a:t>
            </a:r>
            <a:endParaRPr lang="en-US" sz="4400" b="0" strike="noStrike" spc="-1">
              <a:latin typeface="Arial"/>
            </a:endParaRPr>
          </a:p>
        </p:txBody>
      </p:sp>
      <p:sp>
        <p:nvSpPr>
          <p:cNvPr id="151" name="TextShape 2"/>
          <p:cNvSpPr/>
          <p:nvPr/>
        </p:nvSpPr>
        <p:spPr>
          <a:xfrm>
            <a:off x="2152800" y="1501920"/>
            <a:ext cx="2989800" cy="168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spcBef>
                <a:spcPts val="1001"/>
              </a:spcBef>
              <a:tabLst>
                <a:tab pos="0" algn="l"/>
              </a:tabLst>
            </a:pPr>
            <a:r>
              <a:rPr lang="id-ID" sz="2800" b="0" strike="noStrike" spc="-1">
                <a:solidFill>
                  <a:srgbClr val="000000"/>
                </a:solidFill>
                <a:latin typeface="Calibri"/>
                <a:ea typeface="DejaVu Sans"/>
              </a:rPr>
              <a:t>5 &gt; 2   </a:t>
            </a:r>
            <a:r>
              <a:rPr lang="id-ID" sz="2800" b="1" strike="noStrike" spc="-1">
                <a:solidFill>
                  <a:srgbClr val="000000"/>
                </a:solidFill>
                <a:latin typeface="Calibri"/>
                <a:ea typeface="DejaVu Sans"/>
              </a:rPr>
              <a:t>AND</a:t>
            </a:r>
            <a:r>
              <a:rPr lang="id-ID" sz="2800" b="0" strike="noStrike" spc="-1">
                <a:solidFill>
                  <a:srgbClr val="000000"/>
                </a:solidFill>
                <a:latin typeface="Calibri"/>
                <a:ea typeface="DejaVu Sans"/>
              </a:rPr>
              <a:t>    7 &lt; 3</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p:txBody>
      </p:sp>
      <p:sp>
        <p:nvSpPr>
          <p:cNvPr id="152"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grpSp>
        <p:nvGrpSpPr>
          <p:cNvPr id="153" name="Group 4"/>
          <p:cNvGrpSpPr/>
          <p:nvPr/>
        </p:nvGrpSpPr>
        <p:grpSpPr>
          <a:xfrm>
            <a:off x="2241720" y="1962720"/>
            <a:ext cx="2814120" cy="1211400"/>
            <a:chOff x="2241720" y="1962720"/>
            <a:chExt cx="2814120" cy="1211400"/>
          </a:xfrm>
        </p:grpSpPr>
        <p:sp>
          <p:nvSpPr>
            <p:cNvPr id="154" name="CustomShape 5"/>
            <p:cNvSpPr/>
            <p:nvPr/>
          </p:nvSpPr>
          <p:spPr>
            <a:xfrm rot="5400000">
              <a:off x="2608560" y="1651680"/>
              <a:ext cx="113400" cy="735480"/>
            </a:xfrm>
            <a:prstGeom prst="rightBrace">
              <a:avLst>
                <a:gd name="adj1" fmla="val 8333"/>
                <a:gd name="adj2" fmla="val 50000"/>
              </a:avLst>
            </a:prstGeom>
            <a:noFill/>
            <a:ln>
              <a:solidFill>
                <a:srgbClr val="5B9BD5"/>
              </a:solidFill>
            </a:ln>
          </p:spPr>
          <p:style>
            <a:lnRef idx="1">
              <a:schemeClr val="accent1"/>
            </a:lnRef>
            <a:fillRef idx="0">
              <a:schemeClr val="accent1"/>
            </a:fillRef>
            <a:effectRef idx="0">
              <a:schemeClr val="accent1"/>
            </a:effectRef>
            <a:fontRef idx="minor"/>
          </p:style>
        </p:sp>
        <p:sp>
          <p:nvSpPr>
            <p:cNvPr id="155" name="CustomShape 6"/>
            <p:cNvSpPr/>
            <p:nvPr/>
          </p:nvSpPr>
          <p:spPr>
            <a:xfrm rot="5400000">
              <a:off x="4539240" y="1651680"/>
              <a:ext cx="113400" cy="735480"/>
            </a:xfrm>
            <a:prstGeom prst="rightBrace">
              <a:avLst>
                <a:gd name="adj1" fmla="val 8333"/>
                <a:gd name="adj2" fmla="val 50000"/>
              </a:avLst>
            </a:prstGeom>
            <a:noFill/>
            <a:ln>
              <a:solidFill>
                <a:srgbClr val="5B9BD5"/>
              </a:solidFill>
            </a:ln>
          </p:spPr>
          <p:style>
            <a:lnRef idx="1">
              <a:schemeClr val="accent1"/>
            </a:lnRef>
            <a:fillRef idx="0">
              <a:schemeClr val="accent1"/>
            </a:fillRef>
            <a:effectRef idx="0">
              <a:schemeClr val="accent1"/>
            </a:effectRef>
            <a:fontRef idx="minor"/>
          </p:style>
        </p:sp>
        <p:sp>
          <p:nvSpPr>
            <p:cNvPr id="156" name="CustomShape 7"/>
            <p:cNvSpPr/>
            <p:nvPr/>
          </p:nvSpPr>
          <p:spPr>
            <a:xfrm>
              <a:off x="2241720" y="2170800"/>
              <a:ext cx="84492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2400" b="1" strike="noStrike" spc="-1">
                  <a:solidFill>
                    <a:srgbClr val="00B050"/>
                  </a:solidFill>
                  <a:latin typeface="Calibri"/>
                  <a:ea typeface="DejaVu Sans"/>
                </a:rPr>
                <a:t>TRUE</a:t>
              </a:r>
              <a:endParaRPr lang="en-US" sz="2400" b="0" strike="noStrike" spc="-1">
                <a:latin typeface="Arial"/>
              </a:endParaRPr>
            </a:p>
          </p:txBody>
        </p:sp>
        <p:sp>
          <p:nvSpPr>
            <p:cNvPr id="157" name="CustomShape 8"/>
            <p:cNvSpPr/>
            <p:nvPr/>
          </p:nvSpPr>
          <p:spPr>
            <a:xfrm>
              <a:off x="4145400" y="2170800"/>
              <a:ext cx="91044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2400" b="1" strike="noStrike" spc="-1">
                  <a:solidFill>
                    <a:srgbClr val="FF0000"/>
                  </a:solidFill>
                  <a:latin typeface="Calibri"/>
                  <a:ea typeface="DejaVu Sans"/>
                </a:rPr>
                <a:t>FALSE</a:t>
              </a:r>
              <a:endParaRPr lang="en-US" sz="2400" b="0" strike="noStrike" spc="-1">
                <a:latin typeface="Arial"/>
              </a:endParaRPr>
            </a:p>
          </p:txBody>
        </p:sp>
        <p:sp>
          <p:nvSpPr>
            <p:cNvPr id="158" name="CustomShape 9"/>
            <p:cNvSpPr/>
            <p:nvPr/>
          </p:nvSpPr>
          <p:spPr>
            <a:xfrm rot="5400000">
              <a:off x="3573720" y="1678320"/>
              <a:ext cx="138600" cy="1954800"/>
            </a:xfrm>
            <a:prstGeom prst="rightBrace">
              <a:avLst>
                <a:gd name="adj1" fmla="val 8333"/>
                <a:gd name="adj2" fmla="val 50000"/>
              </a:avLst>
            </a:prstGeom>
            <a:noFill/>
            <a:ln>
              <a:solidFill>
                <a:srgbClr val="5B9BD5"/>
              </a:solidFill>
            </a:ln>
          </p:spPr>
          <p:style>
            <a:lnRef idx="1">
              <a:schemeClr val="accent1"/>
            </a:lnRef>
            <a:fillRef idx="0">
              <a:schemeClr val="accent1"/>
            </a:fillRef>
            <a:effectRef idx="0">
              <a:schemeClr val="accent1"/>
            </a:effectRef>
            <a:fontRef idx="minor"/>
          </p:style>
        </p:sp>
        <p:sp>
          <p:nvSpPr>
            <p:cNvPr id="159" name="CustomShape 10"/>
            <p:cNvSpPr/>
            <p:nvPr/>
          </p:nvSpPr>
          <p:spPr>
            <a:xfrm>
              <a:off x="3224880" y="2718720"/>
              <a:ext cx="91044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2400" b="1" strike="noStrike" spc="-1">
                  <a:solidFill>
                    <a:srgbClr val="FF0000"/>
                  </a:solidFill>
                  <a:latin typeface="Calibri"/>
                  <a:ea typeface="DejaVu Sans"/>
                </a:rPr>
                <a:t>FALSE</a:t>
              </a:r>
              <a:endParaRPr lang="en-US" sz="2400" b="0" strike="noStrike" spc="-1">
                <a:latin typeface="Arial"/>
              </a:endParaRPr>
            </a:p>
          </p:txBody>
        </p:sp>
      </p:grpSp>
      <p:sp>
        <p:nvSpPr>
          <p:cNvPr id="160" name="CustomShape 11"/>
          <p:cNvSpPr/>
          <p:nvPr/>
        </p:nvSpPr>
        <p:spPr>
          <a:xfrm>
            <a:off x="6180840" y="1496160"/>
            <a:ext cx="4485960" cy="168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id-ID" sz="2800" b="0" strike="noStrike" spc="-1">
                <a:solidFill>
                  <a:srgbClr val="0070C0"/>
                </a:solidFill>
                <a:latin typeface="Calibri"/>
                <a:ea typeface="Tahoma"/>
              </a:rPr>
              <a:t>33 != (11 x 3) </a:t>
            </a:r>
            <a:r>
              <a:rPr lang="id-ID" sz="2800" b="1" strike="noStrike" spc="-1">
                <a:solidFill>
                  <a:srgbClr val="0070C0"/>
                </a:solidFill>
                <a:latin typeface="Calibri"/>
                <a:ea typeface="Tahoma"/>
              </a:rPr>
              <a:t>OR </a:t>
            </a:r>
            <a:r>
              <a:rPr lang="id-ID" sz="2800" b="0" strike="noStrike" spc="-1">
                <a:solidFill>
                  <a:srgbClr val="0070C0"/>
                </a:solidFill>
                <a:latin typeface="Calibri"/>
                <a:ea typeface="Tahoma"/>
              </a:rPr>
              <a:t>(3 + 2) == 5</a:t>
            </a:r>
            <a:endParaRPr lang="en-US" sz="2800" b="0" strike="noStrike" spc="-1">
              <a:latin typeface="Arial"/>
            </a:endParaRPr>
          </a:p>
          <a:p>
            <a:pPr>
              <a:lnSpc>
                <a:spcPct val="90000"/>
              </a:lnSpc>
              <a:spcBef>
                <a:spcPts val="751"/>
              </a:spcBef>
              <a:tabLst>
                <a:tab pos="0" algn="l"/>
              </a:tabLst>
            </a:pPr>
            <a:endParaRPr lang="en-US" sz="2800" b="0" strike="noStrike" spc="-1">
              <a:latin typeface="Arial"/>
            </a:endParaRPr>
          </a:p>
          <a:p>
            <a:pPr>
              <a:lnSpc>
                <a:spcPct val="90000"/>
              </a:lnSpc>
              <a:spcBef>
                <a:spcPts val="751"/>
              </a:spcBef>
              <a:tabLst>
                <a:tab pos="0" algn="l"/>
              </a:tabLst>
            </a:pPr>
            <a:endParaRPr lang="en-US" sz="2800" b="0" strike="noStrike" spc="-1">
              <a:latin typeface="Arial"/>
            </a:endParaRPr>
          </a:p>
        </p:txBody>
      </p:sp>
      <p:sp>
        <p:nvSpPr>
          <p:cNvPr id="161" name="CustomShape 12"/>
          <p:cNvSpPr/>
          <p:nvPr/>
        </p:nvSpPr>
        <p:spPr>
          <a:xfrm rot="5400000">
            <a:off x="7090560" y="1221480"/>
            <a:ext cx="163080" cy="1632960"/>
          </a:xfrm>
          <a:prstGeom prst="rightBrace">
            <a:avLst>
              <a:gd name="adj1" fmla="val 8333"/>
              <a:gd name="adj2" fmla="val 50000"/>
            </a:avLst>
          </a:prstGeom>
          <a:noFill/>
          <a:ln>
            <a:solidFill>
              <a:srgbClr val="5B9BD5"/>
            </a:solidFill>
          </a:ln>
        </p:spPr>
        <p:style>
          <a:lnRef idx="1">
            <a:schemeClr val="accent1"/>
          </a:lnRef>
          <a:fillRef idx="0">
            <a:schemeClr val="accent1"/>
          </a:fillRef>
          <a:effectRef idx="0">
            <a:schemeClr val="accent1"/>
          </a:effectRef>
          <a:fontRef idx="minor"/>
        </p:style>
      </p:sp>
      <p:sp>
        <p:nvSpPr>
          <p:cNvPr id="162" name="CustomShape 13"/>
          <p:cNvSpPr/>
          <p:nvPr/>
        </p:nvSpPr>
        <p:spPr>
          <a:xfrm rot="5400000">
            <a:off x="9482400" y="1262880"/>
            <a:ext cx="119160" cy="1504440"/>
          </a:xfrm>
          <a:prstGeom prst="rightBrace">
            <a:avLst>
              <a:gd name="adj1" fmla="val 8333"/>
              <a:gd name="adj2" fmla="val 50000"/>
            </a:avLst>
          </a:prstGeom>
          <a:noFill/>
          <a:ln>
            <a:solidFill>
              <a:srgbClr val="5B9BD5"/>
            </a:solidFill>
          </a:ln>
        </p:spPr>
        <p:style>
          <a:lnRef idx="1">
            <a:schemeClr val="accent1"/>
          </a:lnRef>
          <a:fillRef idx="0">
            <a:schemeClr val="accent1"/>
          </a:fillRef>
          <a:effectRef idx="0">
            <a:schemeClr val="accent1"/>
          </a:effectRef>
          <a:fontRef idx="minor"/>
        </p:style>
      </p:sp>
      <p:sp>
        <p:nvSpPr>
          <p:cNvPr id="163" name="CustomShape 14"/>
          <p:cNvSpPr/>
          <p:nvPr/>
        </p:nvSpPr>
        <p:spPr>
          <a:xfrm>
            <a:off x="9166320" y="2145600"/>
            <a:ext cx="84492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id-ID" sz="2400" b="1" strike="noStrike" spc="-1">
                <a:solidFill>
                  <a:srgbClr val="00B050"/>
                </a:solidFill>
                <a:latin typeface="Calibri"/>
                <a:ea typeface="DejaVu Sans"/>
              </a:rPr>
              <a:t>TRUE</a:t>
            </a:r>
            <a:endParaRPr lang="en-US" sz="2400" b="0" strike="noStrike" spc="-1">
              <a:latin typeface="Arial"/>
            </a:endParaRPr>
          </a:p>
        </p:txBody>
      </p:sp>
      <p:sp>
        <p:nvSpPr>
          <p:cNvPr id="164" name="CustomShape 15"/>
          <p:cNvSpPr/>
          <p:nvPr/>
        </p:nvSpPr>
        <p:spPr>
          <a:xfrm>
            <a:off x="6749280" y="2145600"/>
            <a:ext cx="10792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id-ID" sz="2400" b="1" strike="noStrike" spc="-1">
                <a:solidFill>
                  <a:srgbClr val="FF0000"/>
                </a:solidFill>
                <a:latin typeface="Calibri"/>
                <a:ea typeface="DejaVu Sans"/>
              </a:rPr>
              <a:t>FALSE</a:t>
            </a:r>
            <a:endParaRPr lang="en-US" sz="2400" b="0" strike="noStrike" spc="-1">
              <a:latin typeface="Arial"/>
            </a:endParaRPr>
          </a:p>
        </p:txBody>
      </p:sp>
      <p:sp>
        <p:nvSpPr>
          <p:cNvPr id="165" name="CustomShape 16"/>
          <p:cNvSpPr/>
          <p:nvPr/>
        </p:nvSpPr>
        <p:spPr>
          <a:xfrm rot="5400000">
            <a:off x="8222400" y="1283040"/>
            <a:ext cx="144360" cy="2739600"/>
          </a:xfrm>
          <a:prstGeom prst="rightBrace">
            <a:avLst>
              <a:gd name="adj1" fmla="val 8333"/>
              <a:gd name="adj2" fmla="val 50000"/>
            </a:avLst>
          </a:prstGeom>
          <a:noFill/>
          <a:ln>
            <a:solidFill>
              <a:srgbClr val="5B9BD5"/>
            </a:solidFill>
          </a:ln>
        </p:spPr>
        <p:style>
          <a:lnRef idx="1">
            <a:schemeClr val="accent1"/>
          </a:lnRef>
          <a:fillRef idx="0">
            <a:schemeClr val="accent1"/>
          </a:fillRef>
          <a:effectRef idx="0">
            <a:schemeClr val="accent1"/>
          </a:effectRef>
          <a:fontRef idx="minor"/>
        </p:style>
      </p:sp>
      <p:sp>
        <p:nvSpPr>
          <p:cNvPr id="166" name="CustomShape 17"/>
          <p:cNvSpPr/>
          <p:nvPr/>
        </p:nvSpPr>
        <p:spPr>
          <a:xfrm>
            <a:off x="7894440" y="2778120"/>
            <a:ext cx="84492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id-ID" sz="2400" b="1" strike="noStrike" spc="-1">
                <a:solidFill>
                  <a:srgbClr val="00B050"/>
                </a:solidFill>
                <a:latin typeface="Calibri"/>
                <a:ea typeface="DejaVu Sans"/>
              </a:rPr>
              <a:t>TRUE</a:t>
            </a:r>
            <a:endParaRPr lang="en-US" sz="2400" b="0" strike="noStrike" spc="-1">
              <a:latin typeface="Arial"/>
            </a:endParaRPr>
          </a:p>
        </p:txBody>
      </p:sp>
      <p:sp>
        <p:nvSpPr>
          <p:cNvPr id="167" name="CustomShape 18"/>
          <p:cNvSpPr/>
          <p:nvPr/>
        </p:nvSpPr>
        <p:spPr>
          <a:xfrm>
            <a:off x="2044800" y="1407960"/>
            <a:ext cx="3262680" cy="1931040"/>
          </a:xfrm>
          <a:prstGeom prst="rect">
            <a:avLst/>
          </a:prstGeom>
          <a:no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68" name="CustomShape 19"/>
          <p:cNvSpPr/>
          <p:nvPr/>
        </p:nvSpPr>
        <p:spPr>
          <a:xfrm>
            <a:off x="6178680" y="1407960"/>
            <a:ext cx="4290480" cy="1931040"/>
          </a:xfrm>
          <a:prstGeom prst="rect">
            <a:avLst/>
          </a:prstGeom>
          <a:no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69" name="CustomShape 20"/>
          <p:cNvSpPr/>
          <p:nvPr/>
        </p:nvSpPr>
        <p:spPr>
          <a:xfrm>
            <a:off x="4552920" y="4008960"/>
            <a:ext cx="2989800" cy="168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751"/>
              </a:spcBef>
              <a:tabLst>
                <a:tab pos="0" algn="l"/>
              </a:tabLst>
            </a:pPr>
            <a:r>
              <a:rPr lang="id-ID" sz="2800" b="0" strike="noStrike" spc="-1">
                <a:solidFill>
                  <a:srgbClr val="0070C0"/>
                </a:solidFill>
                <a:latin typeface="Calibri"/>
                <a:ea typeface="Tahoma"/>
              </a:rPr>
              <a:t>NOT(1 == 3)</a:t>
            </a:r>
            <a:endParaRPr lang="en-US" sz="2800" b="0" strike="noStrike" spc="-1">
              <a:latin typeface="Arial"/>
            </a:endParaRPr>
          </a:p>
          <a:p>
            <a:pPr>
              <a:lnSpc>
                <a:spcPct val="90000"/>
              </a:lnSpc>
              <a:spcBef>
                <a:spcPts val="751"/>
              </a:spcBef>
              <a:tabLst>
                <a:tab pos="0" algn="l"/>
              </a:tabLst>
            </a:pPr>
            <a:endParaRPr lang="en-US" sz="2800" b="0" strike="noStrike" spc="-1">
              <a:latin typeface="Arial"/>
            </a:endParaRPr>
          </a:p>
          <a:p>
            <a:pPr>
              <a:lnSpc>
                <a:spcPct val="90000"/>
              </a:lnSpc>
              <a:spcBef>
                <a:spcPts val="751"/>
              </a:spcBef>
              <a:tabLst>
                <a:tab pos="0" algn="l"/>
              </a:tabLst>
            </a:pPr>
            <a:endParaRPr lang="en-US" sz="2800" b="0" strike="noStrike" spc="-1">
              <a:latin typeface="Arial"/>
            </a:endParaRPr>
          </a:p>
        </p:txBody>
      </p:sp>
      <p:sp>
        <p:nvSpPr>
          <p:cNvPr id="170" name="CustomShape 21"/>
          <p:cNvSpPr/>
          <p:nvPr/>
        </p:nvSpPr>
        <p:spPr>
          <a:xfrm>
            <a:off x="5958000" y="4620240"/>
            <a:ext cx="10792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id-ID" sz="2400" b="1" strike="noStrike" spc="-1">
                <a:solidFill>
                  <a:srgbClr val="FF0000"/>
                </a:solidFill>
                <a:latin typeface="Calibri"/>
                <a:ea typeface="DejaVu Sans"/>
              </a:rPr>
              <a:t>FALSE</a:t>
            </a:r>
            <a:endParaRPr lang="en-US" sz="2400" b="0" strike="noStrike" spc="-1">
              <a:latin typeface="Arial"/>
            </a:endParaRPr>
          </a:p>
        </p:txBody>
      </p:sp>
      <p:sp>
        <p:nvSpPr>
          <p:cNvPr id="171" name="CustomShape 22"/>
          <p:cNvSpPr/>
          <p:nvPr/>
        </p:nvSpPr>
        <p:spPr>
          <a:xfrm rot="5400000">
            <a:off x="6328800" y="4024440"/>
            <a:ext cx="110520" cy="1079280"/>
          </a:xfrm>
          <a:prstGeom prst="rightBrace">
            <a:avLst>
              <a:gd name="adj1" fmla="val 8333"/>
              <a:gd name="adj2" fmla="val 50000"/>
            </a:avLst>
          </a:prstGeom>
          <a:noFill/>
          <a:ln>
            <a:solidFill>
              <a:srgbClr val="5B9BD5"/>
            </a:solidFill>
          </a:ln>
        </p:spPr>
        <p:style>
          <a:lnRef idx="1">
            <a:schemeClr val="accent1"/>
          </a:lnRef>
          <a:fillRef idx="0">
            <a:schemeClr val="accent1"/>
          </a:fillRef>
          <a:effectRef idx="0">
            <a:schemeClr val="accent1"/>
          </a:effectRef>
          <a:fontRef idx="minor"/>
        </p:style>
      </p:sp>
      <p:sp>
        <p:nvSpPr>
          <p:cNvPr id="172" name="CustomShape 23"/>
          <p:cNvSpPr/>
          <p:nvPr/>
        </p:nvSpPr>
        <p:spPr>
          <a:xfrm rot="5400000">
            <a:off x="5958720" y="4227120"/>
            <a:ext cx="150840" cy="1779480"/>
          </a:xfrm>
          <a:prstGeom prst="rightBrace">
            <a:avLst>
              <a:gd name="adj1" fmla="val 8333"/>
              <a:gd name="adj2" fmla="val 50000"/>
            </a:avLst>
          </a:prstGeom>
          <a:noFill/>
          <a:ln>
            <a:solidFill>
              <a:srgbClr val="5B9BD5"/>
            </a:solidFill>
          </a:ln>
        </p:spPr>
        <p:style>
          <a:lnRef idx="1">
            <a:schemeClr val="accent1"/>
          </a:lnRef>
          <a:fillRef idx="0">
            <a:schemeClr val="accent1"/>
          </a:fillRef>
          <a:effectRef idx="0">
            <a:schemeClr val="accent1"/>
          </a:effectRef>
          <a:fontRef idx="minor"/>
        </p:style>
      </p:sp>
      <p:sp>
        <p:nvSpPr>
          <p:cNvPr id="173" name="CustomShape 24"/>
          <p:cNvSpPr/>
          <p:nvPr/>
        </p:nvSpPr>
        <p:spPr>
          <a:xfrm>
            <a:off x="5659560" y="5218200"/>
            <a:ext cx="84492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id-ID" sz="2400" b="1" strike="noStrike" spc="-1">
                <a:solidFill>
                  <a:srgbClr val="00B050"/>
                </a:solidFill>
                <a:latin typeface="Calibri"/>
                <a:ea typeface="DejaVu Sans"/>
              </a:rPr>
              <a:t>TRUE</a:t>
            </a:r>
            <a:endParaRPr lang="en-US" sz="2400" b="0" strike="noStrike" spc="-1">
              <a:latin typeface="Arial"/>
            </a:endParaRPr>
          </a:p>
        </p:txBody>
      </p:sp>
      <p:sp>
        <p:nvSpPr>
          <p:cNvPr id="174" name="CustomShape 25"/>
          <p:cNvSpPr/>
          <p:nvPr/>
        </p:nvSpPr>
        <p:spPr>
          <a:xfrm>
            <a:off x="4963680" y="3810960"/>
            <a:ext cx="2274480" cy="1931040"/>
          </a:xfrm>
          <a:prstGeom prst="rect">
            <a:avLst/>
          </a:prstGeom>
          <a:noFill/>
          <a:ln>
            <a:solidFill>
              <a:srgbClr val="43729D"/>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4400" b="0" strike="noStrike" spc="-1">
                <a:solidFill>
                  <a:srgbClr val="000000"/>
                </a:solidFill>
                <a:latin typeface="Calibri Light"/>
                <a:ea typeface="DejaVu Sans"/>
              </a:rPr>
              <a:t>Contoh operator logika AND dan OR</a:t>
            </a:r>
            <a:endParaRPr lang="en-US" sz="4400" b="0" strike="noStrike" spc="-1">
              <a:latin typeface="Arial"/>
            </a:endParaRPr>
          </a:p>
        </p:txBody>
      </p:sp>
      <p:sp>
        <p:nvSpPr>
          <p:cNvPr id="176"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1001"/>
              </a:spcBef>
              <a:tabLst>
                <a:tab pos="0" algn="l"/>
              </a:tabLst>
            </a:pPr>
            <a:r>
              <a:rPr lang="id-ID" sz="2400" b="0" strike="noStrike" spc="-1">
                <a:solidFill>
                  <a:srgbClr val="000000"/>
                </a:solidFill>
                <a:latin typeface="Calibri"/>
                <a:ea typeface="DejaVu Sans"/>
              </a:rPr>
              <a:t>{inisialisasi dan proses input sama dengan kasus suhu}</a:t>
            </a: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alibri"/>
                <a:ea typeface="DejaVu Sans"/>
              </a:rPr>
              <a:t>Contoh </a:t>
            </a:r>
            <a:r>
              <a:rPr lang="id-ID" sz="2400" b="1" strike="noStrike" spc="-1">
                <a:solidFill>
                  <a:srgbClr val="000000"/>
                </a:solidFill>
                <a:latin typeface="Calibri"/>
                <a:ea typeface="DejaVu Sans"/>
              </a:rPr>
              <a:t>AND</a:t>
            </a:r>
            <a:r>
              <a:rPr lang="id-ID" sz="2400" b="0" strike="noStrike" spc="-1">
                <a:solidFill>
                  <a:srgbClr val="000000"/>
                </a:solidFill>
                <a:latin typeface="Calibri"/>
                <a:ea typeface="DejaVu Sans"/>
              </a:rPr>
              <a:t> (keduanya harus </a:t>
            </a:r>
            <a:r>
              <a:rPr lang="id-ID" sz="2400" b="0" strike="noStrike" spc="-1">
                <a:solidFill>
                  <a:srgbClr val="00B050"/>
                </a:solidFill>
                <a:latin typeface="Calibri"/>
                <a:ea typeface="DejaVu Sans"/>
              </a:rPr>
              <a:t>TRUE</a:t>
            </a:r>
            <a:r>
              <a:rPr lang="id-ID" sz="2400" b="0" strike="noStrike" spc="-1">
                <a:solidFill>
                  <a:srgbClr val="000000"/>
                </a:solidFill>
                <a:latin typeface="Calibri"/>
                <a:ea typeface="DejaVu Sans"/>
              </a:rPr>
              <a:t>, agar mengerjakan aksi di bawah if)</a:t>
            </a: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ourier New"/>
                <a:ea typeface="DejaVu Sans"/>
              </a:rPr>
              <a:t>if(suhu &gt; 0 AND suhu &lt; 100) then</a:t>
            </a: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ourier New"/>
                <a:ea typeface="DejaVu Sans"/>
              </a:rPr>
              <a:t>  write “cair”</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alibri"/>
                <a:ea typeface="DejaVu Sans"/>
              </a:rPr>
              <a:t>Contoh </a:t>
            </a:r>
            <a:r>
              <a:rPr lang="id-ID" sz="2400" b="1" strike="noStrike" spc="-1">
                <a:solidFill>
                  <a:srgbClr val="000000"/>
                </a:solidFill>
                <a:latin typeface="Calibri"/>
                <a:ea typeface="DejaVu Sans"/>
              </a:rPr>
              <a:t>OR</a:t>
            </a:r>
            <a:r>
              <a:rPr lang="id-ID" sz="2400" b="0" strike="noStrike" spc="-1">
                <a:solidFill>
                  <a:srgbClr val="000000"/>
                </a:solidFill>
                <a:latin typeface="Calibri"/>
                <a:ea typeface="DejaVu Sans"/>
              </a:rPr>
              <a:t> (cukup satu saja </a:t>
            </a:r>
            <a:r>
              <a:rPr lang="id-ID" sz="2400" b="0" strike="noStrike" spc="-1">
                <a:solidFill>
                  <a:srgbClr val="00B050"/>
                </a:solidFill>
                <a:latin typeface="Calibri"/>
                <a:ea typeface="DejaVu Sans"/>
              </a:rPr>
              <a:t>TRUE</a:t>
            </a:r>
            <a:r>
              <a:rPr lang="id-ID" sz="2400" b="0" strike="noStrike" spc="-1">
                <a:solidFill>
                  <a:srgbClr val="000000"/>
                </a:solidFill>
                <a:latin typeface="Calibri"/>
                <a:ea typeface="DejaVu Sans"/>
              </a:rPr>
              <a:t>, agar mengerjakan aksi di bawah if)</a:t>
            </a: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ourier New"/>
                <a:ea typeface="DejaVu Sans"/>
              </a:rPr>
              <a:t>if (suhu &lt;= 0 OR suhu &gt;= 100) then</a:t>
            </a: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ourier New"/>
                <a:ea typeface="DejaVu Sans"/>
              </a:rPr>
              <a:t>  write “tidak cair”</a:t>
            </a:r>
            <a:endParaRPr lang="en-US" sz="2400" b="0" strike="noStrike" spc="-1">
              <a:latin typeface="Arial"/>
            </a:endParaRPr>
          </a:p>
        </p:txBody>
      </p:sp>
      <p:sp>
        <p:nvSpPr>
          <p:cNvPr id="177"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Definisi</a:t>
            </a:r>
            <a:endParaRPr lang="en-US" sz="4400" b="0" strike="noStrike" spc="-1">
              <a:latin typeface="Arial"/>
            </a:endParaRPr>
          </a:p>
        </p:txBody>
      </p:sp>
      <p:sp>
        <p:nvSpPr>
          <p:cNvPr id="96"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r>
              <a:rPr lang="id-ID" sz="2800" b="0" strike="noStrike" spc="-1">
                <a:solidFill>
                  <a:srgbClr val="000000"/>
                </a:solidFill>
                <a:latin typeface="Calibri"/>
                <a:ea typeface="DejaVu Sans"/>
              </a:rPr>
              <a:t>Pemilihan yaitu instruksi yang dikerjakan dengan kondisi tertentu. Kondisi adalah persyaratan yang dapat bernilai benar atau salah. Satu atau beberapa instruksi hanya dilaksanakan apabila kondisi bernilai benar, sebaliknya apabila salah maka instruksi tidak akan dilaksanakan.</a:t>
            </a:r>
            <a:endParaRPr lang="en-US" sz="2800" b="0" strike="noStrike" spc="-1">
              <a:latin typeface="Arial"/>
            </a:endParaRPr>
          </a:p>
        </p:txBody>
      </p:sp>
      <p:sp>
        <p:nvSpPr>
          <p:cNvPr id="97"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Logika NOT</a:t>
            </a:r>
            <a:endParaRPr lang="en-US" sz="4400" b="0" strike="noStrike" spc="-1">
              <a:latin typeface="Arial"/>
            </a:endParaRPr>
          </a:p>
        </p:txBody>
      </p:sp>
      <p:sp>
        <p:nvSpPr>
          <p:cNvPr id="179"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1001"/>
              </a:spcBef>
              <a:tabLst>
                <a:tab pos="0" algn="l"/>
              </a:tabLst>
            </a:pPr>
            <a:r>
              <a:rPr lang="id-ID" sz="2400" b="0" strike="noStrike" spc="-1">
                <a:solidFill>
                  <a:srgbClr val="000000"/>
                </a:solidFill>
                <a:latin typeface="Calibri"/>
                <a:ea typeface="DejaVu Sans"/>
              </a:rPr>
              <a:t>Contoh </a:t>
            </a:r>
            <a:r>
              <a:rPr lang="id-ID" sz="2400" b="1" strike="noStrike" spc="-1">
                <a:solidFill>
                  <a:srgbClr val="000000"/>
                </a:solidFill>
                <a:latin typeface="Calibri"/>
                <a:ea typeface="DejaVu Sans"/>
              </a:rPr>
              <a:t>NOT</a:t>
            </a:r>
            <a:r>
              <a:rPr lang="id-ID" sz="2400" b="0" strike="noStrike" spc="-1">
                <a:solidFill>
                  <a:srgbClr val="000000"/>
                </a:solidFill>
                <a:latin typeface="Calibri"/>
                <a:ea typeface="DejaVu Sans"/>
              </a:rPr>
              <a:t> (hasil kondisi yang </a:t>
            </a:r>
            <a:r>
              <a:rPr lang="id-ID" sz="2400" b="0" strike="noStrike" spc="-1">
                <a:solidFill>
                  <a:srgbClr val="00B050"/>
                </a:solidFill>
                <a:latin typeface="Calibri"/>
                <a:ea typeface="DejaVu Sans"/>
              </a:rPr>
              <a:t>TRUE</a:t>
            </a:r>
            <a:r>
              <a:rPr lang="id-ID" sz="2400" b="0" strike="noStrike" spc="-1">
                <a:solidFill>
                  <a:srgbClr val="000000"/>
                </a:solidFill>
                <a:latin typeface="Calibri"/>
                <a:ea typeface="DejaVu Sans"/>
              </a:rPr>
              <a:t>, menjadi </a:t>
            </a:r>
            <a:r>
              <a:rPr lang="id-ID" sz="2400" b="0" strike="noStrike" spc="-1">
                <a:solidFill>
                  <a:srgbClr val="FF0000"/>
                </a:solidFill>
                <a:latin typeface="Calibri"/>
                <a:ea typeface="DejaVu Sans"/>
              </a:rPr>
              <a:t>FALSE. </a:t>
            </a:r>
            <a:r>
              <a:rPr lang="id-ID" sz="2400" b="0" strike="noStrike" spc="-1">
                <a:solidFill>
                  <a:srgbClr val="000000"/>
                </a:solidFill>
                <a:latin typeface="Calibri"/>
                <a:ea typeface="DejaVu Sans"/>
              </a:rPr>
              <a:t>Begitu pula sebaliknya)</a:t>
            </a:r>
            <a:endParaRPr lang="en-US" sz="2400" b="0" strike="noStrike" spc="-1">
              <a:latin typeface="Arial"/>
            </a:endParaRPr>
          </a:p>
          <a:p>
            <a:pPr>
              <a:lnSpc>
                <a:spcPct val="90000"/>
              </a:lnSpc>
              <a:spcBef>
                <a:spcPts val="1001"/>
              </a:spcBef>
              <a:tabLst>
                <a:tab pos="0" algn="l"/>
              </a:tabLst>
            </a:pPr>
            <a:r>
              <a:rPr lang="id-ID" sz="2000" b="0" strike="noStrike" spc="-1">
                <a:solidFill>
                  <a:srgbClr val="000000"/>
                </a:solidFill>
                <a:latin typeface="Courier New"/>
                <a:ea typeface="DejaVu Sans"/>
              </a:rPr>
              <a:t>if NOT(suhu &lt;= 0 OR suhu &gt;= 100) then</a:t>
            </a:r>
            <a:endParaRPr lang="en-US" sz="2000" b="0" strike="noStrike" spc="-1">
              <a:latin typeface="Arial"/>
            </a:endParaRPr>
          </a:p>
          <a:p>
            <a:pPr>
              <a:lnSpc>
                <a:spcPct val="90000"/>
              </a:lnSpc>
              <a:spcBef>
                <a:spcPts val="1001"/>
              </a:spcBef>
              <a:tabLst>
                <a:tab pos="0" algn="l"/>
              </a:tabLst>
            </a:pPr>
            <a:r>
              <a:rPr lang="id-ID" sz="2000" b="0" strike="noStrike" spc="-1">
                <a:solidFill>
                  <a:srgbClr val="000000"/>
                </a:solidFill>
                <a:latin typeface="Courier New"/>
                <a:ea typeface="DejaVu Sans"/>
              </a:rPr>
              <a:t>  write “tidak cair”</a:t>
            </a:r>
            <a:endParaRPr lang="en-US" sz="2000" b="0" strike="noStrike" spc="-1">
              <a:latin typeface="Arial"/>
            </a:endParaRPr>
          </a:p>
          <a:p>
            <a:pPr>
              <a:lnSpc>
                <a:spcPct val="90000"/>
              </a:lnSpc>
              <a:spcBef>
                <a:spcPts val="1001"/>
              </a:spcBef>
              <a:tabLst>
                <a:tab pos="0" algn="l"/>
              </a:tabLst>
            </a:pPr>
            <a:r>
              <a:rPr lang="id-ID" sz="2400" b="0" strike="noStrike" spc="-1">
                <a:solidFill>
                  <a:srgbClr val="000000"/>
                </a:solidFill>
                <a:latin typeface="Calibri"/>
                <a:ea typeface="DejaVu Sans"/>
              </a:rPr>
              <a:t>Contoh baris pseudocode di atas, </a:t>
            </a:r>
            <a:r>
              <a:rPr lang="id-ID" sz="2400" b="0" strike="noStrike" spc="-1">
                <a:solidFill>
                  <a:srgbClr val="FF0000"/>
                </a:solidFill>
                <a:latin typeface="Calibri"/>
                <a:ea typeface="DejaVu Sans"/>
              </a:rPr>
              <a:t>tidak akan mencetak “tidak cair”</a:t>
            </a:r>
            <a:r>
              <a:rPr lang="id-ID" sz="2400" b="0" strike="noStrike" spc="-1">
                <a:solidFill>
                  <a:srgbClr val="000000"/>
                </a:solidFill>
                <a:latin typeface="Calibri"/>
                <a:ea typeface="DejaVu Sans"/>
              </a:rPr>
              <a:t>, karena hasil kondisi yang awalnya </a:t>
            </a:r>
            <a:r>
              <a:rPr lang="id-ID" sz="2400" b="0" strike="noStrike" spc="-1">
                <a:solidFill>
                  <a:srgbClr val="00B050"/>
                </a:solidFill>
                <a:latin typeface="Calibri"/>
                <a:ea typeface="DejaVu Sans"/>
              </a:rPr>
              <a:t>TRUE</a:t>
            </a:r>
            <a:r>
              <a:rPr lang="id-ID" sz="2400" b="0" strike="noStrike" spc="-1">
                <a:solidFill>
                  <a:srgbClr val="000000"/>
                </a:solidFill>
                <a:latin typeface="Calibri"/>
                <a:ea typeface="DejaVu Sans"/>
              </a:rPr>
              <a:t>, menjadi </a:t>
            </a:r>
            <a:r>
              <a:rPr lang="id-ID" sz="2400" b="0" strike="noStrike" spc="-1">
                <a:solidFill>
                  <a:srgbClr val="FF0000"/>
                </a:solidFill>
                <a:latin typeface="Calibri"/>
                <a:ea typeface="DejaVu Sans"/>
              </a:rPr>
              <a:t>FALSE</a:t>
            </a:r>
            <a:r>
              <a:rPr lang="id-ID" sz="2400" b="0" strike="noStrike" spc="-1">
                <a:solidFill>
                  <a:srgbClr val="000000"/>
                </a:solidFill>
                <a:latin typeface="Calibri"/>
                <a:ea typeface="DejaVu Sans"/>
              </a:rPr>
              <a:t> karena pernyataan </a:t>
            </a:r>
            <a:r>
              <a:rPr lang="id-ID" sz="2400" b="1" strike="noStrike" spc="-1">
                <a:solidFill>
                  <a:srgbClr val="000000"/>
                </a:solidFill>
                <a:latin typeface="Calibri"/>
                <a:ea typeface="DejaVu Sans"/>
              </a:rPr>
              <a:t>NOT</a:t>
            </a:r>
            <a:r>
              <a:rPr lang="id-ID" sz="2400" b="0" strike="noStrike" spc="-1">
                <a:solidFill>
                  <a:srgbClr val="000000"/>
                </a:solidFill>
                <a:latin typeface="Calibri"/>
                <a:ea typeface="DejaVu Sans"/>
              </a:rPr>
              <a:t>.</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ourier New"/>
                <a:ea typeface="DejaVu Sans"/>
              </a:rPr>
              <a:t>if NOT(1 == 5) then</a:t>
            </a: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ourier New"/>
                <a:ea typeface="DejaVu Sans"/>
              </a:rPr>
              <a:t>  write “OK!”</a:t>
            </a:r>
            <a:endParaRPr lang="en-US" sz="2400" b="0" strike="noStrike" spc="-1">
              <a:latin typeface="Arial"/>
            </a:endParaRPr>
          </a:p>
          <a:p>
            <a:pPr>
              <a:lnSpc>
                <a:spcPct val="90000"/>
              </a:lnSpc>
              <a:spcBef>
                <a:spcPts val="1001"/>
              </a:spcBef>
              <a:tabLst>
                <a:tab pos="0" algn="l"/>
              </a:tabLst>
            </a:pPr>
            <a:r>
              <a:rPr lang="id-ID" sz="2400" b="0" strike="noStrike" spc="-1">
                <a:solidFill>
                  <a:srgbClr val="000000"/>
                </a:solidFill>
                <a:latin typeface="Calibri"/>
                <a:ea typeface="DejaVu Sans"/>
              </a:rPr>
              <a:t>Contoh baris pseudocode di atas tetap akan mencetak OK!, karena meskipun kondisinya </a:t>
            </a:r>
            <a:r>
              <a:rPr lang="id-ID" sz="2400" b="0" strike="noStrike" spc="-1">
                <a:solidFill>
                  <a:srgbClr val="FF0000"/>
                </a:solidFill>
                <a:latin typeface="Calibri"/>
                <a:ea typeface="DejaVu Sans"/>
              </a:rPr>
              <a:t>FALSE</a:t>
            </a:r>
            <a:r>
              <a:rPr lang="id-ID" sz="2400" b="0" strike="noStrike" spc="-1">
                <a:solidFill>
                  <a:srgbClr val="000000"/>
                </a:solidFill>
                <a:latin typeface="Calibri"/>
                <a:ea typeface="DejaVu Sans"/>
              </a:rPr>
              <a:t> (1 tidak sama dengan 5), namun karena ada NOT menjadi </a:t>
            </a:r>
            <a:r>
              <a:rPr lang="id-ID" sz="2400" b="0" strike="noStrike" spc="-1">
                <a:solidFill>
                  <a:srgbClr val="00B050"/>
                </a:solidFill>
                <a:latin typeface="Calibri"/>
                <a:ea typeface="DejaVu Sans"/>
              </a:rPr>
              <a:t>TRUE</a:t>
            </a:r>
            <a:r>
              <a:rPr lang="id-ID" sz="2400" b="0" strike="noStrike" spc="-1">
                <a:solidFill>
                  <a:srgbClr val="000000"/>
                </a:solidFill>
                <a:latin typeface="Calibri"/>
                <a:ea typeface="DejaVu Sans"/>
              </a:rPr>
              <a:t>.</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p:txBody>
      </p:sp>
      <p:sp>
        <p:nvSpPr>
          <p:cNvPr id="180"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4400" b="0" strike="noStrike" spc="-1">
                <a:solidFill>
                  <a:srgbClr val="000000"/>
                </a:solidFill>
                <a:latin typeface="Calibri Light"/>
                <a:ea typeface="DejaVu Sans"/>
              </a:rPr>
              <a:t>Contoh pemilihan (diambil dari minggu ke-2: kasus bilangan max)</a:t>
            </a:r>
            <a:endParaRPr lang="en-US" sz="4400" b="0" strike="noStrike" spc="-1">
              <a:latin typeface="Arial"/>
            </a:endParaRPr>
          </a:p>
        </p:txBody>
      </p:sp>
      <p:sp>
        <p:nvSpPr>
          <p:cNvPr id="182"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499"/>
              </a:spcBef>
              <a:tabLst>
                <a:tab pos="0" algn="l"/>
              </a:tabLst>
            </a:pPr>
            <a:r>
              <a:rPr lang="id-ID" sz="2000" b="0" strike="noStrike" spc="-1">
                <a:solidFill>
                  <a:srgbClr val="000000"/>
                </a:solidFill>
                <a:latin typeface="Courier New"/>
                <a:ea typeface="DejaVu Sans"/>
              </a:rPr>
              <a:t>bil1, bil2, bil3, max : integer</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read (bil1, bil2, bil3)</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if(bil1 &gt;= bil2) then</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  max = bil1</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else</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  max = bil2</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if(bil3 &gt;= max) then</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  max = bil3</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write (max)</a:t>
            </a:r>
            <a:endParaRPr lang="en-US" sz="2000" b="0" strike="noStrike" spc="-1">
              <a:latin typeface="Arial"/>
            </a:endParaRPr>
          </a:p>
        </p:txBody>
      </p:sp>
      <p:sp>
        <p:nvSpPr>
          <p:cNvPr id="183"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pic>
        <p:nvPicPr>
          <p:cNvPr id="184" name="Picture 4"/>
          <p:cNvPicPr/>
          <p:nvPr/>
        </p:nvPicPr>
        <p:blipFill>
          <a:blip r:embed="rId2"/>
          <a:stretch/>
        </p:blipFill>
        <p:spPr>
          <a:xfrm>
            <a:off x="6980760" y="1035000"/>
            <a:ext cx="2809440" cy="523980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4400" b="0" strike="noStrike" spc="-1">
                <a:solidFill>
                  <a:srgbClr val="000000"/>
                </a:solidFill>
                <a:latin typeface="Calibri Light"/>
                <a:ea typeface="DejaVu Sans"/>
              </a:rPr>
              <a:t>Algoritma lain dari bilangan max</a:t>
            </a:r>
            <a:endParaRPr lang="en-US" sz="4400" b="0" strike="noStrike" spc="-1">
              <a:latin typeface="Arial"/>
            </a:endParaRPr>
          </a:p>
        </p:txBody>
      </p:sp>
      <p:sp>
        <p:nvSpPr>
          <p:cNvPr id="186"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499"/>
              </a:spcBef>
              <a:tabLst>
                <a:tab pos="0" algn="l"/>
              </a:tabLst>
            </a:pPr>
            <a:r>
              <a:rPr lang="id-ID" sz="2000" b="0" strike="noStrike" spc="-1">
                <a:solidFill>
                  <a:srgbClr val="000000"/>
                </a:solidFill>
                <a:latin typeface="Courier New"/>
                <a:ea typeface="DejaVu Sans"/>
              </a:rPr>
              <a:t>bil1, bil2, bil3, max : integer</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read (bil1, bil2, bil3)</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if(bil1 &gt;= bil2 AND bil1 &gt;= bil3) then</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  max = bil1</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else if(bil2 &gt;= bil3 AND bil2 &gt;= bil1) then</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  max = bil2</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else</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  max = bil3</a:t>
            </a:r>
            <a:endParaRPr lang="en-US" sz="2000" b="0" strike="noStrike" spc="-1">
              <a:latin typeface="Arial"/>
            </a:endParaRPr>
          </a:p>
          <a:p>
            <a:pPr>
              <a:lnSpc>
                <a:spcPct val="90000"/>
              </a:lnSpc>
              <a:spcBef>
                <a:spcPts val="499"/>
              </a:spcBef>
              <a:tabLst>
                <a:tab pos="0" algn="l"/>
              </a:tabLst>
            </a:pPr>
            <a:r>
              <a:rPr lang="id-ID" sz="2000" b="0" strike="noStrike" spc="-1">
                <a:solidFill>
                  <a:srgbClr val="000000"/>
                </a:solidFill>
                <a:latin typeface="Courier New"/>
                <a:ea typeface="DejaVu Sans"/>
              </a:rPr>
              <a:t>write (max)</a:t>
            </a:r>
            <a:endParaRPr lang="en-US" sz="2000" b="0" strike="noStrike" spc="-1">
              <a:latin typeface="Arial"/>
            </a:endParaRPr>
          </a:p>
        </p:txBody>
      </p:sp>
      <p:sp>
        <p:nvSpPr>
          <p:cNvPr id="187"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Content Placeholder 4"/>
          <p:cNvPicPr/>
          <p:nvPr/>
        </p:nvPicPr>
        <p:blipFill>
          <a:blip r:embed="rId2"/>
          <a:stretch/>
        </p:blipFill>
        <p:spPr>
          <a:xfrm>
            <a:off x="3156840" y="570600"/>
            <a:ext cx="5877360" cy="5715720"/>
          </a:xfrm>
          <a:prstGeom prst="rect">
            <a:avLst/>
          </a:prstGeom>
          <a:ln w="0">
            <a:noFill/>
          </a:ln>
        </p:spPr>
      </p:pic>
      <p:sp>
        <p:nvSpPr>
          <p:cNvPr id="189" name="TextShape 1"/>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
        <p:nvSpPr>
          <p:cNvPr id="190" name="CustomShape 2"/>
          <p:cNvSpPr/>
          <p:nvPr/>
        </p:nvSpPr>
        <p:spPr>
          <a:xfrm>
            <a:off x="4114800" y="3322800"/>
            <a:ext cx="30384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id-ID" sz="2000" b="0" strike="noStrike" spc="-1">
                <a:solidFill>
                  <a:srgbClr val="0070C0"/>
                </a:solidFill>
                <a:latin typeface="Calibri"/>
                <a:ea typeface="DejaVu Sans"/>
              </a:rPr>
              <a:t>T</a:t>
            </a:r>
            <a:endParaRPr lang="en-US" sz="20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Latihan 1</a:t>
            </a:r>
            <a:endParaRPr lang="en-US" sz="4400" b="0" strike="noStrike" spc="-1">
              <a:latin typeface="Arial"/>
            </a:endParaRPr>
          </a:p>
        </p:txBody>
      </p:sp>
      <p:sp>
        <p:nvSpPr>
          <p:cNvPr id="192"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Buat pseudocode dan flowchart untuk menentukan suatu bilangan merupakan tahun kabisat atau bukan</a:t>
            </a:r>
            <a:endParaRPr lang="en-US" sz="2800" b="0" strike="noStrike" spc="-1">
              <a:latin typeface="Arial"/>
            </a:endParaRPr>
          </a:p>
          <a:p>
            <a:pPr marL="685800" lvl="1" indent="-227880">
              <a:lnSpc>
                <a:spcPct val="90000"/>
              </a:lnSpc>
              <a:spcBef>
                <a:spcPts val="499"/>
              </a:spcBef>
              <a:buClr>
                <a:srgbClr val="000000"/>
              </a:buClr>
              <a:buFont typeface="Arial"/>
              <a:buChar char="•"/>
            </a:pPr>
            <a:r>
              <a:rPr lang="id-ID" sz="2400" b="0" strike="noStrike" spc="-1">
                <a:solidFill>
                  <a:srgbClr val="000000"/>
                </a:solidFill>
                <a:latin typeface="Calibri"/>
                <a:ea typeface="DejaVu Sans"/>
              </a:rPr>
              <a:t>Input: tahun dalam bentuk angka (integer)</a:t>
            </a:r>
            <a:endParaRPr lang="en-US" sz="2400" b="0" strike="noStrike" spc="-1">
              <a:latin typeface="Arial"/>
            </a:endParaRPr>
          </a:p>
          <a:p>
            <a:pPr marL="685800" lvl="1" indent="-227880">
              <a:lnSpc>
                <a:spcPct val="90000"/>
              </a:lnSpc>
              <a:spcBef>
                <a:spcPts val="499"/>
              </a:spcBef>
              <a:buClr>
                <a:srgbClr val="000000"/>
              </a:buClr>
              <a:buFont typeface="Arial"/>
              <a:buChar char="•"/>
            </a:pPr>
            <a:r>
              <a:rPr lang="id-ID" sz="2400" b="0" strike="noStrike" spc="-1">
                <a:solidFill>
                  <a:srgbClr val="000000"/>
                </a:solidFill>
                <a:latin typeface="Calibri"/>
                <a:ea typeface="DejaVu Sans"/>
              </a:rPr>
              <a:t>Output: Menampilkan kalimat “Tahun Kabisat” jika angka yang dimasukkan merupakan tahun kabisat, dan kalimat “Bukan Tahun Kabisat” jika tidak.</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p:txBody>
      </p:sp>
      <p:sp>
        <p:nvSpPr>
          <p:cNvPr id="193"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Latihan 2</a:t>
            </a:r>
            <a:endParaRPr lang="en-US" sz="4400" b="0" strike="noStrike" spc="-1">
              <a:latin typeface="Arial"/>
            </a:endParaRPr>
          </a:p>
        </p:txBody>
      </p:sp>
      <p:sp>
        <p:nvSpPr>
          <p:cNvPr id="195"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228600" indent="-227880">
              <a:lnSpc>
                <a:spcPct val="90000"/>
              </a:lnSpc>
              <a:spcBef>
                <a:spcPts val="1001"/>
              </a:spcBef>
              <a:buClr>
                <a:srgbClr val="000000"/>
              </a:buClr>
              <a:buFont typeface="Arial"/>
              <a:buChar char="•"/>
            </a:pPr>
            <a:r>
              <a:rPr lang="id-ID" sz="3200" b="0" strike="noStrike" spc="-1">
                <a:solidFill>
                  <a:srgbClr val="000000"/>
                </a:solidFill>
                <a:latin typeface="Calibri"/>
                <a:ea typeface="DejaVu Sans"/>
              </a:rPr>
              <a:t>Buat pseudocode dan flowchart dari kasus </a:t>
            </a:r>
            <a:r>
              <a:rPr lang="id-ID" sz="3200" b="1" strike="noStrike" spc="-1">
                <a:solidFill>
                  <a:srgbClr val="000000"/>
                </a:solidFill>
                <a:latin typeface="Calibri"/>
                <a:ea typeface="DejaVu Sans"/>
              </a:rPr>
              <a:t>Diskon Barang </a:t>
            </a:r>
            <a:r>
              <a:rPr lang="id-ID" sz="3200" b="0" strike="noStrike" spc="-1">
                <a:solidFill>
                  <a:srgbClr val="000000"/>
                </a:solidFill>
                <a:latin typeface="Calibri"/>
                <a:ea typeface="DejaVu Sans"/>
              </a:rPr>
              <a:t>berikut:</a:t>
            </a:r>
            <a:endParaRPr lang="en-US" sz="3200" b="0" strike="noStrike" spc="-1">
              <a:latin typeface="Arial"/>
            </a:endParaRPr>
          </a:p>
          <a:p>
            <a:pPr marL="685800" lvl="1" indent="-227880">
              <a:lnSpc>
                <a:spcPct val="90000"/>
              </a:lnSpc>
              <a:spcBef>
                <a:spcPts val="499"/>
              </a:spcBef>
              <a:buClr>
                <a:srgbClr val="000000"/>
              </a:buClr>
              <a:buFont typeface="Arial"/>
              <a:buChar char="•"/>
            </a:pPr>
            <a:r>
              <a:rPr lang="id-ID" sz="2800" b="0" strike="noStrike" spc="-1">
                <a:solidFill>
                  <a:srgbClr val="000000"/>
                </a:solidFill>
                <a:latin typeface="Calibri"/>
                <a:ea typeface="DejaVu Sans"/>
              </a:rPr>
              <a:t>input: harga barang dan diskon dalam integer</a:t>
            </a:r>
            <a:endParaRPr lang="en-US" sz="2800" b="0" strike="noStrike" spc="-1">
              <a:latin typeface="Arial"/>
            </a:endParaRPr>
          </a:p>
          <a:p>
            <a:pPr marL="685800" lvl="1" indent="-227880">
              <a:lnSpc>
                <a:spcPct val="90000"/>
              </a:lnSpc>
              <a:spcBef>
                <a:spcPts val="499"/>
              </a:spcBef>
              <a:buClr>
                <a:srgbClr val="000000"/>
              </a:buClr>
              <a:buFont typeface="Arial"/>
              <a:buChar char="•"/>
            </a:pPr>
            <a:r>
              <a:rPr lang="id-ID" sz="2800" b="0" strike="noStrike" spc="-1">
                <a:solidFill>
                  <a:srgbClr val="000000"/>
                </a:solidFill>
                <a:latin typeface="Calibri"/>
                <a:ea typeface="DejaVu Sans"/>
              </a:rPr>
              <a:t>output: total harga dalam integer (harga setelah diskon)</a:t>
            </a:r>
            <a:endParaRPr lang="en-US" sz="2800" b="0" strike="noStrike" spc="-1">
              <a:latin typeface="Arial"/>
            </a:endParaRPr>
          </a:p>
          <a:p>
            <a:pPr marL="343080">
              <a:lnSpc>
                <a:spcPct val="90000"/>
              </a:lnSpc>
              <a:spcBef>
                <a:spcPts val="499"/>
              </a:spcBef>
              <a:tabLst>
                <a:tab pos="0" algn="l"/>
              </a:tabLst>
            </a:pPr>
            <a:r>
              <a:rPr lang="id-ID" sz="2800" b="0" strike="noStrike" spc="-1">
                <a:solidFill>
                  <a:srgbClr val="000000"/>
                </a:solidFill>
                <a:latin typeface="Calibri"/>
                <a:ea typeface="DejaVu Sans"/>
              </a:rPr>
              <a:t>Diskon hanya untuk </a:t>
            </a:r>
            <a:r>
              <a:rPr lang="id-ID" sz="2800" b="1" strike="noStrike" spc="-1">
                <a:solidFill>
                  <a:srgbClr val="FF0000"/>
                </a:solidFill>
                <a:latin typeface="Calibri"/>
                <a:ea typeface="DejaVu Sans"/>
              </a:rPr>
              <a:t>barang di atas 50.000</a:t>
            </a:r>
            <a:r>
              <a:rPr lang="id-ID" sz="2800" b="0" strike="noStrike" spc="-1">
                <a:solidFill>
                  <a:srgbClr val="000000"/>
                </a:solidFill>
                <a:latin typeface="Calibri"/>
                <a:ea typeface="DejaVu Sans"/>
              </a:rPr>
              <a:t>. Jika harga barang </a:t>
            </a:r>
            <a:r>
              <a:rPr lang="id-ID" sz="2800" b="1" strike="noStrike" spc="-1">
                <a:solidFill>
                  <a:srgbClr val="000000"/>
                </a:solidFill>
                <a:latin typeface="Calibri"/>
                <a:ea typeface="DejaVu Sans"/>
              </a:rPr>
              <a:t>lebih dari 100.000, mendapatkan tambahan diskon 10%</a:t>
            </a:r>
            <a:endParaRPr lang="en-US" sz="2800" b="0" strike="noStrike" spc="-1">
              <a:latin typeface="Arial"/>
            </a:endParaRPr>
          </a:p>
          <a:p>
            <a:pPr marL="343080">
              <a:lnSpc>
                <a:spcPct val="90000"/>
              </a:lnSpc>
              <a:spcBef>
                <a:spcPts val="499"/>
              </a:spcBef>
              <a:tabLst>
                <a:tab pos="0" algn="l"/>
              </a:tabLst>
            </a:pPr>
            <a:endParaRPr lang="en-US" sz="2800" b="0" strike="noStrike" spc="-1">
              <a:latin typeface="Arial"/>
            </a:endParaRPr>
          </a:p>
        </p:txBody>
      </p:sp>
      <p:sp>
        <p:nvSpPr>
          <p:cNvPr id="196"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p:nvPr/>
        </p:nvSpPr>
        <p:spPr>
          <a:xfrm>
            <a:off x="1004760" y="289440"/>
            <a:ext cx="7885800" cy="548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3080">
              <a:lnSpc>
                <a:spcPct val="90000"/>
              </a:lnSpc>
              <a:spcBef>
                <a:spcPts val="499"/>
              </a:spcBef>
              <a:tabLst>
                <a:tab pos="0" algn="l"/>
              </a:tabLst>
            </a:pPr>
            <a:r>
              <a:rPr lang="id-ID" sz="2400" b="1" strike="noStrike" spc="-1">
                <a:solidFill>
                  <a:srgbClr val="000000"/>
                </a:solidFill>
                <a:latin typeface="Calibri"/>
                <a:ea typeface="DejaVu Sans"/>
              </a:rPr>
              <a:t>Contoh tidak mendapatkan diskon karena harga &lt;= 50000:</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Harga barang: 45000</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Diskon(%): 25</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Total: 45000 </a:t>
            </a:r>
            <a:r>
              <a:rPr lang="id-ID" sz="2400" b="0" i="1" strike="noStrike" spc="-1">
                <a:solidFill>
                  <a:srgbClr val="808080"/>
                </a:solidFill>
                <a:latin typeface="Calibri"/>
                <a:ea typeface="DejaVu Sans"/>
              </a:rPr>
              <a:t>{Harga tidak mendapatkan diskon}</a:t>
            </a:r>
            <a:endParaRPr lang="en-US" sz="2400" b="0" strike="noStrike" spc="-1">
              <a:latin typeface="Arial"/>
            </a:endParaRPr>
          </a:p>
          <a:p>
            <a:pPr marL="343080">
              <a:lnSpc>
                <a:spcPct val="90000"/>
              </a:lnSpc>
              <a:spcBef>
                <a:spcPts val="499"/>
              </a:spcBef>
              <a:tabLst>
                <a:tab pos="0" algn="l"/>
              </a:tabLst>
            </a:pPr>
            <a:endParaRPr lang="en-US" sz="2400" b="0" strike="noStrike" spc="-1">
              <a:latin typeface="Arial"/>
            </a:endParaRPr>
          </a:p>
          <a:p>
            <a:pPr marL="343080">
              <a:lnSpc>
                <a:spcPct val="90000"/>
              </a:lnSpc>
              <a:spcBef>
                <a:spcPts val="499"/>
              </a:spcBef>
              <a:tabLst>
                <a:tab pos="0" algn="l"/>
              </a:tabLst>
            </a:pPr>
            <a:r>
              <a:rPr lang="id-ID" sz="2400" b="1" strike="noStrike" spc="-1">
                <a:solidFill>
                  <a:srgbClr val="000000"/>
                </a:solidFill>
                <a:latin typeface="Calibri"/>
                <a:ea typeface="DejaVu Sans"/>
              </a:rPr>
              <a:t>Contoh mendapatkan diskon</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Harga barang: 80000</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Diskon(%): 40</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Total: 48000 </a:t>
            </a:r>
            <a:r>
              <a:rPr lang="id-ID" sz="2400" b="0" i="1" strike="noStrike" spc="-1">
                <a:solidFill>
                  <a:srgbClr val="808080"/>
                </a:solidFill>
                <a:latin typeface="Calibri"/>
                <a:ea typeface="DejaVu Sans"/>
              </a:rPr>
              <a:t>{Harga setelah mendapatkan diskon 40%}</a:t>
            </a:r>
            <a:endParaRPr lang="en-US" sz="2400" b="0" strike="noStrike" spc="-1">
              <a:latin typeface="Arial"/>
            </a:endParaRPr>
          </a:p>
          <a:p>
            <a:pPr marL="343080">
              <a:lnSpc>
                <a:spcPct val="90000"/>
              </a:lnSpc>
              <a:spcBef>
                <a:spcPts val="499"/>
              </a:spcBef>
              <a:tabLst>
                <a:tab pos="0" algn="l"/>
              </a:tabLst>
            </a:pPr>
            <a:endParaRPr lang="en-US" sz="2400" b="0" strike="noStrike" spc="-1">
              <a:latin typeface="Arial"/>
            </a:endParaRPr>
          </a:p>
          <a:p>
            <a:pPr marL="343080">
              <a:lnSpc>
                <a:spcPct val="90000"/>
              </a:lnSpc>
              <a:spcBef>
                <a:spcPts val="499"/>
              </a:spcBef>
              <a:tabLst>
                <a:tab pos="0" algn="l"/>
              </a:tabLst>
            </a:pPr>
            <a:r>
              <a:rPr lang="id-ID" sz="2400" b="1" strike="noStrike" spc="-1">
                <a:solidFill>
                  <a:srgbClr val="000000"/>
                </a:solidFill>
                <a:latin typeface="Calibri"/>
                <a:ea typeface="DejaVu Sans"/>
              </a:rPr>
              <a:t>Contoh mendapatkan ekstra diskon 10%</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Harga barang: 150000</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Diskon(%): 30</a:t>
            </a:r>
            <a:endParaRPr lang="en-US" sz="2400" b="0" strike="noStrike" spc="-1">
              <a:latin typeface="Arial"/>
            </a:endParaRPr>
          </a:p>
          <a:p>
            <a:pPr marL="343080">
              <a:lnSpc>
                <a:spcPct val="90000"/>
              </a:lnSpc>
              <a:spcBef>
                <a:spcPts val="499"/>
              </a:spcBef>
              <a:tabLst>
                <a:tab pos="0" algn="l"/>
              </a:tabLst>
            </a:pPr>
            <a:r>
              <a:rPr lang="id-ID" sz="2400" b="0" strike="noStrike" spc="-1">
                <a:solidFill>
                  <a:srgbClr val="000000"/>
                </a:solidFill>
                <a:latin typeface="Calibri"/>
                <a:ea typeface="DejaVu Sans"/>
              </a:rPr>
              <a:t>Total: 94500 </a:t>
            </a:r>
            <a:r>
              <a:rPr lang="id-ID" sz="2400" b="0" i="1" strike="noStrike" spc="-1">
                <a:solidFill>
                  <a:srgbClr val="808080"/>
                </a:solidFill>
                <a:latin typeface="Calibri"/>
                <a:ea typeface="DejaVu Sans"/>
              </a:rPr>
              <a:t>{Harga setelah mendapatkan diskon 30%, kemudian harga setelah diskon tersebut, didiskon lagi 10%}</a:t>
            </a:r>
            <a:endParaRPr lang="en-US" sz="2400" b="0" strike="noStrike" spc="-1">
              <a:latin typeface="Arial"/>
            </a:endParaRPr>
          </a:p>
        </p:txBody>
      </p:sp>
      <p:sp>
        <p:nvSpPr>
          <p:cNvPr id="198" name="TextShape 2"/>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Latihan 3</a:t>
            </a:r>
            <a:endParaRPr lang="en-US" sz="4400" b="0" strike="noStrike" spc="-1">
              <a:latin typeface="Arial"/>
            </a:endParaRPr>
          </a:p>
        </p:txBody>
      </p:sp>
      <p:sp>
        <p:nvSpPr>
          <p:cNvPr id="200"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Buat pseudocode dan flowchart dari Table dampak gempa berdasarkan nilai skala richter gempa berikut:</a:t>
            </a:r>
            <a:endParaRPr lang="en-US" sz="2800" b="0" strike="noStrike" spc="-1">
              <a:latin typeface="Arial"/>
            </a:endParaRPr>
          </a:p>
        </p:txBody>
      </p:sp>
      <p:sp>
        <p:nvSpPr>
          <p:cNvPr id="201"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graphicFrame>
        <p:nvGraphicFramePr>
          <p:cNvPr id="202" name="Table 4"/>
          <p:cNvGraphicFramePr/>
          <p:nvPr/>
        </p:nvGraphicFramePr>
        <p:xfrm>
          <a:off x="3015360" y="2850120"/>
          <a:ext cx="5693040" cy="2578680"/>
        </p:xfrm>
        <a:graphic>
          <a:graphicData uri="http://schemas.openxmlformats.org/drawingml/2006/table">
            <a:tbl>
              <a:tblPr/>
              <a:tblGrid>
                <a:gridCol w="1420560">
                  <a:extLst>
                    <a:ext uri="{9D8B030D-6E8A-4147-A177-3AD203B41FA5}">
                      <a16:colId xmlns:a16="http://schemas.microsoft.com/office/drawing/2014/main" val="20000"/>
                    </a:ext>
                  </a:extLst>
                </a:gridCol>
                <a:gridCol w="4272480">
                  <a:extLst>
                    <a:ext uri="{9D8B030D-6E8A-4147-A177-3AD203B41FA5}">
                      <a16:colId xmlns:a16="http://schemas.microsoft.com/office/drawing/2014/main" val="20001"/>
                    </a:ext>
                  </a:extLst>
                </a:gridCol>
              </a:tblGrid>
              <a:tr h="515520">
                <a:tc>
                  <a:txBody>
                    <a:bodyPr/>
                    <a:lstStyle/>
                    <a:p>
                      <a:pPr algn="ctr">
                        <a:lnSpc>
                          <a:spcPct val="100000"/>
                        </a:lnSpc>
                      </a:pPr>
                      <a:r>
                        <a:rPr lang="id-ID" sz="2000" b="1" strike="noStrike" spc="-1">
                          <a:solidFill>
                            <a:srgbClr val="FFFFFF"/>
                          </a:solidFill>
                          <a:latin typeface="Calibri"/>
                        </a:rPr>
                        <a:t>Nilai (SR)</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2000" b="1" strike="noStrike" spc="-1">
                          <a:solidFill>
                            <a:srgbClr val="FFFFFF"/>
                          </a:solidFill>
                          <a:latin typeface="Calibri"/>
                        </a:rPr>
                        <a:t>Dampak</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15520">
                <a:tc>
                  <a:txBody>
                    <a:bodyPr/>
                    <a:lstStyle/>
                    <a:p>
                      <a:pPr algn="ctr">
                        <a:lnSpc>
                          <a:spcPct val="100000"/>
                        </a:lnSpc>
                      </a:pPr>
                      <a:r>
                        <a:rPr lang="en-US" sz="2000" b="0" strike="noStrike" spc="-1">
                          <a:solidFill>
                            <a:srgbClr val="000000"/>
                          </a:solidFill>
                          <a:latin typeface="Calibri"/>
                        </a:rPr>
                        <a:t>8</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FF7"/>
                    </a:solidFill>
                  </a:tcPr>
                </a:tc>
                <a:tc>
                  <a:txBody>
                    <a:bodyPr/>
                    <a:lstStyle/>
                    <a:p>
                      <a:pPr>
                        <a:lnSpc>
                          <a:spcPct val="100000"/>
                        </a:lnSpc>
                      </a:pPr>
                      <a:r>
                        <a:rPr lang="en-US" sz="2000" b="0" strike="noStrike" spc="-1">
                          <a:solidFill>
                            <a:srgbClr val="000000"/>
                          </a:solidFill>
                          <a:latin typeface="Calibri"/>
                        </a:rPr>
                        <a:t>Semua bangunan rata dengan tanah</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FF7"/>
                    </a:solidFill>
                  </a:tcPr>
                </a:tc>
                <a:extLst>
                  <a:ext uri="{0D108BD9-81ED-4DB2-BD59-A6C34878D82A}">
                    <a16:rowId xmlns:a16="http://schemas.microsoft.com/office/drawing/2014/main" val="10001"/>
                  </a:ext>
                </a:extLst>
              </a:tr>
              <a:tr h="515520">
                <a:tc>
                  <a:txBody>
                    <a:bodyPr/>
                    <a:lstStyle/>
                    <a:p>
                      <a:pPr algn="ctr">
                        <a:lnSpc>
                          <a:spcPct val="100000"/>
                        </a:lnSpc>
                      </a:pPr>
                      <a:r>
                        <a:rPr lang="en-US" sz="2000" b="0" strike="noStrike" spc="-1">
                          <a:solidFill>
                            <a:srgbClr val="000000"/>
                          </a:solidFill>
                          <a:latin typeface="Calibri"/>
                        </a:rPr>
                        <a:t>7</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2000" b="0" strike="noStrike" spc="-1">
                          <a:solidFill>
                            <a:srgbClr val="000000"/>
                          </a:solidFill>
                          <a:latin typeface="Calibri"/>
                        </a:rPr>
                        <a:t>Banyak bangunan rusak parah</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515520">
                <a:tc>
                  <a:txBody>
                    <a:bodyPr/>
                    <a:lstStyle/>
                    <a:p>
                      <a:pPr algn="ctr">
                        <a:lnSpc>
                          <a:spcPct val="100000"/>
                        </a:lnSpc>
                      </a:pPr>
                      <a:r>
                        <a:rPr lang="en-US" sz="2000" b="0" strike="noStrike" spc="-1">
                          <a:solidFill>
                            <a:srgbClr val="000000"/>
                          </a:solidFill>
                          <a:latin typeface="Calibri"/>
                        </a:rPr>
                        <a:t>6</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2000" b="0" strike="noStrike" spc="-1">
                          <a:solidFill>
                            <a:srgbClr val="000000"/>
                          </a:solidFill>
                          <a:latin typeface="Calibri"/>
                        </a:rPr>
                        <a:t>Beberapa bangunan rusak parah</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3"/>
                  </a:ext>
                </a:extLst>
              </a:tr>
              <a:tr h="516600">
                <a:tc>
                  <a:txBody>
                    <a:bodyPr/>
                    <a:lstStyle/>
                    <a:p>
                      <a:pPr algn="ctr">
                        <a:lnSpc>
                          <a:spcPct val="100000"/>
                        </a:lnSpc>
                      </a:pPr>
                      <a:r>
                        <a:rPr lang="en-US" sz="2000" b="0" strike="noStrike" spc="-1">
                          <a:solidFill>
                            <a:srgbClr val="000000"/>
                          </a:solidFill>
                          <a:latin typeface="Calibri"/>
                        </a:rPr>
                        <a:t>4.5</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2000" b="0" strike="noStrike" spc="-1">
                          <a:solidFill>
                            <a:srgbClr val="000000"/>
                          </a:solidFill>
                          <a:latin typeface="Calibri"/>
                        </a:rPr>
                        <a:t>Beberapa bangunan rusak ringan</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Latihan 4</a:t>
            </a:r>
            <a:endParaRPr lang="en-US" sz="4400" b="0" strike="noStrike" spc="-1">
              <a:latin typeface="Arial"/>
            </a:endParaRPr>
          </a:p>
        </p:txBody>
      </p:sp>
      <p:sp>
        <p:nvSpPr>
          <p:cNvPr id="204"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Buat pseudocode dan flowchart untuk penentuan konversi skor nilai ke huruf berdasarkan tabel berikut:</a:t>
            </a:r>
            <a:endParaRPr lang="en-US" sz="2800" b="0" strike="noStrike" spc="-1">
              <a:latin typeface="Arial"/>
            </a:endParaRPr>
          </a:p>
        </p:txBody>
      </p:sp>
      <p:sp>
        <p:nvSpPr>
          <p:cNvPr id="205"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graphicFrame>
        <p:nvGraphicFramePr>
          <p:cNvPr id="206" name="Table 4"/>
          <p:cNvGraphicFramePr/>
          <p:nvPr/>
        </p:nvGraphicFramePr>
        <p:xfrm>
          <a:off x="4786920" y="2758320"/>
          <a:ext cx="2345400" cy="3094560"/>
        </p:xfrm>
        <a:graphic>
          <a:graphicData uri="http://schemas.openxmlformats.org/drawingml/2006/table">
            <a:tbl>
              <a:tblPr/>
              <a:tblGrid>
                <a:gridCol w="1182960">
                  <a:extLst>
                    <a:ext uri="{9D8B030D-6E8A-4147-A177-3AD203B41FA5}">
                      <a16:colId xmlns:a16="http://schemas.microsoft.com/office/drawing/2014/main" val="20000"/>
                    </a:ext>
                  </a:extLst>
                </a:gridCol>
                <a:gridCol w="1162440">
                  <a:extLst>
                    <a:ext uri="{9D8B030D-6E8A-4147-A177-3AD203B41FA5}">
                      <a16:colId xmlns:a16="http://schemas.microsoft.com/office/drawing/2014/main" val="20001"/>
                    </a:ext>
                  </a:extLst>
                </a:gridCol>
              </a:tblGrid>
              <a:tr h="515520">
                <a:tc>
                  <a:txBody>
                    <a:bodyPr/>
                    <a:lstStyle/>
                    <a:p>
                      <a:pPr algn="ctr">
                        <a:lnSpc>
                          <a:spcPct val="100000"/>
                        </a:lnSpc>
                      </a:pPr>
                      <a:r>
                        <a:rPr lang="id-ID" sz="2000" b="1" strike="noStrike" spc="-1">
                          <a:solidFill>
                            <a:srgbClr val="FFFFFF"/>
                          </a:solidFill>
                          <a:latin typeface="Calibri"/>
                        </a:rPr>
                        <a:t>Nilai</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2000" b="1" strike="noStrike" spc="-1">
                          <a:solidFill>
                            <a:srgbClr val="FFFFFF"/>
                          </a:solidFill>
                          <a:latin typeface="Calibri"/>
                        </a:rPr>
                        <a:t>Huruf</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15520">
                <a:tc>
                  <a:txBody>
                    <a:bodyPr/>
                    <a:lstStyle/>
                    <a:p>
                      <a:pPr algn="ctr">
                        <a:lnSpc>
                          <a:spcPct val="100000"/>
                        </a:lnSpc>
                      </a:pPr>
                      <a:r>
                        <a:rPr lang="en-US" sz="2000" b="0" strike="noStrike" spc="-1">
                          <a:solidFill>
                            <a:srgbClr val="000000"/>
                          </a:solidFill>
                          <a:latin typeface="Calibri"/>
                        </a:rPr>
                        <a:t>90 -100</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FF7"/>
                    </a:solidFill>
                  </a:tcPr>
                </a:tc>
                <a:tc>
                  <a:txBody>
                    <a:bodyPr/>
                    <a:lstStyle/>
                    <a:p>
                      <a:pPr algn="ctr">
                        <a:lnSpc>
                          <a:spcPct val="100000"/>
                        </a:lnSpc>
                      </a:pPr>
                      <a:r>
                        <a:rPr lang="en-US" sz="2000" b="0" strike="noStrike" spc="-1">
                          <a:solidFill>
                            <a:srgbClr val="000000"/>
                          </a:solidFill>
                          <a:latin typeface="Calibri"/>
                        </a:rPr>
                        <a:t>A</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FF7"/>
                    </a:solidFill>
                  </a:tcPr>
                </a:tc>
                <a:extLst>
                  <a:ext uri="{0D108BD9-81ED-4DB2-BD59-A6C34878D82A}">
                    <a16:rowId xmlns:a16="http://schemas.microsoft.com/office/drawing/2014/main" val="10001"/>
                  </a:ext>
                </a:extLst>
              </a:tr>
              <a:tr h="515520">
                <a:tc>
                  <a:txBody>
                    <a:bodyPr/>
                    <a:lstStyle/>
                    <a:p>
                      <a:pPr algn="ctr">
                        <a:lnSpc>
                          <a:spcPct val="100000"/>
                        </a:lnSpc>
                      </a:pPr>
                      <a:r>
                        <a:rPr lang="en-US" sz="2000" b="0" strike="noStrike" spc="-1">
                          <a:solidFill>
                            <a:srgbClr val="000000"/>
                          </a:solidFill>
                          <a:latin typeface="Calibri"/>
                        </a:rPr>
                        <a:t>80 – 89</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000000"/>
                          </a:solidFill>
                          <a:latin typeface="Calibri"/>
                        </a:rPr>
                        <a:t>B</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515520">
                <a:tc>
                  <a:txBody>
                    <a:bodyPr/>
                    <a:lstStyle/>
                    <a:p>
                      <a:pPr algn="ctr">
                        <a:lnSpc>
                          <a:spcPct val="100000"/>
                        </a:lnSpc>
                      </a:pPr>
                      <a:r>
                        <a:rPr lang="en-US" sz="2000" b="0" strike="noStrike" spc="-1">
                          <a:solidFill>
                            <a:srgbClr val="000000"/>
                          </a:solidFill>
                          <a:latin typeface="Calibri"/>
                        </a:rPr>
                        <a:t>70 – 79</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000000"/>
                          </a:solidFill>
                          <a:latin typeface="Calibri"/>
                        </a:rPr>
                        <a:t>C</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3"/>
                  </a:ext>
                </a:extLst>
              </a:tr>
              <a:tr h="515520">
                <a:tc>
                  <a:txBody>
                    <a:bodyPr/>
                    <a:lstStyle/>
                    <a:p>
                      <a:pPr algn="ctr">
                        <a:lnSpc>
                          <a:spcPct val="100000"/>
                        </a:lnSpc>
                      </a:pPr>
                      <a:r>
                        <a:rPr lang="en-US" sz="2000" b="0" strike="noStrike" spc="-1">
                          <a:solidFill>
                            <a:srgbClr val="000000"/>
                          </a:solidFill>
                          <a:latin typeface="Calibri"/>
                        </a:rPr>
                        <a:t>60 - 69</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000000"/>
                          </a:solidFill>
                          <a:latin typeface="Calibri"/>
                        </a:rPr>
                        <a:t>D</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516960">
                <a:tc>
                  <a:txBody>
                    <a:bodyPr/>
                    <a:lstStyle/>
                    <a:p>
                      <a:pPr algn="ctr">
                        <a:lnSpc>
                          <a:spcPct val="100000"/>
                        </a:lnSpc>
                      </a:pPr>
                      <a:r>
                        <a:rPr lang="en-US" sz="2000" b="0" strike="noStrike" spc="-1">
                          <a:solidFill>
                            <a:srgbClr val="000000"/>
                          </a:solidFill>
                          <a:latin typeface="Calibri"/>
                        </a:rPr>
                        <a:t>&lt; 60</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2000" b="0" strike="noStrike" spc="-1">
                          <a:solidFill>
                            <a:srgbClr val="000000"/>
                          </a:solidFill>
                          <a:latin typeface="Calibri"/>
                        </a:rPr>
                        <a:t>F</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Struktur Pemilihan</a:t>
            </a:r>
            <a:endParaRPr lang="en-US" sz="4400" b="0" strike="noStrike" spc="-1">
              <a:latin typeface="Arial"/>
            </a:endParaRPr>
          </a:p>
        </p:txBody>
      </p:sp>
      <p:sp>
        <p:nvSpPr>
          <p:cNvPr id="99"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Pemilihan untuk satu kondisi (</a:t>
            </a:r>
            <a:r>
              <a:rPr lang="id-ID" sz="2800" b="0" i="1" strike="noStrike" spc="-1">
                <a:solidFill>
                  <a:srgbClr val="000000"/>
                </a:solidFill>
                <a:latin typeface="Calibri"/>
                <a:ea typeface="DejaVu Sans"/>
              </a:rPr>
              <a:t>if</a:t>
            </a:r>
            <a:r>
              <a:rPr lang="id-ID" sz="2800" b="0" strike="noStrike" spc="-1">
                <a:solidFill>
                  <a:srgbClr val="000000"/>
                </a:solidFill>
                <a:latin typeface="Calibri"/>
                <a:ea typeface="DejaVu Sans"/>
              </a:rPr>
              <a:t>)</a:t>
            </a:r>
            <a:endParaRPr lang="en-US" sz="2800" b="0" strike="noStrike" spc="-1">
              <a:latin typeface="Arial"/>
            </a:endParaRPr>
          </a:p>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Pemilihan untuk satu kondisi dengan aksi ketika salah (</a:t>
            </a:r>
            <a:r>
              <a:rPr lang="id-ID" sz="2800" b="0" i="1" strike="noStrike" spc="-1">
                <a:solidFill>
                  <a:srgbClr val="000000"/>
                </a:solidFill>
                <a:latin typeface="Calibri"/>
                <a:ea typeface="DejaVu Sans"/>
              </a:rPr>
              <a:t>if else</a:t>
            </a:r>
            <a:r>
              <a:rPr lang="id-ID" sz="2800" b="0" strike="noStrike" spc="-1">
                <a:solidFill>
                  <a:srgbClr val="000000"/>
                </a:solidFill>
                <a:latin typeface="Calibri"/>
                <a:ea typeface="DejaVu Sans"/>
              </a:rPr>
              <a:t>)</a:t>
            </a:r>
            <a:endParaRPr lang="en-US" sz="2800" b="0" strike="noStrike" spc="-1">
              <a:latin typeface="Arial"/>
            </a:endParaRPr>
          </a:p>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Pemilihan untuk lebih dari satu kondisi (</a:t>
            </a:r>
            <a:r>
              <a:rPr lang="id-ID" sz="2800" b="0" i="1" strike="noStrike" spc="-1">
                <a:solidFill>
                  <a:srgbClr val="000000"/>
                </a:solidFill>
                <a:latin typeface="Calibri"/>
                <a:ea typeface="DejaVu Sans"/>
              </a:rPr>
              <a:t>if else </a:t>
            </a:r>
            <a:r>
              <a:rPr lang="id-ID" sz="2800" b="0" strike="noStrike" spc="-1">
                <a:solidFill>
                  <a:srgbClr val="000000"/>
                </a:solidFill>
                <a:latin typeface="Calibri"/>
                <a:ea typeface="DejaVu Sans"/>
              </a:rPr>
              <a:t>bertingkat)</a:t>
            </a:r>
            <a:endParaRPr lang="en-US" sz="2800" b="0" strike="noStrike" spc="-1">
              <a:latin typeface="Arial"/>
            </a:endParaRPr>
          </a:p>
        </p:txBody>
      </p:sp>
      <p:sp>
        <p:nvSpPr>
          <p:cNvPr id="100"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Pemilihan untuk satu kondisi</a:t>
            </a:r>
            <a:endParaRPr lang="en-US" sz="4400" b="0" strike="noStrike" spc="-1">
              <a:latin typeface="Arial"/>
            </a:endParaRPr>
          </a:p>
        </p:txBody>
      </p:sp>
      <p:sp>
        <p:nvSpPr>
          <p:cNvPr id="102"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Bentuk umum:</a:t>
            </a:r>
            <a:endParaRPr lang="en-US" sz="2800" b="0" strike="noStrike" spc="-1">
              <a:latin typeface="Arial"/>
            </a:endParaRPr>
          </a:p>
          <a:p>
            <a:pPr>
              <a:lnSpc>
                <a:spcPct val="90000"/>
              </a:lnSpc>
              <a:spcBef>
                <a:spcPts val="1001"/>
              </a:spcBef>
              <a:tabLst>
                <a:tab pos="0" algn="l"/>
              </a:tabLst>
            </a:pPr>
            <a:r>
              <a:rPr lang="id-ID" sz="2800" b="1" strike="noStrike" spc="-1">
                <a:solidFill>
                  <a:srgbClr val="000000"/>
                </a:solidFill>
                <a:latin typeface="Courier New"/>
                <a:ea typeface="DejaVu Sans"/>
              </a:rPr>
              <a:t>		if</a:t>
            </a:r>
            <a:r>
              <a:rPr lang="id-ID" sz="2800" b="0" strike="noStrike" spc="-1">
                <a:solidFill>
                  <a:srgbClr val="000000"/>
                </a:solidFill>
                <a:latin typeface="Courier New"/>
                <a:ea typeface="DejaVu Sans"/>
              </a:rPr>
              <a:t> kondisi </a:t>
            </a:r>
            <a:r>
              <a:rPr lang="id-ID" sz="2800" b="1" strike="noStrike" spc="-1">
                <a:solidFill>
                  <a:srgbClr val="000000"/>
                </a:solidFill>
                <a:latin typeface="Courier New"/>
                <a:ea typeface="DejaVu Sans"/>
              </a:rPr>
              <a:t>then</a:t>
            </a: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ourier New"/>
                <a:ea typeface="DejaVu Sans"/>
              </a:rPr>
              <a:t>    		 aksi</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228600" indent="-227880">
              <a:lnSpc>
                <a:spcPct val="90000"/>
              </a:lnSpc>
              <a:spcBef>
                <a:spcPts val="1001"/>
              </a:spcBef>
              <a:buClr>
                <a:srgbClr val="000000"/>
              </a:buClr>
              <a:buFont typeface="Arial"/>
              <a:buChar char="•"/>
              <a:tabLst>
                <a:tab pos="0" algn="l"/>
              </a:tabLst>
            </a:pPr>
            <a:r>
              <a:rPr lang="id-ID" sz="2800" b="0" strike="noStrike" spc="-1">
                <a:solidFill>
                  <a:srgbClr val="000000"/>
                </a:solidFill>
                <a:latin typeface="Calibri"/>
                <a:ea typeface="DejaVu Sans"/>
              </a:rPr>
              <a:t>Pada pemilihan untuk satu kasus, jika kondisi bernilai </a:t>
            </a:r>
            <a:r>
              <a:rPr lang="id-ID" sz="2800" b="0" strike="noStrike" spc="-1">
                <a:solidFill>
                  <a:srgbClr val="FF0000"/>
                </a:solidFill>
                <a:latin typeface="Calibri"/>
                <a:ea typeface="DejaVu Sans"/>
              </a:rPr>
              <a:t>SALAH (FALSE) </a:t>
            </a:r>
            <a:r>
              <a:rPr lang="id-ID" sz="2800" b="0" strike="noStrike" spc="-1">
                <a:solidFill>
                  <a:srgbClr val="000000"/>
                </a:solidFill>
                <a:latin typeface="Calibri"/>
                <a:ea typeface="DejaVu Sans"/>
              </a:rPr>
              <a:t>maka aksi tidak dilakukan.</a:t>
            </a:r>
            <a:endParaRPr lang="en-US" sz="2800" b="0" strike="noStrike" spc="-1">
              <a:latin typeface="Arial"/>
            </a:endParaRPr>
          </a:p>
          <a:p>
            <a:pPr marL="228600" indent="-227880">
              <a:lnSpc>
                <a:spcPct val="90000"/>
              </a:lnSpc>
              <a:spcBef>
                <a:spcPts val="1001"/>
              </a:spcBef>
              <a:buClr>
                <a:srgbClr val="000000"/>
              </a:buClr>
              <a:buFont typeface="Arial"/>
              <a:buChar char="•"/>
              <a:tabLst>
                <a:tab pos="0" algn="l"/>
              </a:tabLst>
            </a:pPr>
            <a:r>
              <a:rPr lang="id-ID" sz="2800" b="0" strike="noStrike" spc="-1">
                <a:solidFill>
                  <a:srgbClr val="000000"/>
                </a:solidFill>
                <a:latin typeface="Calibri"/>
                <a:ea typeface="DejaVu Sans"/>
              </a:rPr>
              <a:t>Aksi dapat terdiri dari sejumlah </a:t>
            </a:r>
            <a:r>
              <a:rPr lang="id-ID" sz="2800" b="0" strike="noStrike" spc="-1">
                <a:solidFill>
                  <a:srgbClr val="00B050"/>
                </a:solidFill>
                <a:latin typeface="Calibri"/>
                <a:ea typeface="DejaVu Sans"/>
              </a:rPr>
              <a:t>proses dan input/output</a:t>
            </a:r>
            <a:r>
              <a:rPr lang="id-ID" sz="2800" b="0" strike="noStrike" spc="-1">
                <a:solidFill>
                  <a:srgbClr val="000000"/>
                </a:solidFill>
                <a:latin typeface="Calibri"/>
                <a:ea typeface="DejaVu Sans"/>
              </a:rPr>
              <a:t>.</a:t>
            </a:r>
            <a:r>
              <a:rPr lang="id-ID" sz="2800" b="0" strike="noStrike" spc="-1">
                <a:solidFill>
                  <a:srgbClr val="FF0000"/>
                </a:solidFill>
                <a:latin typeface="Calibri"/>
                <a:ea typeface="DejaVu Sans"/>
              </a:rPr>
              <a:t> </a:t>
            </a:r>
            <a:endParaRPr lang="en-US" sz="2800" b="0" strike="noStrike" spc="-1">
              <a:latin typeface="Arial"/>
            </a:endParaRPr>
          </a:p>
          <a:p>
            <a:pPr marL="228600" indent="-227880">
              <a:lnSpc>
                <a:spcPct val="90000"/>
              </a:lnSpc>
              <a:spcBef>
                <a:spcPts val="1001"/>
              </a:spcBef>
              <a:buClr>
                <a:srgbClr val="000000"/>
              </a:buClr>
              <a:buFont typeface="Arial"/>
              <a:buChar char="•"/>
              <a:tabLst>
                <a:tab pos="0" algn="l"/>
              </a:tabLst>
            </a:pPr>
            <a:r>
              <a:rPr lang="id-ID" sz="2800" b="0" strike="noStrike" spc="-1">
                <a:solidFill>
                  <a:srgbClr val="000000"/>
                </a:solidFill>
                <a:latin typeface="Calibri"/>
                <a:ea typeface="DejaVu Sans"/>
              </a:rPr>
              <a:t>Jika aksi selesai dikerjakan, lanjutkan ke proses berikutnya.</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p:txBody>
      </p:sp>
      <p:sp>
        <p:nvSpPr>
          <p:cNvPr id="103"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
        <p:nvSpPr>
          <p:cNvPr id="104" name="CustomShape 4"/>
          <p:cNvSpPr/>
          <p:nvPr/>
        </p:nvSpPr>
        <p:spPr>
          <a:xfrm>
            <a:off x="2519640" y="2076120"/>
            <a:ext cx="5108760" cy="1087560"/>
          </a:xfrm>
          <a:prstGeom prst="rect">
            <a:avLst/>
          </a:prstGeom>
          <a:noFill/>
          <a:ln>
            <a:solidFill>
              <a:srgbClr val="43729D"/>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3600" b="0" strike="noStrike" spc="-1">
                <a:solidFill>
                  <a:srgbClr val="000000"/>
                </a:solidFill>
                <a:latin typeface="Calibri Light"/>
                <a:ea typeface="DejaVu Sans"/>
              </a:rPr>
              <a:t>Flowchart Pemilihan untuk satu kondisi (if)</a:t>
            </a:r>
            <a:endParaRPr lang="en-US" sz="3600" b="0" strike="noStrike" spc="-1">
              <a:latin typeface="Arial"/>
            </a:endParaRPr>
          </a:p>
        </p:txBody>
      </p:sp>
      <p:sp>
        <p:nvSpPr>
          <p:cNvPr id="106" name="TextShape 2"/>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pic>
        <p:nvPicPr>
          <p:cNvPr id="107" name="Picture 14"/>
          <p:cNvPicPr/>
          <p:nvPr/>
        </p:nvPicPr>
        <p:blipFill>
          <a:blip r:embed="rId2"/>
          <a:stretch/>
        </p:blipFill>
        <p:spPr>
          <a:xfrm>
            <a:off x="4939920" y="1121760"/>
            <a:ext cx="2310840" cy="47610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Contoh:</a:t>
            </a:r>
            <a:endParaRPr lang="en-US" sz="4400" b="0" strike="noStrike" spc="-1">
              <a:latin typeface="Arial"/>
            </a:endParaRPr>
          </a:p>
        </p:txBody>
      </p:sp>
      <p:sp>
        <p:nvSpPr>
          <p:cNvPr id="109"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Penentuan padat atau tidak, tanpa informasi </a:t>
            </a:r>
            <a:br>
              <a:rPr sz="1800"/>
            </a:br>
            <a:r>
              <a:rPr lang="id-ID" sz="2800" b="0" strike="noStrike" spc="-1">
                <a:solidFill>
                  <a:srgbClr val="000000"/>
                </a:solidFill>
                <a:latin typeface="Calibri"/>
                <a:ea typeface="DejaVu Sans"/>
              </a:rPr>
              <a:t>“tidak padat”</a:t>
            </a:r>
            <a:endParaRPr lang="en-US" sz="2800" b="0" strike="noStrike" spc="-1">
              <a:latin typeface="Arial"/>
            </a:endParaRPr>
          </a:p>
          <a:p>
            <a:pPr marL="85572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suhu : integer</a:t>
            </a:r>
            <a:endParaRPr lang="en-US" sz="2800" b="0" strike="noStrike" spc="-1">
              <a:latin typeface="Arial"/>
            </a:endParaRPr>
          </a:p>
          <a:p>
            <a:pPr marL="85572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read suhu</a:t>
            </a:r>
            <a:endParaRPr lang="en-US" sz="2800" b="0" strike="noStrike" spc="-1">
              <a:latin typeface="Arial"/>
            </a:endParaRPr>
          </a:p>
          <a:p>
            <a:pPr marL="85572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if(suhu &lt;= 0) then</a:t>
            </a:r>
            <a:endParaRPr lang="en-US" sz="2800" b="0" strike="noStrike" spc="-1">
              <a:latin typeface="Arial"/>
            </a:endParaRPr>
          </a:p>
          <a:p>
            <a:pPr marL="855720" indent="-51372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   write “padat”</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alibri"/>
                <a:ea typeface="DejaVu Sans"/>
              </a:rPr>
              <a:t>Jika kita input nilai suhu = 1, maka tidak ada yang dicetak program selesai, namun jika nilai suhu = 0 atau kurang, maka akan mencetak “padat”</a:t>
            </a:r>
            <a:endParaRPr lang="en-US" sz="2800" b="0" strike="noStrike" spc="-1">
              <a:latin typeface="Arial"/>
            </a:endParaRPr>
          </a:p>
        </p:txBody>
      </p:sp>
      <p:sp>
        <p:nvSpPr>
          <p:cNvPr id="110"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4400" b="0" strike="noStrike" spc="-1">
                <a:solidFill>
                  <a:srgbClr val="000000"/>
                </a:solidFill>
                <a:latin typeface="Calibri Light"/>
                <a:ea typeface="DejaVu Sans"/>
              </a:rPr>
              <a:t>Pemilihan untuk satu kondisi dengan aksi ketika salah (if else)</a:t>
            </a:r>
            <a:endParaRPr lang="en-US" sz="4400" b="0" strike="noStrike" spc="-1">
              <a:latin typeface="Arial"/>
            </a:endParaRPr>
          </a:p>
        </p:txBody>
      </p:sp>
      <p:sp>
        <p:nvSpPr>
          <p:cNvPr id="112"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Format</a:t>
            </a:r>
            <a:endParaRPr lang="en-US" sz="2800" b="0" strike="noStrike" spc="-1">
              <a:latin typeface="Arial"/>
            </a:endParaRPr>
          </a:p>
          <a:p>
            <a:pPr marL="1436760">
              <a:lnSpc>
                <a:spcPct val="90000"/>
              </a:lnSpc>
              <a:spcBef>
                <a:spcPts val="1001"/>
              </a:spcBef>
              <a:tabLst>
                <a:tab pos="0" algn="l"/>
              </a:tabLst>
            </a:pPr>
            <a:r>
              <a:rPr lang="id-ID" sz="2800" b="1" strike="noStrike" spc="-1">
                <a:solidFill>
                  <a:srgbClr val="000000"/>
                </a:solidFill>
                <a:latin typeface="Courier New"/>
                <a:ea typeface="DejaVu Sans"/>
              </a:rPr>
              <a:t>if</a:t>
            </a:r>
            <a:r>
              <a:rPr lang="id-ID" sz="2800" b="0" strike="noStrike" spc="-1">
                <a:solidFill>
                  <a:srgbClr val="000000"/>
                </a:solidFill>
                <a:latin typeface="Courier New"/>
                <a:ea typeface="DejaVu Sans"/>
              </a:rPr>
              <a:t> kondisi </a:t>
            </a:r>
            <a:r>
              <a:rPr lang="id-ID" sz="2800" b="1" strike="noStrike" spc="-1">
                <a:solidFill>
                  <a:srgbClr val="000000"/>
                </a:solidFill>
                <a:latin typeface="Courier New"/>
                <a:ea typeface="DejaVu Sans"/>
              </a:rPr>
              <a:t>then</a:t>
            </a:r>
            <a:endParaRPr lang="en-US" sz="2800" b="0" strike="noStrike" spc="-1">
              <a:latin typeface="Arial"/>
            </a:endParaRPr>
          </a:p>
          <a:p>
            <a:pPr marL="1436760">
              <a:lnSpc>
                <a:spcPct val="90000"/>
              </a:lnSpc>
              <a:spcBef>
                <a:spcPts val="1001"/>
              </a:spcBef>
              <a:tabLst>
                <a:tab pos="0" algn="l"/>
              </a:tabLst>
            </a:pPr>
            <a:r>
              <a:rPr lang="id-ID" sz="2800" b="0" strike="noStrike" spc="-1">
                <a:solidFill>
                  <a:srgbClr val="000000"/>
                </a:solidFill>
                <a:latin typeface="Courier New"/>
                <a:ea typeface="DejaVu Sans"/>
              </a:rPr>
              <a:t>	aksi_1</a:t>
            </a:r>
            <a:endParaRPr lang="en-US" sz="2800" b="0" strike="noStrike" spc="-1">
              <a:latin typeface="Arial"/>
            </a:endParaRPr>
          </a:p>
          <a:p>
            <a:pPr marL="1436760">
              <a:lnSpc>
                <a:spcPct val="90000"/>
              </a:lnSpc>
              <a:spcBef>
                <a:spcPts val="1001"/>
              </a:spcBef>
              <a:tabLst>
                <a:tab pos="0" algn="l"/>
              </a:tabLst>
            </a:pPr>
            <a:r>
              <a:rPr lang="id-ID" sz="2800" b="1" strike="noStrike" spc="-1">
                <a:solidFill>
                  <a:srgbClr val="000000"/>
                </a:solidFill>
                <a:latin typeface="Courier New"/>
                <a:ea typeface="DejaVu Sans"/>
              </a:rPr>
              <a:t>else</a:t>
            </a:r>
            <a:endParaRPr lang="en-US" sz="2800" b="0" strike="noStrike" spc="-1">
              <a:latin typeface="Arial"/>
            </a:endParaRPr>
          </a:p>
          <a:p>
            <a:pPr marL="1436760">
              <a:lnSpc>
                <a:spcPct val="90000"/>
              </a:lnSpc>
              <a:spcBef>
                <a:spcPts val="1001"/>
              </a:spcBef>
              <a:tabLst>
                <a:tab pos="0" algn="l"/>
              </a:tabLst>
            </a:pPr>
            <a:r>
              <a:rPr lang="id-ID" sz="2800" b="0" strike="noStrike" spc="-1">
                <a:solidFill>
                  <a:srgbClr val="000000"/>
                </a:solidFill>
                <a:latin typeface="Courier New"/>
                <a:ea typeface="DejaVu Sans"/>
              </a:rPr>
              <a:t>	aksi_2</a:t>
            </a:r>
            <a:endParaRPr lang="en-US" sz="2800" b="0" strike="noStrike" spc="-1">
              <a:latin typeface="Arial"/>
            </a:endParaRPr>
          </a:p>
          <a:p>
            <a:pPr marL="266760" indent="-266040">
              <a:lnSpc>
                <a:spcPct val="90000"/>
              </a:lnSpc>
              <a:spcBef>
                <a:spcPts val="1001"/>
              </a:spcBef>
              <a:buClr>
                <a:srgbClr val="000000"/>
              </a:buClr>
              <a:buFont typeface="Arial"/>
              <a:buChar char="•"/>
              <a:tabLst>
                <a:tab pos="0" algn="l"/>
              </a:tabLst>
            </a:pPr>
            <a:r>
              <a:rPr lang="id-ID" sz="2800" b="0" strike="noStrike" spc="-1">
                <a:solidFill>
                  <a:srgbClr val="000000"/>
                </a:solidFill>
                <a:latin typeface="Calibri"/>
                <a:ea typeface="DejaVu Sans"/>
              </a:rPr>
              <a:t>Pada struktur pemilihan ini, jika kondisi </a:t>
            </a:r>
            <a:r>
              <a:rPr lang="id-ID" sz="2800" b="0" strike="noStrike" spc="-1">
                <a:solidFill>
                  <a:srgbClr val="00B050"/>
                </a:solidFill>
                <a:latin typeface="Calibri"/>
                <a:ea typeface="DejaVu Sans"/>
              </a:rPr>
              <a:t>BENAR (TRUE)</a:t>
            </a:r>
            <a:r>
              <a:rPr lang="id-ID" sz="2800" b="0" strike="noStrike" spc="-1">
                <a:solidFill>
                  <a:srgbClr val="000000"/>
                </a:solidFill>
                <a:latin typeface="Calibri"/>
                <a:ea typeface="DejaVu Sans"/>
              </a:rPr>
              <a:t>, maka kerjakan aksi1. Jika </a:t>
            </a:r>
            <a:r>
              <a:rPr lang="id-ID" sz="2800" b="0" strike="noStrike" spc="-1">
                <a:solidFill>
                  <a:srgbClr val="FF0000"/>
                </a:solidFill>
                <a:latin typeface="Calibri"/>
                <a:ea typeface="DejaVu Sans"/>
              </a:rPr>
              <a:t>SALAH (FALSE) </a:t>
            </a:r>
            <a:r>
              <a:rPr lang="id-ID" sz="2800" b="0" strike="noStrike" spc="-1">
                <a:solidFill>
                  <a:srgbClr val="000000"/>
                </a:solidFill>
                <a:latin typeface="Calibri"/>
                <a:ea typeface="DejaVu Sans"/>
              </a:rPr>
              <a:t>maka kerjakan aksi2.</a:t>
            </a:r>
            <a:endParaRPr lang="en-US" sz="2800" b="0" strike="noStrike" spc="-1">
              <a:latin typeface="Arial"/>
            </a:endParaRPr>
          </a:p>
          <a:p>
            <a:pPr marL="1436760">
              <a:lnSpc>
                <a:spcPct val="90000"/>
              </a:lnSpc>
              <a:spcBef>
                <a:spcPts val="1001"/>
              </a:spcBef>
              <a:tabLst>
                <a:tab pos="0" algn="l"/>
              </a:tabLst>
            </a:pPr>
            <a:endParaRPr lang="en-US" sz="2800" b="0" strike="noStrike" spc="-1">
              <a:latin typeface="Arial"/>
            </a:endParaRPr>
          </a:p>
        </p:txBody>
      </p:sp>
      <p:sp>
        <p:nvSpPr>
          <p:cNvPr id="113"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
        <p:nvSpPr>
          <p:cNvPr id="114" name="CustomShape 4"/>
          <p:cNvSpPr/>
          <p:nvPr/>
        </p:nvSpPr>
        <p:spPr>
          <a:xfrm>
            <a:off x="2149920" y="2072160"/>
            <a:ext cx="5919120" cy="2022120"/>
          </a:xfrm>
          <a:prstGeom prst="rect">
            <a:avLst/>
          </a:prstGeom>
          <a:noFill/>
          <a:ln>
            <a:solidFill>
              <a:srgbClr val="43729D"/>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d-ID" sz="3600" b="1" strike="noStrike" spc="-1">
                <a:solidFill>
                  <a:srgbClr val="000000"/>
                </a:solidFill>
                <a:latin typeface="Calibri Light"/>
                <a:ea typeface="DejaVu Sans"/>
              </a:rPr>
              <a:t>Flowchart</a:t>
            </a:r>
            <a:r>
              <a:rPr lang="id-ID" sz="3600" b="0" strike="noStrike" spc="-1">
                <a:solidFill>
                  <a:srgbClr val="000000"/>
                </a:solidFill>
                <a:latin typeface="Calibri Light"/>
                <a:ea typeface="DejaVu Sans"/>
              </a:rPr>
              <a:t> Pemilihan untuk satu kondisi dengan aksi ketika salah (</a:t>
            </a:r>
            <a:r>
              <a:rPr lang="id-ID" sz="3600" b="0" i="1" strike="noStrike" spc="-1">
                <a:solidFill>
                  <a:srgbClr val="000000"/>
                </a:solidFill>
                <a:latin typeface="Calibri Light"/>
                <a:ea typeface="DejaVu Sans"/>
              </a:rPr>
              <a:t>if else</a:t>
            </a:r>
            <a:r>
              <a:rPr lang="id-ID" sz="3600" b="0" strike="noStrike" spc="-1">
                <a:solidFill>
                  <a:srgbClr val="000000"/>
                </a:solidFill>
                <a:latin typeface="Calibri Light"/>
                <a:ea typeface="DejaVu Sans"/>
              </a:rPr>
              <a:t>)</a:t>
            </a:r>
            <a:endParaRPr lang="en-US" sz="3600" b="0" strike="noStrike" spc="-1">
              <a:latin typeface="Arial"/>
            </a:endParaRPr>
          </a:p>
        </p:txBody>
      </p:sp>
      <p:sp>
        <p:nvSpPr>
          <p:cNvPr id="116" name="TextShape 2"/>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pic>
        <p:nvPicPr>
          <p:cNvPr id="117" name="Picture 4"/>
          <p:cNvPicPr/>
          <p:nvPr/>
        </p:nvPicPr>
        <p:blipFill>
          <a:blip r:embed="rId2"/>
          <a:stretch/>
        </p:blipFill>
        <p:spPr>
          <a:xfrm>
            <a:off x="4718160" y="1407960"/>
            <a:ext cx="3739680" cy="40219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p:nvPr/>
        </p:nvSpPr>
        <p:spPr>
          <a:xfrm>
            <a:off x="838080" y="720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d-ID" sz="4400" b="0" strike="noStrike" spc="-1">
                <a:solidFill>
                  <a:srgbClr val="000000"/>
                </a:solidFill>
                <a:latin typeface="Calibri Light"/>
                <a:ea typeface="DejaVu Sans"/>
              </a:rPr>
              <a:t>Contoh:</a:t>
            </a:r>
            <a:endParaRPr lang="en-US" sz="4400" b="0" strike="noStrike" spc="-1">
              <a:latin typeface="Arial"/>
            </a:endParaRPr>
          </a:p>
        </p:txBody>
      </p:sp>
      <p:sp>
        <p:nvSpPr>
          <p:cNvPr id="119" name="TextShape 2"/>
          <p:cNvSpPr/>
          <p:nvPr/>
        </p:nvSpPr>
        <p:spPr>
          <a:xfrm>
            <a:off x="838080" y="1600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7000"/>
          </a:bodyPr>
          <a:lstStyle/>
          <a:p>
            <a:pPr marL="228600" indent="-227880">
              <a:lnSpc>
                <a:spcPct val="90000"/>
              </a:lnSpc>
              <a:spcBef>
                <a:spcPts val="1001"/>
              </a:spcBef>
              <a:buClr>
                <a:srgbClr val="000000"/>
              </a:buClr>
              <a:buFont typeface="Arial"/>
              <a:buChar char="•"/>
            </a:pPr>
            <a:r>
              <a:rPr lang="id-ID" sz="2800" b="0" strike="noStrike" spc="-1">
                <a:solidFill>
                  <a:srgbClr val="000000"/>
                </a:solidFill>
                <a:latin typeface="Calibri"/>
                <a:ea typeface="DejaVu Sans"/>
              </a:rPr>
              <a:t>Penentuan padat atau tidak, dengan informasi “padat” atau “tidak padat”</a:t>
            </a:r>
            <a:endParaRPr lang="en-US" sz="2800" b="0" strike="noStrike" spc="-1">
              <a:latin typeface="Arial"/>
            </a:endParaRPr>
          </a:p>
          <a:p>
            <a:pPr marL="631800" indent="-39780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suhu : integer</a:t>
            </a:r>
            <a:endParaRPr lang="en-US" sz="2800" b="0" strike="noStrike" spc="-1">
              <a:latin typeface="Arial"/>
            </a:endParaRPr>
          </a:p>
          <a:p>
            <a:pPr marL="631800" indent="-39780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read suhu</a:t>
            </a:r>
            <a:endParaRPr lang="en-US" sz="2800" b="0" strike="noStrike" spc="-1">
              <a:latin typeface="Arial"/>
            </a:endParaRPr>
          </a:p>
          <a:p>
            <a:pPr marL="631800" indent="-39780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if(suhu &lt;= 0) then</a:t>
            </a:r>
            <a:endParaRPr lang="en-US" sz="2800" b="0" strike="noStrike" spc="-1">
              <a:latin typeface="Arial"/>
            </a:endParaRPr>
          </a:p>
          <a:p>
            <a:pPr marL="631800" indent="-39780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   write “padat”</a:t>
            </a:r>
            <a:endParaRPr lang="en-US" sz="2800" b="0" strike="noStrike" spc="-1">
              <a:latin typeface="Arial"/>
            </a:endParaRPr>
          </a:p>
          <a:p>
            <a:pPr marL="631800" indent="-39780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else</a:t>
            </a:r>
            <a:endParaRPr lang="en-US" sz="2800" b="0" strike="noStrike" spc="-1">
              <a:latin typeface="Arial"/>
            </a:endParaRPr>
          </a:p>
          <a:p>
            <a:pPr marL="631800" indent="-397800">
              <a:lnSpc>
                <a:spcPct val="90000"/>
              </a:lnSpc>
              <a:spcBef>
                <a:spcPts val="1001"/>
              </a:spcBef>
              <a:buClr>
                <a:srgbClr val="000000"/>
              </a:buClr>
              <a:buFont typeface="Calibri Light"/>
              <a:buAutoNum type="arabicPeriod"/>
            </a:pPr>
            <a:r>
              <a:rPr lang="id-ID" sz="2800" b="0" strike="noStrike" spc="-1">
                <a:solidFill>
                  <a:srgbClr val="000000"/>
                </a:solidFill>
                <a:latin typeface="Courier New"/>
                <a:ea typeface="DejaVu Sans"/>
              </a:rPr>
              <a:t>   write “tidak padat”</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a:lnSpc>
                <a:spcPct val="90000"/>
              </a:lnSpc>
              <a:spcBef>
                <a:spcPts val="1001"/>
              </a:spcBef>
              <a:tabLst>
                <a:tab pos="0" algn="l"/>
              </a:tabLst>
            </a:pPr>
            <a:r>
              <a:rPr lang="id-ID" sz="2800" b="0" strike="noStrike" spc="-1">
                <a:solidFill>
                  <a:srgbClr val="000000"/>
                </a:solidFill>
                <a:latin typeface="Calibri"/>
                <a:ea typeface="DejaVu Sans"/>
              </a:rPr>
              <a:t>Jika kita input nilai suhu = 1, maka akan mencetak “tidak padat”, namun jika nilai suhu = 0 atau kurang, maka akan mencetak “padat”</a:t>
            </a:r>
            <a:endParaRPr lang="en-US" sz="2800" b="0" strike="noStrike" spc="-1">
              <a:latin typeface="Arial"/>
            </a:endParaRPr>
          </a:p>
        </p:txBody>
      </p:sp>
      <p:sp>
        <p:nvSpPr>
          <p:cNvPr id="120" name="TextShape 3"/>
          <p:cNvSpPr/>
          <p:nvPr/>
        </p:nvSpPr>
        <p:spPr>
          <a:xfrm>
            <a:off x="4038480" y="6356520"/>
            <a:ext cx="4113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d-ID" sz="1800" b="0" strike="noStrike" spc="-1">
                <a:solidFill>
                  <a:srgbClr val="000000"/>
                </a:solidFill>
                <a:latin typeface="Calibri"/>
                <a:ea typeface="DejaVu Sans"/>
              </a:rPr>
              <a:t>Algoritma dan Pemrograman</a:t>
            </a:r>
            <a:endParaRPr lang="en-US"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1417</TotalTime>
  <Words>1566</Words>
  <Application>Microsoft Office PowerPoint</Application>
  <PresentationFormat>Widescreen</PresentationFormat>
  <Paragraphs>296</Paragraphs>
  <Slides>28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Calibri Light</vt:lpstr>
      <vt:lpstr>Courier New</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Berorientasasi Objek</dc:title>
  <dc:subject/>
  <dc:creator>syamsul mujahidin</dc:creator>
  <dc:description/>
  <cp:lastModifiedBy>Riska Abdullah</cp:lastModifiedBy>
  <cp:revision>222</cp:revision>
  <dcterms:created xsi:type="dcterms:W3CDTF">2019-02-05T13:09:25Z</dcterms:created>
  <dcterms:modified xsi:type="dcterms:W3CDTF">2023-02-26T08:59:10Z</dcterms:modified>
  <dc:language>id-ID</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28</vt:i4>
  </property>
</Properties>
</file>