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d-ID" sz="2000" spc="-1" strike="noStrike">
                <a:latin typeface="Arial"/>
              </a:rPr>
              <a:t>Click to edit the notes format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d-ID" sz="1400" spc="-1" strike="noStrike">
                <a:latin typeface="Times New Roman"/>
              </a:rPr>
              <a:t>&lt;header&gt;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d-ID" sz="1400" spc="-1" strike="noStrike">
                <a:latin typeface="Times New Roman"/>
              </a:rPr>
              <a:t>&lt;date/time&gt;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d-ID" sz="1400" spc="-1" strike="noStrike">
                <a:latin typeface="Times New Roman"/>
              </a:rPr>
              <a:t>&lt;footer&gt;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B0F6314-A54C-4D5E-A065-D01B4BDED956}" type="slidenum">
              <a:rPr b="0" lang="id-ID" sz="1400" spc="-1" strike="noStrike">
                <a:latin typeface="Times New Roman"/>
              </a:rPr>
              <a:t>&lt;number&gt;</a:t>
            </a:fld>
            <a:endParaRPr b="0" lang="id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d-ID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9344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794916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83808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9344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794916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38080" y="720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9344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94916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3808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9344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94916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838080" y="720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9344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94916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83808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9344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94916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38080" y="720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480" cy="12128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10145880" y="6200280"/>
            <a:ext cx="1948320" cy="588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squares"/>
          <p:cNvGrpSpPr/>
          <p:nvPr/>
        </p:nvGrpSpPr>
        <p:grpSpPr>
          <a:xfrm>
            <a:off x="360" y="2053800"/>
            <a:ext cx="627840" cy="523800"/>
            <a:chOff x="360" y="2053800"/>
            <a:chExt cx="627840" cy="523800"/>
          </a:xfrm>
        </p:grpSpPr>
        <p:sp>
          <p:nvSpPr>
            <p:cNvPr id="4" name="Rounded Rectangle 7"/>
            <p:cNvSpPr/>
            <p:nvPr/>
          </p:nvSpPr>
          <p:spPr>
            <a:xfrm>
              <a:off x="406800" y="205380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Rounded Rectangle 8"/>
            <p:cNvSpPr/>
            <p:nvPr/>
          </p:nvSpPr>
          <p:spPr>
            <a:xfrm>
              <a:off x="147960" y="205380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Round Same Side Corner Rectangle 9"/>
            <p:cNvSpPr/>
            <p:nvPr/>
          </p:nvSpPr>
          <p:spPr>
            <a:xfrm rot="5400000">
              <a:off x="-206280" y="226044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squares"/>
          <p:cNvGrpSpPr/>
          <p:nvPr/>
        </p:nvGrpSpPr>
        <p:grpSpPr>
          <a:xfrm>
            <a:off x="11508480" y="2054160"/>
            <a:ext cx="627480" cy="523800"/>
            <a:chOff x="11508480" y="2054160"/>
            <a:chExt cx="627480" cy="523800"/>
          </a:xfrm>
        </p:grpSpPr>
        <p:sp>
          <p:nvSpPr>
            <p:cNvPr id="8" name="Rounded Rectangle 11"/>
            <p:cNvSpPr/>
            <p:nvPr/>
          </p:nvSpPr>
          <p:spPr>
            <a:xfrm rot="10800000">
              <a:off x="11508480" y="205416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Rounded Rectangle 12"/>
            <p:cNvSpPr/>
            <p:nvPr/>
          </p:nvSpPr>
          <p:spPr>
            <a:xfrm rot="10800000">
              <a:off x="11767320" y="205416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Round Same Side Corner Rectangle 13"/>
            <p:cNvSpPr/>
            <p:nvPr/>
          </p:nvSpPr>
          <p:spPr>
            <a:xfrm rot="16200000">
              <a:off x="11818800" y="226080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2"/>
          <p:cNvSpPr>
            <a:spLocks noGrp="1"/>
          </p:cNvSpPr>
          <p:nvPr>
            <p:ph type="sldNum"/>
          </p:nvPr>
        </p:nvSpPr>
        <p:spPr>
          <a:xfrm>
            <a:off x="5156280" y="6448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828D0E5-ED04-4CD6-9FA9-EC60F1CF53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480" cy="12128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6" descr=""/>
          <p:cNvPicPr/>
          <p:nvPr/>
        </p:nvPicPr>
        <p:blipFill>
          <a:blip r:embed="rId3"/>
          <a:stretch/>
        </p:blipFill>
        <p:spPr>
          <a:xfrm>
            <a:off x="10145880" y="6200280"/>
            <a:ext cx="1948320" cy="58896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27;p4"/>
          <p:cNvSpPr/>
          <p:nvPr/>
        </p:nvSpPr>
        <p:spPr>
          <a:xfrm>
            <a:off x="0" y="6727680"/>
            <a:ext cx="12191760" cy="129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942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15440" y="1688400"/>
            <a:ext cx="11360520" cy="440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1DF90A0-561B-4FB7-B45C-2450F2C5888F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480" cy="1212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3"/>
          <a:stretch/>
        </p:blipFill>
        <p:spPr>
          <a:xfrm>
            <a:off x="10145880" y="6200280"/>
            <a:ext cx="1948320" cy="58896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242568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B076DD9-7239-49B0-AB74-E4B9B1ABAA92}" type="datetime1">
              <a:rPr b="0" lang="en-US" sz="1800" spc="-1" strike="noStrike">
                <a:solidFill>
                  <a:srgbClr val="000000"/>
                </a:solidFill>
                <a:latin typeface="Calibri"/>
              </a:rPr>
              <a:t>10/24/2021</a:t>
            </a:fld>
            <a:endParaRPr b="0" lang="id-ID" sz="18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id-ID" sz="2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5156280" y="6448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63B3217-D2FD-4DA2-9794-C56516A7E2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  <p:grpSp>
        <p:nvGrpSpPr>
          <p:cNvPr id="98" name="squares"/>
          <p:cNvGrpSpPr/>
          <p:nvPr/>
        </p:nvGrpSpPr>
        <p:grpSpPr>
          <a:xfrm>
            <a:off x="360" y="407880"/>
            <a:ext cx="627840" cy="523800"/>
            <a:chOff x="360" y="407880"/>
            <a:chExt cx="627840" cy="523800"/>
          </a:xfrm>
        </p:grpSpPr>
        <p:sp>
          <p:nvSpPr>
            <p:cNvPr id="99" name="Rounded Rectangle 7"/>
            <p:cNvSpPr/>
            <p:nvPr/>
          </p:nvSpPr>
          <p:spPr>
            <a:xfrm>
              <a:off x="406800" y="40788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Rounded Rectangle 8"/>
            <p:cNvSpPr/>
            <p:nvPr/>
          </p:nvSpPr>
          <p:spPr>
            <a:xfrm>
              <a:off x="147960" y="40788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Round Same Side Corner Rectangle 9"/>
            <p:cNvSpPr/>
            <p:nvPr/>
          </p:nvSpPr>
          <p:spPr>
            <a:xfrm rot="5400000">
              <a:off x="-206280" y="61452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hyperlink" Target="https://docs.python.org/3/tutorial/errors.html" TargetMode="External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errors.html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hyperlink" Target="https://docs.python.org/3/tutorial/errors.html" TargetMode="External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docs.python.org/3/tutorial/errors.html" TargetMode="External"/><Relationship Id="rId3" Type="http://schemas.openxmlformats.org/officeDocument/2006/relationships/hyperlink" Target="https://docs.python.org/3/library/exceptions.html#bltin-exceptions" TargetMode="External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docs.python.org/3/tutorial/errors.html" TargetMode="External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python.org/3/tutorial/errors.html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49480" y="1582200"/>
            <a:ext cx="11463840" cy="1483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D" sz="6000" spc="-1" strike="noStrike">
                <a:solidFill>
                  <a:srgbClr val="002060"/>
                </a:solidFill>
                <a:latin typeface="Comfortaa"/>
                <a:ea typeface="Comfortaa"/>
              </a:rPr>
              <a:t>Algoritme Pemrograman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3137040" y="4500000"/>
            <a:ext cx="5486040" cy="52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TIM TPB Alpro</a:t>
            </a:r>
            <a:br/>
            <a:endParaRPr b="0" lang="id-ID" sz="36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5017320" y="6361200"/>
            <a:ext cx="205704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CF7D6A7-CC03-4B8D-ABEB-1E63F47998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147" name="Subtitle 1"/>
          <p:cNvSpPr/>
          <p:nvPr/>
        </p:nvSpPr>
        <p:spPr>
          <a:xfrm>
            <a:off x="3137040" y="3066840"/>
            <a:ext cx="54860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2060"/>
                </a:solidFill>
                <a:latin typeface="Comfortaa"/>
                <a:ea typeface="Cambria"/>
              </a:rPr>
              <a:t>#10 – </a:t>
            </a:r>
            <a:r>
              <a:rPr b="1" lang="en-US" sz="3600" spc="-1" strike="noStrike">
                <a:solidFill>
                  <a:srgbClr val="002060"/>
                </a:solidFill>
                <a:latin typeface="Comfortaa"/>
                <a:ea typeface="Cambria"/>
              </a:rPr>
              <a:t>Execption Handling</a:t>
            </a:r>
            <a:endParaRPr b="0" lang="id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Penanganan Eksepsi: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else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Box 2"/>
          <p:cNvSpPr/>
          <p:nvPr/>
        </p:nvSpPr>
        <p:spPr>
          <a:xfrm>
            <a:off x="138960" y="988200"/>
            <a:ext cx="101754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Blok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Else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diekseksui ketika tidak terjadi kesalahan sama sekali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192" name="Picture 1" descr=""/>
          <p:cNvPicPr/>
          <p:nvPr/>
        </p:nvPicPr>
        <p:blipFill>
          <a:blip r:embed="rId1"/>
          <a:stretch/>
        </p:blipFill>
        <p:spPr>
          <a:xfrm>
            <a:off x="309600" y="1709280"/>
            <a:ext cx="7287480" cy="221184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5" descr=""/>
          <p:cNvPicPr/>
          <p:nvPr/>
        </p:nvPicPr>
        <p:blipFill>
          <a:blip r:embed="rId2"/>
          <a:stretch/>
        </p:blipFill>
        <p:spPr>
          <a:xfrm>
            <a:off x="5454360" y="3429000"/>
            <a:ext cx="6427800" cy="25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Pengangkatan Eksepsi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Box 2"/>
          <p:cNvSpPr/>
          <p:nvPr/>
        </p:nvSpPr>
        <p:spPr>
          <a:xfrm>
            <a:off x="138960" y="988200"/>
            <a:ext cx="101754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Pernyataan raise memungkinkan programmer untuk memaksakan eksepsi spesifik terjadi. Sebagai Contoh: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614880" y="2039400"/>
            <a:ext cx="8793000" cy="10170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2"/>
          <a:stretch/>
        </p:blipFill>
        <p:spPr>
          <a:xfrm>
            <a:off x="614880" y="3057840"/>
            <a:ext cx="8793000" cy="376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6" descr=""/>
          <p:cNvPicPr/>
          <p:nvPr/>
        </p:nvPicPr>
        <p:blipFill>
          <a:blip r:embed="rId3"/>
          <a:stretch/>
        </p:blipFill>
        <p:spPr>
          <a:xfrm>
            <a:off x="614880" y="3543120"/>
            <a:ext cx="8793000" cy="215424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9"/>
          <p:cNvSpPr/>
          <p:nvPr/>
        </p:nvSpPr>
        <p:spPr>
          <a:xfrm>
            <a:off x="4760640" y="576324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Pembentukan Aksi </a:t>
            </a:r>
            <a:r>
              <a:rPr b="0" i="1" lang="en-US" sz="3200" spc="-1" strike="noStrike">
                <a:solidFill>
                  <a:srgbClr val="000000"/>
                </a:solidFill>
                <a:latin typeface="Calibri Light"/>
              </a:rPr>
              <a:t>Clean-Up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dengan block </a:t>
            </a:r>
            <a:r>
              <a:rPr b="0" i="1" lang="en-US" sz="3200" spc="-1" strike="noStrike">
                <a:solidFill>
                  <a:srgbClr val="000000"/>
                </a:solidFill>
                <a:latin typeface="Calibri Light"/>
              </a:rPr>
              <a:t>finally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Box 2"/>
          <p:cNvSpPr/>
          <p:nvPr/>
        </p:nvSpPr>
        <p:spPr>
          <a:xfrm>
            <a:off x="138960" y="988200"/>
            <a:ext cx="10175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Blok finally dieksekusi kapanpun tanpa mempedulikan apakah terjadi eksepsi atau tidak. Tujuannya adalah untuk memastikan kode program bersih dan siap untuk dijalankan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204" name="Rectangle 9"/>
          <p:cNvSpPr/>
          <p:nvPr/>
        </p:nvSpPr>
        <p:spPr>
          <a:xfrm>
            <a:off x="4545000" y="427968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205" name="Picture 1" descr=""/>
          <p:cNvPicPr/>
          <p:nvPr/>
        </p:nvPicPr>
        <p:blipFill>
          <a:blip r:embed="rId2"/>
          <a:stretch/>
        </p:blipFill>
        <p:spPr>
          <a:xfrm>
            <a:off x="528840" y="2323080"/>
            <a:ext cx="8739000" cy="1956240"/>
          </a:xfrm>
          <a:prstGeom prst="rect">
            <a:avLst/>
          </a:prstGeom>
          <a:ln w="0">
            <a:noFill/>
          </a:ln>
        </p:spPr>
      </p:pic>
      <p:sp>
        <p:nvSpPr>
          <p:cNvPr id="206" name="TextBox 5"/>
          <p:cNvSpPr/>
          <p:nvPr/>
        </p:nvSpPr>
        <p:spPr>
          <a:xfrm>
            <a:off x="399240" y="4690080"/>
            <a:ext cx="11360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Catatan :</a:t>
            </a:r>
            <a:endParaRPr b="0" lang="id-ID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Jika pernyataan pada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sampai pada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break, continue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atau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maka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finally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akan dieksekusi sebelum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break, continue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atau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dijalankan</a:t>
            </a:r>
            <a:endParaRPr b="0" lang="id-ID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Jika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finally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mengandung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maka,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dari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finally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yang akan dikembalikan, bukan dari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Block </a:t>
            </a:r>
            <a:r>
              <a:rPr b="0" i="1" lang="en-US" sz="3200" spc="-1" strike="noStrike">
                <a:solidFill>
                  <a:srgbClr val="000000"/>
                </a:solidFill>
                <a:latin typeface="Calibri Light"/>
              </a:rPr>
              <a:t>finally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Picture 3" descr=""/>
          <p:cNvPicPr/>
          <p:nvPr/>
        </p:nvPicPr>
        <p:blipFill>
          <a:blip r:embed="rId1"/>
          <a:srcRect l="0" t="0" r="70080" b="0"/>
          <a:stretch/>
        </p:blipFill>
        <p:spPr>
          <a:xfrm>
            <a:off x="376200" y="1106640"/>
            <a:ext cx="3129840" cy="212724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4" descr=""/>
          <p:cNvPicPr/>
          <p:nvPr/>
        </p:nvPicPr>
        <p:blipFill>
          <a:blip r:embed="rId2"/>
          <a:srcRect l="0" t="0" r="32692" b="0"/>
          <a:stretch/>
        </p:blipFill>
        <p:spPr>
          <a:xfrm>
            <a:off x="4583880" y="988200"/>
            <a:ext cx="6701400" cy="5197680"/>
          </a:xfrm>
          <a:prstGeom prst="rect">
            <a:avLst/>
          </a:prstGeom>
          <a:ln w="0">
            <a:noFill/>
          </a:ln>
        </p:spPr>
      </p:pic>
      <p:sp>
        <p:nvSpPr>
          <p:cNvPr id="211" name="Rectangle 10"/>
          <p:cNvSpPr/>
          <p:nvPr/>
        </p:nvSpPr>
        <p:spPr>
          <a:xfrm>
            <a:off x="7037280" y="20052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Be Continue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Thanks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/>
          </p:nvPr>
        </p:nvSpPr>
        <p:spPr>
          <a:xfrm>
            <a:off x="5156280" y="6448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04DDA04C-E76B-40C6-9108-2E6A6B7601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id-ID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Apa yang akan kalian pelajari?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Box 8"/>
          <p:cNvSpPr/>
          <p:nvPr/>
        </p:nvSpPr>
        <p:spPr>
          <a:xfrm>
            <a:off x="733680" y="1769400"/>
            <a:ext cx="9677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50000"/>
              </a:lnSpc>
              <a:buClr>
                <a:srgbClr val="5b9bd5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5b9bd5"/>
                </a:solidFill>
                <a:latin typeface="Consolas"/>
              </a:rPr>
              <a:t>Mengenal lebih jauh pesan kesalahan</a:t>
            </a:r>
            <a:endParaRPr b="0" lang="id-ID" sz="2400" spc="-1" strike="noStrike">
              <a:latin typeface="Arial"/>
            </a:endParaRPr>
          </a:p>
          <a:p>
            <a:pPr marL="380880" indent="-380880">
              <a:lnSpc>
                <a:spcPct val="150000"/>
              </a:lnSpc>
              <a:buClr>
                <a:srgbClr val="5b9bd5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5b9bd5"/>
                </a:solidFill>
                <a:latin typeface="Consolas"/>
              </a:rPr>
              <a:t>Menangani eksepsi, sehingga informasi kesalahan lebih informatif</a:t>
            </a:r>
            <a:endParaRPr b="0" lang="id-ID" sz="2400" spc="-1" strike="noStrike">
              <a:latin typeface="Arial"/>
            </a:endParaRPr>
          </a:p>
          <a:p>
            <a:pPr marL="380880" indent="-380880">
              <a:lnSpc>
                <a:spcPct val="150000"/>
              </a:lnSpc>
              <a:buClr>
                <a:srgbClr val="5b9bd5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5b9bd5"/>
                </a:solidFill>
                <a:latin typeface="Consolas"/>
              </a:rPr>
              <a:t>Mengangkat eksepsi, untuk mencegah program memproses kesalahan lebih lanjut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Pesan Kesalahan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Box 2"/>
          <p:cNvSpPr/>
          <p:nvPr/>
        </p:nvSpPr>
        <p:spPr>
          <a:xfrm>
            <a:off x="138960" y="1229400"/>
            <a:ext cx="7758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Pesan kesalahan ialah informasi yang diberikan oleh interpreter Python kepada pemrogram Ketika kesalahan terjadi saat program berjalan</a:t>
            </a:r>
            <a:r>
              <a:rPr b="0" lang="en-ID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154" name="Picture 6" descr=""/>
          <p:cNvPicPr/>
          <p:nvPr/>
        </p:nvPicPr>
        <p:blipFill>
          <a:blip r:embed="rId1"/>
          <a:stretch/>
        </p:blipFill>
        <p:spPr>
          <a:xfrm>
            <a:off x="641520" y="3340440"/>
            <a:ext cx="7903440" cy="218016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7" descr=""/>
          <p:cNvPicPr/>
          <p:nvPr/>
        </p:nvPicPr>
        <p:blipFill>
          <a:blip r:embed="rId2"/>
          <a:stretch/>
        </p:blipFill>
        <p:spPr>
          <a:xfrm>
            <a:off x="8545320" y="1337040"/>
            <a:ext cx="3319560" cy="12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Pesan Kesalahan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Picture 1" descr=""/>
          <p:cNvPicPr/>
          <p:nvPr/>
        </p:nvPicPr>
        <p:blipFill>
          <a:blip r:embed="rId1"/>
          <a:stretch/>
        </p:blipFill>
        <p:spPr>
          <a:xfrm>
            <a:off x="495720" y="2855520"/>
            <a:ext cx="8734320" cy="29113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495720" y="988200"/>
            <a:ext cx="3506760" cy="16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2960" y="367920"/>
            <a:ext cx="1154556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Jenis Pesan Kesalahan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75;p14"/>
          <p:cNvSpPr/>
          <p:nvPr/>
        </p:nvSpPr>
        <p:spPr>
          <a:xfrm>
            <a:off x="192960" y="1333080"/>
            <a:ext cx="5182200" cy="75456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PT Sans Narrow"/>
                <a:ea typeface="PT Sans Narrow"/>
              </a:rPr>
              <a:t>Kesalahan Sintaksis</a:t>
            </a:r>
            <a:endParaRPr b="0" lang="id-ID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3200" spc="-1" strike="noStrike">
              <a:latin typeface="Arial"/>
            </a:endParaRPr>
          </a:p>
        </p:txBody>
      </p:sp>
      <p:sp>
        <p:nvSpPr>
          <p:cNvPr id="163" name="Google Shape;75;p14"/>
          <p:cNvSpPr/>
          <p:nvPr/>
        </p:nvSpPr>
        <p:spPr>
          <a:xfrm>
            <a:off x="192960" y="3972960"/>
            <a:ext cx="3637080" cy="754560"/>
          </a:xfrm>
          <a:prstGeom prst="rect">
            <a:avLst/>
          </a:prstGeom>
          <a:noFill/>
          <a:ln w="0">
            <a:solidFill>
              <a:srgbClr val="ed7d3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d7d31"/>
                </a:solidFill>
                <a:latin typeface="PT Sans Narrow"/>
                <a:ea typeface="PT Sans Narrow"/>
              </a:rPr>
              <a:t>Kesalahan Eksepsi</a:t>
            </a:r>
            <a:endParaRPr b="0" lang="id-ID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3200" spc="-1" strike="noStrike"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92960" y="2203560"/>
            <a:ext cx="3669840" cy="115524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4266360" y="2088000"/>
            <a:ext cx="5508720" cy="15696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7" descr=""/>
          <p:cNvPicPr/>
          <p:nvPr/>
        </p:nvPicPr>
        <p:blipFill>
          <a:blip r:embed="rId3"/>
          <a:stretch/>
        </p:blipFill>
        <p:spPr>
          <a:xfrm>
            <a:off x="192960" y="4871520"/>
            <a:ext cx="3288960" cy="93960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8" descr=""/>
          <p:cNvPicPr/>
          <p:nvPr/>
        </p:nvPicPr>
        <p:blipFill>
          <a:blip r:embed="rId4"/>
          <a:stretch/>
        </p:blipFill>
        <p:spPr>
          <a:xfrm>
            <a:off x="4266360" y="4059360"/>
            <a:ext cx="5520240" cy="166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Contoh Pesan Kesalahan Eksepsi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841680" y="1731240"/>
            <a:ext cx="10907640" cy="3187800"/>
          </a:xfrm>
          <a:prstGeom prst="rect">
            <a:avLst/>
          </a:prstGeom>
          <a:ln w="0">
            <a:noFill/>
          </a:ln>
        </p:spPr>
      </p:pic>
      <p:sp>
        <p:nvSpPr>
          <p:cNvPr id="171" name="Rectangle 5"/>
          <p:cNvSpPr/>
          <p:nvPr/>
        </p:nvSpPr>
        <p:spPr>
          <a:xfrm>
            <a:off x="6934680" y="491940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172" name="Rectangle 6"/>
          <p:cNvSpPr/>
          <p:nvPr/>
        </p:nvSpPr>
        <p:spPr>
          <a:xfrm>
            <a:off x="823320" y="5662440"/>
            <a:ext cx="9991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ff0000"/>
                </a:solidFill>
                <a:uFillTx/>
                <a:latin typeface="Calibri"/>
                <a:hlinkClick r:id="rId3"/>
              </a:rPr>
              <a:t>https://docs.python.org/3/library/exceptions.html#bltin-exceptions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Penanganan Eksepsi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Box 2"/>
          <p:cNvSpPr/>
          <p:nvPr/>
        </p:nvSpPr>
        <p:spPr>
          <a:xfrm>
            <a:off x="138960" y="1100520"/>
            <a:ext cx="77583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Dua sintaksis dasar untuk menangani eksepsi adalah dengan menggunakan blok </a:t>
            </a:r>
            <a:r>
              <a:rPr b="1" lang="en-US" sz="2400" spc="-1" strike="noStrike">
                <a:solidFill>
                  <a:srgbClr val="ed7d31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dan </a:t>
            </a:r>
            <a:r>
              <a:rPr b="1" lang="en-US" sz="2400" spc="-1" strike="noStrike">
                <a:solidFill>
                  <a:srgbClr val="5b9bd5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176" name="Rectangle 1"/>
          <p:cNvSpPr/>
          <p:nvPr/>
        </p:nvSpPr>
        <p:spPr>
          <a:xfrm>
            <a:off x="138960" y="2166480"/>
            <a:ext cx="7887960" cy="1824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22040" rIns="122040" tIns="60840" bIns="60840"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while True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: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try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: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x = </a:t>
            </a:r>
            <a:r>
              <a:rPr b="0" lang="en-US" sz="1600" spc="-1" strike="noStrike">
                <a:solidFill>
                  <a:srgbClr val="000080"/>
                </a:solidFill>
                <a:latin typeface="Consola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80"/>
                </a:solidFill>
                <a:latin typeface="Consolas"/>
              </a:rPr>
              <a:t>input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1600" spc="-1" strike="noStrike">
                <a:solidFill>
                  <a:srgbClr val="008080"/>
                </a:solidFill>
                <a:latin typeface="Consolas"/>
              </a:rPr>
              <a:t>"Masukkan angka: 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))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80"/>
                </a:solidFill>
                <a:latin typeface="Consolas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(x)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Consolas"/>
              </a:rPr>
              <a:t>except </a:t>
            </a:r>
            <a:r>
              <a:rPr b="0" lang="en-US" sz="1600" spc="-1" strike="noStrike">
                <a:solidFill>
                  <a:srgbClr val="000080"/>
                </a:solidFill>
                <a:latin typeface="Consolas"/>
              </a:rPr>
              <a:t>ValueError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: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80"/>
                </a:solidFill>
                <a:latin typeface="Consolas"/>
              </a:rPr>
              <a:t>print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1600" spc="-1" strike="noStrike">
                <a:solidFill>
                  <a:srgbClr val="008080"/>
                </a:solidFill>
                <a:latin typeface="Consolas"/>
              </a:rPr>
              <a:t>"wadduhh, masukin angka aja ya... jangan yang aneh2"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id-ID" sz="1600" spc="-1" strike="noStrike">
              <a:latin typeface="Arial"/>
            </a:endParaRPr>
          </a:p>
        </p:txBody>
      </p:sp>
      <p:sp>
        <p:nvSpPr>
          <p:cNvPr id="177" name="TextBox 4"/>
          <p:cNvSpPr/>
          <p:nvPr/>
        </p:nvSpPr>
        <p:spPr>
          <a:xfrm>
            <a:off x="8146080" y="288000"/>
            <a:ext cx="3572280" cy="85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akan dieksekusi terlebih dahulu (antara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dan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id-ID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Jika tidak terjadi eksepsi,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akan dilewati dan eksekusi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selesai.</a:t>
            </a:r>
            <a:endParaRPr b="0" lang="id-ID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Jika eksepsi terjadi selama eksuksi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pernyataan berikutnya akan dilewati dan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langsung dieksekusi tergantung dari jenis ekspesi</a:t>
            </a:r>
            <a:endParaRPr b="0" lang="id-ID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Jika tidak ada penanganan yang dapat menangkap eksepsi, maka terjadi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undhandled exception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yang mana eksekusi akan dihentikan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Penanganan Eksepsi, lanjt.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Box 2"/>
          <p:cNvSpPr/>
          <p:nvPr/>
        </p:nvSpPr>
        <p:spPr>
          <a:xfrm>
            <a:off x="138960" y="1100520"/>
            <a:ext cx="7758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Kita dapat memberi lebih dari satu penanganan eksepsi pada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untuk penanganan yang sama yaitu dengan :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181" name="Picture 1" descr=""/>
          <p:cNvPicPr/>
          <p:nvPr/>
        </p:nvPicPr>
        <p:blipFill>
          <a:blip r:embed="rId1"/>
          <a:stretch/>
        </p:blipFill>
        <p:spPr>
          <a:xfrm>
            <a:off x="260280" y="2585520"/>
            <a:ext cx="11117520" cy="637920"/>
          </a:xfrm>
          <a:prstGeom prst="rect">
            <a:avLst/>
          </a:prstGeom>
          <a:ln w="0">
            <a:noFill/>
          </a:ln>
        </p:spPr>
      </p:pic>
      <p:sp>
        <p:nvSpPr>
          <p:cNvPr id="182" name="Rectangle 7"/>
          <p:cNvSpPr/>
          <p:nvPr/>
        </p:nvSpPr>
        <p:spPr>
          <a:xfrm>
            <a:off x="6783840" y="326484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38960" y="233280"/>
            <a:ext cx="11360520" cy="75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Penanganan Eksepsi, lanjt.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Google Shape;76;p14"/>
          <p:cNvSpPr/>
          <p:nvPr/>
        </p:nvSpPr>
        <p:spPr>
          <a:xfrm>
            <a:off x="0" y="-31680"/>
            <a:ext cx="12191760" cy="14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Box 2"/>
          <p:cNvSpPr/>
          <p:nvPr/>
        </p:nvSpPr>
        <p:spPr>
          <a:xfrm>
            <a:off x="138960" y="988200"/>
            <a:ext cx="77583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80880" indent="-38088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SzPct val="13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Kita dapat memberi lebih dari satu penanganan eksepsi pada 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untuk penanganan yang berbeda yaitu dengan :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186" name="Rectangle 7"/>
          <p:cNvSpPr/>
          <p:nvPr/>
        </p:nvSpPr>
        <p:spPr>
          <a:xfrm>
            <a:off x="6228000" y="5503680"/>
            <a:ext cx="594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D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https://docs.python.org/3/tutorial/errors.html</a:t>
            </a:r>
            <a:endParaRPr b="0" lang="id-ID" sz="2400" spc="-1" strike="noStrike"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2"/>
          <a:stretch/>
        </p:blipFill>
        <p:spPr>
          <a:xfrm>
            <a:off x="957960" y="2331720"/>
            <a:ext cx="9979920" cy="3171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4"/>
          <p:cNvSpPr/>
          <p:nvPr/>
        </p:nvSpPr>
        <p:spPr>
          <a:xfrm>
            <a:off x="7328520" y="2917440"/>
            <a:ext cx="34200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Blok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terakhir tidak menggunakan jenis eksepsi sama sekali, yang akan menangkap semua jenis ekspesi yang tersedia di Python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Application>LibreOffice/7.2.1.2$Linux_X86_64 LibreOffice_project/20$Build-2</Application>
  <AppVersion>15.0000</AppVersion>
  <Words>441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2019-02-05T13:09:25Z</dcterms:created>
  <dc:creator>syamsul mujahidin</dc:creator>
  <dc:description/>
  <dc:language>id-ID</dc:language>
  <cp:lastModifiedBy>Riska Abdullah</cp:lastModifiedBy>
  <dcterms:modified xsi:type="dcterms:W3CDTF">2021-10-24T18:28:43Z</dcterms:modified>
  <cp:revision>330</cp:revision>
  <dc:subject/>
  <dc:title>Pemrograman Berorientasasi Objek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