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3.wmf" ContentType="image/x-wmf"/>
  <Override PartName="/ppt/media/image12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7.gif" ContentType="image/gif"/>
  <Override PartName="/ppt/media/image4.png" ContentType="image/png"/>
  <Override PartName="/ppt/media/image8.gif" ContentType="image/gif"/>
  <Override PartName="/ppt/media/image5.png" ContentType="image/png"/>
  <Override PartName="/ppt/media/image9.png" ContentType="image/png"/>
  <Override PartName="/ppt/media/image10.png" ContentType="image/png"/>
  <Override PartName="/ppt/media/image6.png" ContentType="image/png"/>
  <Override PartName="/ppt/media/image11.png" ContentType="image/png"/>
  <Override PartName="/ppt/slides/slide15.xml" ContentType="application/vnd.openxmlformats-officedocument.presentationml.slid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3.xml.rels" ContentType="application/vnd.openxmlformats-package.relationships+xml"/>
  <Override PartName="/ppt/slides/_rels/slide16.xml.rels" ContentType="application/vnd.openxmlformats-package.relationships+xml"/>
  <Override PartName="/ppt/slides/_rels/slide24.xml.rels" ContentType="application/vnd.openxmlformats-package.relationships+xml"/>
  <Override PartName="/ppt/slides/_rels/slide4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25.xml.rels" ContentType="application/vnd.openxmlformats-package.relationships+xml"/>
  <Override PartName="/ppt/slides/_rels/slide5.xml.rels" ContentType="application/vnd.openxmlformats-package.relationships+xml"/>
  <Override PartName="/ppt/slides/_rels/slide18.xml.rels" ContentType="application/vnd.openxmlformats-package.relationships+xml"/>
  <Override PartName="/ppt/slides/_rels/slide26.xml.rels" ContentType="application/vnd.openxmlformats-package.relationships+xml"/>
  <Override PartName="/ppt/slides/_rels/slide6.xml.rels" ContentType="application/vnd.openxmlformats-package.relationships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29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7.xml.rels" ContentType="application/vnd.openxmlformats-package.relationships+xml"/>
  <Override PartName="/ppt/slides/_rels/slide27.xml.rels" ContentType="application/vnd.openxmlformats-package.relationships+xml"/>
  <Override PartName="/ppt/slides/slide25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4080264-4538-4C76-A004-28A293A9666F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7CA4CA8-0347-4E6B-B955-C711745D6DE9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56BFDFC-ED88-4D50-81E4-BFB8C5BAD900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B8D61E1-63FB-499A-A2FC-A06222C295CC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1554C6-AA3C-49E7-B088-88027874064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A38CD6-DABF-4690-80E0-E511E54991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1D3719-FBEA-4CBB-BDF6-3A69ACDFAD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BEB1AD-3012-4190-B5D0-D8F25E3DF0D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9E570B-E667-4DB4-96F1-8109FA6E45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50C678-177F-4147-9D73-65B08ED5BF1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09B162-1762-46AE-BE18-B7F790B888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D0215B8-F2AF-43E2-AD08-0921B0436E32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946A3A-83B0-41E0-B6D2-FF5AE3E30A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F1EC1C-92E2-4539-A57F-75D02DA5B7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9BEA27-0224-4E5C-81D2-0CB7A8940A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391666-495E-41D2-B806-DDF32B4BD10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FB021F-EB64-47AE-90E1-8E222B2A015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F99B61D-FCB9-4616-96AA-35A1484CEC3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D60DFD-AEF3-4AE4-95AA-CD10A22459A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75E45A3-7AF7-40AD-9AFB-819694EC8D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D6FC12C-236C-4B70-A7B4-70A6B8D8ED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72AD2BC-86F6-475E-8D0F-5F6921BED7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FB68EEC-A327-42C5-8005-79664FF8ED58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9C0E1EB-DF9B-4DEF-AAA8-D2F9883C209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F6A6C5-FB3D-45C4-9CC1-27E7A902C8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4D9C7B6-48A2-4CE2-803F-164B757EAD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FEDAB5E-C307-4DB5-B099-CB39CD0FBE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3BC2633-4801-4489-9DBC-2107513071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07761BD-4A12-4019-A4BD-9ABB0261C7B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CA08F39-5E08-403F-B12F-D94C3721550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A0233B7-9BEE-4EC0-95A3-4B6DD603A62C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C4B7A5E-F69A-4DD4-993A-04726F5F9DE4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3485B57-791B-4FCF-B13D-70465140C45F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EC8C089-7D66-49C4-A623-220B323946A3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B7EF854-D657-4C63-A243-5E02954502F4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29CF7C7-FBA0-411E-B20D-E629E3C928EB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0" y="5706000"/>
            <a:ext cx="1536120" cy="1212480"/>
          </a:xfrm>
          <a:prstGeom prst="rect">
            <a:avLst/>
          </a:prstGeom>
          <a:ln w="0"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3"/>
          <a:stretch/>
        </p:blipFill>
        <p:spPr>
          <a:xfrm>
            <a:off x="9354240" y="5884200"/>
            <a:ext cx="2687760" cy="928800"/>
          </a:xfrm>
          <a:prstGeom prst="rect">
            <a:avLst/>
          </a:prstGeom>
          <a:ln w="0">
            <a:noFill/>
          </a:ln>
        </p:spPr>
      </p:pic>
      <p:grpSp>
        <p:nvGrpSpPr>
          <p:cNvPr id="2" name="squares"/>
          <p:cNvGrpSpPr/>
          <p:nvPr/>
        </p:nvGrpSpPr>
        <p:grpSpPr>
          <a:xfrm>
            <a:off x="720" y="2053800"/>
            <a:ext cx="627120" cy="523440"/>
            <a:chOff x="720" y="2053800"/>
            <a:chExt cx="627120" cy="523440"/>
          </a:xfrm>
        </p:grpSpPr>
        <p:sp>
          <p:nvSpPr>
            <p:cNvPr id="3" name="Rounded Rectangle 7"/>
            <p:cNvSpPr/>
            <p:nvPr/>
          </p:nvSpPr>
          <p:spPr>
            <a:xfrm>
              <a:off x="406800" y="2053800"/>
              <a:ext cx="221040" cy="523440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1079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218960">
                <a:lnSpc>
                  <a:spcPct val="100000"/>
                </a:lnSpc>
              </a:pPr>
              <a:endParaRPr b="0" lang="en-US" sz="2400" spc="-1" strike="noStrike">
                <a:solidFill>
                  <a:srgbClr val="ffffff"/>
                </a:solidFill>
                <a:latin typeface="Constantia"/>
              </a:endParaRPr>
            </a:p>
          </p:txBody>
        </p:sp>
        <p:sp>
          <p:nvSpPr>
            <p:cNvPr id="4" name="Rounded Rectangle 8"/>
            <p:cNvSpPr/>
            <p:nvPr/>
          </p:nvSpPr>
          <p:spPr>
            <a:xfrm>
              <a:off x="147960" y="2053800"/>
              <a:ext cx="221040" cy="523440"/>
            </a:xfrm>
            <a:prstGeom prst="roundRect">
              <a:avLst>
                <a:gd name="adj" fmla="val 16667"/>
              </a:avLst>
            </a:prstGeom>
            <a:solidFill>
              <a:srgbClr val="b3b3b3"/>
            </a:solidFill>
            <a:ln w="1079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218960">
                <a:lnSpc>
                  <a:spcPct val="100000"/>
                </a:lnSpc>
              </a:pPr>
              <a:endParaRPr b="0" lang="en-US" sz="2400" spc="-1" strike="noStrike">
                <a:solidFill>
                  <a:srgbClr val="ffffff"/>
                </a:solidFill>
                <a:latin typeface="Constantia"/>
              </a:endParaRPr>
            </a:p>
          </p:txBody>
        </p:sp>
        <p:sp>
          <p:nvSpPr>
            <p:cNvPr id="5" name="Round Same Side Corner Rectangle 9"/>
            <p:cNvSpPr/>
            <p:nvPr/>
          </p:nvSpPr>
          <p:spPr>
            <a:xfrm rot="5400000">
              <a:off x="-205920" y="2260440"/>
              <a:ext cx="523440" cy="110160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717171"/>
            </a:solidFill>
            <a:ln w="1079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218960">
                <a:lnSpc>
                  <a:spcPct val="100000"/>
                </a:lnSpc>
              </a:pPr>
              <a:endParaRPr b="0" lang="en-US" sz="2400" spc="-1" strike="noStrike">
                <a:solidFill>
                  <a:srgbClr val="ffffff"/>
                </a:solidFill>
                <a:latin typeface="Constantia"/>
              </a:endParaRPr>
            </a:p>
          </p:txBody>
        </p:sp>
      </p:grpSp>
      <p:grpSp>
        <p:nvGrpSpPr>
          <p:cNvPr id="6" name="squares"/>
          <p:cNvGrpSpPr/>
          <p:nvPr/>
        </p:nvGrpSpPr>
        <p:grpSpPr>
          <a:xfrm>
            <a:off x="11508840" y="2054520"/>
            <a:ext cx="626760" cy="523440"/>
            <a:chOff x="11508840" y="2054520"/>
            <a:chExt cx="626760" cy="523440"/>
          </a:xfrm>
        </p:grpSpPr>
        <p:sp>
          <p:nvSpPr>
            <p:cNvPr id="7" name="Rounded Rectangle 11"/>
            <p:cNvSpPr/>
            <p:nvPr/>
          </p:nvSpPr>
          <p:spPr>
            <a:xfrm rot="10800000">
              <a:off x="11508840" y="2054520"/>
              <a:ext cx="221040" cy="523440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1079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218960">
                <a:lnSpc>
                  <a:spcPct val="100000"/>
                </a:lnSpc>
              </a:pPr>
              <a:endParaRPr b="0" lang="en-US" sz="2400" spc="-1" strike="noStrike">
                <a:solidFill>
                  <a:srgbClr val="ffffff"/>
                </a:solidFill>
                <a:latin typeface="Constantia"/>
              </a:endParaRPr>
            </a:p>
          </p:txBody>
        </p:sp>
        <p:sp>
          <p:nvSpPr>
            <p:cNvPr id="8" name="Rounded Rectangle 12"/>
            <p:cNvSpPr/>
            <p:nvPr/>
          </p:nvSpPr>
          <p:spPr>
            <a:xfrm rot="10800000">
              <a:off x="11767680" y="2054520"/>
              <a:ext cx="221040" cy="523440"/>
            </a:xfrm>
            <a:prstGeom prst="roundRect">
              <a:avLst>
                <a:gd name="adj" fmla="val 16667"/>
              </a:avLst>
            </a:prstGeom>
            <a:solidFill>
              <a:srgbClr val="b3b3b3"/>
            </a:solidFill>
            <a:ln w="1079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218960">
                <a:lnSpc>
                  <a:spcPct val="100000"/>
                </a:lnSpc>
              </a:pPr>
              <a:endParaRPr b="0" lang="en-US" sz="2400" spc="-1" strike="noStrike">
                <a:solidFill>
                  <a:srgbClr val="ffffff"/>
                </a:solidFill>
                <a:latin typeface="Constantia"/>
              </a:endParaRPr>
            </a:p>
          </p:txBody>
        </p:sp>
        <p:sp>
          <p:nvSpPr>
            <p:cNvPr id="9" name="Round Same Side Corner Rectangle 13"/>
            <p:cNvSpPr/>
            <p:nvPr/>
          </p:nvSpPr>
          <p:spPr>
            <a:xfrm rot="16200000">
              <a:off x="11818800" y="2261160"/>
              <a:ext cx="523440" cy="110160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717171"/>
            </a:solidFill>
            <a:ln w="1079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218960">
                <a:lnSpc>
                  <a:spcPct val="100000"/>
                </a:lnSpc>
              </a:pPr>
              <a:endParaRPr b="0" lang="en-US" sz="2400" spc="-1" strike="noStrike">
                <a:solidFill>
                  <a:srgbClr val="ffffff"/>
                </a:solidFill>
                <a:latin typeface="Constantia"/>
              </a:endParaRPr>
            </a:p>
          </p:txBody>
        </p:sp>
      </p:grp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1"/>
          </p:nvPr>
        </p:nvSpPr>
        <p:spPr>
          <a:xfrm>
            <a:off x="5156280" y="64483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C4A77479-EE6A-4016-9DD4-A7D8F686C29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29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7" descr=""/>
          <p:cNvPicPr/>
          <p:nvPr/>
        </p:nvPicPr>
        <p:blipFill>
          <a:blip r:embed="rId2"/>
          <a:stretch/>
        </p:blipFill>
        <p:spPr>
          <a:xfrm>
            <a:off x="0" y="5706000"/>
            <a:ext cx="1536120" cy="1212480"/>
          </a:xfrm>
          <a:prstGeom prst="rect">
            <a:avLst/>
          </a:prstGeom>
          <a:ln w="0">
            <a:noFill/>
          </a:ln>
        </p:spPr>
      </p:pic>
      <p:pic>
        <p:nvPicPr>
          <p:cNvPr id="50" name="Picture 6" descr=""/>
          <p:cNvPicPr/>
          <p:nvPr/>
        </p:nvPicPr>
        <p:blipFill>
          <a:blip r:embed="rId3"/>
          <a:stretch/>
        </p:blipFill>
        <p:spPr>
          <a:xfrm>
            <a:off x="9354240" y="5884200"/>
            <a:ext cx="2687760" cy="928800"/>
          </a:xfrm>
          <a:prstGeom prst="rect">
            <a:avLst/>
          </a:prstGeom>
          <a:ln w="0">
            <a:noFill/>
          </a:ln>
        </p:spPr>
      </p:pic>
      <p:grpSp>
        <p:nvGrpSpPr>
          <p:cNvPr id="51" name="squares"/>
          <p:cNvGrpSpPr/>
          <p:nvPr/>
        </p:nvGrpSpPr>
        <p:grpSpPr>
          <a:xfrm>
            <a:off x="720" y="2980080"/>
            <a:ext cx="627120" cy="523440"/>
            <a:chOff x="720" y="2980080"/>
            <a:chExt cx="627120" cy="523440"/>
          </a:xfrm>
        </p:grpSpPr>
        <p:sp>
          <p:nvSpPr>
            <p:cNvPr id="52" name="Rounded Rectangle 7"/>
            <p:cNvSpPr/>
            <p:nvPr/>
          </p:nvSpPr>
          <p:spPr>
            <a:xfrm>
              <a:off x="406800" y="2980080"/>
              <a:ext cx="221040" cy="523440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1079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218960">
                <a:lnSpc>
                  <a:spcPct val="100000"/>
                </a:lnSpc>
              </a:pPr>
              <a:endParaRPr b="0" lang="en-US" sz="2400" spc="-1" strike="noStrike">
                <a:solidFill>
                  <a:srgbClr val="ffffff"/>
                </a:solidFill>
                <a:latin typeface="Constantia"/>
              </a:endParaRPr>
            </a:p>
          </p:txBody>
        </p:sp>
        <p:sp>
          <p:nvSpPr>
            <p:cNvPr id="53" name="Rounded Rectangle 8"/>
            <p:cNvSpPr/>
            <p:nvPr/>
          </p:nvSpPr>
          <p:spPr>
            <a:xfrm>
              <a:off x="147960" y="2980080"/>
              <a:ext cx="221040" cy="523440"/>
            </a:xfrm>
            <a:prstGeom prst="roundRect">
              <a:avLst>
                <a:gd name="adj" fmla="val 16667"/>
              </a:avLst>
            </a:prstGeom>
            <a:solidFill>
              <a:srgbClr val="b3b3b3"/>
            </a:solidFill>
            <a:ln w="1079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218960">
                <a:lnSpc>
                  <a:spcPct val="100000"/>
                </a:lnSpc>
              </a:pPr>
              <a:endParaRPr b="0" lang="en-US" sz="2400" spc="-1" strike="noStrike">
                <a:solidFill>
                  <a:srgbClr val="ffffff"/>
                </a:solidFill>
                <a:latin typeface="Constantia"/>
              </a:endParaRPr>
            </a:p>
          </p:txBody>
        </p:sp>
        <p:sp>
          <p:nvSpPr>
            <p:cNvPr id="54" name="Round Same Side Corner Rectangle 9"/>
            <p:cNvSpPr/>
            <p:nvPr/>
          </p:nvSpPr>
          <p:spPr>
            <a:xfrm rot="5400000">
              <a:off x="-205920" y="3186720"/>
              <a:ext cx="523440" cy="110160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717171"/>
            </a:solidFill>
            <a:ln w="1079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218960">
                <a:lnSpc>
                  <a:spcPct val="100000"/>
                </a:lnSpc>
              </a:pPr>
              <a:endParaRPr b="0" lang="en-US" sz="2400" spc="-1" strike="noStrike">
                <a:solidFill>
                  <a:srgbClr val="ffffff"/>
                </a:solidFill>
                <a:latin typeface="Constantia"/>
              </a:endParaRPr>
            </a:p>
          </p:txBody>
        </p:sp>
      </p:grpSp>
      <p:sp>
        <p:nvSpPr>
          <p:cNvPr id="55" name="PlaceHolder 1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ldNum" idx="3"/>
          </p:nvPr>
        </p:nvSpPr>
        <p:spPr>
          <a:xfrm>
            <a:off x="5156280" y="64483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98B53075-0B16-4EEE-9A63-6D74DF0CCDD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dt" idx="4"/>
          </p:nvPr>
        </p:nvSpPr>
        <p:spPr>
          <a:xfrm>
            <a:off x="2425680" y="649296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7" descr=""/>
          <p:cNvPicPr/>
          <p:nvPr/>
        </p:nvPicPr>
        <p:blipFill>
          <a:blip r:embed="rId2"/>
          <a:stretch/>
        </p:blipFill>
        <p:spPr>
          <a:xfrm>
            <a:off x="0" y="5706000"/>
            <a:ext cx="1536120" cy="1212480"/>
          </a:xfrm>
          <a:prstGeom prst="rect">
            <a:avLst/>
          </a:prstGeom>
          <a:ln w="0">
            <a:noFill/>
          </a:ln>
        </p:spPr>
      </p:pic>
      <p:pic>
        <p:nvPicPr>
          <p:cNvPr id="97" name="Picture 6" descr=""/>
          <p:cNvPicPr/>
          <p:nvPr/>
        </p:nvPicPr>
        <p:blipFill>
          <a:blip r:embed="rId3"/>
          <a:stretch/>
        </p:blipFill>
        <p:spPr>
          <a:xfrm>
            <a:off x="9354240" y="5884200"/>
            <a:ext cx="2687760" cy="928800"/>
          </a:xfrm>
          <a:prstGeom prst="rect">
            <a:avLst/>
          </a:prstGeom>
          <a:ln w="0">
            <a:noFill/>
          </a:ln>
        </p:spPr>
      </p:pic>
      <p:grpSp>
        <p:nvGrpSpPr>
          <p:cNvPr id="98" name="squares"/>
          <p:cNvGrpSpPr/>
          <p:nvPr/>
        </p:nvGrpSpPr>
        <p:grpSpPr>
          <a:xfrm>
            <a:off x="720" y="407880"/>
            <a:ext cx="627120" cy="523440"/>
            <a:chOff x="720" y="407880"/>
            <a:chExt cx="627120" cy="523440"/>
          </a:xfrm>
        </p:grpSpPr>
        <p:sp>
          <p:nvSpPr>
            <p:cNvPr id="99" name="Rounded Rectangle 7"/>
            <p:cNvSpPr/>
            <p:nvPr/>
          </p:nvSpPr>
          <p:spPr>
            <a:xfrm>
              <a:off x="406800" y="407880"/>
              <a:ext cx="221040" cy="523440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1079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218960">
                <a:lnSpc>
                  <a:spcPct val="100000"/>
                </a:lnSpc>
              </a:pPr>
              <a:endParaRPr b="0" lang="en-US" sz="2400" spc="-1" strike="noStrike">
                <a:solidFill>
                  <a:srgbClr val="ffffff"/>
                </a:solidFill>
                <a:latin typeface="Constantia"/>
              </a:endParaRPr>
            </a:p>
          </p:txBody>
        </p:sp>
        <p:sp>
          <p:nvSpPr>
            <p:cNvPr id="100" name="Rounded Rectangle 8"/>
            <p:cNvSpPr/>
            <p:nvPr/>
          </p:nvSpPr>
          <p:spPr>
            <a:xfrm>
              <a:off x="147960" y="407880"/>
              <a:ext cx="221040" cy="523440"/>
            </a:xfrm>
            <a:prstGeom prst="roundRect">
              <a:avLst>
                <a:gd name="adj" fmla="val 16667"/>
              </a:avLst>
            </a:prstGeom>
            <a:solidFill>
              <a:srgbClr val="b3b3b3"/>
            </a:solidFill>
            <a:ln w="1079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218960">
                <a:lnSpc>
                  <a:spcPct val="100000"/>
                </a:lnSpc>
              </a:pPr>
              <a:endParaRPr b="0" lang="en-US" sz="2400" spc="-1" strike="noStrike">
                <a:solidFill>
                  <a:srgbClr val="ffffff"/>
                </a:solidFill>
                <a:latin typeface="Constantia"/>
              </a:endParaRPr>
            </a:p>
          </p:txBody>
        </p:sp>
        <p:sp>
          <p:nvSpPr>
            <p:cNvPr id="101" name="Round Same Side Corner Rectangle 9"/>
            <p:cNvSpPr/>
            <p:nvPr/>
          </p:nvSpPr>
          <p:spPr>
            <a:xfrm rot="5400000">
              <a:off x="-205920" y="614520"/>
              <a:ext cx="523440" cy="110160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717171"/>
            </a:solidFill>
            <a:ln w="1079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218960">
                <a:lnSpc>
                  <a:spcPct val="100000"/>
                </a:lnSpc>
              </a:pPr>
              <a:endParaRPr b="0" lang="en-US" sz="2400" spc="-1" strike="noStrike">
                <a:solidFill>
                  <a:srgbClr val="ffffff"/>
                </a:solidFill>
                <a:latin typeface="Constantia"/>
              </a:endParaRPr>
            </a:p>
          </p:txBody>
        </p:sp>
      </p:grpSp>
      <p:sp>
        <p:nvSpPr>
          <p:cNvPr id="102" name="PlaceHolder 1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ldNum" idx="6"/>
          </p:nvPr>
        </p:nvSpPr>
        <p:spPr>
          <a:xfrm>
            <a:off x="5156280" y="64483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8B13BC52-C6F8-427A-918E-89FD4B10C2C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dt" idx="7"/>
          </p:nvPr>
        </p:nvSpPr>
        <p:spPr>
          <a:xfrm>
            <a:off x="2425680" y="649296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gif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gif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249480" y="1582200"/>
            <a:ext cx="11463480" cy="14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5700" spc="-1" strike="noStrike">
                <a:solidFill>
                  <a:schemeClr val="dk1"/>
                </a:solidFill>
                <a:latin typeface="Calibri Light"/>
              </a:rPr>
              <a:t>Algoritme Pemrograman</a:t>
            </a:r>
            <a:endParaRPr b="0" lang="en-US" sz="5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3238560" y="4240080"/>
            <a:ext cx="548568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chemeClr val="dk1"/>
                </a:solidFill>
                <a:latin typeface="Calibri"/>
              </a:rPr>
              <a:t>Pertemuan II</a:t>
            </a:r>
            <a:br>
              <a:rPr sz="3600"/>
            </a:br>
            <a:r>
              <a:rPr b="0" i="1" lang="en-US" sz="25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alibri"/>
              </a:rPr>
              <a:t>Tim TPB Alpro</a:t>
            </a:r>
            <a:br>
              <a:rPr sz="2500"/>
            </a:b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sldNum" idx="8"/>
          </p:nvPr>
        </p:nvSpPr>
        <p:spPr>
          <a:xfrm>
            <a:off x="5017320" y="6361200"/>
            <a:ext cx="2056680" cy="30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2D2D624F-50F8-4D04-9927-68F67144AA0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Kerja Kelompok (10 menit)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838080" y="1096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Buatlah 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algoritme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dalam bentuk 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pseudocode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untuk menghitung konversi suhu dari Celcius menjadi Reamur dan Fahrenheit.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Input: suhu dalam Celcius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Proses: R = 4 / 5 * C dan F = 9/5 * C + 32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Output: suhu dalam Reamur dan Fahrenheit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0" defTabSz="914400">
              <a:lnSpc>
                <a:spcPct val="90000"/>
              </a:lnSpc>
              <a:spcBef>
                <a:spcPts val="499"/>
              </a:spcBef>
              <a:buNone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GET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0" defTabSz="914400">
              <a:lnSpc>
                <a:spcPct val="90000"/>
              </a:lnSpc>
              <a:spcBef>
                <a:spcPts val="499"/>
              </a:spcBef>
              <a:buNone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R = 4 / 5 * 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0" defTabSz="914400">
              <a:lnSpc>
                <a:spcPct val="90000"/>
              </a:lnSpc>
              <a:spcBef>
                <a:spcPts val="499"/>
              </a:spcBef>
              <a:buNone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 = 9/5 * C + 32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0" defTabSz="914400">
              <a:lnSpc>
                <a:spcPct val="90000"/>
              </a:lnSpc>
              <a:spcBef>
                <a:spcPts val="499"/>
              </a:spcBef>
              <a:buNone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DISPLAY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0" defTabSz="914400">
              <a:lnSpc>
                <a:spcPct val="90000"/>
              </a:lnSpc>
              <a:spcBef>
                <a:spcPts val="499"/>
              </a:spcBef>
              <a:buNone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DISPLAY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F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5603760" y="3200400"/>
            <a:ext cx="5826240" cy="349920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D5D3C3-A920-4875-8D79-EA25845DDE4E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Flowchart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Definisi: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Bentuk gambar/diagram yang mempunyai aliran satu atau dua arah secara sekuensial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Kegunaan: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Untuk mendesain program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Untuk merepresentasikan program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Maka, </a:t>
            </a:r>
            <a:r>
              <a:rPr b="0" i="1" lang="en-US" sz="2800" spc="-1" strike="noStrike">
                <a:solidFill>
                  <a:schemeClr val="dk1"/>
                </a:solidFill>
                <a:latin typeface="Calibri"/>
              </a:rPr>
              <a:t>flowchart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harus dapat merepresentasikan komponen-komponen dalam Bahasa pemrograman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Tujuan Pembuatan Flowchart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Sebelum pembuatan program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Mempermudah programmer dalam menentukan alur logika program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Sesudah pembuatan program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Menjelaskan alur program kepada orang lain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Simbol / Lambang (1)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Content Placeholder 3" descr=""/>
          <p:cNvPicPr/>
          <p:nvPr/>
        </p:nvPicPr>
        <p:blipFill>
          <a:blip r:embed="rId1"/>
          <a:stretch/>
        </p:blipFill>
        <p:spPr>
          <a:xfrm>
            <a:off x="2152800" y="1611000"/>
            <a:ext cx="7886160" cy="413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Simbol / Lambang (2)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1" name="Content Placeholder 3" descr=""/>
          <p:cNvPicPr/>
          <p:nvPr/>
        </p:nvPicPr>
        <p:blipFill>
          <a:blip r:embed="rId1"/>
          <a:stretch/>
        </p:blipFill>
        <p:spPr>
          <a:xfrm>
            <a:off x="2152800" y="1584000"/>
            <a:ext cx="7886160" cy="418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Simbol Lambang (3)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3" name="Content Placeholder 3" descr=""/>
          <p:cNvPicPr/>
          <p:nvPr/>
        </p:nvPicPr>
        <p:blipFill>
          <a:blip r:embed="rId1"/>
          <a:stretch/>
        </p:blipFill>
        <p:spPr>
          <a:xfrm>
            <a:off x="2152800" y="1541520"/>
            <a:ext cx="7886160" cy="427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2152800" y="365040"/>
            <a:ext cx="3371040" cy="195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Page Connector</a:t>
            </a:r>
            <a:br>
              <a:rPr sz="4400"/>
            </a:b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(Same Page)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Picture 4" descr="http://www.flowhelp.com/flowchart/same.gif"/>
          <p:cNvPicPr/>
          <p:nvPr/>
        </p:nvPicPr>
        <p:blipFill>
          <a:blip r:embed="rId1"/>
          <a:stretch/>
        </p:blipFill>
        <p:spPr>
          <a:xfrm>
            <a:off x="5740560" y="99720"/>
            <a:ext cx="4787280" cy="666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icture 2" descr="http://www.flowhelp.com/flowchart/off.gif"/>
          <p:cNvPicPr/>
          <p:nvPr/>
        </p:nvPicPr>
        <p:blipFill>
          <a:blip r:embed="rId1"/>
          <a:stretch/>
        </p:blipFill>
        <p:spPr>
          <a:xfrm>
            <a:off x="5312520" y="75240"/>
            <a:ext cx="4834080" cy="6805080"/>
          </a:xfrm>
          <a:prstGeom prst="rect">
            <a:avLst/>
          </a:prstGeom>
          <a:ln w="0">
            <a:noFill/>
          </a:ln>
        </p:spPr>
      </p:pic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790640" y="733320"/>
            <a:ext cx="3174120" cy="104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Page Connector</a:t>
            </a:r>
            <a:br>
              <a:rPr sz="4400"/>
            </a:b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(Off Page)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Simbol / Lambang (4)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Content Placeholder 3" descr=""/>
          <p:cNvPicPr/>
          <p:nvPr/>
        </p:nvPicPr>
        <p:blipFill>
          <a:blip r:embed="rId1"/>
          <a:stretch/>
        </p:blipFill>
        <p:spPr>
          <a:xfrm>
            <a:off x="2292840" y="1501920"/>
            <a:ext cx="7605360" cy="435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Simbol Percabangan (</a:t>
            </a:r>
            <a:r>
              <a:rPr b="0" i="1" lang="en-US" sz="4400" spc="-1" strike="noStrike">
                <a:solidFill>
                  <a:schemeClr val="dk1"/>
                </a:solidFill>
                <a:latin typeface="Calibri Light"/>
              </a:rPr>
              <a:t>Condition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Content Placeholder 3" descr=""/>
          <p:cNvPicPr/>
          <p:nvPr/>
        </p:nvPicPr>
        <p:blipFill>
          <a:blip r:embed="rId1"/>
          <a:stretch/>
        </p:blipFill>
        <p:spPr>
          <a:xfrm>
            <a:off x="2099520" y="1492200"/>
            <a:ext cx="6353640" cy="406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929160" y="2763720"/>
            <a:ext cx="10514880" cy="91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1. </a:t>
            </a:r>
            <a:r>
              <a:rPr b="0" lang="en-US" sz="4300" spc="-1" strike="noStrike">
                <a:solidFill>
                  <a:schemeClr val="dk1"/>
                </a:solidFill>
                <a:latin typeface="Calibri Light"/>
              </a:rPr>
              <a:t>Overview Perkuliahan</a:t>
            </a:r>
            <a:endParaRPr b="0" lang="en-US" sz="4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1057680" y="3967200"/>
            <a:ext cx="6938280" cy="198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515880"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1.1  </a:t>
            </a:r>
            <a:r>
              <a:rPr b="0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Simbol diagram alir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74560"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1.2  </a:t>
            </a:r>
            <a:r>
              <a:rPr b="0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Sintaksis pseudocode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15880"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1.3  </a:t>
            </a:r>
            <a:r>
              <a:rPr b="0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Keluaran program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Content Placeholder 2"/>
          <p:cNvSpPr/>
          <p:nvPr/>
        </p:nvSpPr>
        <p:spPr>
          <a:xfrm>
            <a:off x="5856480" y="3967200"/>
            <a:ext cx="4736160" cy="20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Google Shape;284;p29"/>
          <p:cNvSpPr/>
          <p:nvPr/>
        </p:nvSpPr>
        <p:spPr>
          <a:xfrm>
            <a:off x="6631200" y="4115160"/>
            <a:ext cx="5099400" cy="1657440"/>
          </a:xfrm>
          <a:prstGeom prst="rect">
            <a:avLst/>
          </a:pr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0" name="Google Shape;289;p29"/>
          <p:cNvSpPr/>
          <p:nvPr/>
        </p:nvSpPr>
        <p:spPr>
          <a:xfrm>
            <a:off x="6555600" y="4023720"/>
            <a:ext cx="5016600" cy="1665000"/>
          </a:xfrm>
          <a:prstGeom prst="rect">
            <a:avLst/>
          </a:prstGeom>
          <a:solidFill>
            <a:srgbClr val="e0405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1" name="Google Shape;293;p29"/>
          <p:cNvSpPr/>
          <p:nvPr/>
        </p:nvSpPr>
        <p:spPr>
          <a:xfrm>
            <a:off x="6438240" y="4299120"/>
            <a:ext cx="4417560" cy="12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r" defTabSz="914400">
              <a:lnSpc>
                <a:spcPct val="100000"/>
              </a:lnSpc>
            </a:pPr>
            <a:r>
              <a:rPr b="0" lang="es" sz="1600" spc="-1" strike="noStrike">
                <a:solidFill>
                  <a:schemeClr val="lt1"/>
                </a:solidFill>
                <a:latin typeface="Barlow Semi Condensed"/>
                <a:ea typeface="Barlow Semi Condensed"/>
              </a:rPr>
              <a:t>“</a:t>
            </a:r>
            <a:r>
              <a:rPr b="0" lang="en-US" sz="1600" spc="-1" strike="noStrike">
                <a:solidFill>
                  <a:schemeClr val="lt1"/>
                </a:solidFill>
                <a:latin typeface="Barlow Semi Condensed"/>
                <a:ea typeface="Barlow Semi Condensed"/>
              </a:rPr>
              <a:t>Mahasiswa mampu menggunakan algoritme, diagram alir, dan pseudocode I/O yang melibatkan variabel dan ekspresi dan mengimplementasikannya dengan Python melalui IDE PyCharm Edu</a:t>
            </a:r>
            <a:r>
              <a:rPr b="0" lang="es" sz="1600" spc="-1" strike="noStrike">
                <a:solidFill>
                  <a:schemeClr val="lt1"/>
                </a:solidFill>
                <a:latin typeface="Barlow Semi Condensed"/>
                <a:ea typeface="Barlow Semi Condensed"/>
              </a:rPr>
              <a:t>”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Google Shape;294;p29"/>
          <p:cNvSpPr/>
          <p:nvPr/>
        </p:nvSpPr>
        <p:spPr>
          <a:xfrm flipH="1">
            <a:off x="7649280" y="3861720"/>
            <a:ext cx="3206160" cy="55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f4f2f2"/>
                </a:solidFill>
                <a:latin typeface="Oswald"/>
                <a:ea typeface="Oswald"/>
              </a:rPr>
              <a:t>CPMK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Google Shape;4090;p43"/>
          <p:cNvSpPr/>
          <p:nvPr/>
        </p:nvSpPr>
        <p:spPr>
          <a:xfrm>
            <a:off x="10986840" y="4623480"/>
            <a:ext cx="531720" cy="640440"/>
          </a:xfrm>
          <a:custGeom>
            <a:avLst/>
            <a:gdLst>
              <a:gd name="textAreaLeft" fmla="*/ 0 w 531720"/>
              <a:gd name="textAreaRight" fmla="*/ 532440 w 531720"/>
              <a:gd name="textAreaTop" fmla="*/ 0 h 640440"/>
              <a:gd name="textAreaBottom" fmla="*/ 641160 h 640440"/>
            </a:gdLst>
            <a:ahLst/>
            <a:rect l="textAreaLeft" t="textAreaTop" r="textAreaRight" b="textAreaBottom"/>
            <a:pathLst>
              <a:path w="17058" h="19326">
                <a:moveTo>
                  <a:pt x="15013" y="2021"/>
                </a:moveTo>
                <a:lnTo>
                  <a:pt x="11577" y="5741"/>
                </a:lnTo>
                <a:cubicBezTo>
                  <a:pt x="11378" y="5958"/>
                  <a:pt x="11378" y="6290"/>
                  <a:pt x="11577" y="6507"/>
                </a:cubicBezTo>
                <a:lnTo>
                  <a:pt x="15013" y="10230"/>
                </a:lnTo>
                <a:lnTo>
                  <a:pt x="3195" y="10230"/>
                </a:lnTo>
                <a:lnTo>
                  <a:pt x="3195" y="2021"/>
                </a:lnTo>
                <a:close/>
                <a:moveTo>
                  <a:pt x="1716" y="1133"/>
                </a:moveTo>
                <a:cubicBezTo>
                  <a:pt x="1906" y="1136"/>
                  <a:pt x="2060" y="1290"/>
                  <a:pt x="2063" y="1480"/>
                </a:cubicBezTo>
                <a:lnTo>
                  <a:pt x="2063" y="17846"/>
                </a:lnTo>
                <a:cubicBezTo>
                  <a:pt x="2060" y="18036"/>
                  <a:pt x="1906" y="18190"/>
                  <a:pt x="1716" y="18193"/>
                </a:cubicBezTo>
                <a:lnTo>
                  <a:pt x="1483" y="18193"/>
                </a:lnTo>
                <a:cubicBezTo>
                  <a:pt x="1290" y="18190"/>
                  <a:pt x="1136" y="18036"/>
                  <a:pt x="1133" y="17846"/>
                </a:cubicBezTo>
                <a:lnTo>
                  <a:pt x="1133" y="1480"/>
                </a:lnTo>
                <a:cubicBezTo>
                  <a:pt x="1136" y="1290"/>
                  <a:pt x="1290" y="1136"/>
                  <a:pt x="1483" y="1133"/>
                </a:cubicBezTo>
                <a:close/>
                <a:moveTo>
                  <a:pt x="1483" y="1"/>
                </a:moveTo>
                <a:cubicBezTo>
                  <a:pt x="665" y="1"/>
                  <a:pt x="4" y="665"/>
                  <a:pt x="1" y="1480"/>
                </a:cubicBezTo>
                <a:lnTo>
                  <a:pt x="1" y="17846"/>
                </a:lnTo>
                <a:cubicBezTo>
                  <a:pt x="4" y="18661"/>
                  <a:pt x="665" y="19325"/>
                  <a:pt x="1483" y="19325"/>
                </a:cubicBezTo>
                <a:lnTo>
                  <a:pt x="1716" y="19325"/>
                </a:lnTo>
                <a:cubicBezTo>
                  <a:pt x="2531" y="19325"/>
                  <a:pt x="3195" y="18661"/>
                  <a:pt x="3195" y="17846"/>
                </a:cubicBezTo>
                <a:lnTo>
                  <a:pt x="3195" y="11363"/>
                </a:lnTo>
                <a:lnTo>
                  <a:pt x="16306" y="11363"/>
                </a:lnTo>
                <a:cubicBezTo>
                  <a:pt x="16801" y="11360"/>
                  <a:pt x="17058" y="10774"/>
                  <a:pt x="16722" y="10412"/>
                </a:cubicBezTo>
                <a:lnTo>
                  <a:pt x="12764" y="6124"/>
                </a:lnTo>
                <a:lnTo>
                  <a:pt x="16722" y="1836"/>
                </a:lnTo>
                <a:cubicBezTo>
                  <a:pt x="16873" y="1673"/>
                  <a:pt x="16916" y="1432"/>
                  <a:pt x="16825" y="1226"/>
                </a:cubicBezTo>
                <a:cubicBezTo>
                  <a:pt x="16734" y="1021"/>
                  <a:pt x="16532" y="885"/>
                  <a:pt x="16306" y="885"/>
                </a:cubicBezTo>
                <a:lnTo>
                  <a:pt x="3071" y="885"/>
                </a:lnTo>
                <a:cubicBezTo>
                  <a:pt x="2833" y="348"/>
                  <a:pt x="2302" y="1"/>
                  <a:pt x="1716" y="1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435d74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BFD9CC-6663-4AA7-9764-A28A31F6A400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Simbol Perulangan (</a:t>
            </a:r>
            <a:r>
              <a:rPr b="0" i="1" lang="en-US" sz="4400" spc="-1" strike="noStrike">
                <a:solidFill>
                  <a:schemeClr val="dk1"/>
                </a:solidFill>
                <a:latin typeface="Calibri Light"/>
              </a:rPr>
              <a:t>Loop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Content Placeholder 3" descr=""/>
          <p:cNvPicPr/>
          <p:nvPr/>
        </p:nvPicPr>
        <p:blipFill>
          <a:blip r:embed="rId1"/>
          <a:stretch/>
        </p:blipFill>
        <p:spPr>
          <a:xfrm>
            <a:off x="2201400" y="1501920"/>
            <a:ext cx="7788600" cy="435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Contoh Flowchart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838080" y="952560"/>
            <a:ext cx="10514880" cy="567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 u="sng">
                <a:solidFill>
                  <a:schemeClr val="dk1"/>
                </a:solidFill>
                <a:uFillTx/>
                <a:latin typeface="Calibri"/>
              </a:rPr>
              <a:t>Problem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Menghitung luas persegi panjang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800" spc="-1" strike="noStrike" u="sng">
                <a:solidFill>
                  <a:schemeClr val="dk1"/>
                </a:solidFill>
                <a:uFillTx/>
                <a:latin typeface="Calibri"/>
              </a:rPr>
              <a:t>Algoritma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Masukkan panjang (p)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Masukkan lebar (l)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Hitung luas (L), rumusnya L = p * 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Cetak luas (L)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Pseudocode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READ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READ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L = p * 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PRINT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Flowchart: Terminator 3"/>
          <p:cNvSpPr/>
          <p:nvPr/>
        </p:nvSpPr>
        <p:spPr>
          <a:xfrm>
            <a:off x="8089920" y="731160"/>
            <a:ext cx="1675800" cy="552600"/>
          </a:xfrm>
          <a:prstGeom prst="flowChartTerminator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Mulai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Flowchart: Terminator 4"/>
          <p:cNvSpPr/>
          <p:nvPr/>
        </p:nvSpPr>
        <p:spPr>
          <a:xfrm>
            <a:off x="8089920" y="4977720"/>
            <a:ext cx="1675800" cy="552600"/>
          </a:xfrm>
          <a:prstGeom prst="flowChartTerminator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Selesai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Flowchart: Data 5"/>
          <p:cNvSpPr/>
          <p:nvPr/>
        </p:nvSpPr>
        <p:spPr>
          <a:xfrm>
            <a:off x="7816680" y="1501200"/>
            <a:ext cx="2221920" cy="545400"/>
          </a:xfrm>
          <a:prstGeom prst="flowChartInputOutput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Masukkan 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Flowchart: Data 6"/>
          <p:cNvSpPr/>
          <p:nvPr/>
        </p:nvSpPr>
        <p:spPr>
          <a:xfrm>
            <a:off x="7816680" y="2365200"/>
            <a:ext cx="2221920" cy="545400"/>
          </a:xfrm>
          <a:prstGeom prst="flowChartInputOutput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Masukkan 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Flowchart: Data 7"/>
          <p:cNvSpPr/>
          <p:nvPr/>
        </p:nvSpPr>
        <p:spPr>
          <a:xfrm>
            <a:off x="7816680" y="4109400"/>
            <a:ext cx="2221920" cy="545400"/>
          </a:xfrm>
          <a:prstGeom prst="flowChartInputOutput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Cetak 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Flowchart: Process 8"/>
          <p:cNvSpPr/>
          <p:nvPr/>
        </p:nvSpPr>
        <p:spPr>
          <a:xfrm>
            <a:off x="7953480" y="3142440"/>
            <a:ext cx="1948680" cy="659520"/>
          </a:xfrm>
          <a:prstGeom prst="flowChartProcess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L = p * 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2" name="Straight Arrow Connector 14"/>
          <p:cNvCxnSpPr>
            <a:stCxn id="196" idx="2"/>
            <a:endCxn id="198" idx="0"/>
          </p:cNvCxnSpPr>
          <p:nvPr/>
        </p:nvCxnSpPr>
        <p:spPr>
          <a:xfrm>
            <a:off x="8927640" y="1283760"/>
            <a:ext cx="360" cy="217800"/>
          </a:xfrm>
          <a:prstGeom prst="straightConnector1">
            <a:avLst/>
          </a:prstGeom>
          <a:ln w="0">
            <a:solidFill>
              <a:srgbClr val="5b9bd5"/>
            </a:solidFill>
            <a:tailEnd len="med" type="triangle" w="med"/>
          </a:ln>
        </p:spPr>
      </p:cxnSp>
      <p:cxnSp>
        <p:nvCxnSpPr>
          <p:cNvPr id="203" name="Straight Arrow Connector 16"/>
          <p:cNvCxnSpPr>
            <a:endCxn id="199" idx="0"/>
          </p:cNvCxnSpPr>
          <p:nvPr/>
        </p:nvCxnSpPr>
        <p:spPr>
          <a:xfrm flipH="1">
            <a:off x="8927640" y="2046960"/>
            <a:ext cx="1080" cy="318600"/>
          </a:xfrm>
          <a:prstGeom prst="straightConnector1">
            <a:avLst/>
          </a:prstGeom>
          <a:ln w="0">
            <a:solidFill>
              <a:srgbClr val="5b9bd5"/>
            </a:solidFill>
            <a:tailEnd len="med" type="triangle" w="med"/>
          </a:ln>
        </p:spPr>
      </p:cxnSp>
      <p:cxnSp>
        <p:nvCxnSpPr>
          <p:cNvPr id="204" name="Straight Arrow Connector 18"/>
          <p:cNvCxnSpPr>
            <a:stCxn id="199" idx="2"/>
            <a:endCxn id="201" idx="0"/>
          </p:cNvCxnSpPr>
          <p:nvPr/>
        </p:nvCxnSpPr>
        <p:spPr>
          <a:xfrm>
            <a:off x="8927640" y="2910600"/>
            <a:ext cx="360" cy="232200"/>
          </a:xfrm>
          <a:prstGeom prst="straightConnector1">
            <a:avLst/>
          </a:prstGeom>
          <a:ln w="0">
            <a:solidFill>
              <a:srgbClr val="5b9bd5"/>
            </a:solidFill>
            <a:tailEnd len="med" type="triangle" w="med"/>
          </a:ln>
        </p:spPr>
      </p:cxnSp>
      <p:cxnSp>
        <p:nvCxnSpPr>
          <p:cNvPr id="205" name="Straight Arrow Connector 20"/>
          <p:cNvCxnSpPr>
            <a:stCxn id="201" idx="2"/>
            <a:endCxn id="200" idx="0"/>
          </p:cNvCxnSpPr>
          <p:nvPr/>
        </p:nvCxnSpPr>
        <p:spPr>
          <a:xfrm>
            <a:off x="8927640" y="3801960"/>
            <a:ext cx="360" cy="307800"/>
          </a:xfrm>
          <a:prstGeom prst="straightConnector1">
            <a:avLst/>
          </a:prstGeom>
          <a:ln w="0">
            <a:solidFill>
              <a:srgbClr val="5b9bd5"/>
            </a:solidFill>
            <a:tailEnd len="med" type="triangle" w="med"/>
          </a:ln>
        </p:spPr>
      </p:cxnSp>
      <p:cxnSp>
        <p:nvCxnSpPr>
          <p:cNvPr id="206" name="Straight Arrow Connector 22"/>
          <p:cNvCxnSpPr>
            <a:stCxn id="200" idx="2"/>
            <a:endCxn id="197" idx="0"/>
          </p:cNvCxnSpPr>
          <p:nvPr/>
        </p:nvCxnSpPr>
        <p:spPr>
          <a:xfrm>
            <a:off x="8927640" y="4654800"/>
            <a:ext cx="360" cy="323280"/>
          </a:xfrm>
          <a:prstGeom prst="straightConnector1">
            <a:avLst/>
          </a:prstGeom>
          <a:ln w="0">
            <a:solidFill>
              <a:srgbClr val="5b9bd5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Flowchart: Mencari jalan pulang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8" name="Picture 2" descr="http://www.ipassielts.com/images/main/writing/task1i.png"/>
          <p:cNvPicPr/>
          <p:nvPr/>
        </p:nvPicPr>
        <p:blipFill>
          <a:blip r:embed="rId1"/>
          <a:stretch/>
        </p:blipFill>
        <p:spPr>
          <a:xfrm>
            <a:off x="2626560" y="1407960"/>
            <a:ext cx="5598720" cy="499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 Light"/>
              </a:rPr>
              <a:t>Flowchart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: </a:t>
            </a:r>
            <a:r>
              <a:rPr b="0" lang="en-US" sz="2800" spc="-1" strike="noStrike">
                <a:solidFill>
                  <a:schemeClr val="dk1"/>
                </a:solidFill>
                <a:latin typeface="Calibri Light"/>
              </a:rPr>
              <a:t>Mencari bilangan ganjil antara 1 - 100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0" name="Picture 7" descr=""/>
          <p:cNvPicPr/>
          <p:nvPr/>
        </p:nvPicPr>
        <p:blipFill>
          <a:blip r:embed="rId1"/>
          <a:stretch/>
        </p:blipFill>
        <p:spPr>
          <a:xfrm>
            <a:off x="4724640" y="1022400"/>
            <a:ext cx="2742480" cy="5714640"/>
          </a:xfrm>
          <a:prstGeom prst="rect">
            <a:avLst/>
          </a:prstGeom>
          <a:ln w="0">
            <a:noFill/>
          </a:ln>
        </p:spPr>
      </p:pic>
      <p:sp>
        <p:nvSpPr>
          <p:cNvPr id="211" name=""/>
          <p:cNvSpPr/>
          <p:nvPr/>
        </p:nvSpPr>
        <p:spPr>
          <a:xfrm>
            <a:off x="7000200" y="4270320"/>
            <a:ext cx="1000800" cy="11430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"/>
          <p:cNvSpPr/>
          <p:nvPr/>
        </p:nvSpPr>
        <p:spPr>
          <a:xfrm flipH="1" flipV="1">
            <a:off x="6361560" y="4257360"/>
            <a:ext cx="881640" cy="216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2200" bIns="-522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"/>
          <p:cNvSpPr txBox="1"/>
          <p:nvPr/>
        </p:nvSpPr>
        <p:spPr>
          <a:xfrm>
            <a:off x="8229600" y="1828800"/>
            <a:ext cx="3429000" cy="388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INIT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i = 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IF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(i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mod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2) == 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DISPLAY 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 = i + 1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WHILE (i &gt; 100)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"/>
          <p:cNvSpPr txBox="1"/>
          <p:nvPr/>
        </p:nvSpPr>
        <p:spPr>
          <a:xfrm>
            <a:off x="1143000" y="1828800"/>
            <a:ext cx="2971800" cy="320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 = 1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FOR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 &lt; 100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IF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(i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mod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2) == 1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DISPLAY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i 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 = i + 1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Flowchart: Kelipatan Bilangan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Content Placeholder 3" descr=""/>
          <p:cNvPicPr/>
          <p:nvPr/>
        </p:nvPicPr>
        <p:blipFill>
          <a:blip r:embed="rId1"/>
          <a:stretch/>
        </p:blipFill>
        <p:spPr>
          <a:xfrm>
            <a:off x="3662280" y="999000"/>
            <a:ext cx="4867200" cy="5858640"/>
          </a:xfrm>
          <a:prstGeom prst="rect">
            <a:avLst/>
          </a:prstGeom>
          <a:ln w="0">
            <a:noFill/>
          </a:ln>
        </p:spPr>
      </p:pic>
      <p:sp>
        <p:nvSpPr>
          <p:cNvPr id="217" name=""/>
          <p:cNvSpPr txBox="1"/>
          <p:nvPr/>
        </p:nvSpPr>
        <p:spPr>
          <a:xfrm>
            <a:off x="5342400" y="4464000"/>
            <a:ext cx="9144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false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"/>
          <p:cNvSpPr txBox="1"/>
          <p:nvPr/>
        </p:nvSpPr>
        <p:spPr>
          <a:xfrm>
            <a:off x="6674400" y="5076360"/>
            <a:ext cx="9144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true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Flowchart untuk mencari bilangan terbesar antara A, B, dan C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0" name="Content Placeholder 3" descr=""/>
          <p:cNvPicPr/>
          <p:nvPr/>
        </p:nvPicPr>
        <p:blipFill>
          <a:blip r:embed="rId1"/>
          <a:stretch/>
        </p:blipFill>
        <p:spPr>
          <a:xfrm>
            <a:off x="2152800" y="1248480"/>
            <a:ext cx="7886160" cy="518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Flowchart untuk menghitung N factorial (N!)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2" name="Content Placeholder 3" descr=""/>
          <p:cNvPicPr/>
          <p:nvPr/>
        </p:nvPicPr>
        <p:blipFill>
          <a:blip r:embed="rId1"/>
          <a:stretch/>
        </p:blipFill>
        <p:spPr>
          <a:xfrm>
            <a:off x="4124160" y="1171440"/>
            <a:ext cx="3663360" cy="542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Soal-soal Latihan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874080" y="1600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Buatlah 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algoritma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untuk mencari sisi miring dari suatu segitiga siku-siku, jika diketahui panjang sisi yang membentuk sudut siku-siku.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Input: a dan b, yaitu panjang sisi pembentuk sudut siku-siku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Proses: c = akar(a^2 + b^2)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0" defTabSz="914400">
              <a:lnSpc>
                <a:spcPct val="90000"/>
              </a:lnSpc>
              <a:spcBef>
                <a:spcPts val="499"/>
              </a:spcBef>
              <a:buNone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READ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READ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 = akar(a^2 + b^2)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PRINT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"/>
          <p:cNvSpPr/>
          <p:nvPr/>
        </p:nvSpPr>
        <p:spPr>
          <a:xfrm>
            <a:off x="6269400" y="2971800"/>
            <a:ext cx="1371600" cy="457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START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"/>
          <p:cNvSpPr/>
          <p:nvPr/>
        </p:nvSpPr>
        <p:spPr>
          <a:xfrm>
            <a:off x="5812200" y="3657600"/>
            <a:ext cx="2286000" cy="457200"/>
          </a:xfrm>
          <a:prstGeom prst="parallelogram">
            <a:avLst>
              <a:gd name="adj" fmla="val 1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READ(a, b)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"/>
          <p:cNvSpPr/>
          <p:nvPr/>
        </p:nvSpPr>
        <p:spPr>
          <a:xfrm>
            <a:off x="5583600" y="4343400"/>
            <a:ext cx="27432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 = akar(a^2 + b^2)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"/>
          <p:cNvSpPr/>
          <p:nvPr/>
        </p:nvSpPr>
        <p:spPr>
          <a:xfrm>
            <a:off x="5926680" y="5029200"/>
            <a:ext cx="2057400" cy="457200"/>
          </a:xfrm>
          <a:prstGeom prst="parallelogram">
            <a:avLst>
              <a:gd name="adj" fmla="val 1125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PRINT 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"/>
          <p:cNvSpPr/>
          <p:nvPr/>
        </p:nvSpPr>
        <p:spPr>
          <a:xfrm>
            <a:off x="6269400" y="5727600"/>
            <a:ext cx="1371600" cy="457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FINISH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0" name=""/>
          <p:cNvCxnSpPr>
            <a:stCxn id="225" idx="4"/>
            <a:endCxn id="226" idx="1"/>
          </p:cNvCxnSpPr>
          <p:nvPr/>
        </p:nvCxnSpPr>
        <p:spPr>
          <a:xfrm>
            <a:off x="6955200" y="3429000"/>
            <a:ext cx="360" cy="2289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231" name=""/>
          <p:cNvCxnSpPr>
            <a:stCxn id="226" idx="4"/>
            <a:endCxn id="227" idx="0"/>
          </p:cNvCxnSpPr>
          <p:nvPr/>
        </p:nvCxnSpPr>
        <p:spPr>
          <a:xfrm>
            <a:off x="6955200" y="4114800"/>
            <a:ext cx="360" cy="2289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232" name=""/>
          <p:cNvCxnSpPr>
            <a:stCxn id="227" idx="2"/>
            <a:endCxn id="228" idx="1"/>
          </p:cNvCxnSpPr>
          <p:nvPr/>
        </p:nvCxnSpPr>
        <p:spPr>
          <a:xfrm>
            <a:off x="6955200" y="4800600"/>
            <a:ext cx="360" cy="2289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233" name=""/>
          <p:cNvCxnSpPr>
            <a:stCxn id="228" idx="4"/>
            <a:endCxn id="229" idx="0"/>
          </p:cNvCxnSpPr>
          <p:nvPr/>
        </p:nvCxnSpPr>
        <p:spPr>
          <a:xfrm>
            <a:off x="6955200" y="5486400"/>
            <a:ext cx="360" cy="2415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Soal-soal Latihan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647712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8888"/>
          </a:bodyPr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 startAt="3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Buat 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algoritma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untuk menentukan suatu bilangan genap atau ganjil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Input: suatu bilangan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Output: genap/ ganjil / nol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0" defTabSz="914400">
              <a:lnSpc>
                <a:spcPct val="90000"/>
              </a:lnSpc>
              <a:spcBef>
                <a:spcPts val="499"/>
              </a:spcBef>
              <a:buNone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INPUT 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0" defTabSz="914400">
              <a:lnSpc>
                <a:spcPct val="90000"/>
              </a:lnSpc>
              <a:spcBef>
                <a:spcPts val="499"/>
              </a:spcBef>
              <a:buNone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IF (x mod 2) == 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0" defTabSz="914400">
              <a:lnSpc>
                <a:spcPct val="90000"/>
              </a:lnSpc>
              <a:spcBef>
                <a:spcPts val="499"/>
              </a:spcBef>
              <a:buNone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PRINT “GENAP”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0" defTabSz="914400">
              <a:lnSpc>
                <a:spcPct val="90000"/>
              </a:lnSpc>
              <a:spcBef>
                <a:spcPts val="499"/>
              </a:spcBef>
              <a:buNone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ELSE IF x == 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0" defTabSz="914400">
              <a:lnSpc>
                <a:spcPct val="90000"/>
              </a:lnSpc>
              <a:spcBef>
                <a:spcPts val="499"/>
              </a:spcBef>
              <a:buNone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PRINT “NOL”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0" defTabSz="914400">
              <a:lnSpc>
                <a:spcPct val="90000"/>
              </a:lnSpc>
              <a:spcBef>
                <a:spcPts val="499"/>
              </a:spcBef>
              <a:buNone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ELSE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0" defTabSz="914400">
              <a:lnSpc>
                <a:spcPct val="90000"/>
              </a:lnSpc>
              <a:spcBef>
                <a:spcPts val="499"/>
              </a:spcBef>
              <a:buNone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PRINT “GANJIL”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"/>
          <p:cNvSpPr/>
          <p:nvPr/>
        </p:nvSpPr>
        <p:spPr>
          <a:xfrm>
            <a:off x="8075880" y="282600"/>
            <a:ext cx="2057400" cy="457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START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8075880" y="968400"/>
            <a:ext cx="2057400" cy="457200"/>
          </a:xfrm>
          <a:prstGeom prst="parallelogram">
            <a:avLst>
              <a:gd name="adj" fmla="val 1125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INPUT 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"/>
          <p:cNvSpPr/>
          <p:nvPr/>
        </p:nvSpPr>
        <p:spPr>
          <a:xfrm>
            <a:off x="7504200" y="1654200"/>
            <a:ext cx="3200400" cy="914400"/>
          </a:xfrm>
          <a:prstGeom prst="diamond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x mod 2 == 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"/>
          <p:cNvSpPr/>
          <p:nvPr/>
        </p:nvSpPr>
        <p:spPr>
          <a:xfrm>
            <a:off x="10837800" y="1942200"/>
            <a:ext cx="3200400" cy="457200"/>
          </a:xfrm>
          <a:prstGeom prst="parallelogram">
            <a:avLst>
              <a:gd name="adj" fmla="val 17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PRINT “GENAP”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"/>
          <p:cNvSpPr/>
          <p:nvPr/>
        </p:nvSpPr>
        <p:spPr>
          <a:xfrm>
            <a:off x="7504200" y="2840400"/>
            <a:ext cx="3200400" cy="914400"/>
          </a:xfrm>
          <a:prstGeom prst="diamond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x == 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"/>
          <p:cNvSpPr/>
          <p:nvPr/>
        </p:nvSpPr>
        <p:spPr>
          <a:xfrm>
            <a:off x="4329000" y="3069000"/>
            <a:ext cx="3200400" cy="457200"/>
          </a:xfrm>
          <a:prstGeom prst="parallelogram">
            <a:avLst>
              <a:gd name="adj" fmla="val 17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PRINT “NOL”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"/>
          <p:cNvSpPr/>
          <p:nvPr/>
        </p:nvSpPr>
        <p:spPr>
          <a:xfrm>
            <a:off x="7504200" y="4212000"/>
            <a:ext cx="3200400" cy="457200"/>
          </a:xfrm>
          <a:prstGeom prst="parallelogram">
            <a:avLst>
              <a:gd name="adj" fmla="val 17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PRINT “GANJIL”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3" name=""/>
          <p:cNvCxnSpPr>
            <a:stCxn id="236" idx="4"/>
            <a:endCxn id="237" idx="1"/>
          </p:cNvCxnSpPr>
          <p:nvPr/>
        </p:nvCxnSpPr>
        <p:spPr>
          <a:xfrm>
            <a:off x="9104400" y="739800"/>
            <a:ext cx="360" cy="2289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244" name=""/>
          <p:cNvCxnSpPr>
            <a:stCxn id="238" idx="2"/>
            <a:endCxn id="240" idx="0"/>
          </p:cNvCxnSpPr>
          <p:nvPr/>
        </p:nvCxnSpPr>
        <p:spPr>
          <a:xfrm>
            <a:off x="9104400" y="2568600"/>
            <a:ext cx="360" cy="2721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245" name=""/>
          <p:cNvCxnSpPr>
            <a:stCxn id="237" idx="4"/>
            <a:endCxn id="238" idx="0"/>
          </p:cNvCxnSpPr>
          <p:nvPr/>
        </p:nvCxnSpPr>
        <p:spPr>
          <a:xfrm>
            <a:off x="9104400" y="1425600"/>
            <a:ext cx="360" cy="2289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246" name=""/>
          <p:cNvSpPr/>
          <p:nvPr/>
        </p:nvSpPr>
        <p:spPr>
          <a:xfrm>
            <a:off x="8215200" y="5355000"/>
            <a:ext cx="2057400" cy="457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FINISH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7" name=""/>
          <p:cNvCxnSpPr>
            <a:stCxn id="240" idx="2"/>
            <a:endCxn id="242" idx="1"/>
          </p:cNvCxnSpPr>
          <p:nvPr/>
        </p:nvCxnSpPr>
        <p:spPr>
          <a:xfrm>
            <a:off x="9104400" y="3754800"/>
            <a:ext cx="360" cy="4575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248" name=""/>
          <p:cNvCxnSpPr>
            <a:stCxn id="242" idx="4"/>
            <a:endCxn id="246" idx="0"/>
          </p:cNvCxnSpPr>
          <p:nvPr/>
        </p:nvCxnSpPr>
        <p:spPr>
          <a:xfrm>
            <a:off x="9104400" y="4669200"/>
            <a:ext cx="139680" cy="6861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249" name=""/>
          <p:cNvCxnSpPr>
            <a:stCxn id="238" idx="3"/>
            <a:endCxn id="239" idx="5"/>
          </p:cNvCxnSpPr>
          <p:nvPr/>
        </p:nvCxnSpPr>
        <p:spPr>
          <a:xfrm>
            <a:off x="10704600" y="2111400"/>
            <a:ext cx="533520" cy="597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250" name=""/>
          <p:cNvCxnSpPr>
            <a:stCxn id="239" idx="4"/>
            <a:endCxn id="248" idx="0"/>
          </p:cNvCxnSpPr>
          <p:nvPr/>
        </p:nvCxnSpPr>
        <p:spPr>
          <a:xfrm rot="5400000">
            <a:off x="9499320" y="2073600"/>
            <a:ext cx="2612880" cy="3264480"/>
          </a:xfrm>
          <a:prstGeom prst="bentConnector3">
            <a:avLst>
              <a:gd name="adj1" fmla="val 19636"/>
            </a:avLst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251" name=""/>
          <p:cNvCxnSpPr>
            <a:stCxn id="241" idx="3"/>
            <a:endCxn id="241" idx="2"/>
          </p:cNvCxnSpPr>
          <p:nvPr/>
        </p:nvCxnSpPr>
        <p:spPr>
          <a:xfrm flipH="1">
            <a:off x="7129440" y="3297600"/>
            <a:ext cx="400320" cy="3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252" name=""/>
          <p:cNvCxnSpPr>
            <a:stCxn id="241" idx="4"/>
            <a:endCxn id="248" idx="0"/>
          </p:cNvCxnSpPr>
          <p:nvPr/>
        </p:nvCxnSpPr>
        <p:spPr>
          <a:xfrm flipH="1" rot="16200000">
            <a:off x="6808680" y="2646360"/>
            <a:ext cx="1486080" cy="3245040"/>
          </a:xfrm>
          <a:prstGeom prst="bentConnector3">
            <a:avLst>
              <a:gd name="adj1" fmla="val 85776"/>
            </a:avLst>
          </a:prstGeom>
          <a:ln w="0">
            <a:solidFill>
              <a:srgbClr val="3465a4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Soal-soal Latihan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8333" lnSpcReduction="10000"/>
          </a:bodyPr>
          <a:p>
            <a:pPr marL="514440"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 startAt="4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Buat 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algoritma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untuk menghitung akar-akar persamaan kuadrat dengan rumus: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D = b</a:t>
            </a:r>
            <a:r>
              <a:rPr b="1" lang="en-US" sz="2800" spc="-1" strike="noStrike" baseline="30000">
                <a:solidFill>
                  <a:schemeClr val="dk1"/>
                </a:solidFill>
                <a:latin typeface="Calibri"/>
              </a:rPr>
              <a:t>2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 – 4 * a * c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Jika D &lt; 0 maka didapat akar imajiner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Jika D = 0 maka x</a:t>
            </a:r>
            <a:r>
              <a:rPr b="0" lang="en-US" sz="2400" spc="-1" strike="noStrike" baseline="-25000">
                <a:solidFill>
                  <a:schemeClr val="dk1"/>
                </a:solidFill>
                <a:latin typeface="Calibri"/>
              </a:rPr>
              <a:t>1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= x</a:t>
            </a:r>
            <a:r>
              <a:rPr b="0" lang="en-US" sz="2400" spc="-1" strike="noStrike" baseline="-25000">
                <a:solidFill>
                  <a:schemeClr val="dk1"/>
                </a:solidFill>
                <a:latin typeface="Calibri"/>
              </a:rPr>
              <a:t>2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yang didapat dari D = -b / (2 * a)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Jika D &gt; 0 maka ada dua akar  dan riil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14440" indent="0" defTabSz="9144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5.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Buat 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Algoritma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mencari 10 bilangan genap pertama dan jumlah totalnya!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0" defTabSz="91440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6. Buat 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flowchart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dari soal nomer 4 dan 5 di atas!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Pseudocode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838080" y="12531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Kode atau tanda yang menyerupai (</a:t>
            </a:r>
            <a:r>
              <a:rPr b="0" i="1" lang="en-US" sz="2800" spc="-1" strike="noStrike">
                <a:solidFill>
                  <a:schemeClr val="dk1"/>
                </a:solidFill>
                <a:latin typeface="Calibri"/>
              </a:rPr>
              <a:t>pseudo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) program atau merupakan penjelasan cara menyelesaikan suatu masalah.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800" spc="-1" strike="noStrike">
                <a:solidFill>
                  <a:schemeClr val="dk1"/>
                </a:solidFill>
                <a:latin typeface="Calibri"/>
              </a:rPr>
              <a:t>Pseudo code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sering digunakan oleh manusia untuk menuliskan algoritma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Digunakan dengan Bahasa manusia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Contoh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5000" lnSpcReduction="1000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chemeClr val="dk1"/>
                </a:solidFill>
                <a:uFillTx/>
                <a:latin typeface="Calibri"/>
              </a:rPr>
              <a:t>Problem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Mencari bilangan terbesar dari dua bilangan yang dimasukkan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Solusi 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Algoritma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Masukkan bilangan pertama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Masukkan bilangan kedua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Jika bilangan pertama lebih besar daripada bilangan kedua maka bilangan pertama adalah bilangan terbesar, jika tidak bilangan kedua adalah bilangan terbesar.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Tampilkan bilangan terbesar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Solusi 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Pseudocode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Input 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Input 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If a &gt; b then terbesar = a, else terbesar = 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Print terbesar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Algoritma vs Pseudocode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59" name="Content Placeholder 3"/>
          <p:cNvGraphicFramePr/>
          <p:nvPr/>
        </p:nvGraphicFramePr>
        <p:xfrm>
          <a:off x="1727280" y="1501920"/>
          <a:ext cx="8716680" cy="4646880"/>
        </p:xfrm>
        <a:graphic>
          <a:graphicData uri="http://schemas.openxmlformats.org/drawingml/2006/table">
            <a:tbl>
              <a:tblPr/>
              <a:tblGrid>
                <a:gridCol w="4358520"/>
                <a:gridCol w="4358520"/>
              </a:tblGrid>
              <a:tr h="67428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Algoritma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Pseudocode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122976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 adalah nilai A lama ditambah dengan 5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 </a:t>
                      </a:r>
                      <a:r>
                        <a:rPr b="0" lang="en-US" sz="2800" spc="-1" strike="noStrike">
                          <a:solidFill>
                            <a:schemeClr val="dk1"/>
                          </a:solidFill>
                          <a:latin typeface="Wingdings"/>
                        </a:rPr>
                        <a:t></a:t>
                      </a:r>
                      <a:r>
                        <a:rPr b="0" lang="en-US" sz="2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 A + 5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122976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Cetak nilai A bila lebih besar dari 10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IF A &gt; 10 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    </a:t>
                      </a:r>
                      <a:r>
                        <a:rPr b="0" lang="en-US" sz="2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THEN PRINT A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122976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Dari dua bilangan A dan B, cetak bilangan terbesar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IF A &gt; B 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     </a:t>
                      </a:r>
                      <a:r>
                        <a:rPr b="0" lang="en-US" sz="2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THEN PRINT A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2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ELSE 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     </a:t>
                      </a:r>
                      <a:r>
                        <a:rPr b="0" lang="en-US" sz="2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PRINT B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Pseudocode mengikuti aturan berikut: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Komputer dapat menerima informasi (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input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Komputer dapat mengeluarkan informasi (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output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Komputer dapat melakukan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operasi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aritmetika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(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proses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Komputer dapat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memberikan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nilai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pada sebuah variabel atau memori (proses)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Komputer dapat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membandingkan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dua variabel dan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memilih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satu dari dua tindakan alternative (proses)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Komputer dapat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mengulang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sekumpulan tindakan (proses)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Pseudocode Standar / Umum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Menerima input: 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READ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, 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GET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Menampilkan output: 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DISPLAY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, 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PRINT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, 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WRITE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, 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SHOW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Aritmatika: +, -, *, /, %, div, sub, mul, add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Pemberian nilai: </a:t>
            </a:r>
            <a:r>
              <a:rPr b="0" lang="en-US" sz="2800" spc="-1" strike="noStrike">
                <a:solidFill>
                  <a:schemeClr val="dk1"/>
                </a:solidFill>
                <a:latin typeface="Wingdings"/>
              </a:rPr>
              <a:t>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Inisialisasi: 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INIT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, 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SET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Memilih: 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IF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… 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THEN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… 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ELSE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…, 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CASE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…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Perulangan: 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FOR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, 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WHILE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Jelaskan output dari (1)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7777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READ x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READ 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READ z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IF (x = y)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PRINT x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ELSE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IF(y &lt; z)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  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PRINT 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ELSE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  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PRINT z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TextBox 4"/>
          <p:cNvSpPr/>
          <p:nvPr/>
        </p:nvSpPr>
        <p:spPr>
          <a:xfrm>
            <a:off x="6367680" y="1920960"/>
            <a:ext cx="3894840" cy="821160"/>
          </a:xfrm>
          <a:prstGeom prst="rect">
            <a:avLst/>
          </a:prstGeom>
          <a:noFill/>
          <a:ln w="0">
            <a:solidFill>
              <a:srgbClr val="5b9bd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Apa outputnya jika diinputkan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x = 5, y = 10, dan z = 15?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Box 5"/>
          <p:cNvSpPr/>
          <p:nvPr/>
        </p:nvSpPr>
        <p:spPr>
          <a:xfrm>
            <a:off x="6367680" y="3615120"/>
            <a:ext cx="3894840" cy="821160"/>
          </a:xfrm>
          <a:prstGeom prst="rect">
            <a:avLst/>
          </a:prstGeom>
          <a:noFill/>
          <a:ln w="0">
            <a:solidFill>
              <a:srgbClr val="5b9bd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Apa outputnya jika diinputkan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x = 15, y = 20, dan z = 5?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Jelaskan output dari (2)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SET count </a:t>
            </a:r>
            <a:r>
              <a:rPr b="0" lang="en-US" sz="2800" spc="-1" strike="noStrike">
                <a:solidFill>
                  <a:schemeClr val="dk1"/>
                </a:solidFill>
                <a:latin typeface="Wingdings"/>
              </a:rPr>
              <a:t>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1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WHILE (count &lt; 6)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PRINT count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count </a:t>
            </a:r>
            <a:r>
              <a:rPr b="0" lang="en-US" sz="2800" spc="-1" strike="noStrike">
                <a:solidFill>
                  <a:schemeClr val="dk1"/>
                </a:solidFill>
                <a:latin typeface="Wingdings"/>
              </a:rPr>
              <a:t>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count + 1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ENDWHILE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Box 3"/>
          <p:cNvSpPr/>
          <p:nvPr/>
        </p:nvSpPr>
        <p:spPr>
          <a:xfrm>
            <a:off x="2459880" y="4399560"/>
            <a:ext cx="727200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Output?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Berapa kali operasi count </a:t>
            </a:r>
            <a:r>
              <a:rPr b="0" lang="en-US" sz="2800" spc="-1" strike="noStrike">
                <a:solidFill>
                  <a:schemeClr val="dk1"/>
                </a:solidFill>
                <a:latin typeface="Wingdings"/>
              </a:rPr>
              <a:t>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count + 1 dilakukan?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2531</TotalTime>
  <Application>LibreOffice/7.6.0.2$Linux_X86_64 LibreOffice_project/60$Build-2</Application>
  <AppVersion>15.0000</AppVersion>
  <Words>781</Words>
  <Paragraphs>147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2019-02-05T13:09:25Z</dcterms:created>
  <dc:creator>syamsul mujahidin</dc:creator>
  <dc:description/>
  <dc:language>en-US</dc:language>
  <cp:lastModifiedBy/>
  <dcterms:modified xsi:type="dcterms:W3CDTF">2023-08-14T10:01:01Z</dcterms:modified>
  <cp:revision>225</cp:revision>
  <dc:subject/>
  <dc:title>Pemrograman Berorientasasi Objek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29</vt:i4>
  </property>
</Properties>
</file>