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21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46EAF4-D953-41F9-A7D8-68305B54E6B5}">
          <p14:sldIdLst>
            <p14:sldId id="256"/>
            <p14:sldId id="257"/>
            <p14:sldId id="321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09A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72" autoAdjust="0"/>
  </p:normalViewPr>
  <p:slideViewPr>
    <p:cSldViewPr snapToGrid="0">
      <p:cViewPr varScale="1">
        <p:scale>
          <a:sx n="48" d="100"/>
          <a:sy n="48" d="100"/>
        </p:scale>
        <p:origin x="155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66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A6565-38AC-4CE3-98F9-6AB886CD20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3349C-622C-4967-AEC3-63A9E873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2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22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50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nn-NO" sz="1000" dirty="0"/>
              <a:t>data = 'taat'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nn-NO" sz="1000" dirty="0"/>
              <a:t>index = len(data)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d-ID" sz="1000" dirty="0"/>
              <a:t>d</a:t>
            </a:r>
            <a:r>
              <a:rPr lang="nn-NO" sz="1000" dirty="0"/>
              <a:t>ata_baru = list()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nn-NO" sz="1000" dirty="0"/>
              <a:t>for i in data:</a:t>
            </a:r>
            <a:endParaRPr lang="id-ID" sz="1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d-ID" sz="1000" dirty="0"/>
              <a:t>    </a:t>
            </a:r>
            <a:r>
              <a:rPr lang="nn-NO" sz="1000" dirty="0"/>
              <a:t>data_baru.append(data[index-1])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nn-NO" sz="1000" dirty="0"/>
              <a:t>    index -=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nn-NO" sz="1000" dirty="0"/>
              <a:t>     </a:t>
            </a:r>
            <a:endParaRPr lang="id-ID" sz="1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nn-NO" sz="1000" dirty="0"/>
              <a:t>data_baru = ''.join(data_baru)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d-ID" sz="1000" dirty="0"/>
              <a:t>i</a:t>
            </a:r>
            <a:r>
              <a:rPr lang="nn-NO" sz="1000" dirty="0"/>
              <a:t>f data_baru == data:</a:t>
            </a:r>
            <a:endParaRPr lang="id-ID" sz="1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d-ID" sz="1000" dirty="0"/>
              <a:t>    </a:t>
            </a:r>
            <a:r>
              <a:rPr lang="nn-NO" sz="1000" dirty="0"/>
              <a:t>print(f'"{data}" adalah Palindrom’)</a:t>
            </a:r>
            <a:endParaRPr lang="id-ID" sz="1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412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71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401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nama = </a:t>
            </a:r>
            <a:r>
              <a:rPr lang="id-ID" sz="1000" dirty="0" err="1"/>
              <a:t>input</a:t>
            </a:r>
            <a:r>
              <a:rPr lang="id-ID" sz="1000" dirty="0"/>
              <a:t>(‘Masukkan nama 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n-NO" sz="1000" dirty="0"/>
              <a:t>for i in nama: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</a:t>
            </a:r>
            <a:r>
              <a:rPr lang="nn-NO" sz="1000" dirty="0"/>
              <a:t>print(f"{i} : {ord(i)}")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045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784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sz="1000" dirty="0"/>
              <a:t>import random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password</a:t>
            </a:r>
            <a:r>
              <a:rPr lang="id-ID" sz="1000" dirty="0"/>
              <a:t> = </a:t>
            </a:r>
            <a:r>
              <a:rPr lang="id-ID" sz="1000" dirty="0" err="1"/>
              <a:t>list</a:t>
            </a:r>
            <a:r>
              <a:rPr lang="id-ID" sz="1000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 </a:t>
            </a:r>
            <a:r>
              <a:rPr lang="id-ID" sz="1000" dirty="0" err="1"/>
              <a:t>for</a:t>
            </a:r>
            <a:r>
              <a:rPr lang="id-ID" sz="1000" dirty="0"/>
              <a:t> i in </a:t>
            </a:r>
            <a:r>
              <a:rPr lang="id-ID" sz="1000" dirty="0" err="1"/>
              <a:t>range</a:t>
            </a:r>
            <a:r>
              <a:rPr lang="id-ID" sz="1000" dirty="0"/>
              <a:t>(10):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     c = </a:t>
            </a:r>
            <a:r>
              <a:rPr lang="id-ID" sz="1000" dirty="0" err="1"/>
              <a:t>random.sample</a:t>
            </a:r>
            <a:r>
              <a:rPr lang="id-ID" sz="1000" dirty="0"/>
              <a:t>(</a:t>
            </a:r>
            <a:r>
              <a:rPr lang="id-ID" sz="1000" dirty="0" err="1"/>
              <a:t>range</a:t>
            </a:r>
            <a:r>
              <a:rPr lang="id-ID" sz="1000" dirty="0"/>
              <a:t>(97, 122), 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     </a:t>
            </a:r>
            <a:r>
              <a:rPr lang="id-ID" sz="1000" dirty="0" err="1"/>
              <a:t>password.append</a:t>
            </a:r>
            <a:r>
              <a:rPr lang="id-ID" sz="1000" dirty="0"/>
              <a:t>(</a:t>
            </a:r>
            <a:r>
              <a:rPr lang="id-ID" sz="1000" dirty="0" err="1"/>
              <a:t>chr</a:t>
            </a:r>
            <a:r>
              <a:rPr lang="id-ID" sz="1000" dirty="0"/>
              <a:t>(c[0]))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 </a:t>
            </a:r>
            <a:r>
              <a:rPr lang="id-ID" sz="1000" dirty="0" err="1"/>
              <a:t>print</a:t>
            </a:r>
            <a:r>
              <a:rPr lang="id-ID" sz="1000" dirty="0"/>
              <a:t>(''.</a:t>
            </a:r>
            <a:r>
              <a:rPr lang="id-ID" sz="1000" dirty="0" err="1"/>
              <a:t>join</a:t>
            </a:r>
            <a:r>
              <a:rPr lang="id-ID" sz="1000" dirty="0"/>
              <a:t>(</a:t>
            </a:r>
            <a:r>
              <a:rPr lang="id-ID" sz="1000" dirty="0" err="1"/>
              <a:t>password</a:t>
            </a:r>
            <a:r>
              <a:rPr lang="id-ID" sz="1000" dirty="0"/>
              <a:t>))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863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558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27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442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055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nama_depan</a:t>
            </a:r>
            <a:r>
              <a:rPr lang="id-ID" sz="1000" dirty="0"/>
              <a:t> = </a:t>
            </a:r>
            <a:r>
              <a:rPr lang="id-ID" sz="1000" dirty="0" err="1"/>
              <a:t>input</a:t>
            </a:r>
            <a:r>
              <a:rPr lang="id-ID" sz="1000" dirty="0"/>
              <a:t>('Masukkan nama depan 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nama_belakang</a:t>
            </a:r>
            <a:r>
              <a:rPr lang="id-ID" sz="1000" dirty="0"/>
              <a:t> = </a:t>
            </a:r>
            <a:r>
              <a:rPr lang="id-ID" sz="1000" dirty="0" err="1"/>
              <a:t>input</a:t>
            </a:r>
            <a:r>
              <a:rPr lang="id-ID" sz="1000" dirty="0"/>
              <a:t>('</a:t>
            </a:r>
            <a:r>
              <a:rPr lang="id-ID" sz="1000" dirty="0" err="1"/>
              <a:t>Masuskkan</a:t>
            </a:r>
            <a:r>
              <a:rPr lang="id-ID" sz="1000" dirty="0"/>
              <a:t> nama belakang 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nim</a:t>
            </a:r>
            <a:r>
              <a:rPr lang="id-ID" sz="1000" dirty="0"/>
              <a:t> = </a:t>
            </a:r>
            <a:r>
              <a:rPr lang="id-ID" sz="1000" dirty="0" err="1"/>
              <a:t>input</a:t>
            </a:r>
            <a:r>
              <a:rPr lang="id-ID" sz="1000" dirty="0"/>
              <a:t>('Masukkan NIM 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nomer_id</a:t>
            </a:r>
            <a:r>
              <a:rPr lang="id-ID" sz="1000" dirty="0"/>
              <a:t> = </a:t>
            </a:r>
            <a:r>
              <a:rPr lang="id-ID" sz="1000" dirty="0" err="1"/>
              <a:t>nama_depan</a:t>
            </a:r>
            <a:r>
              <a:rPr lang="id-ID" sz="1000" dirty="0"/>
              <a:t>[:2] + </a:t>
            </a:r>
            <a:r>
              <a:rPr lang="id-ID" sz="1000" dirty="0" err="1"/>
              <a:t>nama_belakang</a:t>
            </a:r>
            <a:r>
              <a:rPr lang="id-ID" sz="1000" dirty="0"/>
              <a:t>[:2] + </a:t>
            </a:r>
            <a:r>
              <a:rPr lang="id-ID" sz="1000" dirty="0" err="1"/>
              <a:t>nim</a:t>
            </a:r>
            <a:r>
              <a:rPr lang="id-ID" sz="1000" dirty="0"/>
              <a:t>[:2]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print</a:t>
            </a:r>
            <a:r>
              <a:rPr lang="id-ID" sz="1000" dirty="0"/>
              <a:t>(</a:t>
            </a:r>
            <a:r>
              <a:rPr lang="id-ID" sz="1000" dirty="0" err="1"/>
              <a:t>f"nomer</a:t>
            </a:r>
            <a:r>
              <a:rPr lang="id-ID" sz="1000" dirty="0"/>
              <a:t> </a:t>
            </a:r>
            <a:r>
              <a:rPr lang="id-ID" sz="1000" dirty="0" err="1"/>
              <a:t>id</a:t>
            </a:r>
            <a:r>
              <a:rPr lang="id-ID" sz="1000" dirty="0"/>
              <a:t> kamu adalah {</a:t>
            </a:r>
            <a:r>
              <a:rPr lang="id-ID" sz="1000" dirty="0" err="1"/>
              <a:t>nomer_id</a:t>
            </a:r>
            <a:r>
              <a:rPr lang="id-ID" sz="1000" dirty="0"/>
              <a:t>}")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485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842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from</a:t>
            </a:r>
            <a:r>
              <a:rPr lang="id-ID" sz="1000" dirty="0"/>
              <a:t> </a:t>
            </a:r>
            <a:r>
              <a:rPr lang="id-ID" sz="1000" dirty="0" err="1"/>
              <a:t>getpass</a:t>
            </a:r>
            <a:r>
              <a:rPr lang="id-ID" sz="1000" dirty="0"/>
              <a:t> </a:t>
            </a:r>
            <a:r>
              <a:rPr lang="id-ID" sz="1000" dirty="0" err="1"/>
              <a:t>import</a:t>
            </a:r>
            <a:r>
              <a:rPr lang="id-ID" sz="1000" dirty="0"/>
              <a:t> </a:t>
            </a:r>
            <a:r>
              <a:rPr lang="id-ID" sz="1000" dirty="0" err="1"/>
              <a:t>getpass</a:t>
            </a:r>
            <a:endParaRPr lang="id-ID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username</a:t>
            </a:r>
            <a:r>
              <a:rPr lang="id-ID" sz="1000" dirty="0"/>
              <a:t> = </a:t>
            </a:r>
            <a:r>
              <a:rPr lang="id-ID" sz="1000" dirty="0" err="1"/>
              <a:t>input</a:t>
            </a:r>
            <a:r>
              <a:rPr lang="id-ID" sz="1000" dirty="0"/>
              <a:t>('</a:t>
            </a:r>
            <a:r>
              <a:rPr lang="id-ID" sz="1000" dirty="0" err="1"/>
              <a:t>Input</a:t>
            </a:r>
            <a:r>
              <a:rPr lang="id-ID" sz="1000" dirty="0"/>
              <a:t> </a:t>
            </a:r>
            <a:r>
              <a:rPr lang="id-ID" sz="1000" dirty="0" err="1"/>
              <a:t>your</a:t>
            </a:r>
            <a:r>
              <a:rPr lang="id-ID" sz="1000" dirty="0"/>
              <a:t> </a:t>
            </a:r>
            <a:r>
              <a:rPr lang="id-ID" sz="1000" dirty="0" err="1"/>
              <a:t>username</a:t>
            </a:r>
            <a:r>
              <a:rPr lang="id-ID" sz="1000" dirty="0"/>
              <a:t>: 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password</a:t>
            </a:r>
            <a:r>
              <a:rPr lang="id-ID" sz="1000" dirty="0"/>
              <a:t> = </a:t>
            </a:r>
            <a:r>
              <a:rPr lang="id-ID" sz="1000" dirty="0" err="1"/>
              <a:t>getpass</a:t>
            </a:r>
            <a:r>
              <a:rPr lang="id-ID" sz="1000" dirty="0"/>
              <a:t>('</a:t>
            </a:r>
            <a:r>
              <a:rPr lang="id-ID" sz="1000" dirty="0" err="1"/>
              <a:t>Input</a:t>
            </a:r>
            <a:r>
              <a:rPr lang="id-ID" sz="1000" dirty="0"/>
              <a:t> </a:t>
            </a:r>
            <a:r>
              <a:rPr lang="id-ID" sz="1000" dirty="0" err="1"/>
              <a:t>your</a:t>
            </a:r>
            <a:r>
              <a:rPr lang="id-ID" sz="1000" dirty="0"/>
              <a:t> </a:t>
            </a:r>
            <a:r>
              <a:rPr lang="id-ID" sz="1000" dirty="0" err="1"/>
              <a:t>password</a:t>
            </a:r>
            <a:r>
              <a:rPr lang="id-ID" sz="1000" dirty="0"/>
              <a:t>: 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d-ID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if</a:t>
            </a:r>
            <a:r>
              <a:rPr lang="id-ID" sz="1000" dirty="0"/>
              <a:t> </a:t>
            </a:r>
            <a:r>
              <a:rPr lang="id-ID" sz="1000" dirty="0" err="1"/>
              <a:t>username</a:t>
            </a:r>
            <a:r>
              <a:rPr lang="id-ID" sz="1000" dirty="0"/>
              <a:t> in </a:t>
            </a:r>
            <a:r>
              <a:rPr lang="id-ID" sz="1000" dirty="0" err="1"/>
              <a:t>password</a:t>
            </a:r>
            <a:r>
              <a:rPr lang="id-ID" sz="10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</a:t>
            </a:r>
            <a:r>
              <a:rPr lang="id-ID" sz="1000" dirty="0" err="1"/>
              <a:t>print</a:t>
            </a:r>
            <a:r>
              <a:rPr lang="id-ID" sz="1000" dirty="0"/>
              <a:t>(</a:t>
            </a:r>
            <a:r>
              <a:rPr lang="id-ID" sz="1000" dirty="0" err="1"/>
              <a:t>f'your</a:t>
            </a:r>
            <a:r>
              <a:rPr lang="id-ID" sz="1000" dirty="0"/>
              <a:t> </a:t>
            </a:r>
            <a:r>
              <a:rPr lang="id-ID" sz="1000" dirty="0" err="1"/>
              <a:t>username</a:t>
            </a:r>
            <a:r>
              <a:rPr lang="id-ID" sz="1000" dirty="0"/>
              <a:t>: {</a:t>
            </a:r>
            <a:r>
              <a:rPr lang="id-ID" sz="1000" dirty="0" err="1"/>
              <a:t>username</a:t>
            </a:r>
            <a:r>
              <a:rPr lang="id-ID" sz="1000" dirty="0"/>
              <a:t>} </a:t>
            </a:r>
            <a:r>
              <a:rPr lang="id-ID" sz="1000" dirty="0" err="1"/>
              <a:t>contain</a:t>
            </a:r>
            <a:r>
              <a:rPr lang="id-ID" sz="1000" dirty="0"/>
              <a:t> </a:t>
            </a:r>
            <a:r>
              <a:rPr lang="id-ID" sz="1000" dirty="0" err="1"/>
              <a:t>password</a:t>
            </a:r>
            <a:r>
              <a:rPr lang="id-ID" sz="1000" dirty="0"/>
              <a:t>, </a:t>
            </a:r>
            <a:r>
              <a:rPr lang="id-ID" sz="1000" dirty="0" err="1"/>
              <a:t>which</a:t>
            </a:r>
            <a:r>
              <a:rPr lang="id-ID" sz="1000" dirty="0"/>
              <a:t> </a:t>
            </a:r>
            <a:r>
              <a:rPr lang="id-ID" sz="1000" dirty="0" err="1"/>
              <a:t>is</a:t>
            </a:r>
            <a:r>
              <a:rPr lang="id-ID" sz="1000" dirty="0"/>
              <a:t> ... {</a:t>
            </a:r>
            <a:r>
              <a:rPr lang="id-ID" sz="1000" dirty="0" err="1"/>
              <a:t>password</a:t>
            </a:r>
            <a:r>
              <a:rPr lang="id-ID" sz="1000" dirty="0"/>
              <a:t>}')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155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251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261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import</a:t>
            </a:r>
            <a:r>
              <a:rPr lang="id-ID" sz="1000" dirty="0"/>
              <a:t> </a:t>
            </a:r>
            <a:r>
              <a:rPr lang="id-ID" sz="1000" dirty="0" err="1"/>
              <a:t>string</a:t>
            </a:r>
            <a:endParaRPr lang="id-ID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d-ID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jumlah_spasi</a:t>
            </a:r>
            <a:r>
              <a:rPr lang="id-ID" sz="1000" dirty="0"/>
              <a:t>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jumlah_vokal</a:t>
            </a:r>
            <a:r>
              <a:rPr lang="id-ID" sz="1000" dirty="0"/>
              <a:t>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jumlah_konsonan</a:t>
            </a:r>
            <a:r>
              <a:rPr lang="id-ID" sz="1000" dirty="0"/>
              <a:t>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berita = """Jakarta - Cinta Laura menceritakan </a:t>
            </a:r>
            <a:r>
              <a:rPr lang="id-ID" sz="1000" dirty="0" err="1"/>
              <a:t>pengaamannya</a:t>
            </a:r>
            <a:r>
              <a:rPr lang="id-ID" sz="1000" dirty="0"/>
              <a:t> pernah mengalami pelecehan seksual. Saat itu, ia tengah menghadiri acara temannya dan memakai pakaian serba tertutup karena kebetulan tengah turun hujan.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Namun, ia mendapatkan perilaku </a:t>
            </a:r>
            <a:r>
              <a:rPr lang="id-ID" sz="1000" dirty="0" err="1"/>
              <a:t>catcalling</a:t>
            </a:r>
            <a:r>
              <a:rPr lang="id-ID" sz="1000" dirty="0"/>
              <a:t> dari orang yang tak dikenal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d-ID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"Aku pernah turun dari mobilku di daerah Sudirman, saat itu lagi hujan jadi dan takut telat sampai ke </a:t>
            </a:r>
            <a:r>
              <a:rPr lang="id-ID" sz="1000" dirty="0" err="1"/>
              <a:t>diner</a:t>
            </a:r>
            <a:r>
              <a:rPr lang="id-ID" sz="1000" dirty="0"/>
              <a:t> </a:t>
            </a:r>
            <a:r>
              <a:rPr lang="id-ID" sz="1000" dirty="0" err="1"/>
              <a:t>temen</a:t>
            </a:r>
            <a:r>
              <a:rPr lang="id-ID" sz="1000" dirty="0"/>
              <a:t> </a:t>
            </a:r>
            <a:r>
              <a:rPr lang="id-ID" sz="1000" dirty="0" err="1"/>
              <a:t>ku</a:t>
            </a:r>
            <a:r>
              <a:rPr lang="id-ID" sz="1000" dirty="0"/>
              <a:t>, aku keluar mobil dan </a:t>
            </a:r>
            <a:r>
              <a:rPr lang="id-ID" sz="1000" dirty="0" err="1"/>
              <a:t>nyebrang</a:t>
            </a:r>
            <a:r>
              <a:rPr lang="id-ID" sz="1000" dirty="0"/>
              <a:t> jalan, aku </a:t>
            </a:r>
            <a:r>
              <a:rPr lang="id-ID" sz="1000" dirty="0" err="1"/>
              <a:t>pake</a:t>
            </a:r>
            <a:r>
              <a:rPr lang="id-ID" sz="1000" dirty="0"/>
              <a:t> jeans, baju panjang, </a:t>
            </a:r>
            <a:r>
              <a:rPr lang="id-ID" sz="1000" dirty="0" err="1"/>
              <a:t>pake</a:t>
            </a:r>
            <a:r>
              <a:rPr lang="id-ID" sz="1000" dirty="0"/>
              <a:t> masker, </a:t>
            </a:r>
            <a:r>
              <a:rPr lang="id-ID" sz="1000" dirty="0" err="1"/>
              <a:t>pake</a:t>
            </a:r>
            <a:r>
              <a:rPr lang="id-ID" sz="1000" dirty="0"/>
              <a:t> kaca mata item, terus tiba-tiba ada yang bilang 'wow seksi', terus aku </a:t>
            </a:r>
            <a:r>
              <a:rPr lang="id-ID" sz="1000" dirty="0" err="1"/>
              <a:t>mikir</a:t>
            </a:r>
            <a:r>
              <a:rPr lang="id-ID" sz="1000" dirty="0"/>
              <a:t> dan bilang seksinya dari mana karena semua </a:t>
            </a:r>
            <a:r>
              <a:rPr lang="id-ID" sz="1000" dirty="0" err="1"/>
              <a:t>ketutup</a:t>
            </a:r>
            <a:r>
              <a:rPr lang="id-ID" sz="1000" dirty="0"/>
              <a:t>," kata Cinta Laura saat ditemui di kawasan Sudirman, Jakarta Pusat."""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d-ID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berita = </a:t>
            </a:r>
            <a:r>
              <a:rPr lang="id-ID" sz="1000" dirty="0" err="1"/>
              <a:t>berita.strip</a:t>
            </a:r>
            <a:r>
              <a:rPr lang="id-ID" sz="1000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berita = </a:t>
            </a:r>
            <a:r>
              <a:rPr lang="id-ID" sz="1000" dirty="0" err="1"/>
              <a:t>berita.replace</a:t>
            </a:r>
            <a:r>
              <a:rPr lang="id-ID" sz="1000" dirty="0"/>
              <a:t>('\n', ' 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berita = </a:t>
            </a:r>
            <a:r>
              <a:rPr lang="id-ID" sz="1000" dirty="0" err="1"/>
              <a:t>berita.replace</a:t>
            </a:r>
            <a:r>
              <a:rPr lang="id-ID" sz="1000" dirty="0"/>
              <a:t>("'", "")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berita = </a:t>
            </a:r>
            <a:r>
              <a:rPr lang="id-ID" sz="1000" dirty="0" err="1"/>
              <a:t>berita.replace</a:t>
            </a:r>
            <a:r>
              <a:rPr lang="id-ID" sz="1000" dirty="0"/>
              <a:t>('"', "")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berita = </a:t>
            </a:r>
            <a:r>
              <a:rPr lang="id-ID" sz="1000" dirty="0" err="1"/>
              <a:t>berita.replace</a:t>
            </a:r>
            <a:r>
              <a:rPr lang="id-ID" sz="1000" dirty="0"/>
              <a:t>("-", "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berita = </a:t>
            </a:r>
            <a:r>
              <a:rPr lang="id-ID" sz="1000" dirty="0" err="1"/>
              <a:t>berita.replace</a:t>
            </a:r>
            <a:r>
              <a:rPr lang="id-ID" sz="1000" dirty="0"/>
              <a:t>(",", "")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berita = </a:t>
            </a:r>
            <a:r>
              <a:rPr lang="id-ID" sz="1000" dirty="0" err="1"/>
              <a:t>berita.replace</a:t>
            </a:r>
            <a:r>
              <a:rPr lang="id-ID" sz="1000" dirty="0"/>
              <a:t>(".", "")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berita = </a:t>
            </a:r>
            <a:r>
              <a:rPr lang="id-ID" sz="1000" dirty="0" err="1"/>
              <a:t>berita.lower</a:t>
            </a:r>
            <a:r>
              <a:rPr lang="id-ID" sz="1000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d-ID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for</a:t>
            </a:r>
            <a:r>
              <a:rPr lang="id-ID" sz="1000" dirty="0"/>
              <a:t> i in berita: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</a:t>
            </a:r>
            <a:r>
              <a:rPr lang="id-ID" sz="1000" dirty="0" err="1"/>
              <a:t>if</a:t>
            </a:r>
            <a:r>
              <a:rPr lang="id-ID" sz="1000" dirty="0"/>
              <a:t> i in </a:t>
            </a:r>
            <a:r>
              <a:rPr lang="id-ID" sz="1000" dirty="0" err="1"/>
              <a:t>string.ascii_lowercase</a:t>
            </a:r>
            <a:r>
              <a:rPr lang="id-ID" sz="10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    </a:t>
            </a:r>
            <a:r>
              <a:rPr lang="id-ID" sz="1000" dirty="0" err="1"/>
              <a:t>if</a:t>
            </a:r>
            <a:r>
              <a:rPr lang="id-ID" sz="1000" dirty="0"/>
              <a:t> i in '</a:t>
            </a:r>
            <a:r>
              <a:rPr lang="id-ID" sz="1000" dirty="0" err="1"/>
              <a:t>aiueo</a:t>
            </a:r>
            <a:r>
              <a:rPr lang="id-ID" sz="1000" dirty="0"/>
              <a:t>':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        </a:t>
            </a:r>
            <a:r>
              <a:rPr lang="id-ID" sz="1000" dirty="0" err="1"/>
              <a:t>jumlah_vokal</a:t>
            </a:r>
            <a:r>
              <a:rPr lang="id-ID" sz="1000" dirty="0"/>
              <a:t> +=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    </a:t>
            </a:r>
            <a:r>
              <a:rPr lang="id-ID" sz="1000" dirty="0" err="1"/>
              <a:t>else</a:t>
            </a:r>
            <a:r>
              <a:rPr lang="id-ID" sz="10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        </a:t>
            </a:r>
            <a:r>
              <a:rPr lang="id-ID" sz="1000" dirty="0" err="1"/>
              <a:t>jumlah_konsonan</a:t>
            </a:r>
            <a:r>
              <a:rPr lang="id-ID" sz="1000" dirty="0"/>
              <a:t> +=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</a:t>
            </a:r>
            <a:r>
              <a:rPr lang="id-ID" sz="1000" dirty="0" err="1"/>
              <a:t>else</a:t>
            </a:r>
            <a:r>
              <a:rPr lang="id-ID" sz="10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    </a:t>
            </a:r>
            <a:r>
              <a:rPr lang="id-ID" sz="1000" dirty="0" err="1"/>
              <a:t>if</a:t>
            </a:r>
            <a:r>
              <a:rPr lang="id-ID" sz="1000" dirty="0"/>
              <a:t> i == ' ':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        </a:t>
            </a:r>
            <a:r>
              <a:rPr lang="id-ID" sz="1000" dirty="0" err="1"/>
              <a:t>jumlah_spasi</a:t>
            </a:r>
            <a:r>
              <a:rPr lang="id-ID" sz="1000" dirty="0"/>
              <a:t> +=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print</a:t>
            </a:r>
            <a:r>
              <a:rPr lang="id-ID" sz="1000" dirty="0"/>
              <a:t>(berita)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print</a:t>
            </a:r>
            <a:r>
              <a:rPr lang="id-ID" sz="1000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print</a:t>
            </a:r>
            <a:r>
              <a:rPr lang="id-ID" sz="1000" dirty="0"/>
              <a:t>(</a:t>
            </a:r>
            <a:r>
              <a:rPr lang="id-ID" sz="1000" dirty="0" err="1"/>
              <a:t>f"Jumlah</a:t>
            </a:r>
            <a:r>
              <a:rPr lang="id-ID" sz="1000" dirty="0"/>
              <a:t> spasi: {</a:t>
            </a:r>
            <a:r>
              <a:rPr lang="id-ID" sz="1000" dirty="0" err="1"/>
              <a:t>jumlah_spasi</a:t>
            </a:r>
            <a:r>
              <a:rPr lang="id-ID" sz="1000" dirty="0"/>
              <a:t>}")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print</a:t>
            </a:r>
            <a:r>
              <a:rPr lang="id-ID" sz="1000" dirty="0"/>
              <a:t>(</a:t>
            </a:r>
            <a:r>
              <a:rPr lang="id-ID" sz="1000" dirty="0" err="1"/>
              <a:t>f"Jumlah</a:t>
            </a:r>
            <a:r>
              <a:rPr lang="id-ID" sz="1000" dirty="0"/>
              <a:t> vokal: {</a:t>
            </a:r>
            <a:r>
              <a:rPr lang="id-ID" sz="1000" dirty="0" err="1"/>
              <a:t>jumlah_vokal</a:t>
            </a:r>
            <a:r>
              <a:rPr lang="id-ID" sz="1000" dirty="0"/>
              <a:t>}")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print</a:t>
            </a:r>
            <a:r>
              <a:rPr lang="id-ID" sz="1000" dirty="0"/>
              <a:t>(</a:t>
            </a:r>
            <a:r>
              <a:rPr lang="id-ID" sz="1000" dirty="0" err="1"/>
              <a:t>f"jumlah</a:t>
            </a:r>
            <a:r>
              <a:rPr lang="id-ID" sz="1000" dirty="0"/>
              <a:t> konsonan: {</a:t>
            </a:r>
            <a:r>
              <a:rPr lang="id-ID" sz="1000" dirty="0" err="1"/>
              <a:t>jumlah_konsonan</a:t>
            </a:r>
            <a:r>
              <a:rPr lang="id-ID" sz="1000" dirty="0"/>
              <a:t>}")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157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888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851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kalimat = </a:t>
            </a:r>
            <a:r>
              <a:rPr lang="id-ID" sz="1000" dirty="0" err="1"/>
              <a:t>input</a:t>
            </a:r>
            <a:r>
              <a:rPr lang="id-ID" sz="1000" dirty="0"/>
              <a:t>("Masukkan kalimat: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d-ID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# hapus spasi kosong depan dan belakang kalimat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kalimat = </a:t>
            </a:r>
            <a:r>
              <a:rPr lang="id-ID" sz="1000" dirty="0" err="1"/>
              <a:t>kalimat.lstrip</a:t>
            </a:r>
            <a:r>
              <a:rPr lang="id-ID" sz="1000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kalimat = </a:t>
            </a:r>
            <a:r>
              <a:rPr lang="id-ID" sz="1000" dirty="0" err="1"/>
              <a:t>kalimat.rstrip</a:t>
            </a:r>
            <a:r>
              <a:rPr lang="id-ID" sz="1000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d-ID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# Jika </a:t>
            </a:r>
            <a:r>
              <a:rPr lang="id-ID" sz="1000" dirty="0" err="1"/>
              <a:t>string</a:t>
            </a:r>
            <a:r>
              <a:rPr lang="id-ID" sz="1000" dirty="0"/>
              <a:t> memiliki jumlah karakter genap, maka buat </a:t>
            </a:r>
            <a:r>
              <a:rPr lang="id-ID" sz="1000" dirty="0" err="1"/>
              <a:t>string</a:t>
            </a:r>
            <a:r>
              <a:rPr lang="id-ID" sz="1000" dirty="0"/>
              <a:t> tersebut menjadi judul (huruf besar di karakter pertapa setiap kata)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# Jika </a:t>
            </a:r>
            <a:r>
              <a:rPr lang="id-ID" sz="1000" dirty="0" err="1"/>
              <a:t>string</a:t>
            </a:r>
            <a:r>
              <a:rPr lang="id-ID" sz="1000" dirty="0"/>
              <a:t> memiliki jumlah karakter ganjil, maka buat </a:t>
            </a:r>
            <a:r>
              <a:rPr lang="id-ID" sz="1000" dirty="0" err="1"/>
              <a:t>string</a:t>
            </a:r>
            <a:r>
              <a:rPr lang="id-ID" sz="1000" dirty="0"/>
              <a:t> tersebut menjadi kapital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if</a:t>
            </a:r>
            <a:r>
              <a:rPr lang="id-ID" sz="1000" dirty="0"/>
              <a:t> </a:t>
            </a:r>
            <a:r>
              <a:rPr lang="id-ID" sz="1000" dirty="0" err="1"/>
              <a:t>len</a:t>
            </a:r>
            <a:r>
              <a:rPr lang="id-ID" sz="1000" dirty="0"/>
              <a:t>(kalimat) % 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kalimat = </a:t>
            </a:r>
            <a:r>
              <a:rPr lang="id-ID" sz="1000" dirty="0" err="1"/>
              <a:t>kalimat.upper</a:t>
            </a:r>
            <a:r>
              <a:rPr lang="id-ID" sz="1000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else</a:t>
            </a:r>
            <a:r>
              <a:rPr lang="id-ID" sz="10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kalimat = </a:t>
            </a:r>
            <a:r>
              <a:rPr lang="id-ID" sz="1000" dirty="0" err="1"/>
              <a:t>kalimat.title</a:t>
            </a:r>
            <a:r>
              <a:rPr lang="id-ID" sz="1000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d-ID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print</a:t>
            </a:r>
            <a:r>
              <a:rPr lang="id-ID" sz="1000" dirty="0"/>
              <a:t>(kalimat)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074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counter</a:t>
            </a:r>
            <a:r>
              <a:rPr lang="id-ID" sz="1000" dirty="0"/>
              <a:t>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for</a:t>
            </a:r>
            <a:r>
              <a:rPr lang="id-ID" sz="1000" dirty="0"/>
              <a:t> i in </a:t>
            </a:r>
            <a:r>
              <a:rPr lang="id-ID" sz="1000" dirty="0" err="1"/>
              <a:t>data.lower</a:t>
            </a:r>
            <a:r>
              <a:rPr lang="id-ID" sz="1000" dirty="0"/>
              <a:t>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</a:t>
            </a:r>
            <a:r>
              <a:rPr lang="id-ID" sz="1000" dirty="0" err="1"/>
              <a:t>if</a:t>
            </a:r>
            <a:r>
              <a:rPr lang="id-ID" sz="1000" dirty="0"/>
              <a:t> i == 'k’: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    </a:t>
            </a:r>
            <a:r>
              <a:rPr lang="id-ID" sz="1000" dirty="0" err="1"/>
              <a:t>counter</a:t>
            </a:r>
            <a:r>
              <a:rPr lang="id-ID" sz="1000" dirty="0"/>
              <a:t> +=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print</a:t>
            </a:r>
            <a:r>
              <a:rPr lang="id-ID" sz="1000" dirty="0"/>
              <a:t>(</a:t>
            </a:r>
            <a:r>
              <a:rPr lang="id-ID" sz="1000" dirty="0" err="1"/>
              <a:t>f'jumlah</a:t>
            </a:r>
            <a:r>
              <a:rPr lang="id-ID" sz="1000" dirty="0"/>
              <a:t> k dalam data adalah {</a:t>
            </a:r>
            <a:r>
              <a:rPr lang="id-ID" sz="1000" dirty="0" err="1"/>
              <a:t>counter</a:t>
            </a:r>
            <a:r>
              <a:rPr lang="id-ID" sz="1000" dirty="0"/>
              <a:t>}')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7880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07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kalimat = </a:t>
            </a:r>
            <a:r>
              <a:rPr lang="id-ID" sz="1000" dirty="0" err="1"/>
              <a:t>input</a:t>
            </a:r>
            <a:r>
              <a:rPr lang="id-ID" sz="1000" dirty="0"/>
              <a:t>("Masukkan kalimat: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d-ID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/>
              <a:t># deteksi kata 'asu'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-ID" sz="1000" dirty="0" err="1"/>
              <a:t>print</a:t>
            </a:r>
            <a:r>
              <a:rPr lang="id-ID" sz="1000" dirty="0"/>
              <a:t>(f"{</a:t>
            </a:r>
            <a:r>
              <a:rPr lang="id-ID" sz="1000" dirty="0" err="1"/>
              <a:t>kalimat.replace</a:t>
            </a:r>
            <a:r>
              <a:rPr lang="id-ID" sz="1000"/>
              <a:t>('asu', '***')}")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57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86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27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71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490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d-ID" sz="1000" dirty="0"/>
              <a:t>data = ‘</a:t>
            </a:r>
            <a:r>
              <a:rPr lang="en-US" sz="1000" dirty="0"/>
              <a:t>Mas, Kasur haji </a:t>
            </a:r>
            <a:r>
              <a:rPr lang="en-US" sz="1000" dirty="0" err="1"/>
              <a:t>ijah</a:t>
            </a:r>
            <a:r>
              <a:rPr lang="en-US" sz="1000" dirty="0"/>
              <a:t> </a:t>
            </a:r>
            <a:r>
              <a:rPr lang="en-US" sz="1000" dirty="0" err="1"/>
              <a:t>rusak</a:t>
            </a:r>
            <a:r>
              <a:rPr lang="id-ID" sz="1000" dirty="0"/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d-ID" sz="1000" dirty="0" err="1"/>
              <a:t>index</a:t>
            </a:r>
            <a:r>
              <a:rPr lang="id-ID" sz="1000" dirty="0"/>
              <a:t> = </a:t>
            </a:r>
            <a:r>
              <a:rPr lang="id-ID" sz="1000" dirty="0" err="1"/>
              <a:t>len</a:t>
            </a:r>
            <a:r>
              <a:rPr lang="id-ID" sz="1000" dirty="0"/>
              <a:t>(data)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d-ID" sz="1000" dirty="0" err="1"/>
              <a:t>for</a:t>
            </a:r>
            <a:r>
              <a:rPr lang="id-ID" sz="1000" dirty="0"/>
              <a:t> i in data: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d-ID" sz="1000" dirty="0"/>
              <a:t>    </a:t>
            </a:r>
            <a:r>
              <a:rPr lang="id-ID" sz="1000" dirty="0" err="1"/>
              <a:t>data_baru.append</a:t>
            </a:r>
            <a:r>
              <a:rPr lang="id-ID" sz="1000" dirty="0"/>
              <a:t>(data[index-1])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d-ID" sz="1000" dirty="0"/>
              <a:t>    </a:t>
            </a:r>
            <a:r>
              <a:rPr lang="id-ID" sz="1000" dirty="0" err="1"/>
              <a:t>index</a:t>
            </a:r>
            <a:r>
              <a:rPr lang="id-ID" sz="1000" dirty="0"/>
              <a:t> -=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d-ID" sz="1000" dirty="0" err="1"/>
              <a:t>print</a:t>
            </a:r>
            <a:r>
              <a:rPr lang="id-ID" sz="1000" dirty="0"/>
              <a:t>(''.</a:t>
            </a:r>
            <a:r>
              <a:rPr lang="id-ID" sz="1000" dirty="0" err="1"/>
              <a:t>join</a:t>
            </a:r>
            <a:r>
              <a:rPr lang="id-ID" sz="1000" dirty="0"/>
              <a:t>(</a:t>
            </a:r>
            <a:r>
              <a:rPr lang="id-ID" sz="1000" dirty="0" err="1"/>
              <a:t>data_baru</a:t>
            </a:r>
            <a:r>
              <a:rPr lang="id-ID" sz="1000" dirty="0"/>
              <a:t>))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953866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99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squares"/>
          <p:cNvGrpSpPr/>
          <p:nvPr userDrawn="1"/>
        </p:nvGrpSpPr>
        <p:grpSpPr>
          <a:xfrm>
            <a:off x="1" y="2053939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grpSp>
        <p:nvGrpSpPr>
          <p:cNvPr id="11" name="squares"/>
          <p:cNvGrpSpPr/>
          <p:nvPr userDrawn="1"/>
        </p:nvGrpSpPr>
        <p:grpSpPr>
          <a:xfrm rot="10800000">
            <a:off x="11507880" y="2053937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B4CB4-0678-42FC-A095-1E4CE4F6C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4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9440ABFB-661A-41DE-8FFD-CD9119CFC403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1550B3A3-85F4-4582-88D2-40B919E04C1C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8751DCA7-9FE9-4717-8F79-1CACE2FCD378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9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683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5DAB4624-E50E-4777-9071-8B31BE2F755E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squares"/>
          <p:cNvGrpSpPr/>
          <p:nvPr userDrawn="1"/>
        </p:nvGrpSpPr>
        <p:grpSpPr>
          <a:xfrm>
            <a:off x="0" y="408004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6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384BF1E-80A5-4730-A9A3-2422C4C2B1A6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squares"/>
          <p:cNvGrpSpPr/>
          <p:nvPr userDrawn="1"/>
        </p:nvGrpSpPr>
        <p:grpSpPr>
          <a:xfrm>
            <a:off x="0" y="2980070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7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45C0CB55-F2A9-48DE-A38F-A1554E8DA340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0" y="447761"/>
            <a:ext cx="62865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1" name="Round Same Side Corner Rectangle 10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51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82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20324179-4B88-4129-A06E-5432AE1CA097}" type="datetime1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0" y="341747"/>
            <a:ext cx="62865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EB368F5-5BEE-4684-8C1A-C08DC7DAB460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9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F741FFA-6B02-476F-B27D-F9EB808A331F}" type="datetime1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526C4989-02AF-4937-B77A-9F956C0DD2B3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8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7D28D559-BE25-4B6D-BF96-53D3A3BB3975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56200" y="64484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3A8B-AECF-4C7A-ADAB-BEDE3981EF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6102"/>
            <a:ext cx="1536700" cy="1213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125DF-F892-4D98-9E4F-9DE9569F1A5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12" y="5884184"/>
            <a:ext cx="2688336" cy="92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3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249641" y="1582364"/>
            <a:ext cx="11464118" cy="1484312"/>
          </a:xfr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sz="5700" dirty="0" err="1"/>
              <a:t>Algoritme</a:t>
            </a:r>
            <a:r>
              <a:rPr lang="en-US" sz="5700" dirty="0"/>
              <a:t> </a:t>
            </a:r>
            <a:r>
              <a:rPr lang="en-US" sz="5700" dirty="0" err="1"/>
              <a:t>Pemrograman</a:t>
            </a:r>
            <a:endParaRPr lang="en-US" sz="5700" b="0" dirty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3238500" y="4239904"/>
            <a:ext cx="5486400" cy="16002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600" dirty="0" err="1"/>
              <a:t>Pertemuan</a:t>
            </a:r>
            <a:r>
              <a:rPr lang="en-US" sz="3600" dirty="0"/>
              <a:t> VII</a:t>
            </a:r>
            <a:br>
              <a:rPr lang="en-US" sz="3600" dirty="0"/>
            </a:br>
            <a: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 TPB </a:t>
            </a:r>
            <a:r>
              <a:rPr lang="en-US" sz="25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Alpro</a:t>
            </a:r>
            <a:br>
              <a:rPr lang="id-ID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017259" y="6361052"/>
            <a:ext cx="2057400" cy="304800"/>
          </a:xfrm>
          <a:prstGeom prst="rect">
            <a:avLst/>
          </a:prstGeom>
        </p:spPr>
        <p:txBody>
          <a:bodyPr/>
          <a:lstStyle/>
          <a:p>
            <a:pPr algn="ctr"/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731196" y="347783"/>
            <a:ext cx="10515600" cy="6152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>
                <a:latin typeface="+mn-lt"/>
              </a:rPr>
              <a:t>Coding Challenge ~ Live Coding</a:t>
            </a:r>
            <a:endParaRPr sz="3200" i="1" dirty="0">
              <a:latin typeface="+mn-lt"/>
            </a:endParaRPr>
          </a:p>
          <a:p>
            <a:pPr algn="ctr"/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5" y="1477602"/>
            <a:ext cx="11837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/>
              <a:t>Buatlah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terbalik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string </a:t>
            </a:r>
            <a:r>
              <a:rPr lang="en-US" sz="2400" dirty="0" err="1"/>
              <a:t>berikut</a:t>
            </a:r>
            <a:r>
              <a:rPr lang="en-US" sz="2400" dirty="0"/>
              <a:t> (</a:t>
            </a:r>
            <a:r>
              <a:rPr lang="en-US" sz="2400" dirty="0" err="1"/>
              <a:t>kanan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kiri</a:t>
            </a:r>
            <a:r>
              <a:rPr lang="en-US" sz="2400" dirty="0"/>
              <a:t>) :</a:t>
            </a:r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endParaRPr lang="en-US" sz="2400" dirty="0"/>
          </a:p>
          <a:p>
            <a:pPr algn="ctr">
              <a:buSzPct val="130000"/>
            </a:pPr>
            <a:r>
              <a:rPr lang="en-US" sz="2400" dirty="0"/>
              <a:t> Mas, Kasur haji </a:t>
            </a:r>
            <a:r>
              <a:rPr lang="en-US" sz="2400" dirty="0" err="1"/>
              <a:t>ijah</a:t>
            </a:r>
            <a:r>
              <a:rPr lang="en-US" sz="2400" dirty="0"/>
              <a:t> </a:t>
            </a:r>
            <a:r>
              <a:rPr lang="en-US" sz="2400" dirty="0" err="1"/>
              <a:t>rusak</a:t>
            </a:r>
            <a:endParaRPr lang="en-US" sz="2400" dirty="0"/>
          </a:p>
          <a:p>
            <a:pPr>
              <a:buSzPct val="130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95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770106" y="394945"/>
            <a:ext cx="10515600" cy="6789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Kekekalan</a:t>
            </a:r>
            <a:r>
              <a:rPr lang="en-US" sz="3200" dirty="0">
                <a:latin typeface="+mn-lt"/>
              </a:rPr>
              <a:t> String (</a:t>
            </a:r>
            <a:r>
              <a:rPr lang="en-US" sz="3200" i="1" dirty="0">
                <a:latin typeface="+mn-lt"/>
              </a:rPr>
              <a:t>Immutability</a:t>
            </a:r>
            <a:r>
              <a:rPr lang="en-US" sz="3200" dirty="0">
                <a:latin typeface="+mn-lt"/>
              </a:rPr>
              <a:t>)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5" y="1106501"/>
            <a:ext cx="11837237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String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yang immutable, yang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dimutasi/</a:t>
            </a:r>
            <a:r>
              <a:rPr lang="en-US" sz="2400" dirty="0" err="1"/>
              <a:t>diubah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string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kali </a:t>
            </a:r>
            <a:r>
              <a:rPr lang="en-US" sz="2400" dirty="0" err="1"/>
              <a:t>dibuat</a:t>
            </a:r>
            <a:r>
              <a:rPr lang="en-US" sz="2400" dirty="0"/>
              <a:t>.</a:t>
            </a:r>
          </a:p>
          <a:p>
            <a:pPr marL="380990" indent="-380990"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Yang </a:t>
            </a:r>
            <a:r>
              <a:rPr lang="en-US" sz="2400" dirty="0" err="1"/>
              <a:t>terjadi</a:t>
            </a:r>
            <a:r>
              <a:rPr lang="en-US" sz="2400" dirty="0"/>
              <a:t> pada </a:t>
            </a: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string </a:t>
            </a:r>
            <a:r>
              <a:rPr lang="en-US" sz="2400" dirty="0" err="1"/>
              <a:t>adalah</a:t>
            </a:r>
            <a:r>
              <a:rPr lang="en-US" sz="2400" dirty="0"/>
              <a:t>, Python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string yang </a:t>
            </a:r>
            <a:r>
              <a:rPr lang="en-US" sz="2400" dirty="0" err="1"/>
              <a:t>terpisah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dirujuk</a:t>
            </a:r>
            <a:r>
              <a:rPr lang="en-US" sz="2400" dirty="0"/>
              <a:t> pada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(yang </a:t>
            </a:r>
            <a:r>
              <a:rPr lang="en-US" sz="2400" dirty="0" err="1"/>
              <a:t>dimaksud</a:t>
            </a:r>
            <a:r>
              <a:rPr lang="en-US" sz="2400" dirty="0"/>
              <a:t>) dan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string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66EC-0C20-4FE9-838F-9C22C806FA0A}"/>
              </a:ext>
            </a:extLst>
          </p:cNvPr>
          <p:cNvSpPr txBox="1"/>
          <p:nvPr/>
        </p:nvSpPr>
        <p:spPr>
          <a:xfrm>
            <a:off x="841571" y="3568305"/>
            <a:ext cx="1381040" cy="46166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/>
                </a:solidFill>
              </a:rPr>
              <a:t>Pulau</a:t>
            </a:r>
            <a:endParaRPr lang="en-ID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19926-55AE-4D61-A073-C24806B55443}"/>
              </a:ext>
            </a:extLst>
          </p:cNvPr>
          <p:cNvSpPr txBox="1"/>
          <p:nvPr/>
        </p:nvSpPr>
        <p:spPr>
          <a:xfrm>
            <a:off x="3375275" y="3568303"/>
            <a:ext cx="197625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Kalimantan</a:t>
            </a:r>
            <a:endParaRPr lang="en-ID" sz="2400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CD2440-3907-4171-B069-3AB0482B85A3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2222611" y="3799136"/>
            <a:ext cx="115266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C07DF1-9DFE-420E-A69D-E3F8D83E57B1}"/>
              </a:ext>
            </a:extLst>
          </p:cNvPr>
          <p:cNvSpPr txBox="1"/>
          <p:nvPr/>
        </p:nvSpPr>
        <p:spPr>
          <a:xfrm>
            <a:off x="3375275" y="4986825"/>
            <a:ext cx="197625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Kalimantan</a:t>
            </a:r>
            <a:endParaRPr lang="en-ID" sz="24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6DD77-AD37-4F54-9FB4-DDBF6BDF9327}"/>
              </a:ext>
            </a:extLst>
          </p:cNvPr>
          <p:cNvSpPr txBox="1"/>
          <p:nvPr/>
        </p:nvSpPr>
        <p:spPr>
          <a:xfrm>
            <a:off x="3375275" y="5606538"/>
            <a:ext cx="197625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Borneo</a:t>
            </a:r>
            <a:endParaRPr lang="en-ID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BFC14-3E97-447D-B537-82D281454F0C}"/>
              </a:ext>
            </a:extLst>
          </p:cNvPr>
          <p:cNvSpPr txBox="1"/>
          <p:nvPr/>
        </p:nvSpPr>
        <p:spPr>
          <a:xfrm>
            <a:off x="841571" y="5196169"/>
            <a:ext cx="1381040" cy="46166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/>
                </a:solidFill>
              </a:rPr>
              <a:t>Pulau</a:t>
            </a:r>
            <a:endParaRPr lang="en-ID" sz="2400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B9A7F1-C66A-4E79-8CBE-D87E668DEF19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2222611" y="5427002"/>
            <a:ext cx="1152664" cy="410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B7EED8-C9B4-4E87-8E9A-F46B44867762}"/>
              </a:ext>
            </a:extLst>
          </p:cNvPr>
          <p:cNvSpPr txBox="1"/>
          <p:nvPr/>
        </p:nvSpPr>
        <p:spPr>
          <a:xfrm>
            <a:off x="647362" y="4332583"/>
            <a:ext cx="5880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pulau</a:t>
            </a:r>
            <a:r>
              <a:rPr lang="en-US" sz="2400" dirty="0"/>
              <a:t> </a:t>
            </a:r>
            <a:r>
              <a:rPr lang="en-US" sz="2400" dirty="0" err="1"/>
              <a:t>isinya</a:t>
            </a:r>
            <a:r>
              <a:rPr lang="en-US" sz="2400" dirty="0"/>
              <a:t> </a:t>
            </a:r>
            <a:r>
              <a:rPr lang="en-US" sz="2400" dirty="0" err="1"/>
              <a:t>diganti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“Borneo”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33062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8" grpId="0" animBg="1"/>
      <p:bldP spid="11" grpId="0" animBg="1"/>
      <p:bldP spid="12" grpId="0" animBg="1"/>
      <p:bldP spid="13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72830" y="418634"/>
            <a:ext cx="10515600" cy="5534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Kekekalan</a:t>
            </a:r>
            <a:r>
              <a:rPr lang="en-US" sz="3200" dirty="0">
                <a:latin typeface="+mn-lt"/>
              </a:rPr>
              <a:t> String (</a:t>
            </a:r>
            <a:r>
              <a:rPr lang="en-US" sz="3200" i="1" dirty="0">
                <a:latin typeface="+mn-lt"/>
              </a:rPr>
              <a:t>Immutability</a:t>
            </a:r>
            <a:r>
              <a:rPr lang="en-US" sz="3200" dirty="0">
                <a:latin typeface="+mn-lt"/>
              </a:rPr>
              <a:t>), </a:t>
            </a:r>
            <a:r>
              <a:rPr lang="en-US" sz="3200" dirty="0" err="1">
                <a:latin typeface="+mn-lt"/>
              </a:rPr>
              <a:t>Lanj</a:t>
            </a:r>
            <a:r>
              <a:rPr lang="en-US" sz="3200" dirty="0">
                <a:latin typeface="+mn-lt"/>
              </a:rPr>
              <a:t>.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5" y="1106502"/>
            <a:ext cx="118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pada string.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719657-CE34-429F-8989-7C62C570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47" y="2579165"/>
            <a:ext cx="9656496" cy="13544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kampusPejuang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667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Institut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67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Teknologi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 Kalimantan"</a:t>
            </a:r>
            <a:b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b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kampusPejuang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667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"c"</a:t>
            </a:r>
            <a:endParaRPr lang="en-US" altLang="en-US" sz="2667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E1962-AC17-4935-B562-07FD7AA86CEC}"/>
              </a:ext>
            </a:extLst>
          </p:cNvPr>
          <p:cNvSpPr/>
          <p:nvPr/>
        </p:nvSpPr>
        <p:spPr>
          <a:xfrm>
            <a:off x="561047" y="4755908"/>
            <a:ext cx="7986866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667" dirty="0" err="1">
                <a:solidFill>
                  <a:srgbClr val="FF0000"/>
                </a:solidFill>
              </a:rPr>
              <a:t>TypeError</a:t>
            </a:r>
            <a:r>
              <a:rPr lang="en-ID" sz="2667" dirty="0">
                <a:solidFill>
                  <a:srgbClr val="FF0000"/>
                </a:solidFill>
              </a:rPr>
              <a:t>: 'str'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367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731195" y="325610"/>
            <a:ext cx="10515600" cy="7517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Mengubah</a:t>
            </a:r>
            <a:r>
              <a:rPr lang="en-US" sz="3200" dirty="0">
                <a:latin typeface="+mn-lt"/>
              </a:rPr>
              <a:t> String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77381" y="1265649"/>
            <a:ext cx="1183723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string,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endParaRPr lang="en-US" sz="2400" dirty="0"/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Sebagai</a:t>
            </a:r>
            <a:r>
              <a:rPr lang="en-US" sz="2400" dirty="0"/>
              <a:t> Contoh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diminta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merubah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vokal</a:t>
            </a:r>
            <a:r>
              <a:rPr lang="en-US" sz="2400" dirty="0"/>
              <a:t> a dan o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_,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memerlukan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per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string </a:t>
            </a:r>
            <a:r>
              <a:rPr lang="en-US" sz="2400" dirty="0" err="1"/>
              <a:t>asalnya</a:t>
            </a:r>
            <a:r>
              <a:rPr lang="en-US" sz="240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0486E6-7647-4916-A2FF-D7D73E92D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39" y="3126233"/>
            <a:ext cx="4759404" cy="27489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kata = 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"hallo"</a:t>
            </a:r>
            <a:b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kataBaru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""</a:t>
            </a:r>
            <a:b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b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133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2133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kata: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133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(c == 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'a' </a:t>
            </a:r>
            <a:r>
              <a:rPr lang="en-US" altLang="en-US" sz="2133" b="1" dirty="0">
                <a:solidFill>
                  <a:srgbClr val="000080"/>
                </a:solidFill>
                <a:latin typeface="Consolas" panose="020B0609020204030204" pitchFamily="49" charset="0"/>
              </a:rPr>
              <a:t>or 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c ==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'o'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kataBaru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"_"</a:t>
            </a:r>
            <a:b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133" b="1" dirty="0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kataBaru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+= c</a:t>
            </a:r>
            <a:endParaRPr lang="en-US" altLang="en-US" sz="2133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8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72830" y="328329"/>
            <a:ext cx="10515600" cy="7125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>
                <a:latin typeface="+mn-lt"/>
              </a:rPr>
              <a:t>Coding Challenge ~ Live Coding</a:t>
            </a:r>
            <a:endParaRPr sz="3200" i="1" dirty="0">
              <a:latin typeface="+mn-lt"/>
            </a:endParaRPr>
          </a:p>
          <a:p>
            <a:pPr algn="ctr"/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5" y="1477602"/>
            <a:ext cx="11837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/>
              <a:t>Buatlah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meminta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kata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dan </a:t>
            </a:r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kata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palindrom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.</a:t>
            </a:r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r>
              <a:rPr lang="en-US" sz="2400" dirty="0" err="1"/>
              <a:t>Palindrom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kata yang </a:t>
            </a:r>
            <a:r>
              <a:rPr lang="en-US" sz="2400" dirty="0" err="1"/>
              <a:t>dibaca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kiri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. Contoh : </a:t>
            </a:r>
            <a:r>
              <a:rPr lang="en-US" sz="2400" dirty="0" err="1"/>
              <a:t>taat</a:t>
            </a:r>
            <a:r>
              <a:rPr lang="en-US" sz="2400" dirty="0"/>
              <a:t>, </a:t>
            </a:r>
            <a:r>
              <a:rPr lang="en-US" sz="2400" dirty="0" err="1"/>
              <a:t>katak</a:t>
            </a:r>
            <a:r>
              <a:rPr lang="en-US" sz="2400" dirty="0"/>
              <a:t>, </a:t>
            </a:r>
            <a:r>
              <a:rPr lang="en-US" sz="2400" dirty="0" err="1"/>
              <a:t>malam</a:t>
            </a:r>
            <a:r>
              <a:rPr lang="en-US" sz="2400" dirty="0"/>
              <a:t>, </a:t>
            </a:r>
            <a:r>
              <a:rPr lang="en-US" sz="2400" dirty="0" err="1"/>
              <a:t>bab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r>
              <a:rPr lang="en-US" sz="2400" dirty="0"/>
              <a:t>.</a:t>
            </a:r>
          </a:p>
          <a:p>
            <a:pPr>
              <a:buSzPct val="130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212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63102" y="341138"/>
            <a:ext cx="10515600" cy="6152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latin typeface="+mn-lt"/>
              </a:rPr>
              <a:t>ASCII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5" y="1106502"/>
            <a:ext cx="11837237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ASCII (</a:t>
            </a:r>
            <a:r>
              <a:rPr lang="en-US" sz="2400" i="1" dirty="0"/>
              <a:t>American Standard Code for Information Interchange</a:t>
            </a:r>
            <a:r>
              <a:rPr lang="en-US" sz="2400" dirty="0"/>
              <a:t>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pengkodean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individual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elektronik</a:t>
            </a:r>
            <a:r>
              <a:rPr lang="en-US" sz="2400" dirty="0"/>
              <a:t>.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merepresentasikan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, </a:t>
            </a:r>
            <a:r>
              <a:rPr lang="en-US" sz="2400" dirty="0" err="1"/>
              <a:t>angka</a:t>
            </a:r>
            <a:r>
              <a:rPr lang="en-US" sz="2400" dirty="0"/>
              <a:t>, </a:t>
            </a:r>
            <a:r>
              <a:rPr lang="en-US" sz="2400" dirty="0" err="1"/>
              <a:t>karakter</a:t>
            </a:r>
            <a:r>
              <a:rPr lang="en-US" sz="2400" dirty="0"/>
              <a:t> special (@, ^), dan lain-lain.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diingat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Python </a:t>
            </a:r>
            <a:r>
              <a:rPr lang="en-US" sz="2400" dirty="0" err="1"/>
              <a:t>beserta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ASCII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.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ASCII pada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ord. Contoh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27FDDB-244A-4425-BFFB-5F54AB94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69" y="4211202"/>
            <a:ext cx="3788361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ascii = </a:t>
            </a:r>
            <a:r>
              <a:rPr lang="en-US" alt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ord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(ascii)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&gt; 65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9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92285" y="376966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Tabel</a:t>
            </a:r>
            <a:r>
              <a:rPr lang="en-US" sz="3200" dirty="0">
                <a:latin typeface="+mn-lt"/>
              </a:rPr>
              <a:t> ASCII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3A4DB49-A3DF-4FB2-B3F1-21440F2CC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65" y="463943"/>
            <a:ext cx="4420809" cy="57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23F7C741-79AA-4891-9DDE-211B4288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659" y="463943"/>
            <a:ext cx="4372699" cy="577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5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760378" y="347784"/>
            <a:ext cx="10515600" cy="60552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>
                <a:latin typeface="+mn-lt"/>
              </a:rPr>
              <a:t>Coding Challenge ~ Live Coding</a:t>
            </a:r>
            <a:endParaRPr sz="3200" i="1" dirty="0">
              <a:latin typeface="+mn-lt"/>
            </a:endParaRPr>
          </a:p>
          <a:p>
            <a:pPr algn="ctr"/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5" y="1477602"/>
            <a:ext cx="118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/>
              <a:t>Buatlah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meminta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kata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dan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desimal</a:t>
            </a:r>
            <a:r>
              <a:rPr lang="en-US" sz="2400" dirty="0"/>
              <a:t> ascii per </a:t>
            </a:r>
            <a:r>
              <a:rPr lang="en-US" sz="2400" dirty="0" err="1"/>
              <a:t>karakter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5DDA4-C9F2-4ED9-8078-153073BC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01" y="2572537"/>
            <a:ext cx="4727720" cy="31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6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82557" y="322161"/>
            <a:ext cx="10515600" cy="62969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Membuat</a:t>
            </a:r>
            <a:r>
              <a:rPr lang="en-US" sz="3200" dirty="0">
                <a:latin typeface="+mn-lt"/>
              </a:rPr>
              <a:t> String </a:t>
            </a:r>
            <a:r>
              <a:rPr lang="en-US" sz="3200" dirty="0" err="1">
                <a:latin typeface="+mn-lt"/>
              </a:rPr>
              <a:t>dari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Kode</a:t>
            </a:r>
            <a:r>
              <a:rPr lang="en-US" sz="3200" dirty="0">
                <a:latin typeface="+mn-lt"/>
              </a:rPr>
              <a:t> ASCII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77381" y="1369149"/>
            <a:ext cx="1183723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Sebelumnya</a:t>
            </a:r>
            <a:r>
              <a:rPr lang="en-US" sz="2400" dirty="0"/>
              <a:t>,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ord</a:t>
            </a:r>
            <a:r>
              <a:rPr lang="en-US" sz="2400" dirty="0"/>
              <a:t>()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string </a:t>
            </a:r>
            <a:r>
              <a:rPr lang="en-US" sz="2400" dirty="0" err="1"/>
              <a:t>tunggal</a:t>
            </a:r>
            <a:r>
              <a:rPr lang="en-US" sz="2400" dirty="0"/>
              <a:t> </a:t>
            </a:r>
            <a:r>
              <a:rPr lang="en-US" sz="2400" dirty="0" err="1"/>
              <a:t>kedalam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desimal</a:t>
            </a:r>
            <a:r>
              <a:rPr lang="en-US" sz="2400" dirty="0"/>
              <a:t> ascii.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Kita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chr</a:t>
            </a:r>
            <a:r>
              <a:rPr lang="en-US" sz="2400" dirty="0"/>
              <a:t>()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mengkonversi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desimal</a:t>
            </a:r>
            <a:r>
              <a:rPr lang="en-US" sz="2400" dirty="0"/>
              <a:t> ascii </a:t>
            </a:r>
            <a:r>
              <a:rPr lang="en-US" sz="2400" dirty="0" err="1"/>
              <a:t>kedalam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string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27FDDB-244A-4425-BFFB-5F54AB94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89" y="3248250"/>
            <a:ext cx="3788361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chr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65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&gt; A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6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593415" y="310533"/>
            <a:ext cx="10515600" cy="6638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>
                <a:latin typeface="+mn-lt"/>
              </a:rPr>
              <a:t>Coding Challenge ~ Live Coding</a:t>
            </a:r>
            <a:endParaRPr sz="3200" i="1" dirty="0">
              <a:latin typeface="+mn-lt"/>
            </a:endParaRPr>
          </a:p>
          <a:p>
            <a:pPr algn="ctr"/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5" y="1477601"/>
            <a:ext cx="6313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130000"/>
            </a:pPr>
            <a:r>
              <a:rPr lang="en-US" sz="2400" dirty="0"/>
              <a:t>Buatlah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membangkitkan</a:t>
            </a:r>
            <a:r>
              <a:rPr lang="en-US" sz="2400" dirty="0"/>
              <a:t> random password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minimal </a:t>
            </a:r>
            <a:r>
              <a:rPr lang="en-US" sz="2400" dirty="0" err="1"/>
              <a:t>panjang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10!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E51D901-52E5-4B3E-B872-7DA519B1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25" y="348170"/>
            <a:ext cx="4579660" cy="598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55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63102" y="280846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Apa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itu</a:t>
            </a:r>
            <a:r>
              <a:rPr lang="en-US" sz="3200" dirty="0">
                <a:latin typeface="+mn-lt"/>
              </a:rPr>
              <a:t> String?</a:t>
            </a:r>
            <a:endParaRPr sz="3200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489171" y="1132885"/>
            <a:ext cx="81684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String </a:t>
            </a:r>
            <a:r>
              <a:rPr lang="en-US" sz="2400" dirty="0" err="1"/>
              <a:t>adalah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di Bahasa </a:t>
            </a:r>
            <a:r>
              <a:rPr lang="en-US" sz="2400" dirty="0" err="1"/>
              <a:t>pemrograman</a:t>
            </a:r>
            <a:r>
              <a:rPr lang="en-US" sz="2400" dirty="0"/>
              <a:t> Python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String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rangkaian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endParaRPr lang="en-US" sz="2400" dirty="0"/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ID" sz="2400" dirty="0"/>
              <a:t>Cara </a:t>
            </a:r>
            <a:r>
              <a:rPr lang="en-ID" sz="2400" dirty="0" err="1"/>
              <a:t>menggunakan</a:t>
            </a:r>
            <a:r>
              <a:rPr lang="en-ID" sz="2400" dirty="0"/>
              <a:t> string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karakter</a:t>
            </a:r>
            <a:r>
              <a:rPr lang="en-ID" sz="2400" dirty="0"/>
              <a:t> </a:t>
            </a:r>
            <a:r>
              <a:rPr lang="en-ID" sz="2400" b="1" dirty="0"/>
              <a:t>“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pembuka</a:t>
            </a:r>
            <a:r>
              <a:rPr lang="en-ID" sz="2400" dirty="0"/>
              <a:t> dan </a:t>
            </a:r>
            <a:r>
              <a:rPr lang="en-ID" sz="2400" dirty="0" err="1"/>
              <a:t>penutup</a:t>
            </a:r>
            <a:r>
              <a:rPr lang="en-ID" sz="2400" dirty="0"/>
              <a:t>. Contoh :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SzPct val="130000"/>
            </a:pPr>
            <a:r>
              <a:rPr lang="en-ID" sz="2400" dirty="0"/>
              <a:t>	</a:t>
            </a:r>
            <a:r>
              <a:rPr lang="en-ID" sz="2400" dirty="0">
                <a:latin typeface="Consolas" panose="020B0609020204030204" pitchFamily="49" charset="0"/>
              </a:rPr>
              <a:t>kata1 = “hello”</a:t>
            </a:r>
          </a:p>
          <a:p>
            <a:pPr marL="380990" lvl="1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ID" sz="2400" dirty="0"/>
              <a:t>Pada string </a:t>
            </a:r>
            <a:r>
              <a:rPr lang="en-ID" sz="2400" dirty="0" err="1"/>
              <a:t>diatas</a:t>
            </a:r>
            <a:r>
              <a:rPr lang="en-ID" sz="2400" dirty="0"/>
              <a:t>, h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karakter</a:t>
            </a:r>
            <a:r>
              <a:rPr lang="en-ID" sz="2400" dirty="0"/>
              <a:t> </a:t>
            </a:r>
            <a:r>
              <a:rPr lang="en-ID" sz="2400" dirty="0" err="1"/>
              <a:t>pertama</a:t>
            </a:r>
            <a:r>
              <a:rPr lang="en-ID" sz="2400" dirty="0"/>
              <a:t> </a:t>
            </a:r>
            <a:r>
              <a:rPr lang="en-ID" sz="2400" dirty="0" err="1"/>
              <a:t>diikuti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e, l, l, dan o.</a:t>
            </a:r>
          </a:p>
          <a:p>
            <a:pPr marL="380990" indent="-380990">
              <a:buSzPct val="130000"/>
              <a:buFont typeface="Wingdings" panose="05000000000000000000" pitchFamily="2" charset="2"/>
              <a:buChar char="Ø"/>
            </a:pPr>
            <a:endParaRPr lang="en-ID" sz="2400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BB9E5991-636D-4118-8665-346A9598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3" y="943627"/>
            <a:ext cx="1883495" cy="34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3999367-FAE3-4708-97A8-C7A27434D250}"/>
              </a:ext>
            </a:extLst>
          </p:cNvPr>
          <p:cNvSpPr/>
          <p:nvPr/>
        </p:nvSpPr>
        <p:spPr>
          <a:xfrm>
            <a:off x="8812003" y="1132885"/>
            <a:ext cx="1588960" cy="647363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22272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82558" y="352282"/>
            <a:ext cx="10515600" cy="6638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Fungsi</a:t>
            </a:r>
            <a:r>
              <a:rPr lang="en-US" sz="3200" dirty="0">
                <a:latin typeface="+mn-lt"/>
              </a:rPr>
              <a:t> pada String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5" y="1106502"/>
            <a:ext cx="11837237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Sebelumnya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len</a:t>
            </a:r>
            <a:r>
              <a:rPr lang="en-US" sz="2400" dirty="0"/>
              <a:t>()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ord</a:t>
            </a:r>
            <a:r>
              <a:rPr lang="en-US" sz="2400" dirty="0"/>
              <a:t>() pada string.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min() dan max()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mengembalikan</a:t>
            </a:r>
            <a:r>
              <a:rPr lang="en-US" sz="2400" dirty="0"/>
              <a:t> string paling minimum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maksimum</a:t>
            </a:r>
            <a:r>
              <a:rPr lang="en-US" sz="240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A04A7-9371-4FF5-AD0E-87300928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80" y="2764058"/>
            <a:ext cx="4542329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"python"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"python"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f"max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f"min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&gt; y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&gt; h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9612" y="307976"/>
            <a:ext cx="10515600" cy="6013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Pemotongan</a:t>
            </a:r>
            <a:r>
              <a:rPr lang="en-US" sz="3200" dirty="0">
                <a:latin typeface="+mn-lt"/>
              </a:rPr>
              <a:t> String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6" y="1106501"/>
            <a:ext cx="5591989" cy="241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Kadang</a:t>
            </a:r>
            <a:r>
              <a:rPr lang="en-US" sz="2400" dirty="0"/>
              <a:t> kala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porsi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string.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mencoba</a:t>
            </a:r>
            <a:r>
              <a:rPr lang="en-US" sz="2400" dirty="0"/>
              <a:t> </a:t>
            </a:r>
            <a:r>
              <a:rPr lang="en-US" sz="2400" dirty="0" err="1"/>
              <a:t>mengekstrak</a:t>
            </a:r>
            <a:r>
              <a:rPr lang="en-US" sz="2400" dirty="0"/>
              <a:t> string </a:t>
            </a:r>
            <a:r>
              <a:rPr lang="en-US" sz="2400" dirty="0" err="1"/>
              <a:t>dari</a:t>
            </a:r>
            <a:r>
              <a:rPr lang="en-US" sz="2400" dirty="0"/>
              <a:t> string yang lain,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pemotongan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substring. </a:t>
            </a:r>
            <a:r>
              <a:rPr lang="en-US" sz="2400" dirty="0"/>
              <a:t>Contoh:</a:t>
            </a:r>
            <a:endParaRPr lang="en-US" sz="2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A04A7-9371-4FF5-AD0E-87300928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09" y="4035964"/>
            <a:ext cx="5180707" cy="209249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133" dirty="0" err="1">
                <a:latin typeface="Consolas" panose="020B0609020204030204" pitchFamily="49" charset="0"/>
              </a:rPr>
              <a:t>n</a:t>
            </a: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ama</a:t>
            </a:r>
            <a:r>
              <a:rPr lang="en-US" altLang="en-US" sz="2133" dirty="0" err="1">
                <a:latin typeface="Consolas" panose="020B0609020204030204" pitchFamily="49" charset="0"/>
              </a:rPr>
              <a:t>L</a:t>
            </a: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engkap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abdul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rajak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US" altLang="en-US" sz="2133" dirty="0" err="1">
                <a:latin typeface="Consolas" panose="020B0609020204030204" pitchFamily="49" charset="0"/>
              </a:rPr>
              <a:t>D</a:t>
            </a: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epan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US" altLang="en-US" sz="2133" dirty="0" err="1">
                <a:latin typeface="Consolas" panose="020B0609020204030204" pitchFamily="49" charset="0"/>
              </a:rPr>
              <a:t>L</a:t>
            </a: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engkap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[0:5]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133" dirty="0" err="1">
                <a:latin typeface="Consolas" panose="020B0609020204030204" pitchFamily="49" charset="0"/>
              </a:rPr>
              <a:t>namaDepan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2133" dirty="0">
              <a:latin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33" dirty="0">
                <a:solidFill>
                  <a:schemeClr val="bg2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2133" dirty="0" err="1">
                <a:solidFill>
                  <a:schemeClr val="bg2"/>
                </a:solidFill>
                <a:latin typeface="Consolas" panose="020B0609020204030204" pitchFamily="49" charset="0"/>
              </a:rPr>
              <a:t>abdul</a:t>
            </a:r>
            <a:endParaRPr lang="en-US" altLang="en-US" sz="2133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FB91C-55BE-4FF5-A0C6-70B8F6C8390D}"/>
              </a:ext>
            </a:extLst>
          </p:cNvPr>
          <p:cNvSpPr/>
          <p:nvPr/>
        </p:nvSpPr>
        <p:spPr>
          <a:xfrm>
            <a:off x="6529379" y="1990203"/>
            <a:ext cx="4817459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onsolas" panose="020B0609020204030204" pitchFamily="49" charset="0"/>
              </a:rPr>
              <a:t>Substring = string[</a:t>
            </a:r>
            <a:r>
              <a:rPr lang="en-US" altLang="en-US" sz="2400" dirty="0" err="1">
                <a:latin typeface="Consolas" panose="020B0609020204030204" pitchFamily="49" charset="0"/>
              </a:rPr>
              <a:t>start:end:step</a:t>
            </a:r>
            <a:r>
              <a:rPr lang="en-US" altLang="en-US" sz="2400" dirty="0">
                <a:latin typeface="Consolas" panose="020B0609020204030204" pitchFamily="49" charset="0"/>
              </a:rPr>
              <a:t>]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endParaRPr lang="en-ID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EF6E3-A3EE-43EC-BE12-89D377FB9AFC}"/>
              </a:ext>
            </a:extLst>
          </p:cNvPr>
          <p:cNvSpPr txBox="1"/>
          <p:nvPr/>
        </p:nvSpPr>
        <p:spPr>
          <a:xfrm>
            <a:off x="5887413" y="3160641"/>
            <a:ext cx="2902343" cy="15696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</a:rPr>
              <a:t>Indeks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untuk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memulai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pengambilan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karakter</a:t>
            </a:r>
            <a:r>
              <a:rPr lang="en-US" sz="2400" dirty="0">
                <a:solidFill>
                  <a:schemeClr val="accent2"/>
                </a:solidFill>
              </a:rPr>
              <a:t> string</a:t>
            </a:r>
            <a:endParaRPr lang="en-ID" sz="2400" dirty="0">
              <a:solidFill>
                <a:schemeClr val="accent2"/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47E1F4B-718C-4D6C-B87A-517A800FF475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7920396" y="1757204"/>
            <a:ext cx="821626" cy="198524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ED0ED-6D7E-4F5E-B4A6-543EEA7DC85D}"/>
              </a:ext>
            </a:extLst>
          </p:cNvPr>
          <p:cNvSpPr txBox="1"/>
          <p:nvPr/>
        </p:nvSpPr>
        <p:spPr>
          <a:xfrm>
            <a:off x="9097251" y="3173999"/>
            <a:ext cx="290234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Indeks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akhir</a:t>
            </a:r>
            <a:r>
              <a:rPr lang="en-US" sz="2400" dirty="0">
                <a:solidFill>
                  <a:schemeClr val="accent1"/>
                </a:solidFill>
              </a:rPr>
              <a:t>, yang mana </a:t>
            </a:r>
            <a:r>
              <a:rPr lang="en-US" sz="2400" dirty="0" err="1">
                <a:solidFill>
                  <a:schemeClr val="accent1"/>
                </a:solidFill>
              </a:rPr>
              <a:t>karakter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tidak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akan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diambil</a:t>
            </a:r>
            <a:r>
              <a:rPr lang="en-US" sz="2400" dirty="0">
                <a:solidFill>
                  <a:schemeClr val="accent1"/>
                </a:solidFill>
              </a:rPr>
              <a:t> pada </a:t>
            </a:r>
            <a:r>
              <a:rPr lang="en-US" sz="2400" dirty="0" err="1">
                <a:solidFill>
                  <a:schemeClr val="accent1"/>
                </a:solidFill>
              </a:rPr>
              <a:t>indeks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ini</a:t>
            </a:r>
            <a:endParaRPr lang="en-ID" sz="2400" dirty="0">
              <a:solidFill>
                <a:schemeClr val="accent1"/>
              </a:solidFill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AA5A28F-1CBD-41C2-86F4-4A24E304CF60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9954933" y="2580508"/>
            <a:ext cx="834984" cy="3519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BEA27B-D4B0-449A-A95C-7B5CEE9AFC62}"/>
              </a:ext>
            </a:extLst>
          </p:cNvPr>
          <p:cNvSpPr txBox="1"/>
          <p:nvPr/>
        </p:nvSpPr>
        <p:spPr>
          <a:xfrm>
            <a:off x="7849279" y="495783"/>
            <a:ext cx="2902343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Langkah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antar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indeks</a:t>
            </a:r>
            <a:endParaRPr lang="en-ID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70663AC-85AB-4C1B-817B-B0134527347D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9408058" y="849840"/>
            <a:ext cx="1032758" cy="1247973"/>
          </a:xfrm>
          <a:prstGeom prst="curvedConnector2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45AF1A-75B6-4EDB-870A-F9F3420054B6}"/>
              </a:ext>
            </a:extLst>
          </p:cNvPr>
          <p:cNvSpPr txBox="1"/>
          <p:nvPr/>
        </p:nvSpPr>
        <p:spPr>
          <a:xfrm>
            <a:off x="5887412" y="4618339"/>
            <a:ext cx="6034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pada </a:t>
            </a:r>
            <a:r>
              <a:rPr lang="en-US" sz="2400" b="1" dirty="0"/>
              <a:t>start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Python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(</a:t>
            </a:r>
            <a:r>
              <a:rPr lang="en-US" sz="2400" b="1" dirty="0"/>
              <a:t>start </a:t>
            </a:r>
            <a:r>
              <a:rPr lang="en-US" sz="2400" b="1" dirty="0" err="1"/>
              <a:t>dikosongkan</a:t>
            </a:r>
            <a:r>
              <a:rPr lang="en-US" sz="2400" dirty="0"/>
              <a:t>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melanjutkan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 (</a:t>
            </a:r>
            <a:r>
              <a:rPr lang="en-US" sz="2400" b="1" dirty="0"/>
              <a:t>end </a:t>
            </a:r>
            <a:r>
              <a:rPr lang="en-US" sz="2400" b="1" dirty="0" err="1"/>
              <a:t>dikosongkan</a:t>
            </a:r>
            <a:r>
              <a:rPr lang="en-US" sz="2400" dirty="0"/>
              <a:t>)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59983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4" grpId="0" animBg="1"/>
      <p:bldP spid="5" grpId="0" animBg="1"/>
      <p:bldP spid="10" grpId="0" animBg="1"/>
      <p:bldP spid="16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93569" y="339358"/>
            <a:ext cx="10515600" cy="6152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Apakah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isi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dari</a:t>
            </a:r>
            <a:r>
              <a:rPr lang="en-US" sz="3200" dirty="0">
                <a:latin typeface="+mn-lt"/>
              </a:rPr>
              <a:t> substring </a:t>
            </a:r>
            <a:r>
              <a:rPr lang="en-US" sz="3200" dirty="0" err="1">
                <a:latin typeface="+mn-lt"/>
              </a:rPr>
              <a:t>berikut</a:t>
            </a:r>
            <a:r>
              <a:rPr lang="en-US" sz="3200" dirty="0">
                <a:latin typeface="+mn-lt"/>
              </a:rPr>
              <a:t> ?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E09815-545A-4039-8E89-4AD9E386B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89" y="1560366"/>
            <a:ext cx="8912028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kalimat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Gatot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kaca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nyanyi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di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pinggir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jalan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b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kalimat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kalimat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kalimat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[: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kalimat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kalimat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kalimat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kalimat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5B752-FDDB-4D96-8FBB-2B8FC61B6128}"/>
              </a:ext>
            </a:extLst>
          </p:cNvPr>
          <p:cNvSpPr/>
          <p:nvPr/>
        </p:nvSpPr>
        <p:spPr>
          <a:xfrm>
            <a:off x="3905024" y="2317509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Gatot 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1A95F-4431-43A2-893B-855656F58744}"/>
              </a:ext>
            </a:extLst>
          </p:cNvPr>
          <p:cNvSpPr/>
          <p:nvPr/>
        </p:nvSpPr>
        <p:spPr>
          <a:xfrm>
            <a:off x="3902075" y="2727878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nyanyi</a:t>
            </a:r>
            <a:endParaRPr lang="en-ID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8FEE33-BCC5-4AFB-95D6-1BE02D3025E4}"/>
              </a:ext>
            </a:extLst>
          </p:cNvPr>
          <p:cNvSpPr/>
          <p:nvPr/>
        </p:nvSpPr>
        <p:spPr>
          <a:xfrm>
            <a:off x="3899126" y="3067452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Gatot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3793B-CF05-473B-9AEA-450AA8A514D1}"/>
              </a:ext>
            </a:extLst>
          </p:cNvPr>
          <p:cNvSpPr/>
          <p:nvPr/>
        </p:nvSpPr>
        <p:spPr>
          <a:xfrm>
            <a:off x="3896177" y="3437346"/>
            <a:ext cx="4942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kaca nyanyi di pinggir jalan</a:t>
            </a:r>
            <a:endParaRPr lang="en-ID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ABD08-93E9-4722-9126-BE15C5C420F0}"/>
              </a:ext>
            </a:extLst>
          </p:cNvPr>
          <p:cNvSpPr/>
          <p:nvPr/>
        </p:nvSpPr>
        <p:spPr>
          <a:xfrm>
            <a:off x="3893227" y="3807241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r </a:t>
            </a:r>
            <a:r>
              <a:rPr lang="en-ID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jalan</a:t>
            </a:r>
            <a:endParaRPr lang="en-ID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96219-D849-4257-A602-7D8DC9AB3821}"/>
              </a:ext>
            </a:extLst>
          </p:cNvPr>
          <p:cNvSpPr/>
          <p:nvPr/>
        </p:nvSpPr>
        <p:spPr>
          <a:xfrm>
            <a:off x="5819375" y="421761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G  a</a:t>
            </a:r>
          </a:p>
        </p:txBody>
      </p:sp>
    </p:spTree>
    <p:extLst>
      <p:ext uri="{BB962C8B-B14F-4D97-AF65-F5344CB8AC3E}">
        <p14:creationId xmlns:p14="http://schemas.microsoft.com/office/powerpoint/2010/main" val="37712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14463" y="329634"/>
            <a:ext cx="10515600" cy="595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>
                <a:latin typeface="+mn-lt"/>
              </a:rPr>
              <a:t>Coding Challenge ~ Live Coding</a:t>
            </a:r>
            <a:endParaRPr sz="3200" i="1" dirty="0">
              <a:latin typeface="+mn-lt"/>
            </a:endParaRPr>
          </a:p>
          <a:p>
            <a:pPr algn="ctr"/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721469" y="1012969"/>
            <a:ext cx="11837237" cy="462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/>
              <a:t>Buatlah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ID </a:t>
            </a:r>
            <a:r>
              <a:rPr lang="en-US" sz="2400" dirty="0" err="1"/>
              <a:t>otomatis</a:t>
            </a:r>
            <a:r>
              <a:rPr lang="en-US" sz="2400" dirty="0"/>
              <a:t> di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kampus</a:t>
            </a:r>
            <a:r>
              <a:rPr lang="en-US" sz="2400" dirty="0"/>
              <a:t>.</a:t>
            </a:r>
          </a:p>
          <a:p>
            <a:pPr>
              <a:buSzPct val="130000"/>
            </a:pPr>
            <a:endParaRPr lang="en-US" sz="2400" dirty="0"/>
          </a:p>
          <a:p>
            <a:pPr>
              <a:spcAft>
                <a:spcPts val="800"/>
              </a:spcAft>
              <a:buSzPct val="130000"/>
            </a:pP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ID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marL="457189" indent="-457189">
              <a:buSzPct val="115000"/>
              <a:buFont typeface="+mj-lt"/>
              <a:buAutoNum type="arabicPeriod"/>
            </a:pP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depan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endParaRPr lang="en-US" sz="2400" dirty="0"/>
          </a:p>
          <a:p>
            <a:pPr marL="457189" indent="-457189">
              <a:buSzPct val="115000"/>
              <a:buFont typeface="+mj-lt"/>
              <a:buAutoNum type="arabicPeriod"/>
            </a:pP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endParaRPr lang="en-US" sz="2400" dirty="0"/>
          </a:p>
          <a:p>
            <a:pPr marL="457189" indent="-457189">
              <a:buSzPct val="115000"/>
              <a:buFont typeface="+mj-lt"/>
              <a:buAutoNum type="arabicPeriod"/>
            </a:pP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endParaRPr lang="en-US" sz="2400" dirty="0"/>
          </a:p>
          <a:p>
            <a:pPr marL="457189" indent="-457189">
              <a:buSzPct val="130000"/>
              <a:buFont typeface="+mj-lt"/>
              <a:buAutoNum type="arabicPeriod"/>
            </a:pPr>
            <a:endParaRPr lang="en-US" sz="2400" dirty="0"/>
          </a:p>
          <a:p>
            <a:pPr>
              <a:buSzPct val="130000"/>
            </a:pPr>
            <a:r>
              <a:rPr lang="en-US" sz="2400" dirty="0"/>
              <a:t>Program </a:t>
            </a:r>
            <a:r>
              <a:rPr lang="en-US" sz="2400" dirty="0" err="1"/>
              <a:t>meminta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memasukkan</a:t>
            </a:r>
            <a:r>
              <a:rPr lang="en-US" sz="2400" dirty="0"/>
              <a:t> -&gt;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depan</a:t>
            </a:r>
            <a:r>
              <a:rPr lang="en-US" sz="2400" dirty="0"/>
              <a:t>,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, dan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endParaRPr lang="en-US" sz="2400" dirty="0"/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depan</a:t>
            </a:r>
            <a:r>
              <a:rPr lang="en-US" sz="2400" dirty="0"/>
              <a:t> dan </a:t>
            </a:r>
            <a:r>
              <a:rPr lang="en-US" sz="2400" dirty="0" err="1"/>
              <a:t>belakang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2 </a:t>
            </a:r>
            <a:r>
              <a:rPr lang="en-US" sz="2400" dirty="0" err="1"/>
              <a:t>karakter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sebaiknya</a:t>
            </a:r>
            <a:r>
              <a:rPr lang="en-US" sz="2400" dirty="0"/>
              <a:t>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depan</a:t>
            </a:r>
            <a:r>
              <a:rPr lang="en-US" sz="2400" dirty="0"/>
              <a:t> dan </a:t>
            </a:r>
            <a:r>
              <a:rPr lang="en-US" sz="2400" dirty="0" err="1"/>
              <a:t>belakang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2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15630" y="399757"/>
            <a:ext cx="10515600" cy="6249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latin typeface="+mn-lt"/>
              </a:rPr>
              <a:t>Operator pada String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615630" y="1262144"/>
            <a:ext cx="11837237" cy="177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Operator +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menyambung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string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Operator *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mengulang</a:t>
            </a:r>
            <a:r>
              <a:rPr lang="en-US" sz="2400" dirty="0"/>
              <a:t> string </a:t>
            </a:r>
            <a:r>
              <a:rPr lang="en-US" sz="2400" dirty="0" err="1"/>
              <a:t>sebanyak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Operator </a:t>
            </a:r>
            <a:r>
              <a:rPr lang="en-US" sz="2400" b="1" dirty="0"/>
              <a:t>in</a:t>
            </a:r>
            <a:r>
              <a:rPr lang="en-US" sz="2400" dirty="0"/>
              <a:t> dan </a:t>
            </a:r>
            <a:r>
              <a:rPr lang="en-US" sz="2400" b="1" dirty="0"/>
              <a:t>not in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menguji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substring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disuatu</a:t>
            </a:r>
            <a:r>
              <a:rPr lang="en-US" sz="2400" dirty="0"/>
              <a:t> string. Operator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operator Boolean (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Boolean)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F13867-AFAE-40ED-9F73-85268377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91" y="3254938"/>
            <a:ext cx="7177606" cy="2092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kalimat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"Gatot 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kaca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nyanyi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 di 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pinggir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jalan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b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133" b="1" dirty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nyanyi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2133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kalimat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133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"nah... 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ketahuan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nyanyi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.."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133" b="1" dirty="0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133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ngapain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 ?"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133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43647" y="357511"/>
            <a:ext cx="10515600" cy="6736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>
                <a:latin typeface="+mn-lt"/>
              </a:rPr>
              <a:t>Coding Challenge ~ Live Coding</a:t>
            </a:r>
            <a:endParaRPr sz="3200" i="1" dirty="0">
              <a:latin typeface="+mn-lt"/>
            </a:endParaRPr>
          </a:p>
          <a:p>
            <a:pPr algn="ctr"/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5" y="1402075"/>
            <a:ext cx="1183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/>
              <a:t>Buatlah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mengecek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i="1" dirty="0"/>
              <a:t>password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mengandung</a:t>
            </a:r>
            <a:r>
              <a:rPr lang="en-US" sz="2400" dirty="0"/>
              <a:t> username.</a:t>
            </a:r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r>
              <a:rPr lang="en-US" sz="2400" dirty="0"/>
              <a:t>Program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masukkan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i="1" dirty="0"/>
              <a:t>username</a:t>
            </a:r>
            <a:r>
              <a:rPr lang="en-US" sz="2400" dirty="0"/>
              <a:t> dan </a:t>
            </a:r>
            <a:r>
              <a:rPr lang="en-US" sz="2400" i="1" dirty="0"/>
              <a:t>password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4626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33920" y="329634"/>
            <a:ext cx="10515600" cy="57634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Metode</a:t>
            </a:r>
            <a:r>
              <a:rPr lang="en-US" sz="3200" dirty="0">
                <a:latin typeface="+mn-lt"/>
              </a:rPr>
              <a:t> pada String (</a:t>
            </a:r>
            <a:r>
              <a:rPr lang="en-US" sz="3200" i="1" dirty="0">
                <a:latin typeface="+mn-lt"/>
              </a:rPr>
              <a:t>Method</a:t>
            </a:r>
            <a:r>
              <a:rPr lang="en-US" sz="3200" dirty="0">
                <a:latin typeface="+mn-lt"/>
              </a:rPr>
              <a:t>)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5" y="1106502"/>
            <a:ext cx="1183723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Method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dimilki</a:t>
            </a:r>
            <a:r>
              <a:rPr lang="en-US" sz="2400" dirty="0"/>
              <a:t> oleh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metod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/string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“.”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sintaksis</a:t>
            </a:r>
            <a:r>
              <a:rPr lang="en-US" sz="2400" dirty="0"/>
              <a:t> </a:t>
            </a:r>
            <a:r>
              <a:rPr lang="en-US" sz="2400" dirty="0" err="1"/>
              <a:t>tergambar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: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ctr">
              <a:spcAft>
                <a:spcPts val="800"/>
              </a:spcAft>
              <a:buSzPct val="130000"/>
            </a:pPr>
            <a:r>
              <a:rPr lang="en-US" sz="2400" dirty="0" err="1">
                <a:latin typeface="Consolas" panose="020B0609020204030204" pitchFamily="49" charset="0"/>
              </a:rPr>
              <a:t>variabelstring.method</a:t>
            </a:r>
            <a:r>
              <a:rPr lang="en-US" sz="2400" dirty="0">
                <a:latin typeface="Consolas" panose="020B0609020204030204" pitchFamily="49" charset="0"/>
              </a:rPr>
              <a:t>(arguments)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9160E-6B97-4DCB-B9FB-EDD0CC25FE1E}"/>
              </a:ext>
            </a:extLst>
          </p:cNvPr>
          <p:cNvSpPr txBox="1"/>
          <p:nvPr/>
        </p:nvSpPr>
        <p:spPr>
          <a:xfrm>
            <a:off x="3143609" y="4395868"/>
            <a:ext cx="535153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Cara </a:t>
            </a:r>
            <a:r>
              <a:rPr lang="en-US" sz="2400" dirty="0" err="1">
                <a:solidFill>
                  <a:schemeClr val="accent1"/>
                </a:solidFill>
              </a:rPr>
              <a:t>untuk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mengakses</a:t>
            </a:r>
            <a:r>
              <a:rPr lang="en-US" sz="2400" dirty="0">
                <a:solidFill>
                  <a:schemeClr val="accent1"/>
                </a:solidFill>
              </a:rPr>
              <a:t> method/</a:t>
            </a:r>
            <a:r>
              <a:rPr lang="en-US" sz="2400" dirty="0" err="1">
                <a:solidFill>
                  <a:schemeClr val="accent1"/>
                </a:solidFill>
              </a:rPr>
              <a:t>fungsi</a:t>
            </a:r>
            <a:r>
              <a:rPr lang="en-US" sz="2400" dirty="0">
                <a:solidFill>
                  <a:schemeClr val="accent1"/>
                </a:solidFill>
              </a:rPr>
              <a:t> yang </a:t>
            </a:r>
            <a:r>
              <a:rPr lang="en-US" sz="2400" dirty="0" err="1">
                <a:solidFill>
                  <a:schemeClr val="accent1"/>
                </a:solidFill>
              </a:rPr>
              <a:t>tersedia</a:t>
            </a:r>
            <a:r>
              <a:rPr lang="en-US" sz="2400" dirty="0">
                <a:solidFill>
                  <a:schemeClr val="accent1"/>
                </a:solidFill>
              </a:rPr>
              <a:t> di </a:t>
            </a:r>
            <a:r>
              <a:rPr lang="en-US" sz="2400" dirty="0" err="1">
                <a:solidFill>
                  <a:schemeClr val="accent1"/>
                </a:solidFill>
              </a:rPr>
              <a:t>objek</a:t>
            </a:r>
            <a:r>
              <a:rPr lang="en-US" sz="2400" dirty="0">
                <a:solidFill>
                  <a:schemeClr val="accent1"/>
                </a:solidFill>
              </a:rPr>
              <a:t>/string/</a:t>
            </a:r>
            <a:r>
              <a:rPr lang="en-US" sz="2400" dirty="0" err="1">
                <a:solidFill>
                  <a:schemeClr val="accent1"/>
                </a:solidFill>
              </a:rPr>
              <a:t>variabel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tersebut</a:t>
            </a:r>
            <a:endParaRPr lang="en-ID" sz="24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566C02-2C21-4D34-AD31-2F2B7F26BA8C}"/>
              </a:ext>
            </a:extLst>
          </p:cNvPr>
          <p:cNvCxnSpPr>
            <a:stCxn id="2" idx="0"/>
          </p:cNvCxnSpPr>
          <p:nvPr/>
        </p:nvCxnSpPr>
        <p:spPr>
          <a:xfrm flipV="1">
            <a:off x="5819375" y="3753380"/>
            <a:ext cx="0" cy="642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97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53374" y="343731"/>
            <a:ext cx="10515600" cy="8673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Metode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Pengujian</a:t>
            </a:r>
            <a:r>
              <a:rPr lang="en-US" sz="3200" dirty="0">
                <a:latin typeface="+mn-lt"/>
              </a:rPr>
              <a:t> pada String (</a:t>
            </a:r>
            <a:r>
              <a:rPr lang="en-US" sz="3200" i="1" dirty="0">
                <a:latin typeface="+mn-lt"/>
              </a:rPr>
              <a:t>Method</a:t>
            </a:r>
            <a:r>
              <a:rPr lang="en-US" sz="3200" dirty="0">
                <a:latin typeface="+mn-lt"/>
              </a:rPr>
              <a:t>)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377658-6A98-4AA7-AAEB-81A5F179B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60817"/>
              </p:ext>
            </p:extLst>
          </p:nvPr>
        </p:nvGraphicFramePr>
        <p:xfrm>
          <a:off x="768485" y="1308391"/>
          <a:ext cx="7971276" cy="39130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1813">
                  <a:extLst>
                    <a:ext uri="{9D8B030D-6E8A-4147-A177-3AD203B41FA5}">
                      <a16:colId xmlns:a16="http://schemas.microsoft.com/office/drawing/2014/main" val="3607540956"/>
                    </a:ext>
                  </a:extLst>
                </a:gridCol>
                <a:gridCol w="5729463">
                  <a:extLst>
                    <a:ext uri="{9D8B030D-6E8A-4147-A177-3AD203B41FA5}">
                      <a16:colId xmlns:a16="http://schemas.microsoft.com/office/drawing/2014/main" val="524330292"/>
                    </a:ext>
                  </a:extLst>
                </a:gridCol>
              </a:tblGrid>
              <a:tr h="394601">
                <a:tc>
                  <a:txBody>
                    <a:bodyPr/>
                    <a:lstStyle/>
                    <a:p>
                      <a:r>
                        <a:rPr lang="en-US" sz="1800" dirty="0" err="1"/>
                        <a:t>Metode</a:t>
                      </a:r>
                      <a:endParaRPr lang="en-ID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Penjelasan</a:t>
                      </a:r>
                      <a:endParaRPr lang="en-ID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55427289"/>
                  </a:ext>
                </a:extLst>
              </a:tr>
              <a:tr h="681093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isalnum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ID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True,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semua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karakter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mengandung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alfabet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dan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bilangan</a:t>
                      </a:r>
                      <a:endParaRPr lang="en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80260296"/>
                  </a:ext>
                </a:extLst>
              </a:tr>
              <a:tr h="681093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isalpha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ID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True,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semua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karakter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mengandung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alfabet</a:t>
                      </a:r>
                      <a:endParaRPr lang="en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17123108"/>
                  </a:ext>
                </a:extLst>
              </a:tr>
              <a:tr h="394601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isdigit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ID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True,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semua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karakter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bilangan</a:t>
                      </a:r>
                      <a:endParaRPr lang="en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27302176"/>
                  </a:ext>
                </a:extLst>
              </a:tr>
              <a:tr h="394601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islower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ID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True,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semua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karakter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huruf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kecil</a:t>
                      </a:r>
                      <a:endParaRPr lang="en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06023954"/>
                  </a:ext>
                </a:extLst>
              </a:tr>
              <a:tr h="681093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isspace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ID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True,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semua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karakter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spasi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kosong</a:t>
                      </a:r>
                      <a:endParaRPr lang="en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92616410"/>
                  </a:ext>
                </a:extLst>
              </a:tr>
              <a:tr h="681093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isupper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ID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True,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semua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karakter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huruf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kapital</a:t>
                      </a:r>
                      <a:endParaRPr lang="en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2344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642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63102" y="430069"/>
            <a:ext cx="10515600" cy="57634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>
                <a:latin typeface="+mn-lt"/>
              </a:rPr>
              <a:t>Coding Challenge ~ Live Coding</a:t>
            </a:r>
            <a:endParaRPr sz="3200" i="1" dirty="0">
              <a:latin typeface="+mn-lt"/>
            </a:endParaRPr>
          </a:p>
          <a:p>
            <a:pPr algn="ctr"/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77382" y="1563915"/>
            <a:ext cx="1183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/>
              <a:t>Buatlah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spasi</a:t>
            </a:r>
            <a:r>
              <a:rPr lang="en-US" sz="2400" dirty="0"/>
              <a:t> </a:t>
            </a:r>
            <a:r>
              <a:rPr lang="en-US" sz="2400" dirty="0" err="1"/>
              <a:t>kosong</a:t>
            </a:r>
            <a:r>
              <a:rPr lang="en-US" sz="2400" dirty="0"/>
              <a:t>, </a:t>
            </a:r>
            <a:r>
              <a:rPr lang="en-US" sz="2400" dirty="0" err="1"/>
              <a:t>bilangan</a:t>
            </a:r>
            <a:r>
              <a:rPr lang="en-US" sz="2400" dirty="0"/>
              <a:t>,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vokal</a:t>
            </a:r>
            <a:r>
              <a:rPr lang="en-US" sz="2400" dirty="0"/>
              <a:t>, dan </a:t>
            </a:r>
            <a:r>
              <a:rPr lang="en-US" sz="2400" dirty="0" err="1"/>
              <a:t>konsonan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752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04737" y="376967"/>
            <a:ext cx="10515600" cy="5374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Metode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Modifikasi</a:t>
            </a:r>
            <a:r>
              <a:rPr lang="en-US" sz="3200" dirty="0">
                <a:latin typeface="+mn-lt"/>
              </a:rPr>
              <a:t> pada String (</a:t>
            </a:r>
            <a:r>
              <a:rPr lang="en-US" sz="3200" i="1" dirty="0">
                <a:latin typeface="+mn-lt"/>
              </a:rPr>
              <a:t>Method</a:t>
            </a:r>
            <a:r>
              <a:rPr lang="en-US" sz="3200" dirty="0">
                <a:latin typeface="+mn-lt"/>
              </a:rPr>
              <a:t>)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377658-6A98-4AA7-AAEB-81A5F179B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45411"/>
              </p:ext>
            </p:extLst>
          </p:nvPr>
        </p:nvGraphicFramePr>
        <p:xfrm>
          <a:off x="721468" y="1560493"/>
          <a:ext cx="10749063" cy="41754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0363">
                  <a:extLst>
                    <a:ext uri="{9D8B030D-6E8A-4147-A177-3AD203B41FA5}">
                      <a16:colId xmlns:a16="http://schemas.microsoft.com/office/drawing/2014/main" val="3607540956"/>
                    </a:ext>
                  </a:extLst>
                </a:gridCol>
                <a:gridCol w="8198700">
                  <a:extLst>
                    <a:ext uri="{9D8B030D-6E8A-4147-A177-3AD203B41FA5}">
                      <a16:colId xmlns:a16="http://schemas.microsoft.com/office/drawing/2014/main" val="524330292"/>
                    </a:ext>
                  </a:extLst>
                </a:gridCol>
              </a:tblGrid>
              <a:tr h="407489">
                <a:tc>
                  <a:txBody>
                    <a:bodyPr/>
                    <a:lstStyle/>
                    <a:p>
                      <a:r>
                        <a:rPr lang="en-US" sz="2000" dirty="0" err="1"/>
                        <a:t>Metode</a:t>
                      </a:r>
                      <a:endParaRPr lang="en-ID" sz="20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Penjelasan</a:t>
                      </a:r>
                      <a:endParaRPr lang="en-ID" sz="2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55427289"/>
                  </a:ext>
                </a:extLst>
              </a:tr>
              <a:tr h="5203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lower()</a:t>
                      </a:r>
                      <a:endParaRPr lang="en-ID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Mengembalikan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jenis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huruf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kecil</a:t>
                      </a:r>
                      <a:endParaRPr lang="en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80260296"/>
                  </a:ext>
                </a:extLst>
              </a:tr>
              <a:tr h="5203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upper()</a:t>
                      </a:r>
                      <a:endParaRPr lang="en-ID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Mengembalikan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jenis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huruf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besar</a:t>
                      </a:r>
                      <a:endParaRPr lang="en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17123108"/>
                  </a:ext>
                </a:extLst>
              </a:tr>
              <a:tr h="378383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rstrip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ID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Menghapus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spasi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kosong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pada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akhir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string</a:t>
                      </a:r>
                      <a:endParaRPr lang="en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27302176"/>
                  </a:ext>
                </a:extLst>
              </a:tr>
              <a:tr h="378383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lstrip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ID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Menghapus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spasi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kosong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pada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awal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string</a:t>
                      </a:r>
                      <a:endParaRPr lang="en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06023954"/>
                  </a:ext>
                </a:extLst>
              </a:tr>
              <a:tr h="5860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capitalize()</a:t>
                      </a:r>
                      <a:endParaRPr lang="en-ID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Mengembalikan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karakter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pertama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sebagai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huruf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kapital</a:t>
                      </a:r>
                      <a:endParaRPr lang="en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92616410"/>
                  </a:ext>
                </a:extLst>
              </a:tr>
              <a:tr h="5860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title()</a:t>
                      </a:r>
                      <a:endParaRPr lang="en-ID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Mengembalikan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karakter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pada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setiap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kata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huruf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kapital</a:t>
                      </a:r>
                      <a:endParaRPr lang="en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23447332"/>
                  </a:ext>
                </a:extLst>
              </a:tr>
              <a:tr h="743345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swapcase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ID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Mengembalikan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Salinan string yang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kasusnya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dibalik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kecil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besar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besar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kecil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75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91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A02F-90C8-490E-89B3-F4574359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Memanggil</a:t>
            </a:r>
            <a:r>
              <a:rPr lang="en-US" dirty="0">
                <a:latin typeface="+mn-lt"/>
              </a:rPr>
              <a:t>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8107-0567-4B55-A5D7-02129B7C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63" y="2625689"/>
            <a:ext cx="9041616" cy="2604186"/>
          </a:xfrm>
        </p:spPr>
        <p:txBody>
          <a:bodyPr/>
          <a:lstStyle/>
          <a:p>
            <a:r>
              <a:rPr lang="en-US" dirty="0">
                <a:latin typeface="+mj-lt"/>
              </a:rPr>
              <a:t>Cara </a:t>
            </a:r>
            <a:r>
              <a:rPr lang="en-US" dirty="0" err="1">
                <a:latin typeface="+mj-lt"/>
              </a:rPr>
              <a:t>mengakses</a:t>
            </a:r>
            <a:r>
              <a:rPr lang="en-US" dirty="0">
                <a:latin typeface="+mj-lt"/>
              </a:rPr>
              <a:t> String:</a:t>
            </a:r>
          </a:p>
          <a:p>
            <a:pPr marL="457200" indent="-223838">
              <a:buFontTx/>
              <a:buChar char="-"/>
            </a:pPr>
            <a:r>
              <a:rPr lang="en-US" dirty="0">
                <a:latin typeface="+mj-lt"/>
              </a:rPr>
              <a:t>kata1[0]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h</a:t>
            </a:r>
          </a:p>
          <a:p>
            <a:pPr marL="457200" indent="-223838">
              <a:buFontTx/>
              <a:buChar char="-"/>
            </a:pPr>
            <a:r>
              <a:rPr lang="en-US" dirty="0">
                <a:latin typeface="+mj-lt"/>
                <a:sym typeface="Wingdings" panose="05000000000000000000" pitchFamily="2" charset="2"/>
              </a:rPr>
              <a:t>kata1[3]  I</a:t>
            </a:r>
          </a:p>
          <a:p>
            <a:pPr marL="457200" indent="-223838">
              <a:buFontTx/>
              <a:buChar char="-"/>
            </a:pPr>
            <a:r>
              <a:rPr lang="en-US" dirty="0">
                <a:latin typeface="+mj-lt"/>
                <a:sym typeface="Wingdings" panose="05000000000000000000" pitchFamily="2" charset="2"/>
              </a:rPr>
              <a:t>kata1[0:3]  hell</a:t>
            </a:r>
          </a:p>
          <a:p>
            <a:pPr marL="457200" indent="-223838">
              <a:buFontTx/>
              <a:buChar char="-"/>
            </a:pPr>
            <a:r>
              <a:rPr lang="en-US" dirty="0">
                <a:latin typeface="+mj-lt"/>
                <a:sym typeface="Wingdings" panose="05000000000000000000" pitchFamily="2" charset="2"/>
              </a:rPr>
              <a:t>kata1[:]  hello</a:t>
            </a:r>
          </a:p>
          <a:p>
            <a:pPr>
              <a:buFontTx/>
              <a:buChar char="-"/>
            </a:pPr>
            <a:endParaRPr lang="en-US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CDD26-CC15-4273-B60C-AB4E07C9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12BE80-80E5-46EE-979B-E45C3F536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48468"/>
              </p:ext>
            </p:extLst>
          </p:nvPr>
        </p:nvGraphicFramePr>
        <p:xfrm>
          <a:off x="2066014" y="1429251"/>
          <a:ext cx="677333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890893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45153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491424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833611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703678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176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ADE29B-2729-4B7B-BB81-E7656E53417A}"/>
              </a:ext>
            </a:extLst>
          </p:cNvPr>
          <p:cNvSpPr txBox="1"/>
          <p:nvPr/>
        </p:nvSpPr>
        <p:spPr>
          <a:xfrm>
            <a:off x="938963" y="1637713"/>
            <a:ext cx="91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kata1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4D877-77C3-420D-8777-498DFEA47F33}"/>
              </a:ext>
            </a:extLst>
          </p:cNvPr>
          <p:cNvSpPr txBox="1"/>
          <p:nvPr/>
        </p:nvSpPr>
        <p:spPr>
          <a:xfrm>
            <a:off x="8919061" y="1402930"/>
            <a:ext cx="95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karakter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4FB70-6E1B-445F-BA20-4876907982A1}"/>
              </a:ext>
            </a:extLst>
          </p:cNvPr>
          <p:cNvSpPr txBox="1"/>
          <p:nvPr/>
        </p:nvSpPr>
        <p:spPr>
          <a:xfrm>
            <a:off x="8919061" y="1831447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657619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33919" y="369290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Metode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Modifikasi</a:t>
            </a:r>
            <a:r>
              <a:rPr lang="en-US" sz="3200" dirty="0">
                <a:latin typeface="+mn-lt"/>
              </a:rPr>
              <a:t> pada String (</a:t>
            </a:r>
            <a:r>
              <a:rPr lang="en-US" sz="3200" i="1" dirty="0">
                <a:latin typeface="+mn-lt"/>
              </a:rPr>
              <a:t>Method</a:t>
            </a:r>
            <a:r>
              <a:rPr lang="en-US" sz="3200" dirty="0">
                <a:latin typeface="+mn-lt"/>
              </a:rPr>
              <a:t>)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354763" y="1583158"/>
            <a:ext cx="11837237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diperhatikan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string </a:t>
            </a:r>
            <a:r>
              <a:rPr lang="en-US" sz="2400" dirty="0" err="1"/>
              <a:t>sifatnya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i="1" dirty="0"/>
              <a:t>immutable</a:t>
            </a:r>
            <a:r>
              <a:rPr lang="en-US" sz="2400" dirty="0"/>
              <a:t>.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menampung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modifkasi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string. Contoh: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F50A2F-648E-4F6B-858F-278D1BC2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68" y="2558285"/>
            <a:ext cx="6452049" cy="2175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"Steven"</a:t>
            </a:r>
            <a:b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namaModifikasi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nama.lower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667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namaModifikasi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67" dirty="0">
              <a:latin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67" dirty="0">
                <a:latin typeface="Consolas" panose="020B0609020204030204" pitchFamily="49" charset="0"/>
              </a:rPr>
              <a:t>&gt; steven</a:t>
            </a:r>
            <a:endParaRPr lang="en-US" altLang="en-US" sz="266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5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33919" y="338056"/>
            <a:ext cx="10515600" cy="6930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>
                <a:latin typeface="+mn-lt"/>
              </a:rPr>
              <a:t>Coding Challenge ~ Live Coding</a:t>
            </a:r>
            <a:endParaRPr sz="3200" i="1" dirty="0">
              <a:latin typeface="+mn-lt"/>
            </a:endParaRPr>
          </a:p>
          <a:p>
            <a:pPr algn="ctr"/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77382" y="1563915"/>
            <a:ext cx="1183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2400" dirty="0"/>
              <a:t>Buatlah program yang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frasa</a:t>
            </a:r>
            <a:r>
              <a:rPr lang="en-US" sz="2400" dirty="0"/>
              <a:t>/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endParaRPr lang="en-US" sz="2400" dirty="0"/>
          </a:p>
          <a:p>
            <a:pPr marL="380990" indent="-380990">
              <a:spcAft>
                <a:spcPts val="8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2400" dirty="0" err="1"/>
              <a:t>Hapus</a:t>
            </a:r>
            <a:r>
              <a:rPr lang="en-US" sz="2400" dirty="0"/>
              <a:t> </a:t>
            </a:r>
            <a:r>
              <a:rPr lang="en-US" sz="2400" dirty="0" err="1"/>
              <a:t>spasi</a:t>
            </a:r>
            <a:r>
              <a:rPr lang="en-US" sz="2400" dirty="0"/>
              <a:t> </a:t>
            </a:r>
            <a:r>
              <a:rPr lang="en-US" sz="2400" dirty="0" err="1"/>
              <a:t>kosong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didepan</a:t>
            </a:r>
            <a:r>
              <a:rPr lang="en-US" sz="2400" dirty="0"/>
              <a:t> dan </a:t>
            </a:r>
            <a:r>
              <a:rPr lang="en-US" sz="2400" dirty="0" err="1"/>
              <a:t>belakang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endParaRPr lang="en-US" sz="2400" dirty="0"/>
          </a:p>
          <a:p>
            <a:pPr marL="380990" indent="-380990">
              <a:spcAft>
                <a:spcPts val="8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2400" dirty="0" err="1"/>
              <a:t>Jika</a:t>
            </a:r>
            <a:r>
              <a:rPr lang="en-US" sz="2400" dirty="0"/>
              <a:t> string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genap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string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judul</a:t>
            </a:r>
            <a:r>
              <a:rPr lang="en-US" sz="2400" dirty="0"/>
              <a:t> (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di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pertapa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kata)</a:t>
            </a:r>
          </a:p>
          <a:p>
            <a:pPr marL="380990" indent="-380990">
              <a:spcAft>
                <a:spcPts val="8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2400" dirty="0" err="1"/>
              <a:t>Jika</a:t>
            </a:r>
            <a:r>
              <a:rPr lang="en-US" sz="2400" dirty="0"/>
              <a:t> string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ganjil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string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kapital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6011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4191" y="407244"/>
            <a:ext cx="10515600" cy="595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Metode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Pencarian</a:t>
            </a:r>
            <a:r>
              <a:rPr lang="en-US" sz="3200" dirty="0">
                <a:latin typeface="+mn-lt"/>
              </a:rPr>
              <a:t> dan </a:t>
            </a:r>
            <a:r>
              <a:rPr lang="en-US" sz="3200" dirty="0" err="1">
                <a:latin typeface="+mn-lt"/>
              </a:rPr>
              <a:t>Penggantian</a:t>
            </a:r>
            <a:r>
              <a:rPr lang="en-US" sz="3200" dirty="0">
                <a:latin typeface="+mn-lt"/>
              </a:rPr>
              <a:t> pada String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77381" y="1417787"/>
            <a:ext cx="11837237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substring di string,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find().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mengembalikan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substring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ditemukan</a:t>
            </a:r>
            <a:r>
              <a:rPr lang="en-US" sz="2400" dirty="0"/>
              <a:t>.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mengganti</a:t>
            </a:r>
            <a:r>
              <a:rPr lang="en-US" sz="2400" dirty="0"/>
              <a:t> substring di string </a:t>
            </a:r>
            <a:r>
              <a:rPr lang="en-US" sz="2400" dirty="0" err="1"/>
              <a:t>dengan</a:t>
            </a:r>
            <a:r>
              <a:rPr lang="en-US" sz="2400" dirty="0"/>
              <a:t> substring lain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replace() 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27F918-14D8-4758-9979-73FCD6B83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69" y="3267610"/>
            <a:ext cx="8523611" cy="27489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pernyataan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"Gatot 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kaca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nyanyi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 di 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pinggir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jalan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iKata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pernyataan.find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kaca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pernyataanBaru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pernyataan.replace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133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jalan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133" b="1" dirty="0">
                <a:solidFill>
                  <a:srgbClr val="008080"/>
                </a:solidFill>
                <a:latin typeface="Consolas" panose="020B0609020204030204" pitchFamily="49" charset="0"/>
              </a:rPr>
              <a:t>"kali"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iKata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pernyataanBaru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133" dirty="0">
              <a:latin typeface="Consolas" panose="020B0609020204030204" pitchFamily="49" charset="0"/>
            </a:endParaRPr>
          </a:p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133" dirty="0">
                <a:latin typeface="Consolas" panose="020B0609020204030204" pitchFamily="49" charset="0"/>
              </a:rPr>
              <a:t>6</a:t>
            </a:r>
          </a:p>
          <a:p>
            <a:pPr marL="380990" indent="-38099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133" dirty="0">
                <a:latin typeface="Arial" panose="020B0604020202020204" pitchFamily="34" charset="0"/>
              </a:rPr>
              <a:t>Gatot </a:t>
            </a:r>
            <a:r>
              <a:rPr lang="en-US" altLang="en-US" sz="2133" dirty="0" err="1">
                <a:latin typeface="Arial" panose="020B0604020202020204" pitchFamily="34" charset="0"/>
              </a:rPr>
              <a:t>kaca</a:t>
            </a:r>
            <a:r>
              <a:rPr lang="en-US" altLang="en-US" sz="2133" dirty="0">
                <a:latin typeface="Arial" panose="020B0604020202020204" pitchFamily="34" charset="0"/>
              </a:rPr>
              <a:t> </a:t>
            </a:r>
            <a:r>
              <a:rPr lang="en-US" altLang="en-US" sz="2133" dirty="0" err="1">
                <a:latin typeface="Arial" panose="020B0604020202020204" pitchFamily="34" charset="0"/>
              </a:rPr>
              <a:t>nyanyi</a:t>
            </a:r>
            <a:r>
              <a:rPr lang="en-US" altLang="en-US" sz="2133" dirty="0">
                <a:latin typeface="Arial" panose="020B0604020202020204" pitchFamily="34" charset="0"/>
              </a:rPr>
              <a:t> di </a:t>
            </a:r>
            <a:r>
              <a:rPr lang="en-US" altLang="en-US" sz="2133" dirty="0" err="1">
                <a:latin typeface="Arial" panose="020B0604020202020204" pitchFamily="34" charset="0"/>
              </a:rPr>
              <a:t>pinggir</a:t>
            </a:r>
            <a:r>
              <a:rPr lang="en-US" altLang="en-US" sz="2133" dirty="0">
                <a:latin typeface="Arial" panose="020B0604020202020204" pitchFamily="34" charset="0"/>
              </a:rPr>
              <a:t> kali</a:t>
            </a:r>
          </a:p>
        </p:txBody>
      </p:sp>
    </p:spTree>
    <p:extLst>
      <p:ext uri="{BB962C8B-B14F-4D97-AF65-F5344CB8AC3E}">
        <p14:creationId xmlns:p14="http://schemas.microsoft.com/office/powerpoint/2010/main" val="230560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4191" y="357512"/>
            <a:ext cx="10515600" cy="6444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>
                <a:latin typeface="+mn-lt"/>
              </a:rPr>
              <a:t>Coding Challenge ~ Live Coding</a:t>
            </a:r>
            <a:endParaRPr sz="3200" i="1" dirty="0">
              <a:latin typeface="+mn-lt"/>
            </a:endParaRPr>
          </a:p>
          <a:p>
            <a:pPr algn="ctr"/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77382" y="1758125"/>
            <a:ext cx="11837237" cy="177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2400" dirty="0"/>
              <a:t>Buatlah program yang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endParaRPr lang="en-US" sz="2400" dirty="0"/>
          </a:p>
          <a:p>
            <a:pPr marL="380990" indent="-380990">
              <a:spcAft>
                <a:spcPts val="8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menyebutkan</a:t>
            </a:r>
            <a:r>
              <a:rPr lang="en-US" sz="2400" dirty="0"/>
              <a:t> kata-kata </a:t>
            </a:r>
            <a:r>
              <a:rPr lang="en-US" sz="2400" dirty="0" err="1"/>
              <a:t>kasar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keluarannya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utuh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disensor</a:t>
            </a:r>
            <a:r>
              <a:rPr lang="en-US" sz="2400" dirty="0"/>
              <a:t>.</a:t>
            </a:r>
          </a:p>
          <a:p>
            <a:pPr marL="380990" indent="-380990">
              <a:spcAft>
                <a:spcPts val="8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, </a:t>
            </a:r>
            <a:r>
              <a:rPr lang="en-US" sz="2400" dirty="0" err="1"/>
              <a:t>kembalikan</a:t>
            </a:r>
            <a:r>
              <a:rPr lang="en-US" sz="2400" dirty="0"/>
              <a:t> kata </a:t>
            </a:r>
            <a:r>
              <a:rPr lang="en-US" sz="2400" dirty="0" err="1"/>
              <a:t>sebagaimana</a:t>
            </a:r>
            <a:r>
              <a:rPr lang="en-US" sz="2400" dirty="0"/>
              <a:t> </a:t>
            </a:r>
            <a:r>
              <a:rPr lang="en-US" sz="2400" dirty="0" err="1"/>
              <a:t>mestinya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18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70967" y="351167"/>
            <a:ext cx="10515600" cy="81018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Mengakses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Karakter</a:t>
            </a:r>
            <a:r>
              <a:rPr lang="en-US" sz="3200" dirty="0">
                <a:latin typeface="+mn-lt"/>
              </a:rPr>
              <a:t> pada String </a:t>
            </a:r>
            <a:r>
              <a:rPr lang="en-US" sz="3200" dirty="0" err="1">
                <a:latin typeface="+mn-lt"/>
              </a:rPr>
              <a:t>dengan</a:t>
            </a:r>
            <a:r>
              <a:rPr lang="en-US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for loop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4" y="1229447"/>
            <a:ext cx="118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/>
              <a:t>Kita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mengisolasi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string </a:t>
            </a:r>
            <a:r>
              <a:rPr lang="en-US" sz="2400" dirty="0" err="1"/>
              <a:t>mengguakan</a:t>
            </a:r>
            <a:r>
              <a:rPr lang="en-US" sz="2400" dirty="0"/>
              <a:t>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i="1" dirty="0"/>
              <a:t>for</a:t>
            </a:r>
            <a:r>
              <a:rPr lang="en-US" sz="2400" dirty="0"/>
              <a:t>.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pada string </a:t>
            </a:r>
            <a:r>
              <a:rPr lang="en-US" sz="2400" dirty="0" err="1"/>
              <a:t>selesai</a:t>
            </a:r>
            <a:r>
              <a:rPr lang="en-US" sz="2400" dirty="0"/>
              <a:t> </a:t>
            </a:r>
            <a:r>
              <a:rPr lang="en-US" sz="2400" dirty="0" err="1"/>
              <a:t>dikunjungi</a:t>
            </a:r>
            <a:r>
              <a:rPr lang="en-US" sz="2400" dirty="0"/>
              <a:t>. Contoh :</a:t>
            </a:r>
            <a:endParaRPr lang="en-ID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D6238-79F1-4AF8-97DB-74E9F267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11" y="2355188"/>
            <a:ext cx="5632056" cy="94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67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2667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"Kalimantan"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667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(c)</a:t>
            </a:r>
            <a:endParaRPr lang="en-US" altLang="en-US" sz="2667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D1893-3EF6-405E-A842-22588AA57F08}"/>
              </a:ext>
            </a:extLst>
          </p:cNvPr>
          <p:cNvSpPr/>
          <p:nvPr/>
        </p:nvSpPr>
        <p:spPr>
          <a:xfrm>
            <a:off x="6263237" y="2355252"/>
            <a:ext cx="4536935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ID" sz="2400" dirty="0"/>
              <a:t>Keluaran :</a:t>
            </a:r>
          </a:p>
          <a:p>
            <a:r>
              <a:rPr lang="en-ID" sz="2400" dirty="0"/>
              <a:t>K</a:t>
            </a:r>
          </a:p>
          <a:p>
            <a:r>
              <a:rPr lang="en-ID" sz="2400" dirty="0"/>
              <a:t>a</a:t>
            </a:r>
          </a:p>
          <a:p>
            <a:r>
              <a:rPr lang="en-ID" sz="2400" dirty="0"/>
              <a:t>l</a:t>
            </a:r>
          </a:p>
          <a:p>
            <a:r>
              <a:rPr lang="en-ID" sz="2400" dirty="0" err="1"/>
              <a:t>i</a:t>
            </a:r>
            <a:endParaRPr lang="en-ID" sz="2400" dirty="0"/>
          </a:p>
          <a:p>
            <a:r>
              <a:rPr lang="en-ID" sz="2400" dirty="0"/>
              <a:t>m</a:t>
            </a:r>
          </a:p>
          <a:p>
            <a:r>
              <a:rPr lang="en-ID" sz="2400" dirty="0"/>
              <a:t>a</a:t>
            </a:r>
          </a:p>
          <a:p>
            <a:r>
              <a:rPr lang="en-ID" sz="2400" dirty="0"/>
              <a:t>n</a:t>
            </a:r>
          </a:p>
          <a:p>
            <a:r>
              <a:rPr lang="en-ID" sz="2400" dirty="0"/>
              <a:t>t</a:t>
            </a:r>
          </a:p>
          <a:p>
            <a:r>
              <a:rPr lang="en-ID" sz="2400" dirty="0"/>
              <a:t>a</a:t>
            </a:r>
          </a:p>
          <a:p>
            <a:r>
              <a:rPr lang="en-ID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141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92285" y="314031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>
                <a:latin typeface="+mn-lt"/>
              </a:rPr>
              <a:t>Coding Challenge ~ Live Coding</a:t>
            </a:r>
            <a:endParaRPr sz="3200" i="1" dirty="0">
              <a:latin typeface="+mn-lt"/>
            </a:endParaRPr>
          </a:p>
          <a:p>
            <a:pPr algn="ctr"/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284890" y="1398718"/>
            <a:ext cx="11837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/>
              <a:t>Buatlah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“k” (</a:t>
            </a:r>
            <a:r>
              <a:rPr lang="en-US" sz="2400" dirty="0" err="1"/>
              <a:t>kecil</a:t>
            </a:r>
            <a:r>
              <a:rPr lang="en-US" sz="2400" dirty="0"/>
              <a:t>) dan “K” (</a:t>
            </a:r>
            <a:r>
              <a:rPr lang="en-US" sz="2400" dirty="0" err="1"/>
              <a:t>kapital</a:t>
            </a:r>
            <a:r>
              <a:rPr lang="en-US" sz="2400" dirty="0"/>
              <a:t>) pada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endParaRPr lang="en-US" sz="2400" dirty="0"/>
          </a:p>
          <a:p>
            <a:pPr algn="ctr">
              <a:buSzPct val="130000"/>
            </a:pPr>
            <a:r>
              <a:rPr lang="en-US" sz="2400" dirty="0"/>
              <a:t> Kuku kaki </a:t>
            </a:r>
            <a:r>
              <a:rPr lang="en-US" sz="2400" dirty="0" err="1"/>
              <a:t>kakak-kakak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kayak kuku kaki </a:t>
            </a:r>
            <a:r>
              <a:rPr lang="en-US" sz="2400" dirty="0" err="1"/>
              <a:t>kakek-kakek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endParaRPr lang="en-US" sz="2400" dirty="0"/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r>
              <a:rPr lang="en-US" sz="2400" dirty="0" err="1"/>
              <a:t>Petunjuk</a:t>
            </a:r>
            <a:r>
              <a:rPr lang="en-US" sz="2400" dirty="0"/>
              <a:t> : </a:t>
            </a:r>
            <a:r>
              <a:rPr lang="en-US" sz="2400" dirty="0" err="1"/>
              <a:t>gunakan</a:t>
            </a:r>
            <a:r>
              <a:rPr lang="en-US" sz="2400" dirty="0"/>
              <a:t> for loop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47047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4191" y="325475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Indeks</a:t>
            </a:r>
            <a:r>
              <a:rPr lang="en-US" sz="3200" dirty="0">
                <a:latin typeface="+mn-lt"/>
              </a:rPr>
              <a:t> pada String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5" y="988257"/>
            <a:ext cx="118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for loop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pada </a:t>
            </a:r>
            <a:r>
              <a:rPr lang="en-US" sz="2400" dirty="0" err="1"/>
              <a:t>posisi</a:t>
            </a:r>
            <a:r>
              <a:rPr lang="en-US" sz="2400" dirty="0"/>
              <a:t> /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string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kurung</a:t>
            </a:r>
            <a:r>
              <a:rPr lang="en-US" sz="2400" dirty="0"/>
              <a:t> </a:t>
            </a:r>
            <a:r>
              <a:rPr lang="en-US" sz="2400" dirty="0" err="1"/>
              <a:t>siku</a:t>
            </a:r>
            <a:r>
              <a:rPr lang="en-US" sz="2400" dirty="0"/>
              <a:t> [] (</a:t>
            </a:r>
            <a:r>
              <a:rPr lang="en-US" sz="2400" dirty="0" err="1"/>
              <a:t>layaknya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pada list), Contoh :</a:t>
            </a:r>
            <a:endParaRPr lang="en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D1893-3EF6-405E-A842-22588AA57F08}"/>
              </a:ext>
            </a:extLst>
          </p:cNvPr>
          <p:cNvSpPr/>
          <p:nvPr/>
        </p:nvSpPr>
        <p:spPr>
          <a:xfrm>
            <a:off x="6096001" y="2546708"/>
            <a:ext cx="4536935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ID" sz="2400" dirty="0"/>
              <a:t>Keluaran :</a:t>
            </a:r>
          </a:p>
          <a:p>
            <a:r>
              <a:rPr lang="en-ID" sz="2400" dirty="0"/>
              <a:t>a</a:t>
            </a:r>
          </a:p>
          <a:p>
            <a:r>
              <a:rPr lang="en-ID" sz="2400" dirty="0"/>
              <a:t>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E79792-7B41-4564-8EC5-B17139D7D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3" y="2546579"/>
            <a:ext cx="4002860" cy="17648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667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kasturi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b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667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667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667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667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en-US" sz="2667" dirty="0"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3BFDD73-87BC-4EA1-979E-DB8DA4402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08033"/>
              </p:ext>
            </p:extLst>
          </p:nvPr>
        </p:nvGraphicFramePr>
        <p:xfrm>
          <a:off x="2032001" y="4576660"/>
          <a:ext cx="8128001" cy="1483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521211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765261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877138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88436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89359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671225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5152212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4683611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1370938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ID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4553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86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63102" y="314031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Kesalahan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Indeks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5" y="1715582"/>
            <a:ext cx="118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/>
              <a:t>Kita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memunculkan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pada string. Contoh : </a:t>
            </a:r>
            <a:endParaRPr lang="en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D1893-3EF6-405E-A842-22588AA57F08}"/>
              </a:ext>
            </a:extLst>
          </p:cNvPr>
          <p:cNvSpPr/>
          <p:nvPr/>
        </p:nvSpPr>
        <p:spPr>
          <a:xfrm>
            <a:off x="5819375" y="2546707"/>
            <a:ext cx="4536935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ID" sz="2400" dirty="0"/>
              <a:t>Keluaran :</a:t>
            </a:r>
          </a:p>
          <a:p>
            <a:r>
              <a:rPr lang="en-ID" sz="2400" dirty="0"/>
              <a:t>8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IndexError</a:t>
            </a:r>
            <a:r>
              <a:rPr lang="en-US" sz="2400" dirty="0">
                <a:solidFill>
                  <a:srgbClr val="FF0000"/>
                </a:solidFill>
              </a:rPr>
              <a:t>: string index out of range</a:t>
            </a:r>
            <a:endParaRPr lang="en-ID" sz="24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108BAA-4750-4921-9C11-B4BA84CC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75" y="2546579"/>
            <a:ext cx="5027852" cy="17648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pahlawan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667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antasari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b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667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67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pahlawan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667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pahlawan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667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en-US" sz="266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3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72829" y="307531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>
                <a:latin typeface="+mn-lt"/>
              </a:rPr>
              <a:t>Iterasi</a:t>
            </a:r>
            <a:r>
              <a:rPr lang="en-US" sz="3200" dirty="0">
                <a:latin typeface="+mn-lt"/>
              </a:rPr>
              <a:t> string </a:t>
            </a:r>
            <a:r>
              <a:rPr lang="en-US" sz="3200" dirty="0" err="1">
                <a:latin typeface="+mn-lt"/>
              </a:rPr>
              <a:t>dengan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indeks</a:t>
            </a:r>
            <a:endParaRPr sz="3200" i="1" dirty="0">
              <a:latin typeface="+mn-lt"/>
            </a:endParaRPr>
          </a:p>
          <a:p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5" y="1437241"/>
            <a:ext cx="1183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 err="1"/>
              <a:t>Sebelumnya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i="1" dirty="0"/>
              <a:t>for loop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mengunjungi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pada string,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didapatkan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string.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i="1" dirty="0"/>
              <a:t>range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jangkaun</a:t>
            </a:r>
            <a:r>
              <a:rPr lang="en-US" sz="2400" dirty="0"/>
              <a:t> </a:t>
            </a:r>
            <a:r>
              <a:rPr lang="en-US" sz="2400" dirty="0" err="1"/>
              <a:t>banyaknya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 dan </a:t>
            </a:r>
            <a:r>
              <a:rPr lang="en-US" sz="2400" dirty="0" err="1"/>
              <a:t>akse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. Contoh :</a:t>
            </a:r>
            <a:endParaRPr lang="en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D1893-3EF6-405E-A842-22588AA57F08}"/>
              </a:ext>
            </a:extLst>
          </p:cNvPr>
          <p:cNvSpPr/>
          <p:nvPr/>
        </p:nvSpPr>
        <p:spPr>
          <a:xfrm>
            <a:off x="5722270" y="3137272"/>
            <a:ext cx="4536935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ID" sz="2400" dirty="0"/>
              <a:t>Keluaran :</a:t>
            </a:r>
          </a:p>
          <a:p>
            <a:r>
              <a:rPr lang="pt-BR" sz="2400" dirty="0"/>
              <a:t>a</a:t>
            </a:r>
          </a:p>
          <a:p>
            <a:r>
              <a:rPr lang="pt-BR" sz="2400" dirty="0"/>
              <a:t>n</a:t>
            </a:r>
          </a:p>
          <a:p>
            <a:r>
              <a:rPr lang="pt-BR" sz="2400" dirty="0"/>
              <a:t>t</a:t>
            </a:r>
          </a:p>
          <a:p>
            <a:r>
              <a:rPr lang="pt-BR" sz="2400" dirty="0"/>
              <a:t>a</a:t>
            </a:r>
          </a:p>
          <a:p>
            <a:r>
              <a:rPr lang="pt-BR" sz="2400" dirty="0"/>
              <a:t>s</a:t>
            </a:r>
          </a:p>
          <a:p>
            <a:r>
              <a:rPr lang="pt-BR" sz="2400" dirty="0"/>
              <a:t>a</a:t>
            </a:r>
          </a:p>
          <a:p>
            <a:r>
              <a:rPr lang="pt-BR" sz="2400" dirty="0"/>
              <a:t>r</a:t>
            </a:r>
          </a:p>
          <a:p>
            <a:r>
              <a:rPr lang="pt-BR" sz="2400" dirty="0"/>
              <a:t>i</a:t>
            </a:r>
            <a:endParaRPr lang="en-ID" sz="2400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50D18C-45F7-487F-B0BB-E6213BD15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75" y="3137144"/>
            <a:ext cx="5124956" cy="17648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kata = 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667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antasari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b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667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67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en-US" altLang="en-US" sz="2667" dirty="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67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(kata)):</a:t>
            </a:r>
            <a:b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667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(kata[</a:t>
            </a: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en-US" sz="266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53374" y="318600"/>
            <a:ext cx="10515600" cy="8584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>
                <a:latin typeface="+mn-lt"/>
              </a:rPr>
              <a:t>Coding Challenge ~ Live Coding</a:t>
            </a:r>
            <a:endParaRPr sz="3200" i="1" dirty="0">
              <a:latin typeface="+mn-lt"/>
            </a:endParaRPr>
          </a:p>
          <a:p>
            <a:pPr algn="ctr"/>
            <a:endParaRPr sz="3200" dirty="0">
              <a:solidFill>
                <a:schemeClr val="dk2"/>
              </a:solidFill>
              <a:latin typeface="+mn-lt"/>
              <a:ea typeface="Caveat"/>
              <a:cs typeface="Caveat"/>
              <a:sym typeface="Cave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138975" y="1466812"/>
            <a:ext cx="11837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/>
              <a:t>Buatlah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c </a:t>
            </a:r>
            <a:r>
              <a:rPr lang="en-US" sz="2400" dirty="0" err="1"/>
              <a:t>beserta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posisinya</a:t>
            </a:r>
            <a:r>
              <a:rPr lang="en-US" sz="2400" dirty="0"/>
              <a:t> di </a:t>
            </a:r>
            <a:r>
              <a:rPr lang="en-US" sz="2400" dirty="0" err="1"/>
              <a:t>kalimat</a:t>
            </a:r>
            <a:r>
              <a:rPr lang="en-US" sz="2400" dirty="0"/>
              <a:t> pada string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endParaRPr lang="en-US" sz="2400" dirty="0"/>
          </a:p>
          <a:p>
            <a:pPr algn="ctr">
              <a:buSzPct val="130000"/>
            </a:pPr>
            <a:r>
              <a:rPr lang="en-US" sz="2400" dirty="0"/>
              <a:t> </a:t>
            </a:r>
            <a:r>
              <a:rPr lang="en-US" sz="2400" dirty="0" err="1"/>
              <a:t>Jangan</a:t>
            </a:r>
            <a:r>
              <a:rPr lang="en-US" sz="2400" dirty="0"/>
              <a:t> </a:t>
            </a:r>
            <a:r>
              <a:rPr lang="en-US" sz="2400" dirty="0" err="1"/>
              <a:t>coba-coba</a:t>
            </a:r>
            <a:r>
              <a:rPr lang="en-US" sz="2400" dirty="0"/>
              <a:t> </a:t>
            </a:r>
            <a:r>
              <a:rPr lang="en-US" sz="2400" dirty="0" err="1"/>
              <a:t>cium</a:t>
            </a:r>
            <a:r>
              <a:rPr lang="en-US" sz="2400" dirty="0"/>
              <a:t> </a:t>
            </a:r>
            <a:r>
              <a:rPr lang="en-US" sz="2400" dirty="0" err="1"/>
              <a:t>cucu-cucuku</a:t>
            </a:r>
            <a:r>
              <a:rPr lang="en-US" sz="2400" dirty="0"/>
              <a:t> </a:t>
            </a:r>
            <a:r>
              <a:rPr lang="en-US" sz="2400" dirty="0" err="1"/>
              <a:t>kalau</a:t>
            </a:r>
            <a:r>
              <a:rPr lang="en-US" sz="2400" dirty="0"/>
              <a:t> </a:t>
            </a:r>
            <a:r>
              <a:rPr lang="en-US" sz="2400" dirty="0" err="1"/>
              <a:t>cuma</a:t>
            </a:r>
            <a:r>
              <a:rPr lang="en-US" sz="2400" dirty="0"/>
              <a:t> </a:t>
            </a:r>
            <a:r>
              <a:rPr lang="en-US" sz="2400" dirty="0" err="1"/>
              <a:t>mau</a:t>
            </a:r>
            <a:r>
              <a:rPr lang="en-US" sz="2400" dirty="0"/>
              <a:t> </a:t>
            </a:r>
            <a:r>
              <a:rPr lang="en-US" sz="2400" dirty="0" err="1"/>
              <a:t>cium</a:t>
            </a:r>
            <a:r>
              <a:rPr lang="en-US" sz="2400" dirty="0"/>
              <a:t> </a:t>
            </a:r>
            <a:r>
              <a:rPr lang="en-US" sz="2400" dirty="0" err="1"/>
              <a:t>cucu-cucuku</a:t>
            </a:r>
            <a:r>
              <a:rPr lang="en-US" sz="2400" dirty="0"/>
              <a:t> </a:t>
            </a:r>
            <a:r>
              <a:rPr lang="en-US" sz="2400" dirty="0" err="1"/>
              <a:t>cuma-cuma</a:t>
            </a:r>
            <a:endParaRPr lang="en-US" sz="2400" dirty="0"/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r>
              <a:rPr lang="en-US" sz="2400" dirty="0" err="1"/>
              <a:t>Petunjuk</a:t>
            </a:r>
            <a:r>
              <a:rPr lang="en-US" sz="2400" dirty="0"/>
              <a:t> : ???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78266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2568</Words>
  <Application>Microsoft Office PowerPoint</Application>
  <PresentationFormat>Widescreen</PresentationFormat>
  <Paragraphs>422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Constantia</vt:lpstr>
      <vt:lpstr>Wingdings</vt:lpstr>
      <vt:lpstr>Office Theme</vt:lpstr>
      <vt:lpstr>Algoritme Pemrograman</vt:lpstr>
      <vt:lpstr>Apa itu String? </vt:lpstr>
      <vt:lpstr>Memanggil String</vt:lpstr>
      <vt:lpstr>Mengakses Karakter pada String dengan for loop </vt:lpstr>
      <vt:lpstr>Coding Challenge ~ Live Coding </vt:lpstr>
      <vt:lpstr>Indeks pada String </vt:lpstr>
      <vt:lpstr>Kesalahan Indeks </vt:lpstr>
      <vt:lpstr>Iterasi string dengan indeks </vt:lpstr>
      <vt:lpstr>Coding Challenge ~ Live Coding </vt:lpstr>
      <vt:lpstr>Coding Challenge ~ Live Coding </vt:lpstr>
      <vt:lpstr>Kekekalan String (Immutability) </vt:lpstr>
      <vt:lpstr>Kekekalan String (Immutability), Lanj. </vt:lpstr>
      <vt:lpstr>Mengubah String </vt:lpstr>
      <vt:lpstr>Coding Challenge ~ Live Coding </vt:lpstr>
      <vt:lpstr>ASCII </vt:lpstr>
      <vt:lpstr>Tabel ASCII </vt:lpstr>
      <vt:lpstr>Coding Challenge ~ Live Coding </vt:lpstr>
      <vt:lpstr>Membuat String dari Kode ASCII </vt:lpstr>
      <vt:lpstr>Coding Challenge ~ Live Coding </vt:lpstr>
      <vt:lpstr>Fungsi pada String </vt:lpstr>
      <vt:lpstr>Pemotongan String </vt:lpstr>
      <vt:lpstr>Apakah isi dari substring berikut ? </vt:lpstr>
      <vt:lpstr>Coding Challenge ~ Live Coding </vt:lpstr>
      <vt:lpstr>Operator pada String </vt:lpstr>
      <vt:lpstr>Coding Challenge ~ Live Coding </vt:lpstr>
      <vt:lpstr>Metode pada String (Method) </vt:lpstr>
      <vt:lpstr>Metode Pengujian pada String (Method) </vt:lpstr>
      <vt:lpstr>Coding Challenge ~ Live Coding </vt:lpstr>
      <vt:lpstr>Metode Modifikasi pada String (Method) </vt:lpstr>
      <vt:lpstr>Metode Modifikasi pada String (Method) </vt:lpstr>
      <vt:lpstr>Coding Challenge ~ Live Coding </vt:lpstr>
      <vt:lpstr>Metode Pencarian dan Penggantian pada String </vt:lpstr>
      <vt:lpstr>Coding Challenge ~ Live Coding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Berorientasasi Objek</dc:title>
  <dc:creator>syamsul mujahidin</dc:creator>
  <cp:lastModifiedBy>Riska Abdullah</cp:lastModifiedBy>
  <cp:revision>246</cp:revision>
  <dcterms:created xsi:type="dcterms:W3CDTF">2019-02-05T13:09:25Z</dcterms:created>
  <dcterms:modified xsi:type="dcterms:W3CDTF">2023-03-20T00:59:56Z</dcterms:modified>
</cp:coreProperties>
</file>