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0" r:id="rId3"/>
    <p:sldId id="321" r:id="rId4"/>
    <p:sldId id="322" r:id="rId5"/>
    <p:sldId id="323" r:id="rId6"/>
    <p:sldId id="334" r:id="rId7"/>
    <p:sldId id="324" r:id="rId8"/>
    <p:sldId id="325" r:id="rId9"/>
    <p:sldId id="336" r:id="rId10"/>
    <p:sldId id="326" r:id="rId11"/>
    <p:sldId id="327" r:id="rId12"/>
    <p:sldId id="338" r:id="rId13"/>
    <p:sldId id="332" r:id="rId14"/>
    <p:sldId id="328" r:id="rId15"/>
    <p:sldId id="329" r:id="rId16"/>
    <p:sldId id="333" r:id="rId17"/>
    <p:sldId id="330" r:id="rId18"/>
    <p:sldId id="331" r:id="rId19"/>
    <p:sldId id="339" r:id="rId20"/>
    <p:sldId id="341" r:id="rId21"/>
    <p:sldId id="340" r:id="rId22"/>
    <p:sldId id="344" r:id="rId23"/>
    <p:sldId id="342" r:id="rId24"/>
    <p:sldId id="345" r:id="rId25"/>
    <p:sldId id="346" r:id="rId26"/>
    <p:sldId id="347" r:id="rId27"/>
    <p:sldId id="348" r:id="rId28"/>
    <p:sldId id="34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6EAF4-D953-41F9-A7D8-68305B54E6B5}">
          <p14:sldIdLst>
            <p14:sldId id="256"/>
            <p14:sldId id="320"/>
            <p14:sldId id="321"/>
            <p14:sldId id="322"/>
            <p14:sldId id="323"/>
            <p14:sldId id="334"/>
            <p14:sldId id="324"/>
            <p14:sldId id="325"/>
            <p14:sldId id="336"/>
            <p14:sldId id="326"/>
            <p14:sldId id="327"/>
            <p14:sldId id="338"/>
            <p14:sldId id="332"/>
            <p14:sldId id="328"/>
            <p14:sldId id="329"/>
            <p14:sldId id="333"/>
            <p14:sldId id="330"/>
            <p14:sldId id="331"/>
            <p14:sldId id="339"/>
            <p14:sldId id="341"/>
            <p14:sldId id="340"/>
            <p14:sldId id="344"/>
            <p14:sldId id="342"/>
            <p14:sldId id="345"/>
            <p14:sldId id="346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09A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6565-38AC-4CE3-98F9-6AB886CD205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3349C-622C-4967-AEC3-63A9E873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1" name="squares"/>
          <p:cNvGrpSpPr/>
          <p:nvPr userDrawn="1"/>
        </p:nvGrpSpPr>
        <p:grpSpPr>
          <a:xfrm rot="10800000">
            <a:off x="11507880" y="205393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B4CB4-0678-42FC-A095-1E4CE4F6C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9440ABFB-661A-41DE-8FFD-CD9119CFC403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1550B3A3-85F4-4582-88D2-40B919E04C1C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751DCA7-9FE9-4717-8F79-1CACE2FCD378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68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DAB4624-E50E-4777-9071-8B31BE2F755E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408004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384BF1E-80A5-4730-A9A3-2422C4C2B1A6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2980070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45C0CB55-F2A9-48DE-A38F-A1554E8DA340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0" y="447761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2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20324179-4B88-4129-A06E-5432AE1CA097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0" y="34174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EB368F5-5BEE-4684-8C1A-C08DC7DAB460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F741FFA-6B02-476F-B27D-F9EB808A331F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26C4989-02AF-4937-B77A-9F956C0DD2B3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D28D559-BE25-4B6D-BF96-53D3A3BB3975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6200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A8B-AECF-4C7A-ADAB-BEDE3981EF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6102"/>
            <a:ext cx="1536700" cy="121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125DF-F892-4D98-9E4F-9DE9569F1A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12" y="5884184"/>
            <a:ext cx="2688336" cy="9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249641" y="1582364"/>
            <a:ext cx="11464118" cy="1484312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5700" dirty="0" err="1"/>
              <a:t>Algoritme</a:t>
            </a:r>
            <a:r>
              <a:rPr lang="en-US" sz="5700" dirty="0"/>
              <a:t> </a:t>
            </a:r>
            <a:r>
              <a:rPr lang="en-US" sz="5700" dirty="0" err="1"/>
              <a:t>Pemrograman</a:t>
            </a:r>
            <a:endParaRPr lang="en-US" sz="5700" b="0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3238500" y="4239904"/>
            <a:ext cx="5486400" cy="16002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dirty="0" err="1"/>
              <a:t>Pertemuan</a:t>
            </a:r>
            <a:r>
              <a:rPr lang="en-US" sz="3600" dirty="0"/>
              <a:t> V</a:t>
            </a:r>
            <a:br>
              <a:rPr lang="en-US" sz="3600" dirty="0"/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 TPB </a:t>
            </a:r>
            <a:r>
              <a:rPr lang="en-US" sz="25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Alpro</a:t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017259" y="6361052"/>
            <a:ext cx="2057400" cy="304800"/>
          </a:xfrm>
          <a:prstGeom prst="rect">
            <a:avLst/>
          </a:prstGeom>
        </p:spPr>
        <p:txBody>
          <a:bodyPr/>
          <a:lstStyle/>
          <a:p>
            <a:pPr algn="ctr"/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(</a:t>
            </a:r>
            <a:r>
              <a:rPr lang="en-US" i="1" dirty="0"/>
              <a:t>if else </a:t>
            </a:r>
            <a:r>
              <a:rPr lang="en-US" dirty="0" err="1"/>
              <a:t>bertingkat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683"/>
            <a:ext cx="10515600" cy="5335138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kondisi_1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aksi_1</a:t>
            </a:r>
          </a:p>
          <a:p>
            <a:pPr marL="0" indent="0" defTabSz="36000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kondisi_2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aksi_2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kondisi_3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aksi_3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….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kondisi_n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	aksi_n-1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aksi_n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841500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dipilih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Pemilihan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, </a:t>
            </a:r>
            <a:r>
              <a:rPr lang="en-US" sz="2400" dirty="0" err="1"/>
              <a:t>pindah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,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keluar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pemilihan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else (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)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keluar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pemilihan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23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Flowchart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(</a:t>
            </a:r>
            <a:r>
              <a:rPr lang="en-US" i="1" dirty="0"/>
              <a:t>if else </a:t>
            </a:r>
            <a:r>
              <a:rPr lang="en-US" dirty="0" err="1"/>
              <a:t>bertingkat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94207"/>
            <a:ext cx="9144000" cy="37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, </a:t>
            </a:r>
            <a:r>
              <a:rPr lang="en-US" dirty="0" err="1"/>
              <a:t>cair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gas.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0) then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cair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“gas”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Jika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kita</a:t>
            </a:r>
            <a:r>
              <a:rPr lang="en-US" dirty="0">
                <a:cs typeface="Courier New" panose="02070309020205020404" pitchFamily="49" charset="0"/>
              </a:rPr>
              <a:t> input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0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atau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kurang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mencetak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padat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Jika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kita</a:t>
            </a:r>
            <a:r>
              <a:rPr lang="en-US" dirty="0">
                <a:cs typeface="Courier New" panose="02070309020205020404" pitchFamily="49" charset="0"/>
              </a:rPr>
              <a:t> input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antara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1 – 99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mencetak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cair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Jika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kita</a:t>
            </a:r>
            <a:r>
              <a:rPr lang="en-US" dirty="0">
                <a:cs typeface="Courier New" panose="02070309020205020404" pitchFamily="49" charset="0"/>
              </a:rPr>
              <a:t> input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100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atau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lebih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mencetak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“gas”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250163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68" y="365127"/>
            <a:ext cx="8197850" cy="10428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perbedaannya</a:t>
            </a:r>
            <a:r>
              <a:rPr lang="en-US" dirty="0"/>
              <a:t>!!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/>
              <a:t>if else </a:t>
            </a:r>
            <a:r>
              <a:rPr lang="en-US" b="1" dirty="0" err="1"/>
              <a:t>bertingkat</a:t>
            </a:r>
            <a:r>
              <a:rPr lang="en-US" b="1" dirty="0"/>
              <a:t> </a:t>
            </a:r>
            <a:r>
              <a:rPr lang="en-US" dirty="0"/>
              <a:t>VS     </a:t>
            </a:r>
            <a:r>
              <a:rPr lang="en-US" b="1" dirty="0" err="1"/>
              <a:t>sejumlah</a:t>
            </a:r>
            <a:r>
              <a:rPr lang="en-US" b="1" dirty="0"/>
              <a:t> 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01945"/>
            <a:ext cx="3613150" cy="4351338"/>
          </a:xfrm>
        </p:spPr>
        <p:txBody>
          <a:bodyPr>
            <a:normAutofit fontScale="55000" lnSpcReduction="20000"/>
          </a:bodyPr>
          <a:lstStyle/>
          <a:p>
            <a:pPr marL="0" indent="0" defTabSz="36000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kondisi_1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aksi_1</a:t>
            </a:r>
          </a:p>
          <a:p>
            <a:pPr marL="0" indent="0" defTabSz="36000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kondisi_2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aksi_2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kondisi_3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aksi_3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….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aksi_n-1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aksi_n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62750" y="1501945"/>
            <a:ext cx="361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571500" indent="-2286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kondisi_1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aksi_1</a:t>
            </a:r>
          </a:p>
          <a:p>
            <a:pPr marL="0" indent="0" defTabSz="36000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kondisi_2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aksi_2</a:t>
            </a:r>
          </a:p>
          <a:p>
            <a:pPr marL="0" indent="0" defTabSz="36000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kondisi_3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aksi_3</a:t>
            </a:r>
          </a:p>
          <a:p>
            <a:pPr marL="0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000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kondisi_n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aksi_n-1</a:t>
            </a:r>
          </a:p>
          <a:p>
            <a:pPr marL="0" indent="0" defTabSz="36000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00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aksi_n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52650" y="1408015"/>
            <a:ext cx="3625850" cy="4445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610350" y="1408015"/>
            <a:ext cx="3625850" cy="4445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61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Relasi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1501775"/>
          <a:ext cx="7886700" cy="3627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630023681"/>
                    </a:ext>
                  </a:extLst>
                </a:gridCol>
                <a:gridCol w="5568950">
                  <a:extLst>
                    <a:ext uri="{9D8B030D-6E8A-4147-A177-3AD203B41FA5}">
                      <a16:colId xmlns:a16="http://schemas.microsoft.com/office/drawing/2014/main" val="113510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Simbol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Keterangan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6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Lebih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besar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9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&gt;=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Lebih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besar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atau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sama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dengan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Lebih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kecil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0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&lt;=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Lebih</a:t>
                      </a:r>
                      <a:r>
                        <a:rPr lang="en-US" sz="2800" dirty="0"/>
                        <a:t> Kecil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atau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sama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dengan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0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==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Sama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dengan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2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!=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Tidak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sama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dengan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42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50259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Operator </a:t>
            </a:r>
            <a:r>
              <a:rPr lang="en-US" dirty="0" err="1"/>
              <a:t>Relasi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&gt; 2		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</a:p>
          <a:p>
            <a:r>
              <a:rPr lang="en-US" dirty="0">
                <a:sym typeface="Wingdings" panose="05000000000000000000" pitchFamily="2" charset="2"/>
              </a:rPr>
              <a:t>7 &lt; 3				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</a:p>
          <a:p>
            <a:r>
              <a:rPr lang="en-US" dirty="0">
                <a:sym typeface="Wingdings" panose="05000000000000000000" pitchFamily="2" charset="2"/>
              </a:rPr>
              <a:t>32 != 23				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</a:p>
          <a:p>
            <a:r>
              <a:rPr lang="en-US" dirty="0">
                <a:sym typeface="Wingdings" panose="05000000000000000000" pitchFamily="2" charset="2"/>
              </a:rPr>
              <a:t>(3 + 9) &lt;= (6 x 2)			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</a:p>
          <a:p>
            <a:r>
              <a:rPr lang="en-US" dirty="0">
                <a:sym typeface="Wingdings" panose="05000000000000000000" pitchFamily="2" charset="2"/>
              </a:rPr>
              <a:t>6 / 7 &gt;= 11/ 17			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</a:p>
          <a:p>
            <a:r>
              <a:rPr lang="en-US" dirty="0">
                <a:sym typeface="Wingdings" panose="05000000000000000000" pitchFamily="2" charset="2"/>
              </a:rPr>
              <a:t>1 == 3				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82151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if(23 != 5 + 18) then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“YA IYA LAH!”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“MANA ADA!!”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dicetak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 ADA!!</a:t>
            </a:r>
          </a:p>
          <a:p>
            <a:pPr marL="0" indent="0">
              <a:buNone/>
            </a:pPr>
            <a:r>
              <a:rPr lang="en-US" dirty="0" err="1">
                <a:latin typeface="+mj-lt"/>
                <a:cs typeface="Courier New" panose="02070309020205020404" pitchFamily="49" charset="0"/>
              </a:rPr>
              <a:t>Karena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5 + 18 = 23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 err="1">
                <a:latin typeface="+mj-lt"/>
                <a:cs typeface="Courier New" panose="02070309020205020404" pitchFamily="49" charset="0"/>
              </a:rPr>
              <a:t>Apakah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23 != 23??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Tentu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165593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152651" y="1501775"/>
          <a:ext cx="381272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07">
                  <a:extLst>
                    <a:ext uri="{9D8B030D-6E8A-4147-A177-3AD203B41FA5}">
                      <a16:colId xmlns:a16="http://schemas.microsoft.com/office/drawing/2014/main" val="477117970"/>
                    </a:ext>
                  </a:extLst>
                </a:gridCol>
                <a:gridCol w="1270907">
                  <a:extLst>
                    <a:ext uri="{9D8B030D-6E8A-4147-A177-3AD203B41FA5}">
                      <a16:colId xmlns:a16="http://schemas.microsoft.com/office/drawing/2014/main" val="23029025"/>
                    </a:ext>
                  </a:extLst>
                </a:gridCol>
                <a:gridCol w="1270907">
                  <a:extLst>
                    <a:ext uri="{9D8B030D-6E8A-4147-A177-3AD203B41FA5}">
                      <a16:colId xmlns:a16="http://schemas.microsoft.com/office/drawing/2014/main" val="125241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5803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2152651" y="4095277"/>
          <a:ext cx="381272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07">
                  <a:extLst>
                    <a:ext uri="{9D8B030D-6E8A-4147-A177-3AD203B41FA5}">
                      <a16:colId xmlns:a16="http://schemas.microsoft.com/office/drawing/2014/main" val="477117970"/>
                    </a:ext>
                  </a:extLst>
                </a:gridCol>
                <a:gridCol w="1270907">
                  <a:extLst>
                    <a:ext uri="{9D8B030D-6E8A-4147-A177-3AD203B41FA5}">
                      <a16:colId xmlns:a16="http://schemas.microsoft.com/office/drawing/2014/main" val="23029025"/>
                    </a:ext>
                  </a:extLst>
                </a:gridCol>
                <a:gridCol w="1270907">
                  <a:extLst>
                    <a:ext uri="{9D8B030D-6E8A-4147-A177-3AD203B41FA5}">
                      <a16:colId xmlns:a16="http://schemas.microsoft.com/office/drawing/2014/main" val="125241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TRUE</a:t>
                      </a:r>
                      <a:endParaRPr kumimoji="0" lang="id-ID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TRUE</a:t>
                      </a:r>
                      <a:endParaRPr kumimoji="0" lang="id-ID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58037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6818993" y="2888615"/>
          <a:ext cx="25418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07">
                  <a:extLst>
                    <a:ext uri="{9D8B030D-6E8A-4147-A177-3AD203B41FA5}">
                      <a16:colId xmlns:a16="http://schemas.microsoft.com/office/drawing/2014/main" val="477117970"/>
                    </a:ext>
                  </a:extLst>
                </a:gridCol>
                <a:gridCol w="1270907">
                  <a:extLst>
                    <a:ext uri="{9D8B030D-6E8A-4147-A177-3AD203B41FA5}">
                      <a16:colId xmlns:a16="http://schemas.microsoft.com/office/drawing/2014/main" val="2302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NOT(A)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id-ID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82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01945"/>
            <a:ext cx="2990850" cy="16842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5 &gt; 2   </a:t>
            </a:r>
            <a:r>
              <a:rPr lang="en-US" b="1" dirty="0"/>
              <a:t>AND</a:t>
            </a:r>
            <a:r>
              <a:rPr lang="en-US" dirty="0"/>
              <a:t>    7 &lt; 3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34259" y="1962605"/>
            <a:ext cx="2827633" cy="1217681"/>
            <a:chOff x="1563333" y="1968500"/>
            <a:chExt cx="2827633" cy="1217681"/>
          </a:xfrm>
        </p:grpSpPr>
        <p:sp>
          <p:nvSpPr>
            <p:cNvPr id="5" name="Right Brace 4"/>
            <p:cNvSpPr/>
            <p:nvPr/>
          </p:nvSpPr>
          <p:spPr>
            <a:xfrm rot="5400000">
              <a:off x="1936750" y="1657350"/>
              <a:ext cx="114300" cy="736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3867150" y="1657350"/>
              <a:ext cx="114300" cy="736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63333" y="2176730"/>
              <a:ext cx="86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TRUE</a:t>
              </a:r>
              <a:endParaRPr lang="id-ID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0329" y="2176730"/>
              <a:ext cx="920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FALSE</a:t>
              </a:r>
              <a:endParaRPr lang="id-ID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901880" y="1684505"/>
              <a:ext cx="139840" cy="1955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9692" y="2724516"/>
              <a:ext cx="920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FALSE</a:t>
              </a:r>
              <a:endParaRPr lang="id-ID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6180926" y="1496049"/>
            <a:ext cx="4487074" cy="168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571500" indent="-2286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33 != (11 x 3) </a:t>
            </a:r>
            <a:r>
              <a:rPr lang="en-US" b="1" dirty="0"/>
              <a:t>OR </a:t>
            </a:r>
            <a:r>
              <a:rPr lang="en-US" dirty="0"/>
              <a:t>(3 + 2) == 5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7089450" y="1221770"/>
            <a:ext cx="164232" cy="1634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ight Brace 14"/>
          <p:cNvSpPr/>
          <p:nvPr/>
        </p:nvSpPr>
        <p:spPr>
          <a:xfrm rot="5400000">
            <a:off x="9481151" y="1263957"/>
            <a:ext cx="120196" cy="1505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9158772" y="2145435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</a:t>
            </a:r>
            <a:endParaRPr lang="id-ID" sz="20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290" y="2145477"/>
            <a:ext cx="108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FALSE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8221526" y="1283118"/>
            <a:ext cx="145598" cy="2740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7886741" y="2778217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</a:t>
            </a:r>
            <a:endParaRPr lang="id-ID" sz="2000" b="1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44700" y="1408016"/>
            <a:ext cx="3263900" cy="1932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6178510" y="1408016"/>
            <a:ext cx="4291407" cy="1932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52950" y="4008989"/>
            <a:ext cx="2990850" cy="168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571500" indent="-2286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70C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NOT(1 == 3)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57990" y="4620275"/>
            <a:ext cx="108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FALSE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 rot="5400000">
            <a:off x="6328092" y="4024419"/>
            <a:ext cx="111455" cy="1080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ight Brace 25"/>
          <p:cNvSpPr/>
          <p:nvPr/>
        </p:nvSpPr>
        <p:spPr>
          <a:xfrm rot="5400000">
            <a:off x="5957808" y="4227252"/>
            <a:ext cx="151832" cy="1780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/>
          <p:cNvSpPr txBox="1"/>
          <p:nvPr/>
        </p:nvSpPr>
        <p:spPr>
          <a:xfrm>
            <a:off x="5651919" y="521814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</a:t>
            </a:r>
            <a:endParaRPr lang="id-ID" sz="2000" b="1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63526" y="3810935"/>
            <a:ext cx="2275475" cy="1932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581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logika</a:t>
            </a:r>
            <a:r>
              <a:rPr lang="en-US" dirty="0"/>
              <a:t> AND </a:t>
            </a:r>
            <a:r>
              <a:rPr lang="en-US" dirty="0" err="1"/>
              <a:t>dan</a:t>
            </a:r>
            <a:r>
              <a:rPr lang="en-US" dirty="0"/>
              <a:t> 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{</a:t>
            </a:r>
            <a:r>
              <a:rPr lang="en-US" sz="2400" dirty="0" err="1"/>
              <a:t>inisialisasi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proses input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suhu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(</a:t>
            </a: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agar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if)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100) then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write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(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agar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if)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 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100) then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write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7401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sv-SE" dirty="0"/>
              <a:t>tidak akan dilaksanakan.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97435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Logika</a:t>
            </a:r>
            <a:r>
              <a:rPr lang="en-US" dirty="0"/>
              <a:t> NOT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b="1" dirty="0"/>
              <a:t>NOT</a:t>
            </a:r>
            <a:r>
              <a:rPr lang="en-US" sz="2400" dirty="0"/>
              <a:t> (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FALSE. </a:t>
            </a:r>
            <a:r>
              <a:rPr lang="en-US" sz="2400" dirty="0" err="1"/>
              <a:t>Begitu</a:t>
            </a:r>
            <a:r>
              <a:rPr lang="en-US" sz="2400" dirty="0"/>
              <a:t> pula </a:t>
            </a:r>
            <a:r>
              <a:rPr lang="en-US" sz="2400" dirty="0" err="1"/>
              <a:t>sebaliknya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NOT(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 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100) then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write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pseudocode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tidak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mencetak</a:t>
            </a:r>
            <a:r>
              <a:rPr lang="en-US" sz="2400" dirty="0">
                <a:solidFill>
                  <a:srgbClr val="FF0000"/>
                </a:solidFill>
              </a:rPr>
              <a:t> “</a:t>
            </a:r>
            <a:r>
              <a:rPr lang="en-US" sz="2400" dirty="0" err="1">
                <a:solidFill>
                  <a:srgbClr val="FF0000"/>
                </a:solidFill>
              </a:rPr>
              <a:t>tidak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cair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awalnya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b="1" dirty="0"/>
              <a:t>NOT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NOT(1 == 5) then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write “OK!”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pseudocode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OK!,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kondisinya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 (1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5),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NOT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290132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(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ke-2: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max)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bil1, bil2, bil3, max : integer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(bil1, bil2, bil3)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if(bil1 &gt;= bil2) then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max = bil1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max = bil2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if(bil3 &gt;= max) then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max = bil3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write (max)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637" y="1035018"/>
            <a:ext cx="2810484" cy="52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9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max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bil1, bil2, bil3, max : integer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(bil1, bil2, bil3)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if(bil1 &gt;= bil2 AND bil1 &gt;= bil3) then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max = bil1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if(bil2 &gt;= bil3 AND bil2 &gt;= bil1) then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max = bil2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max = bil3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write (max)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278686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57" y="570610"/>
            <a:ext cx="5878286" cy="57167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2653" y="332275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2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pseudocode </a:t>
            </a:r>
            <a:r>
              <a:rPr lang="en-US" dirty="0" err="1"/>
              <a:t>dan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endParaRPr lang="en-US" dirty="0"/>
          </a:p>
          <a:p>
            <a:pPr lvl="1"/>
            <a:r>
              <a:rPr lang="en-US" dirty="0"/>
              <a:t>Input: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(integer)</a:t>
            </a:r>
          </a:p>
          <a:p>
            <a:pPr lvl="1"/>
            <a:r>
              <a:rPr lang="en-US" dirty="0"/>
              <a:t>Output: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“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r>
              <a:rPr lang="en-US" dirty="0"/>
              <a:t>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“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Kabisat</a:t>
            </a:r>
            <a:r>
              <a:rPr lang="en-US" dirty="0"/>
              <a:t>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05405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Buat</a:t>
            </a:r>
            <a:r>
              <a:rPr lang="en-US" sz="3200" dirty="0"/>
              <a:t> pseudocode </a:t>
            </a:r>
            <a:r>
              <a:rPr lang="en-US" sz="3200" dirty="0" err="1"/>
              <a:t>dan</a:t>
            </a:r>
            <a:r>
              <a:rPr lang="en-US" sz="3200" dirty="0"/>
              <a:t> flowchart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</a:t>
            </a:r>
            <a:r>
              <a:rPr lang="en-US" sz="3200" b="1" dirty="0" err="1"/>
              <a:t>Diskon</a:t>
            </a:r>
            <a:r>
              <a:rPr lang="en-US" sz="3200" b="1" dirty="0"/>
              <a:t> </a:t>
            </a:r>
            <a:r>
              <a:rPr lang="en-US" sz="3200" b="1" dirty="0" err="1"/>
              <a:t>Barang</a:t>
            </a:r>
            <a:r>
              <a:rPr lang="en-US" sz="3200" b="1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input: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diskon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integer</a:t>
            </a:r>
          </a:p>
          <a:p>
            <a:pPr lvl="1"/>
            <a:r>
              <a:rPr lang="en-US" sz="2800" dirty="0"/>
              <a:t>output: total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integer (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diskon</a:t>
            </a:r>
            <a:r>
              <a:rPr lang="en-US" sz="2800" dirty="0"/>
              <a:t>)</a:t>
            </a:r>
          </a:p>
          <a:p>
            <a:pPr marL="342900" lvl="1" indent="0">
              <a:buNone/>
            </a:pPr>
            <a:r>
              <a:rPr lang="en-US" sz="2800" dirty="0" err="1"/>
              <a:t>Diskon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barang</a:t>
            </a:r>
            <a:r>
              <a:rPr lang="en-US" sz="2800" b="1" dirty="0">
                <a:solidFill>
                  <a:srgbClr val="FF0000"/>
                </a:solidFill>
              </a:rPr>
              <a:t> di </a:t>
            </a:r>
            <a:r>
              <a:rPr lang="en-US" sz="2800" b="1" dirty="0" err="1">
                <a:solidFill>
                  <a:srgbClr val="FF0000"/>
                </a:solidFill>
              </a:rPr>
              <a:t>atas</a:t>
            </a:r>
            <a:r>
              <a:rPr lang="en-US" sz="2800" b="1" dirty="0">
                <a:solidFill>
                  <a:srgbClr val="FF0000"/>
                </a:solidFill>
              </a:rPr>
              <a:t> 50.000</a:t>
            </a:r>
            <a:r>
              <a:rPr lang="en-US" sz="2800" dirty="0"/>
              <a:t>.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100.000, </a:t>
            </a:r>
            <a:r>
              <a:rPr lang="en-US" sz="2800" b="1" dirty="0" err="1"/>
              <a:t>mendapatkan</a:t>
            </a:r>
            <a:r>
              <a:rPr lang="en-US" sz="2800" b="1" dirty="0"/>
              <a:t> </a:t>
            </a:r>
            <a:r>
              <a:rPr lang="en-US" sz="2800" b="1" dirty="0" err="1"/>
              <a:t>tambahan</a:t>
            </a:r>
            <a:r>
              <a:rPr lang="en-US" sz="2800" b="1" dirty="0"/>
              <a:t> </a:t>
            </a:r>
            <a:r>
              <a:rPr lang="en-US" sz="2800" b="1" dirty="0" err="1"/>
              <a:t>diskon</a:t>
            </a:r>
            <a:r>
              <a:rPr lang="en-US" sz="2800" b="1" dirty="0"/>
              <a:t> 10%</a:t>
            </a:r>
          </a:p>
          <a:p>
            <a:pPr marL="342900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114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786" y="289572"/>
            <a:ext cx="7886700" cy="5485890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/>
              <a:t>diskon</a:t>
            </a:r>
            <a:r>
              <a:rPr lang="en-US" b="1" dirty="0"/>
              <a:t>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&lt;= 50000:</a:t>
            </a:r>
          </a:p>
          <a:p>
            <a:pPr marL="342900" lvl="1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: 45000</a:t>
            </a:r>
          </a:p>
          <a:p>
            <a:pPr marL="342900" lvl="1" indent="0">
              <a:buNone/>
            </a:pPr>
            <a:r>
              <a:rPr lang="en-US" dirty="0" err="1"/>
              <a:t>Diskon</a:t>
            </a:r>
            <a:r>
              <a:rPr lang="en-US" dirty="0"/>
              <a:t>(%): 25</a:t>
            </a:r>
          </a:p>
          <a:p>
            <a:pPr marL="342900" lvl="1" indent="0">
              <a:buNone/>
            </a:pPr>
            <a:r>
              <a:rPr lang="en-US" dirty="0"/>
              <a:t>Total: 45000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Harga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tidak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mendapatkan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diskon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/>
              <a:t>diskon</a:t>
            </a:r>
            <a:endParaRPr lang="en-US" b="1" dirty="0"/>
          </a:p>
          <a:p>
            <a:pPr marL="342900" lvl="1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: 80000</a:t>
            </a:r>
          </a:p>
          <a:p>
            <a:pPr marL="342900" lvl="1" indent="0">
              <a:buNone/>
            </a:pPr>
            <a:r>
              <a:rPr lang="en-US" dirty="0" err="1"/>
              <a:t>Diskon</a:t>
            </a:r>
            <a:r>
              <a:rPr lang="en-US" dirty="0"/>
              <a:t>(%): 40</a:t>
            </a:r>
          </a:p>
          <a:p>
            <a:pPr marL="342900" lvl="1" indent="0">
              <a:buNone/>
            </a:pPr>
            <a:r>
              <a:rPr lang="en-US" dirty="0"/>
              <a:t>Total: 48000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Harga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setelah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mendapatkan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diskon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40%}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/>
              <a:t>ekstra</a:t>
            </a:r>
            <a:r>
              <a:rPr lang="en-US" b="1" dirty="0"/>
              <a:t> </a:t>
            </a:r>
            <a:r>
              <a:rPr lang="en-US" b="1" dirty="0" err="1"/>
              <a:t>diskon</a:t>
            </a:r>
            <a:r>
              <a:rPr lang="en-US" b="1" dirty="0"/>
              <a:t> 10%</a:t>
            </a:r>
          </a:p>
          <a:p>
            <a:pPr marL="342900" lvl="1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: 150000</a:t>
            </a:r>
          </a:p>
          <a:p>
            <a:pPr marL="342900" lvl="1" indent="0">
              <a:buNone/>
            </a:pPr>
            <a:r>
              <a:rPr lang="en-US" dirty="0" err="1"/>
              <a:t>Diskon</a:t>
            </a:r>
            <a:r>
              <a:rPr lang="en-US" dirty="0"/>
              <a:t>(%): 30</a:t>
            </a:r>
          </a:p>
          <a:p>
            <a:pPr marL="342900" lvl="1" indent="0">
              <a:buNone/>
            </a:pPr>
            <a:r>
              <a:rPr lang="en-US" dirty="0"/>
              <a:t>Total: 94500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Harga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setelah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mendapatkan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diskon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30%,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kemudian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harga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setelah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diskon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tersebut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didiskon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lagi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10%}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400149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pseudocode </a:t>
            </a:r>
            <a:r>
              <a:rPr lang="en-US" dirty="0" err="1"/>
              <a:t>dan</a:t>
            </a:r>
            <a:r>
              <a:rPr lang="en-US" dirty="0"/>
              <a:t> flowchart </a:t>
            </a:r>
            <a:r>
              <a:rPr lang="en-US" dirty="0" err="1"/>
              <a:t>dari</a:t>
            </a:r>
            <a:r>
              <a:rPr lang="en-US" dirty="0"/>
              <a:t> Table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richter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15343" y="2850245"/>
          <a:ext cx="5693228" cy="25790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20765">
                  <a:extLst>
                    <a:ext uri="{9D8B030D-6E8A-4147-A177-3AD203B41FA5}">
                      <a16:colId xmlns:a16="http://schemas.microsoft.com/office/drawing/2014/main" val="1837306548"/>
                    </a:ext>
                  </a:extLst>
                </a:gridCol>
                <a:gridCol w="4272463">
                  <a:extLst>
                    <a:ext uri="{9D8B030D-6E8A-4147-A177-3AD203B41FA5}">
                      <a16:colId xmlns:a16="http://schemas.microsoft.com/office/drawing/2014/main" val="2494308390"/>
                    </a:ext>
                  </a:extLst>
                </a:gridCol>
              </a:tblGrid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 (SR)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Dampak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602203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Semua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bangunan</a:t>
                      </a:r>
                      <a:r>
                        <a:rPr lang="en-US" sz="2000" dirty="0"/>
                        <a:t> rata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dengan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tanah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900041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Banyak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bangunan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rusak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parah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679088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Beberapa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bangunan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rusak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parah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798043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4.5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Beberapa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bangunan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rusak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ringan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16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3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pseudocode </a:t>
            </a:r>
            <a:r>
              <a:rPr lang="en-US" dirty="0" err="1"/>
              <a:t>dan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86994" y="2758477"/>
          <a:ext cx="2345870" cy="3094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83297">
                  <a:extLst>
                    <a:ext uri="{9D8B030D-6E8A-4147-A177-3AD203B41FA5}">
                      <a16:colId xmlns:a16="http://schemas.microsoft.com/office/drawing/2014/main" val="1837306548"/>
                    </a:ext>
                  </a:extLst>
                </a:gridCol>
                <a:gridCol w="1162573">
                  <a:extLst>
                    <a:ext uri="{9D8B030D-6E8A-4147-A177-3AD203B41FA5}">
                      <a16:colId xmlns:a16="http://schemas.microsoft.com/office/drawing/2014/main" val="2494308390"/>
                    </a:ext>
                  </a:extLst>
                </a:gridCol>
              </a:tblGrid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Nilai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Huruf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602203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90 -100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900041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 – 89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679088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 – 79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798043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60 - 69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163969"/>
                  </a:ext>
                </a:extLst>
              </a:tr>
              <a:tr h="515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 60</a:t>
                      </a:r>
                      <a:endParaRPr lang="id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  <a:endParaRPr lang="id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94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0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Pemilihan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(</a:t>
            </a:r>
            <a:r>
              <a:rPr lang="en-US" i="1" dirty="0"/>
              <a:t>if</a:t>
            </a:r>
            <a:r>
              <a:rPr lang="en-US" dirty="0"/>
              <a:t>)</a:t>
            </a:r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(</a:t>
            </a:r>
            <a:r>
              <a:rPr lang="en-US" i="1" dirty="0"/>
              <a:t>if else</a:t>
            </a:r>
            <a:r>
              <a:rPr lang="en-US" dirty="0"/>
              <a:t>)</a:t>
            </a:r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(</a:t>
            </a:r>
            <a:r>
              <a:rPr lang="en-US" i="1" dirty="0"/>
              <a:t>if else </a:t>
            </a:r>
            <a:r>
              <a:rPr lang="en-US" dirty="0" err="1"/>
              <a:t>bertingkat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37037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SALAH (FALSE)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proses </a:t>
            </a:r>
            <a:r>
              <a:rPr lang="en-US" dirty="0" err="1">
                <a:solidFill>
                  <a:srgbClr val="00B050"/>
                </a:solidFill>
              </a:rPr>
              <a:t>dan</a:t>
            </a:r>
            <a:r>
              <a:rPr lang="en-US" dirty="0">
                <a:solidFill>
                  <a:srgbClr val="00B050"/>
                </a:solidFill>
              </a:rPr>
              <a:t> input/output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,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proses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9463" y="2076159"/>
            <a:ext cx="5109859" cy="1088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57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Flowchart </a:t>
            </a:r>
            <a:r>
              <a:rPr lang="en-US" sz="3600" dirty="0" err="1"/>
              <a:t>Pemilihan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(if)</a:t>
            </a:r>
            <a:endParaRPr lang="id-ID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64" y="1121688"/>
            <a:ext cx="2312073" cy="47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”</a:t>
            </a:r>
          </a:p>
          <a:p>
            <a:pPr marL="855663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855663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5663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0) then</a:t>
            </a:r>
          </a:p>
          <a:p>
            <a:pPr marL="855663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Jika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kita</a:t>
            </a:r>
            <a:r>
              <a:rPr lang="en-US" dirty="0">
                <a:cs typeface="Courier New" panose="02070309020205020404" pitchFamily="49" charset="0"/>
              </a:rPr>
              <a:t> input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= 1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tidak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ada</a:t>
            </a:r>
            <a:r>
              <a:rPr lang="en-US" dirty="0">
                <a:cs typeface="Courier New" panose="02070309020205020404" pitchFamily="49" charset="0"/>
              </a:rPr>
              <a:t> yang </a:t>
            </a:r>
            <a:r>
              <a:rPr lang="en-US" dirty="0" err="1">
                <a:cs typeface="Courier New" panose="02070309020205020404" pitchFamily="49" charset="0"/>
              </a:rPr>
              <a:t>dicetak</a:t>
            </a:r>
            <a:r>
              <a:rPr lang="en-US" dirty="0">
                <a:cs typeface="Courier New" panose="02070309020205020404" pitchFamily="49" charset="0"/>
              </a:rPr>
              <a:t> program </a:t>
            </a:r>
            <a:r>
              <a:rPr lang="en-US" dirty="0" err="1">
                <a:cs typeface="Courier New" panose="02070309020205020404" pitchFamily="49" charset="0"/>
              </a:rPr>
              <a:t>selesai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namun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jika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= 0 </a:t>
            </a:r>
            <a:r>
              <a:rPr lang="en-US" dirty="0" err="1">
                <a:cs typeface="Courier New" panose="02070309020205020404" pitchFamily="49" charset="0"/>
              </a:rPr>
              <a:t>atau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kurang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mencetak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padat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1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(if else)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1436688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14366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aksi_1</a:t>
            </a:r>
          </a:p>
          <a:p>
            <a:pPr marL="1436688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4366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aksi_2</a:t>
            </a:r>
          </a:p>
          <a:p>
            <a:pPr marL="266700" indent="-266700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BENAR (TRUE)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aksi1.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SALAH (FALSE)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aksi2.</a:t>
            </a:r>
          </a:p>
          <a:p>
            <a:pPr marL="143668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9813" y="2071992"/>
            <a:ext cx="5920130" cy="2023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Flowchart</a:t>
            </a:r>
            <a:r>
              <a:rPr lang="en-US" sz="3600" dirty="0"/>
              <a:t> </a:t>
            </a:r>
            <a:r>
              <a:rPr lang="en-US" sz="3600" dirty="0" err="1"/>
              <a:t>Pemilihan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aksi</a:t>
            </a:r>
            <a:r>
              <a:rPr lang="en-US" sz="3600" dirty="0"/>
              <a:t> </a:t>
            </a:r>
            <a:r>
              <a:rPr lang="en-US" sz="3600" dirty="0" err="1"/>
              <a:t>ketika</a:t>
            </a:r>
            <a:r>
              <a:rPr lang="en-US" sz="3600" dirty="0"/>
              <a:t> </a:t>
            </a:r>
            <a:r>
              <a:rPr lang="en-US" sz="3600" dirty="0" err="1"/>
              <a:t>salah</a:t>
            </a:r>
            <a:r>
              <a:rPr lang="en-US" sz="3600" dirty="0"/>
              <a:t> (</a:t>
            </a:r>
            <a:r>
              <a:rPr lang="en-US" sz="3600" i="1" dirty="0"/>
              <a:t>if else</a:t>
            </a:r>
            <a:r>
              <a:rPr lang="en-US" sz="36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1408016"/>
            <a:ext cx="3740764" cy="40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9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“</a:t>
            </a:r>
            <a:r>
              <a:rPr lang="en-US" dirty="0" err="1"/>
              <a:t>padat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”</a:t>
            </a:r>
          </a:p>
          <a:p>
            <a:pPr marL="631825" indent="-398463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integer</a:t>
            </a:r>
          </a:p>
          <a:p>
            <a:pPr marL="631825" indent="-3984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-3984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0) then</a:t>
            </a:r>
          </a:p>
          <a:p>
            <a:pPr marL="631825" indent="-3984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631825" indent="-3984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631825" indent="-398463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write 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Jika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kita</a:t>
            </a:r>
            <a:r>
              <a:rPr lang="en-US" dirty="0">
                <a:cs typeface="Courier New" panose="02070309020205020404" pitchFamily="49" charset="0"/>
              </a:rPr>
              <a:t> input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= 1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mencetak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tidak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padat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”, </a:t>
            </a:r>
            <a:r>
              <a:rPr lang="en-US" dirty="0" err="1">
                <a:cs typeface="Courier New" panose="02070309020205020404" pitchFamily="49" charset="0"/>
              </a:rPr>
              <a:t>namun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jika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suhu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= 0 </a:t>
            </a:r>
            <a:r>
              <a:rPr lang="en-US" dirty="0" err="1">
                <a:cs typeface="Courier New" panose="02070309020205020404" pitchFamily="49" charset="0"/>
              </a:rPr>
              <a:t>atau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kurang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mencetak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padat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Algoritma dan Pemrograman</a:t>
            </a:r>
          </a:p>
        </p:txBody>
      </p:sp>
    </p:spTree>
    <p:extLst>
      <p:ext uri="{BB962C8B-B14F-4D97-AF65-F5344CB8AC3E}">
        <p14:creationId xmlns:p14="http://schemas.microsoft.com/office/powerpoint/2010/main" val="98866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1162</Words>
  <Application>Microsoft Office PowerPoint</Application>
  <PresentationFormat>Widescreen</PresentationFormat>
  <Paragraphs>296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Constantia</vt:lpstr>
      <vt:lpstr>Courier New</vt:lpstr>
      <vt:lpstr>Tahoma</vt:lpstr>
      <vt:lpstr>Wingdings</vt:lpstr>
      <vt:lpstr>Office Theme</vt:lpstr>
      <vt:lpstr>Algoritme Pemrograman</vt:lpstr>
      <vt:lpstr>Definisi</vt:lpstr>
      <vt:lpstr>Struktur Pemilihan</vt:lpstr>
      <vt:lpstr>Pemilihan untuk satu kondisi</vt:lpstr>
      <vt:lpstr>Flowchart Pemilihan untuk satu kondisi (if)</vt:lpstr>
      <vt:lpstr>Contoh:</vt:lpstr>
      <vt:lpstr>Pemilihan untuk satu kondisi dengan aksi ketika salah (if else)</vt:lpstr>
      <vt:lpstr>Flowchart Pemilihan untuk satu kondisi dengan aksi ketika salah (if else)</vt:lpstr>
      <vt:lpstr>Contoh:</vt:lpstr>
      <vt:lpstr>Pemilihan untuk lebih dari satu kondisi (if else bertingkat)</vt:lpstr>
      <vt:lpstr>Flowchart Pemilihan untuk lebih dari satu kondisi (if else bertingkat)</vt:lpstr>
      <vt:lpstr>Contoh:</vt:lpstr>
      <vt:lpstr>Jelaskan perbedaannya!!    if else bertingkat VS     sejumlah if</vt:lpstr>
      <vt:lpstr>Operator Relasi</vt:lpstr>
      <vt:lpstr>Contoh penggunaan Operator Relasi</vt:lpstr>
      <vt:lpstr>Contoh dalam pemilihan</vt:lpstr>
      <vt:lpstr>Operator Logika</vt:lpstr>
      <vt:lpstr>Contoh Operator Logika</vt:lpstr>
      <vt:lpstr>Contoh operator logika AND dan OR</vt:lpstr>
      <vt:lpstr>Logika NOT</vt:lpstr>
      <vt:lpstr>Contoh pemilihan (diambil dari minggu ke-2: kasus bilangan max)</vt:lpstr>
      <vt:lpstr>Algoritma lain dari bilangan max</vt:lpstr>
      <vt:lpstr>PowerPoint Presentation</vt:lpstr>
      <vt:lpstr>Latihan 1</vt:lpstr>
      <vt:lpstr>Latihan 2</vt:lpstr>
      <vt:lpstr>PowerPoint Presentation</vt:lpstr>
      <vt:lpstr>Latihan 3</vt:lpstr>
      <vt:lpstr>Latihan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Berorientasasi Objek</dc:title>
  <dc:creator>syamsul mujahidin</dc:creator>
  <cp:lastModifiedBy>USER</cp:lastModifiedBy>
  <cp:revision>218</cp:revision>
  <dcterms:created xsi:type="dcterms:W3CDTF">2019-02-05T13:09:25Z</dcterms:created>
  <dcterms:modified xsi:type="dcterms:W3CDTF">2020-10-20T21:19:43Z</dcterms:modified>
</cp:coreProperties>
</file>