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96" r:id="rId4"/>
    <p:sldId id="297" r:id="rId5"/>
    <p:sldId id="302" r:id="rId6"/>
    <p:sldId id="298" r:id="rId7"/>
    <p:sldId id="299" r:id="rId8"/>
    <p:sldId id="300" r:id="rId9"/>
    <p:sldId id="301" r:id="rId10"/>
    <p:sldId id="260" r:id="rId11"/>
    <p:sldId id="265" r:id="rId12"/>
    <p:sldId id="266" r:id="rId13"/>
    <p:sldId id="267" r:id="rId14"/>
    <p:sldId id="268" r:id="rId15"/>
    <p:sldId id="269" r:id="rId16"/>
    <p:sldId id="273" r:id="rId17"/>
    <p:sldId id="270" r:id="rId18"/>
    <p:sldId id="271" r:id="rId19"/>
    <p:sldId id="272" r:id="rId20"/>
    <p:sldId id="274" r:id="rId21"/>
    <p:sldId id="275" r:id="rId22"/>
    <p:sldId id="276"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46EAF4-D953-41F9-A7D8-68305B54E6B5}">
          <p14:sldIdLst>
            <p14:sldId id="256"/>
            <p14:sldId id="257"/>
            <p14:sldId id="296"/>
            <p14:sldId id="297"/>
            <p14:sldId id="302"/>
            <p14:sldId id="298"/>
            <p14:sldId id="299"/>
            <p14:sldId id="300"/>
            <p14:sldId id="301"/>
            <p14:sldId id="260"/>
            <p14:sldId id="265"/>
            <p14:sldId id="266"/>
            <p14:sldId id="267"/>
            <p14:sldId id="268"/>
            <p14:sldId id="269"/>
            <p14:sldId id="273"/>
            <p14:sldId id="270"/>
            <p14:sldId id="271"/>
            <p14:sldId id="272"/>
            <p14:sldId id="274"/>
            <p14:sldId id="275"/>
            <p14:sldId id="276"/>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309A"/>
    <a:srgbClr val="843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4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6565-38AC-4CE3-98F9-6AB886CD205B}"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3349C-622C-4967-AEC3-63A9E8737634}" type="slidenum">
              <a:rPr lang="en-US" smtClean="0"/>
              <a:t>‹#›</a:t>
            </a:fld>
            <a:endParaRPr lang="en-US"/>
          </a:p>
        </p:txBody>
      </p:sp>
    </p:spTree>
    <p:extLst>
      <p:ext uri="{BB962C8B-B14F-4D97-AF65-F5344CB8AC3E}">
        <p14:creationId xmlns:p14="http://schemas.microsoft.com/office/powerpoint/2010/main" val="122618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FEBECF4-D85C-4C4B-B010-123DA8040DCA}"/>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83123679-7B10-489F-9D05-A5D716F432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46084" name="Slide Number Placeholder 3">
            <a:extLst>
              <a:ext uri="{FF2B5EF4-FFF2-40B4-BE49-F238E27FC236}">
                <a16:creationId xmlns:a16="http://schemas.microsoft.com/office/drawing/2014/main" id="{02E8C702-5632-4F46-BA3A-A9CE7C3865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B155F543-59DA-4A82-9A65-B0494E66816B}" type="slidenum">
              <a:rPr lang="en-US" altLang="en-US" sz="1200"/>
              <a:pPr/>
              <a:t>2</a:t>
            </a:fld>
            <a:endParaRPr lang="en-US" altLang="en-US" sz="1200"/>
          </a:p>
        </p:txBody>
      </p:sp>
    </p:spTree>
    <p:extLst>
      <p:ext uri="{BB962C8B-B14F-4D97-AF65-F5344CB8AC3E}">
        <p14:creationId xmlns:p14="http://schemas.microsoft.com/office/powerpoint/2010/main" val="1183292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DBC7027-259F-4146-AF33-C72992DA41D5}"/>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3D020F22-0B4D-4A1F-970B-2428D6F7D3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45060" name="Slide Number Placeholder 3">
            <a:extLst>
              <a:ext uri="{FF2B5EF4-FFF2-40B4-BE49-F238E27FC236}">
                <a16:creationId xmlns:a16="http://schemas.microsoft.com/office/drawing/2014/main" id="{A5650CEC-1E82-41AC-885C-3FB10E02B3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E551BEF2-0952-4B01-8FDB-0CFC8E218ABE}"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768719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76E6927C-5C33-4AD5-9EFF-8715B9709A5A}"/>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F10379FE-5C37-46CB-99C2-2EE59BFF8A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46084" name="Slide Number Placeholder 3">
            <a:extLst>
              <a:ext uri="{FF2B5EF4-FFF2-40B4-BE49-F238E27FC236}">
                <a16:creationId xmlns:a16="http://schemas.microsoft.com/office/drawing/2014/main" id="{5D6B6A0C-14DE-49BB-9F4F-BE1919DDBE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89F2EBF1-3E03-4E80-B814-98E236202F47}"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966560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FDCBECCA-612F-4834-B002-BB87DC4267D0}"/>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B2028C13-B7FB-4965-BE3F-791DFF8981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47108" name="Slide Number Placeholder 3">
            <a:extLst>
              <a:ext uri="{FF2B5EF4-FFF2-40B4-BE49-F238E27FC236}">
                <a16:creationId xmlns:a16="http://schemas.microsoft.com/office/drawing/2014/main" id="{63DB84D8-00F5-496D-B17B-F0CD62D64E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36C0DCB5-70ED-4CEF-AA7B-985082F10EBF}"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936137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D650E19F-EFCA-480B-88A3-EB62994A0C63}"/>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4E174533-CCAC-4A2C-A38D-2E9E492447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48132" name="Slide Number Placeholder 3">
            <a:extLst>
              <a:ext uri="{FF2B5EF4-FFF2-40B4-BE49-F238E27FC236}">
                <a16:creationId xmlns:a16="http://schemas.microsoft.com/office/drawing/2014/main" id="{A8786FA2-7B26-4299-BA9F-5AFA384399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E4AEDCEF-4F2C-41E6-82C2-3A1219887884}"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073037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5852ABAD-F8AF-4906-BD58-744FE294B112}"/>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E31404A4-E07F-4A48-B852-B2E59A3834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49156" name="Slide Number Placeholder 3">
            <a:extLst>
              <a:ext uri="{FF2B5EF4-FFF2-40B4-BE49-F238E27FC236}">
                <a16:creationId xmlns:a16="http://schemas.microsoft.com/office/drawing/2014/main" id="{09B99178-29A0-4B40-A268-BB1C22D0CE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005956DA-412A-4AF5-B661-E2DC6A0BC7DB}"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606072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B4F964E-D76E-4096-B97D-79D7A57EC067}"/>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8E13DE90-2E53-413D-9E50-938C4E86E3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0180" name="Slide Number Placeholder 3">
            <a:extLst>
              <a:ext uri="{FF2B5EF4-FFF2-40B4-BE49-F238E27FC236}">
                <a16:creationId xmlns:a16="http://schemas.microsoft.com/office/drawing/2014/main" id="{444DCB73-945C-40DE-8785-F2F4F3BC17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DE29E74E-7D85-4251-9BFA-AADF028350AB}"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41427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754EF88D-BA0E-4701-9DA2-B7DA0445464D}"/>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4FA2FE14-D250-44CE-842F-835E551D03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1204" name="Slide Number Placeholder 3">
            <a:extLst>
              <a:ext uri="{FF2B5EF4-FFF2-40B4-BE49-F238E27FC236}">
                <a16:creationId xmlns:a16="http://schemas.microsoft.com/office/drawing/2014/main" id="{D727CB42-B453-4CB6-BB3B-3723B628F5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673B4D69-8F9E-422D-8160-897E84F47907}"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407612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7CF94CB-BA1F-4BAF-9807-05E1C46BBF00}"/>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567556F0-CA2F-40A5-82C8-0A4E5105F8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2228" name="Slide Number Placeholder 3">
            <a:extLst>
              <a:ext uri="{FF2B5EF4-FFF2-40B4-BE49-F238E27FC236}">
                <a16:creationId xmlns:a16="http://schemas.microsoft.com/office/drawing/2014/main" id="{5117C9C4-62C7-4C84-ACCD-6673A9D462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8365BEA7-73DF-4732-BC99-E3487A2E5BED}"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236288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AFE4236B-12D3-4570-A432-23CFF029D72E}"/>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6F8BADF5-D7AD-4CDA-AFE9-8AF3C95F32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3252" name="Slide Number Placeholder 3">
            <a:extLst>
              <a:ext uri="{FF2B5EF4-FFF2-40B4-BE49-F238E27FC236}">
                <a16:creationId xmlns:a16="http://schemas.microsoft.com/office/drawing/2014/main" id="{0F92CC26-2233-4501-B4E0-E7907BD051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619B980D-70B1-46A9-A941-BBA6AC768DCB}"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59100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E010C4A-64AB-4C0E-AA91-E07A3312CB1F}"/>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207F3006-8B14-4D4C-A533-1B4EB2DE91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4276" name="Slide Number Placeholder 3">
            <a:extLst>
              <a:ext uri="{FF2B5EF4-FFF2-40B4-BE49-F238E27FC236}">
                <a16:creationId xmlns:a16="http://schemas.microsoft.com/office/drawing/2014/main" id="{7E92EFF7-9185-4F5A-8F86-AC1D58EF8C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1A5029C3-FDF5-4818-982C-E7B12B750061}"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8616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883CF902-D473-4BAD-93C4-686F9E520CF7}"/>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42881C89-C192-4DDD-B426-C43D9E4E2F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47108" name="Slide Number Placeholder 3">
            <a:extLst>
              <a:ext uri="{FF2B5EF4-FFF2-40B4-BE49-F238E27FC236}">
                <a16:creationId xmlns:a16="http://schemas.microsoft.com/office/drawing/2014/main" id="{11186285-A612-4264-AB88-5CDA579772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0A0E20D4-8BA4-4CFE-8AB3-CDA5C1427031}" type="slidenum">
              <a:rPr lang="en-US" altLang="en-US" sz="1200"/>
              <a:pPr/>
              <a:t>3</a:t>
            </a:fld>
            <a:endParaRPr lang="en-US" altLang="en-US" sz="1200"/>
          </a:p>
        </p:txBody>
      </p:sp>
    </p:spTree>
    <p:extLst>
      <p:ext uri="{BB962C8B-B14F-4D97-AF65-F5344CB8AC3E}">
        <p14:creationId xmlns:p14="http://schemas.microsoft.com/office/powerpoint/2010/main" val="2595623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BE4939C0-E7E3-49DC-B434-F896DFB13818}"/>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076D19E1-063E-49DB-958C-7540347B35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5300" name="Slide Number Placeholder 3">
            <a:extLst>
              <a:ext uri="{FF2B5EF4-FFF2-40B4-BE49-F238E27FC236}">
                <a16:creationId xmlns:a16="http://schemas.microsoft.com/office/drawing/2014/main" id="{D9F22E6B-02A4-4BC2-8C67-3336A5816F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7B2AA5FE-512A-4B60-8E1D-25C9279C4DC4}"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309429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639E221C-4E31-4DC4-9C32-FB0C2002E514}"/>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002CCA16-A685-48CC-81D3-77D2463418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6324" name="Slide Number Placeholder 3">
            <a:extLst>
              <a:ext uri="{FF2B5EF4-FFF2-40B4-BE49-F238E27FC236}">
                <a16:creationId xmlns:a16="http://schemas.microsoft.com/office/drawing/2014/main" id="{BDA72C2F-7955-4DBB-B807-6470E68D7F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53FAA2E7-16B0-432A-9C28-60457E101547}"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505030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327E8821-E906-4393-96D0-63E816D63DE7}"/>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77D99C8C-82A3-4C7E-85B4-B15DBF8B3F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7348" name="Slide Number Placeholder 3">
            <a:extLst>
              <a:ext uri="{FF2B5EF4-FFF2-40B4-BE49-F238E27FC236}">
                <a16:creationId xmlns:a16="http://schemas.microsoft.com/office/drawing/2014/main" id="{32577ADB-9D37-49AD-B737-8B86E21D08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D3AAFC97-8B16-4EBC-A561-131A01787CFF}"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253756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5448D1D2-332C-4D07-8183-A4FCEB8FB829}"/>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4DDF89F1-F2D0-48CC-995D-87FDCCDBE5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8372" name="Slide Number Placeholder 3">
            <a:extLst>
              <a:ext uri="{FF2B5EF4-FFF2-40B4-BE49-F238E27FC236}">
                <a16:creationId xmlns:a16="http://schemas.microsoft.com/office/drawing/2014/main" id="{B7469638-2188-4D04-9D97-DB5C383D21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39AC20C2-2CD3-4809-8182-3996A3D510BA}"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407431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F8950C68-844E-4959-93B9-CC4CE84030A6}"/>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A3D6C84F-0464-469F-89D2-6D8278B87C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59396" name="Slide Number Placeholder 3">
            <a:extLst>
              <a:ext uri="{FF2B5EF4-FFF2-40B4-BE49-F238E27FC236}">
                <a16:creationId xmlns:a16="http://schemas.microsoft.com/office/drawing/2014/main" id="{B1CECD6C-49F5-4C66-866B-8B8432E09F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CA4AF875-3A6C-4A54-A8F7-367C2E2C3438}"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624413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7FE97C9-8F83-4379-A704-52DE4516C312}"/>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6F861883-03B9-456A-AA42-9E5E33573E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0420" name="Slide Number Placeholder 3">
            <a:extLst>
              <a:ext uri="{FF2B5EF4-FFF2-40B4-BE49-F238E27FC236}">
                <a16:creationId xmlns:a16="http://schemas.microsoft.com/office/drawing/2014/main" id="{284DBE2D-BFE1-43AF-8B18-FB9804DE3B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1A0741E3-4669-48DD-BA65-DBB88E9E71D0}"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233881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9F471B5-7313-4774-BD8F-C13E823B9809}"/>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8DDFF5BC-11E8-4D3D-BCB8-A8C200E104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1444" name="Slide Number Placeholder 3">
            <a:extLst>
              <a:ext uri="{FF2B5EF4-FFF2-40B4-BE49-F238E27FC236}">
                <a16:creationId xmlns:a16="http://schemas.microsoft.com/office/drawing/2014/main" id="{2D931EDE-482D-4C59-92D6-8F390F43A5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84977632-2A36-48E0-9727-A4D1BBC0A629}"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98600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E7F99A4A-67BA-4F31-84DD-64C59CEF145F}"/>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50810D0-DFA4-44D2-AFF6-D65B01B395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2468" name="Slide Number Placeholder 3">
            <a:extLst>
              <a:ext uri="{FF2B5EF4-FFF2-40B4-BE49-F238E27FC236}">
                <a16:creationId xmlns:a16="http://schemas.microsoft.com/office/drawing/2014/main" id="{F6801A54-9A6B-4A46-A681-C32170CF53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F4FE737A-52FE-43BD-9169-1B9F6CCCB3ED}"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998516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05ADD6FC-3921-4E2F-AEBA-F563FF09BD7D}"/>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3863CCEC-3376-4876-BD44-398301E083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3492" name="Slide Number Placeholder 3">
            <a:extLst>
              <a:ext uri="{FF2B5EF4-FFF2-40B4-BE49-F238E27FC236}">
                <a16:creationId xmlns:a16="http://schemas.microsoft.com/office/drawing/2014/main" id="{70A3938A-A240-488C-8B8B-4F4960DDF2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1ACFDCD5-3945-4895-AEB8-F8CBC1D12B27}"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41383223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9A1A133C-F7F3-4567-9194-98D28B739760}"/>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F0A7654A-7DFB-419A-879C-2D5B29FAA6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4516" name="Slide Number Placeholder 3">
            <a:extLst>
              <a:ext uri="{FF2B5EF4-FFF2-40B4-BE49-F238E27FC236}">
                <a16:creationId xmlns:a16="http://schemas.microsoft.com/office/drawing/2014/main" id="{7C2F51E7-5848-4BE3-A93F-16169F9215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31CA2FB0-3F8B-4E7B-A359-24397C622787}"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48094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71BCFBB-1CA0-4E76-BC3F-C83E46502823}"/>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9B0E327D-F319-4928-BA18-81BCC9F747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48132" name="Slide Number Placeholder 3">
            <a:extLst>
              <a:ext uri="{FF2B5EF4-FFF2-40B4-BE49-F238E27FC236}">
                <a16:creationId xmlns:a16="http://schemas.microsoft.com/office/drawing/2014/main" id="{A0A16A28-C7D9-42C9-AB61-B9C1BB1A6A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A640F340-28EC-4538-9F52-67B4A456BDDE}" type="slidenum">
              <a:rPr lang="en-US" altLang="en-US" sz="1200"/>
              <a:pPr/>
              <a:t>4</a:t>
            </a:fld>
            <a:endParaRPr lang="en-US" altLang="en-US" sz="1200"/>
          </a:p>
        </p:txBody>
      </p:sp>
    </p:spTree>
    <p:extLst>
      <p:ext uri="{BB962C8B-B14F-4D97-AF65-F5344CB8AC3E}">
        <p14:creationId xmlns:p14="http://schemas.microsoft.com/office/powerpoint/2010/main" val="3370108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5D160861-E351-4A60-AC33-38FF04A4A291}"/>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3448DE5E-3C89-452D-A0A1-A888AAC0EC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5540" name="Slide Number Placeholder 3">
            <a:extLst>
              <a:ext uri="{FF2B5EF4-FFF2-40B4-BE49-F238E27FC236}">
                <a16:creationId xmlns:a16="http://schemas.microsoft.com/office/drawing/2014/main" id="{1C1F6598-812E-4400-BF7C-1963CEFE3F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62F501BB-BF93-4719-B259-76820FA4C0AA}"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772582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E9240929-3297-4AC5-AE37-43E2ACB3D817}"/>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24573B1D-A09D-48B9-88B9-FD28BA2CC2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6564" name="Slide Number Placeholder 3">
            <a:extLst>
              <a:ext uri="{FF2B5EF4-FFF2-40B4-BE49-F238E27FC236}">
                <a16:creationId xmlns:a16="http://schemas.microsoft.com/office/drawing/2014/main" id="{9A954D15-5C9A-4CDD-A83E-1843C63314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0FDFCEE4-85D0-4F39-9566-C3E82AB8A9FA}"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979622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48183774-476F-48E6-8C7C-D889346C0231}"/>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D24D4424-23B2-4B44-8AC5-D85A36C816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67588" name="Slide Number Placeholder 3">
            <a:extLst>
              <a:ext uri="{FF2B5EF4-FFF2-40B4-BE49-F238E27FC236}">
                <a16:creationId xmlns:a16="http://schemas.microsoft.com/office/drawing/2014/main" id="{6E9B5E22-0413-4ACD-9D78-92738E9797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77EC7FBF-619C-455E-A936-BE3349F62E20}"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27317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71BCFBB-1CA0-4E76-BC3F-C83E46502823}"/>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9B0E327D-F319-4928-BA18-81BCC9F747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48132" name="Slide Number Placeholder 3">
            <a:extLst>
              <a:ext uri="{FF2B5EF4-FFF2-40B4-BE49-F238E27FC236}">
                <a16:creationId xmlns:a16="http://schemas.microsoft.com/office/drawing/2014/main" id="{A0A16A28-C7D9-42C9-AB61-B9C1BB1A6A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A640F340-28EC-4538-9F52-67B4A456BDDE}" type="slidenum">
              <a:rPr lang="en-US" altLang="en-US" sz="1200"/>
              <a:pPr/>
              <a:t>5</a:t>
            </a:fld>
            <a:endParaRPr lang="en-US" altLang="en-US" sz="1200"/>
          </a:p>
        </p:txBody>
      </p:sp>
    </p:spTree>
    <p:extLst>
      <p:ext uri="{BB962C8B-B14F-4D97-AF65-F5344CB8AC3E}">
        <p14:creationId xmlns:p14="http://schemas.microsoft.com/office/powerpoint/2010/main" val="762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A3257505-41CD-40E1-809C-5B2052A48398}"/>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29C7C15A-B3E8-40EA-8A26-39CB4B5272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49156" name="Slide Number Placeholder 3">
            <a:extLst>
              <a:ext uri="{FF2B5EF4-FFF2-40B4-BE49-F238E27FC236}">
                <a16:creationId xmlns:a16="http://schemas.microsoft.com/office/drawing/2014/main" id="{B284D93B-312E-4529-BAF0-B0F04F49D6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EDA0C89C-9E93-4D63-BED4-95B7B2375293}" type="slidenum">
              <a:rPr lang="en-US" altLang="en-US" sz="1200"/>
              <a:pPr/>
              <a:t>6</a:t>
            </a:fld>
            <a:endParaRPr lang="en-US" altLang="en-US" sz="1200"/>
          </a:p>
        </p:txBody>
      </p:sp>
    </p:spTree>
    <p:extLst>
      <p:ext uri="{BB962C8B-B14F-4D97-AF65-F5344CB8AC3E}">
        <p14:creationId xmlns:p14="http://schemas.microsoft.com/office/powerpoint/2010/main" val="76400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A6649B03-70B3-4F26-BAED-046B2782CC67}"/>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3ACE9F0E-3AEC-4C63-92E0-B11022FF99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50180" name="Slide Number Placeholder 3">
            <a:extLst>
              <a:ext uri="{FF2B5EF4-FFF2-40B4-BE49-F238E27FC236}">
                <a16:creationId xmlns:a16="http://schemas.microsoft.com/office/drawing/2014/main" id="{9A6CEC02-16E9-461A-8149-A821134B20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26E78329-A099-4139-B320-730729DCD34E}" type="slidenum">
              <a:rPr lang="en-US" altLang="en-US" sz="1200"/>
              <a:pPr/>
              <a:t>7</a:t>
            </a:fld>
            <a:endParaRPr lang="en-US" altLang="en-US" sz="1200"/>
          </a:p>
        </p:txBody>
      </p:sp>
    </p:spTree>
    <p:extLst>
      <p:ext uri="{BB962C8B-B14F-4D97-AF65-F5344CB8AC3E}">
        <p14:creationId xmlns:p14="http://schemas.microsoft.com/office/powerpoint/2010/main" val="219619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6D40920-F904-40C4-B97D-4FA9843011EF}"/>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4294832A-6CE0-454E-86E7-73418BE17C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51204" name="Slide Number Placeholder 3">
            <a:extLst>
              <a:ext uri="{FF2B5EF4-FFF2-40B4-BE49-F238E27FC236}">
                <a16:creationId xmlns:a16="http://schemas.microsoft.com/office/drawing/2014/main" id="{E3267D1C-7671-4552-B1CE-087B070C20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CC9492A2-8EAB-41A0-80DE-DBE6E654F934}" type="slidenum">
              <a:rPr lang="en-US" altLang="en-US" sz="1200"/>
              <a:pPr/>
              <a:t>8</a:t>
            </a:fld>
            <a:endParaRPr lang="en-US" altLang="en-US" sz="1200"/>
          </a:p>
        </p:txBody>
      </p:sp>
    </p:spTree>
    <p:extLst>
      <p:ext uri="{BB962C8B-B14F-4D97-AF65-F5344CB8AC3E}">
        <p14:creationId xmlns:p14="http://schemas.microsoft.com/office/powerpoint/2010/main" val="23176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AB7A71E6-F004-4F16-AC97-5331F4A4D40F}"/>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D314C7BA-0841-426A-BD03-3C0235FA27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ヒラギノ角ゴ Pro W3" charset="-128"/>
            </a:endParaRPr>
          </a:p>
        </p:txBody>
      </p:sp>
      <p:sp>
        <p:nvSpPr>
          <p:cNvPr id="52228" name="Slide Number Placeholder 3">
            <a:extLst>
              <a:ext uri="{FF2B5EF4-FFF2-40B4-BE49-F238E27FC236}">
                <a16:creationId xmlns:a16="http://schemas.microsoft.com/office/drawing/2014/main" id="{CFCB6EC2-1F7B-4FF3-90D4-0170F0C580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C9B5C3E2-07F5-41E5-BB6E-C2DADC22CF38}" type="slidenum">
              <a:rPr lang="en-US" altLang="en-US" sz="1200"/>
              <a:pPr/>
              <a:t>9</a:t>
            </a:fld>
            <a:endParaRPr lang="en-US" altLang="en-US" sz="1200"/>
          </a:p>
        </p:txBody>
      </p:sp>
    </p:spTree>
    <p:extLst>
      <p:ext uri="{BB962C8B-B14F-4D97-AF65-F5344CB8AC3E}">
        <p14:creationId xmlns:p14="http://schemas.microsoft.com/office/powerpoint/2010/main" val="2040528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FDD1AE6D-49E2-4B66-9B10-1044EDEE17B4}"/>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63145940-17B0-4788-8E85-5C92CAF21A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en-US"/>
          </a:p>
        </p:txBody>
      </p:sp>
      <p:sp>
        <p:nvSpPr>
          <p:cNvPr id="39940" name="Slide Number Placeholder 3">
            <a:extLst>
              <a:ext uri="{FF2B5EF4-FFF2-40B4-BE49-F238E27FC236}">
                <a16:creationId xmlns:a16="http://schemas.microsoft.com/office/drawing/2014/main" id="{E1727C2B-6B54-4EDE-9D6B-1222E8267C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438">
              <a:defRPr sz="2400">
                <a:solidFill>
                  <a:schemeClr val="tx1"/>
                </a:solidFill>
                <a:latin typeface="Helvetica" panose="020B0604020202020204" pitchFamily="34" charset="0"/>
              </a:defRPr>
            </a:lvl1pPr>
            <a:lvl2pPr marL="742950" indent="-285750" defTabSz="960438">
              <a:defRPr sz="2400">
                <a:solidFill>
                  <a:schemeClr val="tx1"/>
                </a:solidFill>
                <a:latin typeface="Helvetica" panose="020B0604020202020204" pitchFamily="34" charset="0"/>
              </a:defRPr>
            </a:lvl2pPr>
            <a:lvl3pPr marL="1143000" indent="-228600" defTabSz="960438">
              <a:defRPr sz="2400">
                <a:solidFill>
                  <a:schemeClr val="tx1"/>
                </a:solidFill>
                <a:latin typeface="Helvetica" panose="020B0604020202020204" pitchFamily="34" charset="0"/>
              </a:defRPr>
            </a:lvl3pPr>
            <a:lvl4pPr marL="1600200" indent="-228600" defTabSz="960438">
              <a:defRPr sz="2400">
                <a:solidFill>
                  <a:schemeClr val="tx1"/>
                </a:solidFill>
                <a:latin typeface="Helvetica" panose="020B0604020202020204" pitchFamily="34" charset="0"/>
              </a:defRPr>
            </a:lvl4pPr>
            <a:lvl5pPr marL="2057400" indent="-228600" defTabSz="960438">
              <a:defRPr sz="2400">
                <a:solidFill>
                  <a:schemeClr val="tx1"/>
                </a:solidFill>
                <a:latin typeface="Helvetica" panose="020B0604020202020204" pitchFamily="34" charset="0"/>
              </a:defRPr>
            </a:lvl5pPr>
            <a:lvl6pPr marL="2514600" indent="-228600" defTabSz="960438" eaLnBrk="0" fontAlgn="base" hangingPunct="0">
              <a:spcBef>
                <a:spcPct val="0"/>
              </a:spcBef>
              <a:spcAft>
                <a:spcPct val="0"/>
              </a:spcAft>
              <a:defRPr sz="2400">
                <a:solidFill>
                  <a:schemeClr val="tx1"/>
                </a:solidFill>
                <a:latin typeface="Helvetica" panose="020B0604020202020204" pitchFamily="34" charset="0"/>
              </a:defRPr>
            </a:lvl6pPr>
            <a:lvl7pPr marL="2971800" indent="-228600" defTabSz="960438" eaLnBrk="0" fontAlgn="base" hangingPunct="0">
              <a:spcBef>
                <a:spcPct val="0"/>
              </a:spcBef>
              <a:spcAft>
                <a:spcPct val="0"/>
              </a:spcAft>
              <a:defRPr sz="2400">
                <a:solidFill>
                  <a:schemeClr val="tx1"/>
                </a:solidFill>
                <a:latin typeface="Helvetica" panose="020B0604020202020204" pitchFamily="34" charset="0"/>
              </a:defRPr>
            </a:lvl7pPr>
            <a:lvl8pPr marL="3429000" indent="-228600" defTabSz="960438" eaLnBrk="0" fontAlgn="base" hangingPunct="0">
              <a:spcBef>
                <a:spcPct val="0"/>
              </a:spcBef>
              <a:spcAft>
                <a:spcPct val="0"/>
              </a:spcAft>
              <a:defRPr sz="2400">
                <a:solidFill>
                  <a:schemeClr val="tx1"/>
                </a:solidFill>
                <a:latin typeface="Helvetica" panose="020B0604020202020204" pitchFamily="34" charset="0"/>
              </a:defRPr>
            </a:lvl8pPr>
            <a:lvl9pPr marL="3886200" indent="-228600" defTabSz="960438" eaLnBrk="0" fontAlgn="base" hangingPunct="0">
              <a:spcBef>
                <a:spcPct val="0"/>
              </a:spcBef>
              <a:spcAft>
                <a:spcPct val="0"/>
              </a:spcAft>
              <a:defRPr sz="2400">
                <a:solidFill>
                  <a:schemeClr val="tx1"/>
                </a:solidFill>
                <a:latin typeface="Helvetica" panose="020B0604020202020204" pitchFamily="34" charset="0"/>
              </a:defRPr>
            </a:lvl9pPr>
          </a:lstStyle>
          <a:p>
            <a:fld id="{7D58CD84-6F69-4501-80DC-85FEDD36D4DA}"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419901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squares"/>
          <p:cNvGrpSpPr/>
          <p:nvPr userDrawn="1"/>
        </p:nvGrpSpPr>
        <p:grpSpPr>
          <a:xfrm>
            <a:off x="1" y="2053939"/>
            <a:ext cx="628650" cy="524183"/>
            <a:chOff x="0" y="452558"/>
            <a:chExt cx="914400" cy="524182"/>
          </a:xfrm>
        </p:grpSpPr>
        <p:sp>
          <p:nvSpPr>
            <p:cNvPr id="8" name="Rounded Rectangle 7"/>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9" name="Rounded Rectangle 8"/>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grpSp>
      <p:grpSp>
        <p:nvGrpSpPr>
          <p:cNvPr id="11" name="squares"/>
          <p:cNvGrpSpPr/>
          <p:nvPr userDrawn="1"/>
        </p:nvGrpSpPr>
        <p:grpSpPr>
          <a:xfrm rot="10800000">
            <a:off x="11507880" y="2053937"/>
            <a:ext cx="628650" cy="524183"/>
            <a:chOff x="0" y="452558"/>
            <a:chExt cx="914400" cy="524182"/>
          </a:xfrm>
        </p:grpSpPr>
        <p:sp>
          <p:nvSpPr>
            <p:cNvPr id="12" name="Rounded Rectangle 11"/>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3" name="Rounded Rectangle 12"/>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4" name="Round Same Side Corner Rectangle 13"/>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grpSp>
      <p:sp>
        <p:nvSpPr>
          <p:cNvPr id="16" name="Slide Number Placeholder 15"/>
          <p:cNvSpPr>
            <a:spLocks noGrp="1"/>
          </p:cNvSpPr>
          <p:nvPr>
            <p:ph type="sldNum" sz="quarter" idx="11"/>
          </p:nvPr>
        </p:nvSpPr>
        <p:spPr/>
        <p:txBody>
          <a:bodyPr/>
          <a:lstStyle/>
          <a:p>
            <a:fld id="{170B4CB4-0678-42FC-A095-1E4CE4F6CA1A}" type="slidenum">
              <a:rPr lang="en-US" smtClean="0"/>
              <a:t>‹#›</a:t>
            </a:fld>
            <a:endParaRPr lang="en-US" dirty="0"/>
          </a:p>
        </p:txBody>
      </p:sp>
    </p:spTree>
    <p:extLst>
      <p:ext uri="{BB962C8B-B14F-4D97-AF65-F5344CB8AC3E}">
        <p14:creationId xmlns:p14="http://schemas.microsoft.com/office/powerpoint/2010/main" val="167244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25700" y="6492875"/>
            <a:ext cx="2743200" cy="365125"/>
          </a:xfrm>
          <a:prstGeom prst="rect">
            <a:avLst/>
          </a:prstGeom>
        </p:spPr>
        <p:txBody>
          <a:bodyPr/>
          <a:lstStyle/>
          <a:p>
            <a:fld id="{9440ABFB-661A-41DE-8FFD-CD9119CFC403}" type="datetime1">
              <a:rPr lang="en-US" smtClean="0"/>
              <a:t>12/16/2020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1DD3A8B-AECF-4C7A-ADAB-BEDE3981EFBD}" type="slidenum">
              <a:rPr lang="en-US" smtClean="0"/>
              <a:t>‹#›</a:t>
            </a:fld>
            <a:endParaRPr lang="en-US"/>
          </a:p>
        </p:txBody>
      </p:sp>
    </p:spTree>
    <p:extLst>
      <p:ext uri="{BB962C8B-B14F-4D97-AF65-F5344CB8AC3E}">
        <p14:creationId xmlns:p14="http://schemas.microsoft.com/office/powerpoint/2010/main" val="235983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25700" y="6492875"/>
            <a:ext cx="2743200" cy="365125"/>
          </a:xfrm>
          <a:prstGeom prst="rect">
            <a:avLst/>
          </a:prstGeom>
        </p:spPr>
        <p:txBody>
          <a:bodyPr/>
          <a:lstStyle/>
          <a:p>
            <a:fld id="{1550B3A3-85F4-4582-88D2-40B919E04C1C}" type="datetime1">
              <a:rPr lang="en-US" smtClean="0"/>
              <a:t>12/16/2020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1DD3A8B-AECF-4C7A-ADAB-BEDE3981EFBD}" type="slidenum">
              <a:rPr lang="en-US" smtClean="0"/>
              <a:t>‹#›</a:t>
            </a:fld>
            <a:endParaRPr lang="en-US"/>
          </a:p>
        </p:txBody>
      </p:sp>
    </p:spTree>
    <p:extLst>
      <p:ext uri="{BB962C8B-B14F-4D97-AF65-F5344CB8AC3E}">
        <p14:creationId xmlns:p14="http://schemas.microsoft.com/office/powerpoint/2010/main" val="19698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25700" y="6492875"/>
            <a:ext cx="2743200" cy="365125"/>
          </a:xfrm>
          <a:prstGeom prst="rect">
            <a:avLst/>
          </a:prstGeom>
        </p:spPr>
        <p:txBody>
          <a:bodyPr/>
          <a:lstStyle/>
          <a:p>
            <a:fld id="{8751DCA7-9FE9-4717-8F79-1CACE2FCD378}" type="datetime1">
              <a:rPr lang="en-US" smtClean="0"/>
              <a:t>12/16/2020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1DD3A8B-AECF-4C7A-ADAB-BEDE3981EFBD}" type="slidenum">
              <a:rPr lang="en-US" smtClean="0"/>
              <a:t>‹#›</a:t>
            </a:fld>
            <a:endParaRPr lang="en-US"/>
          </a:p>
        </p:txBody>
      </p:sp>
    </p:spTree>
    <p:extLst>
      <p:ext uri="{BB962C8B-B14F-4D97-AF65-F5344CB8AC3E}">
        <p14:creationId xmlns:p14="http://schemas.microsoft.com/office/powerpoint/2010/main" val="332701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315"/>
            <a:ext cx="10515600" cy="1325563"/>
          </a:xfrm>
        </p:spPr>
        <p:txBody>
          <a:bodyPr/>
          <a:lstStyle/>
          <a:p>
            <a:r>
              <a:rPr lang="en-US"/>
              <a:t>Click to edit Master title style</a:t>
            </a:r>
          </a:p>
        </p:txBody>
      </p:sp>
      <p:sp>
        <p:nvSpPr>
          <p:cNvPr id="3" name="Content Placeholder 2"/>
          <p:cNvSpPr>
            <a:spLocks noGrp="1"/>
          </p:cNvSpPr>
          <p:nvPr>
            <p:ph idx="1"/>
          </p:nvPr>
        </p:nvSpPr>
        <p:spPr>
          <a:xfrm>
            <a:off x="838200" y="1600683"/>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25700" y="6492875"/>
            <a:ext cx="2743200" cy="365125"/>
          </a:xfrm>
          <a:prstGeom prst="rect">
            <a:avLst/>
          </a:prstGeom>
        </p:spPr>
        <p:txBody>
          <a:bodyPr/>
          <a:lstStyle/>
          <a:p>
            <a:fld id="{5DAB4624-E50E-4777-9071-8B31BE2F755E}" type="datetime1">
              <a:rPr lang="en-US" smtClean="0"/>
              <a:t>12/16/2020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1DD3A8B-AECF-4C7A-ADAB-BEDE3981EFBD}" type="slidenum">
              <a:rPr lang="en-US" smtClean="0"/>
              <a:t>‹#›</a:t>
            </a:fld>
            <a:endParaRPr lang="en-US"/>
          </a:p>
        </p:txBody>
      </p:sp>
      <p:grpSp>
        <p:nvGrpSpPr>
          <p:cNvPr id="7" name="squares"/>
          <p:cNvGrpSpPr/>
          <p:nvPr userDrawn="1"/>
        </p:nvGrpSpPr>
        <p:grpSpPr>
          <a:xfrm>
            <a:off x="0" y="408004"/>
            <a:ext cx="628650" cy="524183"/>
            <a:chOff x="0" y="452558"/>
            <a:chExt cx="914400" cy="524182"/>
          </a:xfrm>
        </p:grpSpPr>
        <p:sp>
          <p:nvSpPr>
            <p:cNvPr id="8" name="Rounded Rectangle 7"/>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9" name="Rounded Rectangle 8"/>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grpSp>
    </p:spTree>
    <p:extLst>
      <p:ext uri="{BB962C8B-B14F-4D97-AF65-F5344CB8AC3E}">
        <p14:creationId xmlns:p14="http://schemas.microsoft.com/office/powerpoint/2010/main" val="414365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5700" y="6492875"/>
            <a:ext cx="2743200" cy="365125"/>
          </a:xfrm>
          <a:prstGeom prst="rect">
            <a:avLst/>
          </a:prstGeom>
        </p:spPr>
        <p:txBody>
          <a:bodyPr/>
          <a:lstStyle/>
          <a:p>
            <a:fld id="{D384BF1E-80A5-4730-A9A3-2422C4C2B1A6}" type="datetime1">
              <a:rPr lang="en-US" smtClean="0"/>
              <a:t>12/16/2020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1DD3A8B-AECF-4C7A-ADAB-BEDE3981EFBD}" type="slidenum">
              <a:rPr lang="en-US" smtClean="0"/>
              <a:t>‹#›</a:t>
            </a:fld>
            <a:endParaRPr lang="en-US"/>
          </a:p>
        </p:txBody>
      </p:sp>
      <p:grpSp>
        <p:nvGrpSpPr>
          <p:cNvPr id="7" name="squares"/>
          <p:cNvGrpSpPr/>
          <p:nvPr userDrawn="1"/>
        </p:nvGrpSpPr>
        <p:grpSpPr>
          <a:xfrm>
            <a:off x="0" y="2980070"/>
            <a:ext cx="628650" cy="524183"/>
            <a:chOff x="0" y="452558"/>
            <a:chExt cx="914400" cy="524182"/>
          </a:xfrm>
        </p:grpSpPr>
        <p:sp>
          <p:nvSpPr>
            <p:cNvPr id="8" name="Rounded Rectangle 7"/>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9" name="Rounded Rectangle 8"/>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grpSp>
    </p:spTree>
    <p:extLst>
      <p:ext uri="{BB962C8B-B14F-4D97-AF65-F5344CB8AC3E}">
        <p14:creationId xmlns:p14="http://schemas.microsoft.com/office/powerpoint/2010/main" val="17973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07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25700" y="6492875"/>
            <a:ext cx="2743200" cy="365125"/>
          </a:xfrm>
          <a:prstGeom prst="rect">
            <a:avLst/>
          </a:prstGeom>
        </p:spPr>
        <p:txBody>
          <a:bodyPr/>
          <a:lstStyle/>
          <a:p>
            <a:fld id="{45C0CB55-F2A9-48DE-A38F-A1554E8DA340}" type="datetime1">
              <a:rPr lang="en-US" smtClean="0"/>
              <a:t>12/16/2020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1DD3A8B-AECF-4C7A-ADAB-BEDE3981EFBD}" type="slidenum">
              <a:rPr lang="en-US" smtClean="0"/>
              <a:t>‹#›</a:t>
            </a:fld>
            <a:endParaRPr lang="en-US"/>
          </a:p>
        </p:txBody>
      </p:sp>
      <p:grpSp>
        <p:nvGrpSpPr>
          <p:cNvPr id="8" name="squares"/>
          <p:cNvGrpSpPr/>
          <p:nvPr userDrawn="1"/>
        </p:nvGrpSpPr>
        <p:grpSpPr>
          <a:xfrm>
            <a:off x="0" y="447761"/>
            <a:ext cx="628650" cy="524183"/>
            <a:chOff x="0" y="452558"/>
            <a:chExt cx="914400" cy="524182"/>
          </a:xfrm>
        </p:grpSpPr>
        <p:sp>
          <p:nvSpPr>
            <p:cNvPr id="9" name="Rounded Rectangle 8"/>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0" name="Rounded Rectangle 9"/>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1" name="Round Same Side Corner Rectangle 10"/>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grpSp>
    </p:spTree>
    <p:extLst>
      <p:ext uri="{BB962C8B-B14F-4D97-AF65-F5344CB8AC3E}">
        <p14:creationId xmlns:p14="http://schemas.microsoft.com/office/powerpoint/2010/main" val="251051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3824"/>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25700" y="6492875"/>
            <a:ext cx="2743200" cy="365125"/>
          </a:xfrm>
          <a:prstGeom prst="rect">
            <a:avLst/>
          </a:prstGeom>
        </p:spPr>
        <p:txBody>
          <a:bodyPr/>
          <a:lstStyle/>
          <a:p>
            <a:fld id="{20324179-4B88-4129-A06E-5432AE1CA097}" type="datetime1">
              <a:rPr lang="en-US" smtClean="0"/>
              <a:t>12/16/2020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1DD3A8B-AECF-4C7A-ADAB-BEDE3981EFBD}" type="slidenum">
              <a:rPr lang="en-US" smtClean="0"/>
              <a:t>‹#›</a:t>
            </a:fld>
            <a:endParaRPr lang="en-US"/>
          </a:p>
        </p:txBody>
      </p:sp>
      <p:grpSp>
        <p:nvGrpSpPr>
          <p:cNvPr id="10" name="squares"/>
          <p:cNvGrpSpPr/>
          <p:nvPr userDrawn="1"/>
        </p:nvGrpSpPr>
        <p:grpSpPr>
          <a:xfrm>
            <a:off x="0" y="341747"/>
            <a:ext cx="628650" cy="524183"/>
            <a:chOff x="0" y="452558"/>
            <a:chExt cx="914400" cy="524182"/>
          </a:xfrm>
        </p:grpSpPr>
        <p:sp>
          <p:nvSpPr>
            <p:cNvPr id="11" name="Rounded Rectangle 10"/>
            <p:cNvSpPr/>
            <p:nvPr/>
          </p:nvSpPr>
          <p:spPr>
            <a:xfrm>
              <a:off x="591671" y="452558"/>
              <a:ext cx="322729" cy="524180"/>
            </a:xfrm>
            <a:prstGeom prst="roundRect">
              <a:avLst/>
            </a:prstGeom>
            <a:solidFill>
              <a:sysClr val="window" lastClr="FFFFFF">
                <a:lumMod val="85000"/>
              </a:sys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2" name="Rounded Rectangle 11"/>
            <p:cNvSpPr/>
            <p:nvPr/>
          </p:nvSpPr>
          <p:spPr>
            <a:xfrm>
              <a:off x="215154" y="452558"/>
              <a:ext cx="322729" cy="524180"/>
            </a:xfrm>
            <a:prstGeom prst="roundRect">
              <a:avLst/>
            </a:prstGeom>
            <a:solidFill>
              <a:srgbClr val="808080">
                <a:lumMod val="60000"/>
                <a:lumOff val="40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sp>
          <p:nvSpPr>
            <p:cNvPr id="13" name="Round Same Side Corner Rectangle 12"/>
            <p:cNvSpPr/>
            <p:nvPr/>
          </p:nvSpPr>
          <p:spPr>
            <a:xfrm rot="5400000">
              <a:off x="-181408" y="633966"/>
              <a:ext cx="524182" cy="161366"/>
            </a:xfrm>
            <a:prstGeom prst="round2SameRect">
              <a:avLst>
                <a:gd name="adj1" fmla="val 29167"/>
                <a:gd name="adj2" fmla="val 0"/>
              </a:avLst>
            </a:prstGeom>
            <a:solidFill>
              <a:srgbClr val="969696">
                <a:lumMod val="75000"/>
              </a:srgbClr>
            </a:solidFill>
            <a:ln w="10795" cap="flat" cmpd="sng" algn="ctr">
              <a:noFill/>
              <a:prstDash val="solid"/>
            </a:ln>
            <a:effectLst/>
          </p:spPr>
          <p:txBody>
            <a:bodyPr rtlCol="0" anchor="ctr"/>
            <a:lstStyle/>
            <a:p>
              <a:pPr defTabSz="1218987" fontAlgn="auto">
                <a:spcBef>
                  <a:spcPts val="0"/>
                </a:spcBef>
                <a:spcAft>
                  <a:spcPts val="0"/>
                </a:spcAft>
                <a:defRPr/>
              </a:pPr>
              <a:endParaRPr kumimoji="0" sz="2400" kern="0">
                <a:solidFill>
                  <a:prstClr val="white"/>
                </a:solidFill>
                <a:effectLst/>
                <a:latin typeface="Constantia"/>
              </a:endParaRPr>
            </a:p>
          </p:txBody>
        </p:sp>
      </p:grpSp>
    </p:spTree>
    <p:extLst>
      <p:ext uri="{BB962C8B-B14F-4D97-AF65-F5344CB8AC3E}">
        <p14:creationId xmlns:p14="http://schemas.microsoft.com/office/powerpoint/2010/main" val="12721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25700" y="6492875"/>
            <a:ext cx="2743200" cy="365125"/>
          </a:xfrm>
          <a:prstGeom prst="rect">
            <a:avLst/>
          </a:prstGeom>
        </p:spPr>
        <p:txBody>
          <a:bodyPr/>
          <a:lstStyle/>
          <a:p>
            <a:fld id="{6EB368F5-5BEE-4684-8C1A-C08DC7DAB460}" type="datetime1">
              <a:rPr lang="en-US" smtClean="0"/>
              <a:t>12/16/2020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1DD3A8B-AECF-4C7A-ADAB-BEDE3981EFBD}" type="slidenum">
              <a:rPr lang="en-US" smtClean="0"/>
              <a:t>‹#›</a:t>
            </a:fld>
            <a:endParaRPr lang="en-US"/>
          </a:p>
        </p:txBody>
      </p:sp>
    </p:spTree>
    <p:extLst>
      <p:ext uri="{BB962C8B-B14F-4D97-AF65-F5344CB8AC3E}">
        <p14:creationId xmlns:p14="http://schemas.microsoft.com/office/powerpoint/2010/main" val="314999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25700" y="6492875"/>
            <a:ext cx="2743200" cy="365125"/>
          </a:xfrm>
          <a:prstGeom prst="rect">
            <a:avLst/>
          </a:prstGeom>
        </p:spPr>
        <p:txBody>
          <a:bodyPr/>
          <a:lstStyle/>
          <a:p>
            <a:fld id="{DF741FFA-6B02-476F-B27D-F9EB808A331F}" type="datetime1">
              <a:rPr lang="en-US" smtClean="0"/>
              <a:t>12/16/2020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1DD3A8B-AECF-4C7A-ADAB-BEDE3981EFBD}" type="slidenum">
              <a:rPr lang="en-US" smtClean="0"/>
              <a:t>‹#›</a:t>
            </a:fld>
            <a:endParaRPr lang="en-US"/>
          </a:p>
        </p:txBody>
      </p:sp>
    </p:spTree>
    <p:extLst>
      <p:ext uri="{BB962C8B-B14F-4D97-AF65-F5344CB8AC3E}">
        <p14:creationId xmlns:p14="http://schemas.microsoft.com/office/powerpoint/2010/main" val="161810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25700" y="6492875"/>
            <a:ext cx="2743200" cy="365125"/>
          </a:xfrm>
          <a:prstGeom prst="rect">
            <a:avLst/>
          </a:prstGeom>
        </p:spPr>
        <p:txBody>
          <a:bodyPr/>
          <a:lstStyle/>
          <a:p>
            <a:fld id="{526C4989-02AF-4937-B77A-9F956C0DD2B3}" type="datetime1">
              <a:rPr lang="en-US" smtClean="0"/>
              <a:t>12/16/2020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1DD3A8B-AECF-4C7A-ADAB-BEDE3981EFBD}" type="slidenum">
              <a:rPr lang="en-US" smtClean="0"/>
              <a:t>‹#›</a:t>
            </a:fld>
            <a:endParaRPr lang="en-US"/>
          </a:p>
        </p:txBody>
      </p:sp>
    </p:spTree>
    <p:extLst>
      <p:ext uri="{BB962C8B-B14F-4D97-AF65-F5344CB8AC3E}">
        <p14:creationId xmlns:p14="http://schemas.microsoft.com/office/powerpoint/2010/main" val="294268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25700" y="6492875"/>
            <a:ext cx="2743200" cy="365125"/>
          </a:xfrm>
          <a:prstGeom prst="rect">
            <a:avLst/>
          </a:prstGeom>
        </p:spPr>
        <p:txBody>
          <a:bodyPr/>
          <a:lstStyle/>
          <a:p>
            <a:fld id="{7D28D559-BE25-4B6D-BF96-53D3A3BB3975}" type="datetime1">
              <a:rPr lang="en-US" smtClean="0"/>
              <a:t>12/16/2020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1DD3A8B-AECF-4C7A-ADAB-BEDE3981EFBD}" type="slidenum">
              <a:rPr lang="en-US" smtClean="0"/>
              <a:t>‹#›</a:t>
            </a:fld>
            <a:endParaRPr lang="en-US"/>
          </a:p>
        </p:txBody>
      </p:sp>
    </p:spTree>
    <p:extLst>
      <p:ext uri="{BB962C8B-B14F-4D97-AF65-F5344CB8AC3E}">
        <p14:creationId xmlns:p14="http://schemas.microsoft.com/office/powerpoint/2010/main" val="378148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156200" y="6448425"/>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91DD3A8B-AECF-4C7A-ADAB-BEDE3981EFBD}" type="slidenum">
              <a:rPr lang="en-US" smtClean="0"/>
              <a:pPr/>
              <a:t>‹#›</a:t>
            </a:fld>
            <a:endParaRPr lang="en-US" dirty="0"/>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706102"/>
            <a:ext cx="1536700" cy="1213184"/>
          </a:xfrm>
          <a:prstGeom prst="rect">
            <a:avLst/>
          </a:prstGeom>
        </p:spPr>
      </p:pic>
      <p:pic>
        <p:nvPicPr>
          <p:cNvPr id="7" name="Picture 6">
            <a:extLst>
              <a:ext uri="{FF2B5EF4-FFF2-40B4-BE49-F238E27FC236}">
                <a16:creationId xmlns:a16="http://schemas.microsoft.com/office/drawing/2014/main" id="{729125DF-F892-4D98-9E4F-9DE9569F1A5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354312" y="5884184"/>
            <a:ext cx="2688336" cy="929366"/>
          </a:xfrm>
          <a:prstGeom prst="rect">
            <a:avLst/>
          </a:prstGeom>
        </p:spPr>
      </p:pic>
    </p:spTree>
    <p:extLst>
      <p:ext uri="{BB962C8B-B14F-4D97-AF65-F5344CB8AC3E}">
        <p14:creationId xmlns:p14="http://schemas.microsoft.com/office/powerpoint/2010/main" val="97733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ctrTitle"/>
          </p:nvPr>
        </p:nvSpPr>
        <p:spPr>
          <a:xfrm>
            <a:off x="249641" y="1582364"/>
            <a:ext cx="11464118" cy="1484312"/>
          </a:xfrm>
        </p:spPr>
        <p:txBody>
          <a:bodyPr anchor="ctr">
            <a:noAutofit/>
          </a:bodyPr>
          <a:lstStyle/>
          <a:p>
            <a:pPr>
              <a:defRPr/>
            </a:pPr>
            <a:r>
              <a:rPr lang="en-US" sz="5700" dirty="0" err="1"/>
              <a:t>Algoritme</a:t>
            </a:r>
            <a:r>
              <a:rPr lang="en-US" sz="5700" dirty="0"/>
              <a:t> </a:t>
            </a:r>
            <a:r>
              <a:rPr lang="en-US" sz="5700" dirty="0" err="1"/>
              <a:t>Pemrograman</a:t>
            </a:r>
            <a:endParaRPr lang="en-US" sz="5700" b="0" dirty="0"/>
          </a:p>
        </p:txBody>
      </p:sp>
      <p:sp>
        <p:nvSpPr>
          <p:cNvPr id="8" name="Subtitle 1"/>
          <p:cNvSpPr>
            <a:spLocks noGrp="1"/>
          </p:cNvSpPr>
          <p:nvPr>
            <p:ph type="subTitle" idx="1"/>
          </p:nvPr>
        </p:nvSpPr>
        <p:spPr>
          <a:xfrm>
            <a:off x="3238499" y="4239904"/>
            <a:ext cx="5808223" cy="1600200"/>
          </a:xfrm>
        </p:spPr>
        <p:txBody>
          <a:bodyPr>
            <a:normAutofit/>
          </a:bodyPr>
          <a:lstStyle/>
          <a:p>
            <a:pPr>
              <a:buClr>
                <a:schemeClr val="tx1">
                  <a:lumMod val="50000"/>
                  <a:lumOff val="50000"/>
                </a:schemeClr>
              </a:buClr>
              <a:defRPr/>
            </a:pPr>
            <a:r>
              <a:rPr lang="en-US" sz="3600" dirty="0"/>
              <a:t>Graphical User </a:t>
            </a:r>
            <a:r>
              <a:rPr lang="en-US" sz="3600" dirty="0" err="1"/>
              <a:t>Inteface</a:t>
            </a:r>
            <a:r>
              <a:rPr lang="en-US" sz="3600" dirty="0"/>
              <a:t> (GUI)</a:t>
            </a:r>
            <a:br>
              <a:rPr lang="en-US" sz="3600" dirty="0"/>
            </a:br>
            <a:r>
              <a:rPr lang="en-US" sz="2500" i="1" dirty="0">
                <a:solidFill>
                  <a:schemeClr val="tx1">
                    <a:lumMod val="50000"/>
                    <a:lumOff val="50000"/>
                  </a:schemeClr>
                </a:solidFill>
              </a:rPr>
              <a:t>Tim TPB </a:t>
            </a:r>
            <a:r>
              <a:rPr lang="en-US" sz="2500" i="1" dirty="0" err="1">
                <a:solidFill>
                  <a:schemeClr val="tx1">
                    <a:lumMod val="50000"/>
                    <a:lumOff val="50000"/>
                  </a:schemeClr>
                </a:solidFill>
              </a:rPr>
              <a:t>Alpro</a:t>
            </a:r>
            <a:br>
              <a:rPr lang="id-ID" sz="2100" i="1" dirty="0">
                <a:solidFill>
                  <a:schemeClr val="tx1">
                    <a:lumMod val="50000"/>
                    <a:lumOff val="50000"/>
                  </a:schemeClr>
                </a:solidFill>
              </a:rPr>
            </a:br>
            <a:endParaRPr lang="en-US" sz="2100" i="1" dirty="0">
              <a:solidFill>
                <a:schemeClr val="tx1">
                  <a:lumMod val="50000"/>
                  <a:lumOff val="50000"/>
                </a:schemeClr>
              </a:solidFill>
            </a:endParaRPr>
          </a:p>
        </p:txBody>
      </p:sp>
      <p:sp>
        <p:nvSpPr>
          <p:cNvPr id="9" name="Slide Number Placeholder 3"/>
          <p:cNvSpPr>
            <a:spLocks noGrp="1"/>
          </p:cNvSpPr>
          <p:nvPr>
            <p:ph type="sldNum" sz="quarter" idx="11"/>
          </p:nvPr>
        </p:nvSpPr>
        <p:spPr>
          <a:xfrm>
            <a:off x="5017259" y="6361052"/>
            <a:ext cx="2057400" cy="304800"/>
          </a:xfrm>
          <a:prstGeom prst="rect">
            <a:avLst/>
          </a:prstGeom>
        </p:spPr>
        <p:txBody>
          <a:bodyPr/>
          <a:lstStyle/>
          <a:p>
            <a:pPr algn="ctr"/>
            <a:fld id="{C546E0E4-908A-4724-B308-E4F6AE4FA0DD}" type="slidenum">
              <a:rPr lang="en-US" smtClean="0">
                <a:solidFill>
                  <a:prstClr val="black">
                    <a:tint val="75000"/>
                  </a:prstClr>
                </a:solidFill>
              </a:rPr>
              <a:pPr algn="ctr"/>
              <a:t>1</a:t>
            </a:fld>
            <a:endParaRPr lang="en-US" dirty="0">
              <a:solidFill>
                <a:prstClr val="black">
                  <a:tint val="75000"/>
                </a:prstClr>
              </a:solidFill>
            </a:endParaRPr>
          </a:p>
        </p:txBody>
      </p:sp>
    </p:spTree>
    <p:extLst>
      <p:ext uri="{BB962C8B-B14F-4D97-AF65-F5344CB8AC3E}">
        <p14:creationId xmlns:p14="http://schemas.microsoft.com/office/powerpoint/2010/main" val="426402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3275CE06-5C3C-4BB0-8490-C99BE07DF2AD}"/>
              </a:ext>
            </a:extLst>
          </p:cNvPr>
          <p:cNvSpPr>
            <a:spLocks noGrp="1" noChangeArrowheads="1"/>
          </p:cNvSpPr>
          <p:nvPr>
            <p:ph type="title"/>
          </p:nvPr>
        </p:nvSpPr>
        <p:spPr/>
        <p:txBody>
          <a:bodyPr/>
          <a:lstStyle/>
          <a:p>
            <a:r>
              <a:rPr lang="en-GB" altLang="en-US"/>
              <a:t>The simplest GUI program in Python</a:t>
            </a:r>
          </a:p>
        </p:txBody>
      </p:sp>
      <p:sp>
        <p:nvSpPr>
          <p:cNvPr id="6147" name="Slide Number Placeholder 4">
            <a:extLst>
              <a:ext uri="{FF2B5EF4-FFF2-40B4-BE49-F238E27FC236}">
                <a16:creationId xmlns:a16="http://schemas.microsoft.com/office/drawing/2014/main" id="{9D70B722-46FB-4DED-BEDC-65DAA2EB1B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888D5E5B-7D45-4AAC-9CA1-A30E021D453B}" type="slidenum">
              <a:rPr lang="en-US" altLang="en-US" sz="1400"/>
              <a:pPr/>
              <a:t>10</a:t>
            </a:fld>
            <a:endParaRPr lang="en-US" altLang="en-US" sz="1400" dirty="0"/>
          </a:p>
        </p:txBody>
      </p:sp>
      <p:sp>
        <p:nvSpPr>
          <p:cNvPr id="6149" name="Text Box 5">
            <a:extLst>
              <a:ext uri="{FF2B5EF4-FFF2-40B4-BE49-F238E27FC236}">
                <a16:creationId xmlns:a16="http://schemas.microsoft.com/office/drawing/2014/main" id="{4E6A3A72-AF40-49B6-8143-B32A600DD28E}"/>
              </a:ext>
            </a:extLst>
          </p:cNvPr>
          <p:cNvSpPr txBox="1">
            <a:spLocks noChangeArrowheads="1"/>
          </p:cNvSpPr>
          <p:nvPr/>
        </p:nvSpPr>
        <p:spPr bwMode="auto">
          <a:xfrm>
            <a:off x="999652" y="1197620"/>
            <a:ext cx="10354148"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2000" b="1" dirty="0">
                <a:solidFill>
                  <a:srgbClr val="FF0000"/>
                </a:solidFill>
                <a:latin typeface="Courier New" panose="02070309020205020404" pitchFamily="49" charset="0"/>
              </a:rPr>
              <a:t># Use the </a:t>
            </a:r>
            <a:r>
              <a:rPr lang="en-GB" altLang="en-US" sz="2000" b="1" dirty="0" err="1">
                <a:solidFill>
                  <a:srgbClr val="FF0000"/>
                </a:solidFill>
                <a:latin typeface="Courier New" panose="02070309020205020404" pitchFamily="49" charset="0"/>
              </a:rPr>
              <a:t>Tkinter</a:t>
            </a:r>
            <a:r>
              <a:rPr lang="en-GB" altLang="en-US" sz="2000" b="1" dirty="0">
                <a:solidFill>
                  <a:srgbClr val="FF0000"/>
                </a:solidFill>
                <a:latin typeface="Courier New" panose="02070309020205020404" pitchFamily="49" charset="0"/>
              </a:rPr>
              <a:t> module</a:t>
            </a:r>
          </a:p>
          <a:p>
            <a:r>
              <a:rPr lang="en-GB" altLang="en-US" sz="2000" b="1" dirty="0">
                <a:latin typeface="Courier New" panose="02070309020205020404" pitchFamily="49" charset="0"/>
              </a:rPr>
              <a:t>import </a:t>
            </a:r>
            <a:r>
              <a:rPr lang="en-GB" altLang="en-US" sz="2000" b="1" dirty="0" err="1">
                <a:latin typeface="Courier New" panose="02070309020205020404" pitchFamily="49" charset="0"/>
              </a:rPr>
              <a:t>Tkinter</a:t>
            </a:r>
            <a:endParaRPr lang="en-GB" altLang="en-US" sz="2000" b="1" dirty="0">
              <a:latin typeface="Courier New" panose="02070309020205020404" pitchFamily="49" charset="0"/>
            </a:endParaRPr>
          </a:p>
          <a:p>
            <a:endParaRPr lang="en-GB" altLang="en-US" sz="2000" b="1" dirty="0">
              <a:latin typeface="Courier New" panose="02070309020205020404" pitchFamily="49" charset="0"/>
            </a:endParaRPr>
          </a:p>
          <a:p>
            <a:r>
              <a:rPr lang="en-GB" altLang="en-US" sz="2000" b="1" dirty="0">
                <a:solidFill>
                  <a:srgbClr val="FF0000"/>
                </a:solidFill>
                <a:latin typeface="Courier New" panose="02070309020205020404" pitchFamily="49" charset="0"/>
              </a:rPr>
              <a:t># Create the top-level (or root) window</a:t>
            </a:r>
          </a:p>
          <a:p>
            <a:r>
              <a:rPr lang="en-GB" altLang="en-US" sz="2000" b="1" dirty="0">
                <a:latin typeface="Courier New" panose="02070309020205020404" pitchFamily="49" charset="0"/>
              </a:rPr>
              <a:t>top = </a:t>
            </a:r>
            <a:r>
              <a:rPr lang="en-GB" altLang="en-US" sz="2000" b="1" dirty="0" err="1">
                <a:latin typeface="Courier New" panose="02070309020205020404" pitchFamily="49" charset="0"/>
              </a:rPr>
              <a:t>Tkinter.Tk</a:t>
            </a:r>
            <a:r>
              <a:rPr lang="en-GB" altLang="en-US" sz="2000" b="1" dirty="0">
                <a:latin typeface="Courier New" panose="02070309020205020404" pitchFamily="49" charset="0"/>
              </a:rPr>
              <a:t>()</a:t>
            </a:r>
          </a:p>
          <a:p>
            <a:endParaRPr lang="en-GB" altLang="en-US" sz="2000" b="1" dirty="0">
              <a:latin typeface="Courier New" panose="02070309020205020404" pitchFamily="49" charset="0"/>
            </a:endParaRPr>
          </a:p>
          <a:p>
            <a:r>
              <a:rPr lang="en-GB" altLang="en-US" sz="2000" b="1" dirty="0">
                <a:solidFill>
                  <a:srgbClr val="FF0000"/>
                </a:solidFill>
                <a:latin typeface="Courier New" panose="02070309020205020404" pitchFamily="49" charset="0"/>
              </a:rPr>
              <a:t># Create a button ...</a:t>
            </a:r>
          </a:p>
          <a:p>
            <a:r>
              <a:rPr lang="en-GB" altLang="en-US" sz="2000" b="1" dirty="0" err="1">
                <a:latin typeface="Courier New" panose="02070309020205020404" pitchFamily="49" charset="0"/>
              </a:rPr>
              <a:t>quitButton</a:t>
            </a:r>
            <a:r>
              <a:rPr lang="en-GB" altLang="en-US" sz="2000" b="1" dirty="0">
                <a:latin typeface="Courier New" panose="02070309020205020404" pitchFamily="49" charset="0"/>
              </a:rPr>
              <a:t> = </a:t>
            </a:r>
            <a:r>
              <a:rPr lang="en-GB" altLang="en-US" sz="2000" b="1" dirty="0" err="1">
                <a:latin typeface="Courier New" panose="02070309020205020404" pitchFamily="49" charset="0"/>
              </a:rPr>
              <a:t>Tkinter.Button</a:t>
            </a:r>
            <a:r>
              <a:rPr lang="en-GB" altLang="en-US" sz="2000" b="1" dirty="0">
                <a:latin typeface="Courier New" panose="02070309020205020404" pitchFamily="49" charset="0"/>
              </a:rPr>
              <a:t>(</a:t>
            </a:r>
            <a:r>
              <a:rPr lang="en-GB" altLang="en-US" sz="2000" b="1" dirty="0" err="1">
                <a:latin typeface="Courier New" panose="02070309020205020404" pitchFamily="49" charset="0"/>
              </a:rPr>
              <a:t>top,text</a:t>
            </a:r>
            <a:r>
              <a:rPr lang="en-GB" altLang="en-US" sz="2000" b="1" dirty="0">
                <a:latin typeface="Courier New" panose="02070309020205020404" pitchFamily="49" charset="0"/>
              </a:rPr>
              <a:t>="Quit", command=</a:t>
            </a:r>
            <a:r>
              <a:rPr lang="en-GB" altLang="en-US" sz="2000" b="1" dirty="0" err="1">
                <a:latin typeface="Courier New" panose="02070309020205020404" pitchFamily="49" charset="0"/>
              </a:rPr>
              <a:t>top.destroy</a:t>
            </a:r>
            <a:r>
              <a:rPr lang="en-GB" altLang="en-US" sz="2000" b="1" dirty="0">
                <a:latin typeface="Courier New" panose="02070309020205020404" pitchFamily="49" charset="0"/>
              </a:rPr>
              <a:t>)</a:t>
            </a:r>
          </a:p>
          <a:p>
            <a:r>
              <a:rPr lang="en-GB" altLang="en-US" sz="2000" b="1" dirty="0">
                <a:solidFill>
                  <a:srgbClr val="FF0000"/>
                </a:solidFill>
                <a:latin typeface="Courier New" panose="02070309020205020404" pitchFamily="49" charset="0"/>
              </a:rPr>
              <a:t># ... and display it in the window</a:t>
            </a:r>
          </a:p>
          <a:p>
            <a:r>
              <a:rPr lang="en-GB" altLang="en-US" sz="2000" b="1" dirty="0" err="1">
                <a:latin typeface="Courier New" panose="02070309020205020404" pitchFamily="49" charset="0"/>
              </a:rPr>
              <a:t>quitButton.grid</a:t>
            </a:r>
            <a:r>
              <a:rPr lang="en-GB" altLang="en-US" sz="2000" b="1" dirty="0">
                <a:latin typeface="Courier New" panose="02070309020205020404" pitchFamily="49" charset="0"/>
              </a:rPr>
              <a:t>()</a:t>
            </a:r>
          </a:p>
          <a:p>
            <a:endParaRPr lang="en-GB" altLang="en-US" sz="2000" b="1" dirty="0">
              <a:latin typeface="Courier New" panose="02070309020205020404" pitchFamily="49" charset="0"/>
            </a:endParaRPr>
          </a:p>
          <a:p>
            <a:r>
              <a:rPr lang="en-GB" altLang="en-US" sz="2000" b="1" dirty="0">
                <a:solidFill>
                  <a:srgbClr val="FF0000"/>
                </a:solidFill>
                <a:latin typeface="Courier New" panose="02070309020205020404" pitchFamily="49" charset="0"/>
              </a:rPr>
              <a:t># Start the main loop: responds to the mouse etc</a:t>
            </a:r>
          </a:p>
          <a:p>
            <a:r>
              <a:rPr lang="en-GB" altLang="en-US" sz="2000" b="1" dirty="0" err="1">
                <a:latin typeface="Courier New" panose="02070309020205020404" pitchFamily="49" charset="0"/>
              </a:rPr>
              <a:t>Tkinter.mainloop</a:t>
            </a:r>
            <a:r>
              <a:rPr lang="en-GB" altLang="en-US" sz="2000" b="1" dirty="0">
                <a:latin typeface="Courier New" panose="02070309020205020404" pitchFamily="49" charset="0"/>
              </a:rPr>
              <a:t>()</a:t>
            </a:r>
          </a:p>
        </p:txBody>
      </p:sp>
      <p:sp>
        <p:nvSpPr>
          <p:cNvPr id="6150" name="Text Box 6">
            <a:extLst>
              <a:ext uri="{FF2B5EF4-FFF2-40B4-BE49-F238E27FC236}">
                <a16:creationId xmlns:a16="http://schemas.microsoft.com/office/drawing/2014/main" id="{8D4ACFA7-3F83-44CD-8941-57F661A0350B}"/>
              </a:ext>
            </a:extLst>
          </p:cNvPr>
          <p:cNvSpPr txBox="1">
            <a:spLocks noChangeArrowheads="1"/>
          </p:cNvSpPr>
          <p:nvPr/>
        </p:nvSpPr>
        <p:spPr bwMode="auto">
          <a:xfrm>
            <a:off x="8380413" y="6110289"/>
            <a:ext cx="15176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example1</a:t>
            </a:r>
          </a:p>
        </p:txBody>
      </p:sp>
    </p:spTree>
    <p:extLst>
      <p:ext uri="{BB962C8B-B14F-4D97-AF65-F5344CB8AC3E}">
        <p14:creationId xmlns:p14="http://schemas.microsoft.com/office/powerpoint/2010/main" val="142031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a:extLst>
              <a:ext uri="{FF2B5EF4-FFF2-40B4-BE49-F238E27FC236}">
                <a16:creationId xmlns:a16="http://schemas.microsoft.com/office/drawing/2014/main" id="{F8ACB317-2401-4274-B34C-16CB9476E7B8}"/>
              </a:ext>
            </a:extLst>
          </p:cNvPr>
          <p:cNvSpPr>
            <a:spLocks noGrp="1" noChangeArrowheads="1"/>
          </p:cNvSpPr>
          <p:nvPr>
            <p:ph type="title"/>
          </p:nvPr>
        </p:nvSpPr>
        <p:spPr/>
        <p:txBody>
          <a:bodyPr/>
          <a:lstStyle/>
          <a:p>
            <a:r>
              <a:rPr lang="en-GB" altLang="en-US"/>
              <a:t>Event-driven programming</a:t>
            </a:r>
          </a:p>
        </p:txBody>
      </p:sp>
      <p:sp>
        <p:nvSpPr>
          <p:cNvPr id="11267" name="Slide Number Placeholder 4">
            <a:extLst>
              <a:ext uri="{FF2B5EF4-FFF2-40B4-BE49-F238E27FC236}">
                <a16:creationId xmlns:a16="http://schemas.microsoft.com/office/drawing/2014/main" id="{A9790B63-C2D5-451F-9D93-45DC205B18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97A5CC20-159A-4F31-A525-4884D404DDA1}" type="slidenum">
              <a:rPr lang="en-US" altLang="en-US" sz="1400"/>
              <a:pPr/>
              <a:t>11</a:t>
            </a:fld>
            <a:endParaRPr lang="en-US" altLang="en-US" sz="1400"/>
          </a:p>
        </p:txBody>
      </p:sp>
      <p:sp>
        <p:nvSpPr>
          <p:cNvPr id="11269" name="Text Box 5">
            <a:extLst>
              <a:ext uri="{FF2B5EF4-FFF2-40B4-BE49-F238E27FC236}">
                <a16:creationId xmlns:a16="http://schemas.microsoft.com/office/drawing/2014/main" id="{3AC0075C-9B6C-471D-8969-EBDF5AEF30DD}"/>
              </a:ext>
            </a:extLst>
          </p:cNvPr>
          <p:cNvSpPr txBox="1">
            <a:spLocks noChangeArrowheads="1"/>
          </p:cNvSpPr>
          <p:nvPr/>
        </p:nvSpPr>
        <p:spPr bwMode="auto">
          <a:xfrm>
            <a:off x="969456" y="1148239"/>
            <a:ext cx="1038434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pPr marL="342900" indent="-342900">
              <a:buFont typeface="Arial" panose="020B0604020202020204" pitchFamily="34" charset="0"/>
              <a:buChar char="•"/>
            </a:pPr>
            <a:r>
              <a:rPr lang="en-GB" altLang="en-US" dirty="0"/>
              <a:t>GUI applications use a style of programming called </a:t>
            </a:r>
            <a:r>
              <a:rPr lang="en-GB" altLang="en-US" dirty="0">
                <a:solidFill>
                  <a:schemeClr val="tx2"/>
                </a:solidFill>
              </a:rPr>
              <a:t>event-driven</a:t>
            </a:r>
            <a:r>
              <a:rPr lang="en-GB" altLang="en-US" dirty="0"/>
              <a:t>. Events are mouse movements, mouse clicks, key presses, and many higher-level events constructed from these.</a:t>
            </a:r>
          </a:p>
          <a:p>
            <a:pPr marL="342900" indent="-342900">
              <a:buFont typeface="Arial" panose="020B0604020202020204" pitchFamily="34" charset="0"/>
              <a:buChar char="•"/>
            </a:pPr>
            <a:r>
              <a:rPr lang="en-GB" altLang="en-US" dirty="0"/>
              <a:t>(For example, clicking the mouse while the pointer is over a button generates a </a:t>
            </a:r>
            <a:r>
              <a:rPr lang="en-GB" altLang="en-US" dirty="0">
                <a:solidFill>
                  <a:schemeClr val="tx2"/>
                </a:solidFill>
              </a:rPr>
              <a:t>button press event</a:t>
            </a:r>
            <a:r>
              <a:rPr lang="en-GB" altLang="en-US" dirty="0"/>
              <a:t>).</a:t>
            </a:r>
          </a:p>
          <a:p>
            <a:pPr marL="342900" indent="-342900">
              <a:buFont typeface="Arial" panose="020B0604020202020204" pitchFamily="34" charset="0"/>
              <a:buChar char="•"/>
            </a:pPr>
            <a:r>
              <a:rPr lang="en-GB" altLang="en-US" dirty="0"/>
              <a:t>Some events are handled completely within the main loop provided by </a:t>
            </a:r>
            <a:r>
              <a:rPr lang="en-GB" altLang="en-US" dirty="0" err="1"/>
              <a:t>Tkinter</a:t>
            </a:r>
            <a:r>
              <a:rPr lang="en-GB" altLang="en-US" dirty="0"/>
              <a:t>.</a:t>
            </a:r>
          </a:p>
          <a:p>
            <a:pPr marL="342900" indent="-342900">
              <a:buFont typeface="Arial" panose="020B0604020202020204" pitchFamily="34" charset="0"/>
              <a:buChar char="•"/>
            </a:pPr>
            <a:r>
              <a:rPr lang="en-GB" altLang="en-US" dirty="0"/>
              <a:t>(For example, mouse movements are used to update the position of the pointer on the screen; clicking the minimize button of the window has the usual effect.)</a:t>
            </a:r>
          </a:p>
          <a:p>
            <a:pPr marL="342900" indent="-342900">
              <a:buFont typeface="Arial" panose="020B0604020202020204" pitchFamily="34" charset="0"/>
              <a:buChar char="•"/>
            </a:pPr>
            <a:endParaRPr lang="en-GB" altLang="en-US" dirty="0"/>
          </a:p>
          <a:p>
            <a:pPr marL="342900" indent="-342900">
              <a:buFont typeface="Arial" panose="020B0604020202020204" pitchFamily="34" charset="0"/>
              <a:buChar char="•"/>
            </a:pPr>
            <a:endParaRPr lang="en-GB" altLang="en-US" dirty="0"/>
          </a:p>
          <a:p>
            <a:pPr marL="342900" indent="-342900">
              <a:buFont typeface="Arial" panose="020B0604020202020204" pitchFamily="34" charset="0"/>
              <a:buChar char="•"/>
            </a:pPr>
            <a:endParaRPr lang="en-GB" altLang="en-US" dirty="0"/>
          </a:p>
          <a:p>
            <a:pPr marL="342900" indent="-342900">
              <a:buFont typeface="Arial" panose="020B0604020202020204" pitchFamily="34" charset="0"/>
              <a:buChar char="•"/>
            </a:pPr>
            <a:endParaRPr lang="en-GB" altLang="en-US" dirty="0"/>
          </a:p>
        </p:txBody>
      </p:sp>
    </p:spTree>
    <p:extLst>
      <p:ext uri="{BB962C8B-B14F-4D97-AF65-F5344CB8AC3E}">
        <p14:creationId xmlns:p14="http://schemas.microsoft.com/office/powerpoint/2010/main" val="389974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812C0CA5-D0FF-4810-9524-CE8100676952}"/>
              </a:ext>
            </a:extLst>
          </p:cNvPr>
          <p:cNvSpPr>
            <a:spLocks noGrp="1" noChangeArrowheads="1"/>
          </p:cNvSpPr>
          <p:nvPr>
            <p:ph type="title"/>
          </p:nvPr>
        </p:nvSpPr>
        <p:spPr/>
        <p:txBody>
          <a:bodyPr/>
          <a:lstStyle/>
          <a:p>
            <a:r>
              <a:rPr lang="en-GB" altLang="en-US" dirty="0"/>
              <a:t>Event-driven programming</a:t>
            </a:r>
          </a:p>
        </p:txBody>
      </p:sp>
      <p:sp>
        <p:nvSpPr>
          <p:cNvPr id="12291" name="Slide Number Placeholder 4">
            <a:extLst>
              <a:ext uri="{FF2B5EF4-FFF2-40B4-BE49-F238E27FC236}">
                <a16:creationId xmlns:a16="http://schemas.microsoft.com/office/drawing/2014/main" id="{F16DBA77-6956-4F6C-A376-114B30829A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7B9B91B7-18CA-4361-B72A-9769962080F1}" type="slidenum">
              <a:rPr lang="en-US" altLang="en-US" sz="1400"/>
              <a:pPr/>
              <a:t>12</a:t>
            </a:fld>
            <a:endParaRPr lang="en-US" altLang="en-US" sz="1400"/>
          </a:p>
        </p:txBody>
      </p:sp>
      <p:sp>
        <p:nvSpPr>
          <p:cNvPr id="12293" name="Text Box 3">
            <a:extLst>
              <a:ext uri="{FF2B5EF4-FFF2-40B4-BE49-F238E27FC236}">
                <a16:creationId xmlns:a16="http://schemas.microsoft.com/office/drawing/2014/main" id="{9C35B6C5-549D-40CC-A85C-8AF0E5AA4FDB}"/>
              </a:ext>
            </a:extLst>
          </p:cNvPr>
          <p:cNvSpPr txBox="1">
            <a:spLocks noChangeArrowheads="1"/>
          </p:cNvSpPr>
          <p:nvPr/>
        </p:nvSpPr>
        <p:spPr bwMode="auto">
          <a:xfrm>
            <a:off x="705188" y="1056905"/>
            <a:ext cx="749115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dirty="0"/>
              <a:t>Other events, usually higher-level events such as </a:t>
            </a:r>
          </a:p>
          <a:p>
            <a:r>
              <a:rPr lang="en-GB" altLang="en-US" dirty="0"/>
              <a:t>button presses, menu selections, typing in a text field,</a:t>
            </a:r>
          </a:p>
          <a:p>
            <a:r>
              <a:rPr lang="en-GB" altLang="en-US" dirty="0"/>
              <a:t>are handled in a way that involves the user's code.</a:t>
            </a:r>
          </a:p>
        </p:txBody>
      </p:sp>
      <p:sp>
        <p:nvSpPr>
          <p:cNvPr id="12294" name="Text Box 7">
            <a:extLst>
              <a:ext uri="{FF2B5EF4-FFF2-40B4-BE49-F238E27FC236}">
                <a16:creationId xmlns:a16="http://schemas.microsoft.com/office/drawing/2014/main" id="{FBF101C7-E257-4106-9439-305AF8C49F16}"/>
              </a:ext>
            </a:extLst>
          </p:cNvPr>
          <p:cNvSpPr txBox="1">
            <a:spLocks noChangeArrowheads="1"/>
          </p:cNvSpPr>
          <p:nvPr/>
        </p:nvSpPr>
        <p:spPr bwMode="auto">
          <a:xfrm>
            <a:off x="705188" y="2568204"/>
            <a:ext cx="545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This is controlled by defining </a:t>
            </a:r>
            <a:r>
              <a:rPr lang="en-GB" altLang="en-US">
                <a:solidFill>
                  <a:schemeClr val="tx2"/>
                </a:solidFill>
              </a:rPr>
              <a:t>callbacks</a:t>
            </a:r>
            <a:r>
              <a:rPr lang="en-GB" altLang="en-US"/>
              <a:t>.</a:t>
            </a:r>
          </a:p>
        </p:txBody>
      </p:sp>
      <p:sp>
        <p:nvSpPr>
          <p:cNvPr id="12295" name="Text Box 8">
            <a:extLst>
              <a:ext uri="{FF2B5EF4-FFF2-40B4-BE49-F238E27FC236}">
                <a16:creationId xmlns:a16="http://schemas.microsoft.com/office/drawing/2014/main" id="{71CCFE20-FBEA-49D7-8EF4-68E986516CB9}"/>
              </a:ext>
            </a:extLst>
          </p:cNvPr>
          <p:cNvSpPr txBox="1">
            <a:spLocks noChangeArrowheads="1"/>
          </p:cNvSpPr>
          <p:nvPr/>
        </p:nvSpPr>
        <p:spPr bwMode="auto">
          <a:xfrm>
            <a:off x="705187" y="3431804"/>
            <a:ext cx="896271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solidFill>
                  <a:schemeClr val="tx2"/>
                </a:solidFill>
              </a:rPr>
              <a:t>Example:</a:t>
            </a:r>
            <a:r>
              <a:rPr lang="en-GB" altLang="en-US"/>
              <a:t> if we have a button, the event we are interested in is</a:t>
            </a:r>
          </a:p>
          <a:p>
            <a:r>
              <a:rPr lang="en-GB" altLang="en-US"/>
              <a:t>pressing it. When the button is created, the </a:t>
            </a:r>
            <a:r>
              <a:rPr lang="en-GB" altLang="en-US">
                <a:solidFill>
                  <a:schemeClr val="tx2"/>
                </a:solidFill>
              </a:rPr>
              <a:t>command</a:t>
            </a:r>
            <a:r>
              <a:rPr lang="en-GB" altLang="en-US"/>
              <a:t> parameter</a:t>
            </a:r>
          </a:p>
          <a:p>
            <a:r>
              <a:rPr lang="en-GB" altLang="en-US"/>
              <a:t>is used to specify which function to call when the button is</a:t>
            </a:r>
          </a:p>
          <a:p>
            <a:r>
              <a:rPr lang="en-GB" altLang="en-US"/>
              <a:t>pressed.</a:t>
            </a:r>
          </a:p>
        </p:txBody>
      </p:sp>
      <p:sp>
        <p:nvSpPr>
          <p:cNvPr id="12296" name="Text Box 9">
            <a:extLst>
              <a:ext uri="{FF2B5EF4-FFF2-40B4-BE49-F238E27FC236}">
                <a16:creationId xmlns:a16="http://schemas.microsoft.com/office/drawing/2014/main" id="{C1F02234-A103-4066-A595-0EAAD628F422}"/>
              </a:ext>
            </a:extLst>
          </p:cNvPr>
          <p:cNvSpPr txBox="1">
            <a:spLocks noChangeArrowheads="1"/>
          </p:cNvSpPr>
          <p:nvPr/>
        </p:nvSpPr>
        <p:spPr bwMode="auto">
          <a:xfrm>
            <a:off x="562312" y="5257430"/>
            <a:ext cx="90332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b="1">
                <a:solidFill>
                  <a:srgbClr val="FF0000"/>
                </a:solidFill>
                <a:latin typeface="Courier New" panose="02070309020205020404" pitchFamily="49" charset="0"/>
              </a:rPr>
              <a:t>quitButton = Tkinter.Button(top,text="Quit",</a:t>
            </a:r>
          </a:p>
          <a:p>
            <a:r>
              <a:rPr lang="en-GB" altLang="en-US" b="1">
                <a:solidFill>
                  <a:srgbClr val="FF0000"/>
                </a:solidFill>
                <a:latin typeface="Courier New" panose="02070309020205020404" pitchFamily="49" charset="0"/>
              </a:rPr>
              <a:t>                            command=top.destroy)</a:t>
            </a:r>
          </a:p>
        </p:txBody>
      </p:sp>
    </p:spTree>
    <p:extLst>
      <p:ext uri="{BB962C8B-B14F-4D97-AF65-F5344CB8AC3E}">
        <p14:creationId xmlns:p14="http://schemas.microsoft.com/office/powerpoint/2010/main" val="163114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a:extLst>
              <a:ext uri="{FF2B5EF4-FFF2-40B4-BE49-F238E27FC236}">
                <a16:creationId xmlns:a16="http://schemas.microsoft.com/office/drawing/2014/main" id="{61D306B0-307F-4150-8154-F689D349B26A}"/>
              </a:ext>
            </a:extLst>
          </p:cNvPr>
          <p:cNvSpPr>
            <a:spLocks noGrp="1" noChangeArrowheads="1"/>
          </p:cNvSpPr>
          <p:nvPr>
            <p:ph type="title"/>
          </p:nvPr>
        </p:nvSpPr>
        <p:spPr/>
        <p:txBody>
          <a:bodyPr/>
          <a:lstStyle/>
          <a:p>
            <a:r>
              <a:rPr lang="en-GB" altLang="en-US"/>
              <a:t>Extending the example</a:t>
            </a:r>
          </a:p>
        </p:txBody>
      </p:sp>
      <p:sp>
        <p:nvSpPr>
          <p:cNvPr id="13315" name="Slide Number Placeholder 4">
            <a:extLst>
              <a:ext uri="{FF2B5EF4-FFF2-40B4-BE49-F238E27FC236}">
                <a16:creationId xmlns:a16="http://schemas.microsoft.com/office/drawing/2014/main" id="{AAF97B28-F3CC-497F-8909-8EB354C1F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645532AE-35B8-4368-8D62-4A7B08248FD4}" type="slidenum">
              <a:rPr lang="en-US" altLang="en-US" sz="1400"/>
              <a:pPr/>
              <a:t>13</a:t>
            </a:fld>
            <a:endParaRPr lang="en-US" altLang="en-US" sz="1400"/>
          </a:p>
        </p:txBody>
      </p:sp>
      <p:sp>
        <p:nvSpPr>
          <p:cNvPr id="13317" name="Text Box 5">
            <a:extLst>
              <a:ext uri="{FF2B5EF4-FFF2-40B4-BE49-F238E27FC236}">
                <a16:creationId xmlns:a16="http://schemas.microsoft.com/office/drawing/2014/main" id="{DD55D43D-C483-43A5-9ED7-A3DCBBBA1AC6}"/>
              </a:ext>
            </a:extLst>
          </p:cNvPr>
          <p:cNvSpPr txBox="1">
            <a:spLocks noChangeArrowheads="1"/>
          </p:cNvSpPr>
          <p:nvPr/>
        </p:nvSpPr>
        <p:spPr bwMode="auto">
          <a:xfrm>
            <a:off x="1682751" y="1069976"/>
            <a:ext cx="85956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First let's add something to enable us to display a message to</a:t>
            </a:r>
          </a:p>
          <a:p>
            <a:r>
              <a:rPr lang="en-GB" altLang="en-US"/>
              <a:t>the user. Tkinter provides </a:t>
            </a:r>
            <a:r>
              <a:rPr lang="en-GB" altLang="en-US" b="1">
                <a:solidFill>
                  <a:srgbClr val="FF0000"/>
                </a:solidFill>
                <a:latin typeface="Courier New" panose="02070309020205020404" pitchFamily="49" charset="0"/>
              </a:rPr>
              <a:t>Label</a:t>
            </a:r>
            <a:r>
              <a:rPr lang="en-GB" altLang="en-US"/>
              <a:t> for this purpose.</a:t>
            </a:r>
          </a:p>
        </p:txBody>
      </p:sp>
      <p:sp>
        <p:nvSpPr>
          <p:cNvPr id="13318" name="Text Box 6">
            <a:extLst>
              <a:ext uri="{FF2B5EF4-FFF2-40B4-BE49-F238E27FC236}">
                <a16:creationId xmlns:a16="http://schemas.microsoft.com/office/drawing/2014/main" id="{6ECD2631-9F8E-4F6A-9900-BFAF0EABE13B}"/>
              </a:ext>
            </a:extLst>
          </p:cNvPr>
          <p:cNvSpPr txBox="1">
            <a:spLocks noChangeArrowheads="1"/>
          </p:cNvSpPr>
          <p:nvPr/>
        </p:nvSpPr>
        <p:spPr bwMode="auto">
          <a:xfrm>
            <a:off x="1938338" y="2133601"/>
            <a:ext cx="826135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2000" b="1">
                <a:latin typeface="Courier New" panose="02070309020205020404" pitchFamily="49" charset="0"/>
              </a:rPr>
              <a:t>import Tkinter</a:t>
            </a:r>
          </a:p>
          <a:p>
            <a:endParaRPr lang="en-GB" altLang="en-US" sz="2000" b="1">
              <a:latin typeface="Courier New" panose="02070309020205020404" pitchFamily="49" charset="0"/>
            </a:endParaRPr>
          </a:p>
          <a:p>
            <a:r>
              <a:rPr lang="en-GB" altLang="en-US" sz="2000" b="1">
                <a:latin typeface="Courier New" panose="02070309020205020404" pitchFamily="49" charset="0"/>
              </a:rPr>
              <a:t>top = Tkinter.Tk()</a:t>
            </a:r>
          </a:p>
          <a:p>
            <a:endParaRPr lang="en-GB" altLang="en-US" sz="2000" b="1">
              <a:latin typeface="Courier New" panose="02070309020205020404" pitchFamily="49" charset="0"/>
            </a:endParaRPr>
          </a:p>
          <a:p>
            <a:r>
              <a:rPr lang="en-GB" altLang="en-US" sz="2000" b="1">
                <a:solidFill>
                  <a:srgbClr val="FF0000"/>
                </a:solidFill>
                <a:latin typeface="Courier New" panose="02070309020205020404" pitchFamily="49" charset="0"/>
              </a:rPr>
              <a:t>messageLabel = Tkinter.Label(top,text="Hello World!")</a:t>
            </a:r>
          </a:p>
          <a:p>
            <a:r>
              <a:rPr lang="en-GB" altLang="en-US" sz="2000" b="1">
                <a:solidFill>
                  <a:srgbClr val="FF0000"/>
                </a:solidFill>
                <a:latin typeface="Courier New" panose="02070309020205020404" pitchFamily="49" charset="0"/>
              </a:rPr>
              <a:t>messageLabel.grid()</a:t>
            </a:r>
          </a:p>
          <a:p>
            <a:endParaRPr lang="en-GB" altLang="en-US" sz="2000" b="1">
              <a:latin typeface="Courier New" panose="02070309020205020404" pitchFamily="49" charset="0"/>
            </a:endParaRPr>
          </a:p>
          <a:p>
            <a:r>
              <a:rPr lang="en-GB" altLang="en-US" sz="2000" b="1">
                <a:latin typeface="Courier New" panose="02070309020205020404" pitchFamily="49" charset="0"/>
              </a:rPr>
              <a:t>quitButton = Tkinter.Button(top,text="Quit",</a:t>
            </a:r>
          </a:p>
          <a:p>
            <a:r>
              <a:rPr lang="en-GB" altLang="en-US" sz="2000" b="1">
                <a:latin typeface="Courier New" panose="02070309020205020404" pitchFamily="49" charset="0"/>
              </a:rPr>
              <a:t>                            command=top.destroy)</a:t>
            </a:r>
          </a:p>
          <a:p>
            <a:r>
              <a:rPr lang="en-GB" altLang="en-US" sz="2000" b="1">
                <a:latin typeface="Courier New" panose="02070309020205020404" pitchFamily="49" charset="0"/>
              </a:rPr>
              <a:t>quitButton.grid()</a:t>
            </a:r>
          </a:p>
          <a:p>
            <a:endParaRPr lang="en-GB" altLang="en-US" sz="2000" b="1">
              <a:latin typeface="Courier New" panose="02070309020205020404" pitchFamily="49" charset="0"/>
            </a:endParaRPr>
          </a:p>
          <a:p>
            <a:r>
              <a:rPr lang="en-GB" altLang="en-US" sz="2000" b="1">
                <a:latin typeface="Courier New" panose="02070309020205020404" pitchFamily="49" charset="0"/>
              </a:rPr>
              <a:t>Tkinter.mainloop()</a:t>
            </a:r>
          </a:p>
          <a:p>
            <a:endParaRPr lang="en-GB" altLang="en-US" sz="2000" b="1">
              <a:latin typeface="Courier New" panose="02070309020205020404" pitchFamily="49" charset="0"/>
            </a:endParaRPr>
          </a:p>
        </p:txBody>
      </p:sp>
      <p:sp>
        <p:nvSpPr>
          <p:cNvPr id="13319" name="Text Box 7">
            <a:extLst>
              <a:ext uri="{FF2B5EF4-FFF2-40B4-BE49-F238E27FC236}">
                <a16:creationId xmlns:a16="http://schemas.microsoft.com/office/drawing/2014/main" id="{A81B28A9-34C1-412A-BC0F-AFCC30EDE57F}"/>
              </a:ext>
            </a:extLst>
          </p:cNvPr>
          <p:cNvSpPr txBox="1">
            <a:spLocks noChangeArrowheads="1"/>
          </p:cNvSpPr>
          <p:nvPr/>
        </p:nvSpPr>
        <p:spPr bwMode="auto">
          <a:xfrm>
            <a:off x="8740775" y="6021389"/>
            <a:ext cx="15176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example2</a:t>
            </a:r>
          </a:p>
        </p:txBody>
      </p:sp>
    </p:spTree>
    <p:extLst>
      <p:ext uri="{BB962C8B-B14F-4D97-AF65-F5344CB8AC3E}">
        <p14:creationId xmlns:p14="http://schemas.microsoft.com/office/powerpoint/2010/main" val="154144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79933BE8-0276-4661-9CD0-8C207B7AE690}"/>
              </a:ext>
            </a:extLst>
          </p:cNvPr>
          <p:cNvSpPr>
            <a:spLocks noGrp="1" noChangeArrowheads="1"/>
          </p:cNvSpPr>
          <p:nvPr>
            <p:ph type="title"/>
          </p:nvPr>
        </p:nvSpPr>
        <p:spPr/>
        <p:txBody>
          <a:bodyPr/>
          <a:lstStyle/>
          <a:p>
            <a:r>
              <a:rPr lang="en-GB" altLang="en-US"/>
              <a:t>Extending the example</a:t>
            </a:r>
          </a:p>
        </p:txBody>
      </p:sp>
      <p:sp>
        <p:nvSpPr>
          <p:cNvPr id="14339" name="Slide Number Placeholder 4">
            <a:extLst>
              <a:ext uri="{FF2B5EF4-FFF2-40B4-BE49-F238E27FC236}">
                <a16:creationId xmlns:a16="http://schemas.microsoft.com/office/drawing/2014/main" id="{A8FCF9BF-B28C-431F-9209-25281D39E1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5C746670-8D9F-42EB-8413-811A9C5EEF90}" type="slidenum">
              <a:rPr lang="en-US" altLang="en-US" sz="1400"/>
              <a:pPr/>
              <a:t>14</a:t>
            </a:fld>
            <a:endParaRPr lang="en-US" altLang="en-US" sz="1400"/>
          </a:p>
        </p:txBody>
      </p:sp>
      <p:sp>
        <p:nvSpPr>
          <p:cNvPr id="14341" name="Text Box 5">
            <a:extLst>
              <a:ext uri="{FF2B5EF4-FFF2-40B4-BE49-F238E27FC236}">
                <a16:creationId xmlns:a16="http://schemas.microsoft.com/office/drawing/2014/main" id="{75530677-DB95-4B32-8670-6086342A5F9C}"/>
              </a:ext>
            </a:extLst>
          </p:cNvPr>
          <p:cNvSpPr txBox="1">
            <a:spLocks noChangeArrowheads="1"/>
          </p:cNvSpPr>
          <p:nvPr/>
        </p:nvSpPr>
        <p:spPr bwMode="auto">
          <a:xfrm>
            <a:off x="1570950" y="1081570"/>
            <a:ext cx="86260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dirty="0"/>
              <a:t>Instead of displaying the message immediately, let's </a:t>
            </a:r>
            <a:r>
              <a:rPr lang="en-GB" altLang="en-US" dirty="0">
                <a:solidFill>
                  <a:srgbClr val="0070C0"/>
                </a:solidFill>
              </a:rPr>
              <a:t>add</a:t>
            </a:r>
          </a:p>
          <a:p>
            <a:r>
              <a:rPr lang="en-GB" altLang="en-US" dirty="0">
                <a:solidFill>
                  <a:srgbClr val="0070C0"/>
                </a:solidFill>
              </a:rPr>
              <a:t>another button</a:t>
            </a:r>
            <a:r>
              <a:rPr lang="en-GB" altLang="en-US" dirty="0"/>
              <a:t> with a </a:t>
            </a:r>
            <a:r>
              <a:rPr lang="en-GB" altLang="en-US" dirty="0" err="1"/>
              <a:t>callback</a:t>
            </a:r>
            <a:r>
              <a:rPr lang="en-GB" altLang="en-US" dirty="0"/>
              <a:t> which will display the message.</a:t>
            </a:r>
          </a:p>
        </p:txBody>
      </p:sp>
      <p:sp>
        <p:nvSpPr>
          <p:cNvPr id="14342" name="Text Box 6">
            <a:extLst>
              <a:ext uri="{FF2B5EF4-FFF2-40B4-BE49-F238E27FC236}">
                <a16:creationId xmlns:a16="http://schemas.microsoft.com/office/drawing/2014/main" id="{B0799E9F-E0F2-44C4-B9B7-C24AEDD9F655}"/>
              </a:ext>
            </a:extLst>
          </p:cNvPr>
          <p:cNvSpPr txBox="1">
            <a:spLocks noChangeArrowheads="1"/>
          </p:cNvSpPr>
          <p:nvPr/>
        </p:nvSpPr>
        <p:spPr bwMode="auto">
          <a:xfrm>
            <a:off x="1518562" y="1938820"/>
            <a:ext cx="892175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b="1" dirty="0">
                <a:latin typeface="Courier New" panose="02070309020205020404" pitchFamily="49" charset="0"/>
              </a:rPr>
              <a:t>import </a:t>
            </a:r>
            <a:r>
              <a:rPr lang="en-GB" altLang="en-US" sz="1800" b="1" dirty="0" err="1">
                <a:latin typeface="Courier New" panose="02070309020205020404" pitchFamily="49" charset="0"/>
              </a:rPr>
              <a:t>Tkinter</a:t>
            </a:r>
            <a:endParaRPr lang="en-GB" altLang="en-US" sz="1800" b="1" dirty="0">
              <a:latin typeface="Courier New" panose="02070309020205020404" pitchFamily="49" charset="0"/>
            </a:endParaRPr>
          </a:p>
          <a:p>
            <a:endParaRPr lang="en-GB" altLang="en-US" sz="1800" b="1" dirty="0">
              <a:latin typeface="Courier New" panose="02070309020205020404" pitchFamily="49" charset="0"/>
            </a:endParaRPr>
          </a:p>
          <a:p>
            <a:r>
              <a:rPr lang="en-GB" altLang="en-US" sz="1800" b="1" dirty="0">
                <a:solidFill>
                  <a:srgbClr val="FF0000"/>
                </a:solidFill>
                <a:latin typeface="Courier New" panose="02070309020205020404" pitchFamily="49" charset="0"/>
              </a:rPr>
              <a:t>def display():</a:t>
            </a:r>
          </a:p>
          <a:p>
            <a:r>
              <a:rPr lang="en-GB" altLang="en-US" sz="1800" b="1" dirty="0">
                <a:solidFill>
                  <a:srgbClr val="FF0000"/>
                </a:solidFill>
                <a:latin typeface="Courier New" panose="02070309020205020404" pitchFamily="49" charset="0"/>
              </a:rPr>
              <a:t>    </a:t>
            </a:r>
            <a:r>
              <a:rPr lang="en-GB" altLang="en-US" sz="1800" b="1" dirty="0" err="1">
                <a:solidFill>
                  <a:srgbClr val="FF0000"/>
                </a:solidFill>
                <a:latin typeface="Courier New" panose="02070309020205020404" pitchFamily="49" charset="0"/>
              </a:rPr>
              <a:t>messageLabel.configure</a:t>
            </a:r>
            <a:r>
              <a:rPr lang="en-GB" altLang="en-US" sz="1800" b="1" dirty="0">
                <a:solidFill>
                  <a:srgbClr val="FF0000"/>
                </a:solidFill>
                <a:latin typeface="Courier New" panose="02070309020205020404" pitchFamily="49" charset="0"/>
              </a:rPr>
              <a:t>(text="Hello World!")</a:t>
            </a:r>
          </a:p>
          <a:p>
            <a:endParaRPr lang="en-GB" altLang="en-US" sz="1800" b="1" dirty="0">
              <a:latin typeface="Courier New" panose="02070309020205020404" pitchFamily="49" charset="0"/>
            </a:endParaRPr>
          </a:p>
          <a:p>
            <a:r>
              <a:rPr lang="en-GB" altLang="en-US" sz="1800" b="1" dirty="0">
                <a:latin typeface="Courier New" panose="02070309020205020404" pitchFamily="49" charset="0"/>
              </a:rPr>
              <a:t>top = </a:t>
            </a:r>
            <a:r>
              <a:rPr lang="en-GB" altLang="en-US" sz="1800" b="1" dirty="0" err="1">
                <a:latin typeface="Courier New" panose="02070309020205020404" pitchFamily="49" charset="0"/>
              </a:rPr>
              <a:t>Tkinter.Tk</a:t>
            </a:r>
            <a:r>
              <a:rPr lang="en-GB" altLang="en-US" sz="1800" b="1" dirty="0">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latin typeface="Courier New" panose="02070309020205020404" pitchFamily="49" charset="0"/>
              </a:rPr>
              <a:t>messageLabel</a:t>
            </a:r>
            <a:r>
              <a:rPr lang="en-GB" altLang="en-US" sz="1800" b="1" dirty="0">
                <a:latin typeface="Courier New" panose="02070309020205020404" pitchFamily="49" charset="0"/>
              </a:rPr>
              <a:t> = </a:t>
            </a:r>
            <a:r>
              <a:rPr lang="en-GB" altLang="en-US" sz="1800" b="1" dirty="0" err="1">
                <a:latin typeface="Courier New" panose="02070309020205020404" pitchFamily="49" charset="0"/>
              </a:rPr>
              <a:t>Tkinter.Label</a:t>
            </a:r>
            <a:r>
              <a:rPr lang="en-GB" altLang="en-US" sz="1800" b="1" dirty="0">
                <a:latin typeface="Courier New" panose="02070309020205020404" pitchFamily="49" charset="0"/>
              </a:rPr>
              <a:t>(</a:t>
            </a:r>
            <a:r>
              <a:rPr lang="en-GB" altLang="en-US" sz="1800" b="1" dirty="0" err="1">
                <a:latin typeface="Courier New" panose="02070309020205020404" pitchFamily="49" charset="0"/>
              </a:rPr>
              <a:t>top,</a:t>
            </a:r>
            <a:r>
              <a:rPr lang="en-GB" altLang="en-US" sz="1800" b="1" dirty="0" err="1">
                <a:solidFill>
                  <a:srgbClr val="FF0000"/>
                </a:solidFill>
                <a:latin typeface="Courier New" panose="02070309020205020404" pitchFamily="49" charset="0"/>
              </a:rPr>
              <a:t>text</a:t>
            </a:r>
            <a:r>
              <a:rPr lang="en-GB" altLang="en-US" sz="1800" b="1" dirty="0">
                <a:solidFill>
                  <a:srgbClr val="FF0000"/>
                </a:solidFill>
                <a:latin typeface="Courier New" panose="02070309020205020404" pitchFamily="49" charset="0"/>
              </a:rPr>
              <a:t>=""</a:t>
            </a:r>
            <a:r>
              <a:rPr lang="en-GB" altLang="en-US" sz="1800" b="1" dirty="0">
                <a:latin typeface="Courier New" panose="02070309020205020404" pitchFamily="49" charset="0"/>
              </a:rPr>
              <a:t>)</a:t>
            </a:r>
          </a:p>
          <a:p>
            <a:r>
              <a:rPr lang="en-GB" altLang="en-US" sz="1800" b="1" dirty="0" err="1">
                <a:latin typeface="Courier New" panose="02070309020205020404" pitchFamily="49" charset="0"/>
              </a:rPr>
              <a:t>messageLabel.grid</a:t>
            </a:r>
            <a:r>
              <a:rPr lang="en-GB" altLang="en-US" sz="1800" b="1" dirty="0">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solidFill>
                  <a:srgbClr val="FF0000"/>
                </a:solidFill>
                <a:latin typeface="Courier New" panose="02070309020205020404" pitchFamily="49" charset="0"/>
              </a:rPr>
              <a:t>showButton</a:t>
            </a:r>
            <a:r>
              <a:rPr lang="en-GB" altLang="en-US" sz="1800" b="1" dirty="0">
                <a:solidFill>
                  <a:srgbClr val="FF0000"/>
                </a:solidFill>
                <a:latin typeface="Courier New" panose="02070309020205020404" pitchFamily="49" charset="0"/>
              </a:rPr>
              <a:t> = </a:t>
            </a:r>
            <a:r>
              <a:rPr lang="en-GB" altLang="en-US" sz="1800" b="1" dirty="0" err="1">
                <a:solidFill>
                  <a:srgbClr val="FF0000"/>
                </a:solidFill>
                <a:latin typeface="Courier New" panose="02070309020205020404" pitchFamily="49" charset="0"/>
              </a:rPr>
              <a:t>Tkinter.Button</a:t>
            </a:r>
            <a:r>
              <a:rPr lang="en-GB" altLang="en-US" sz="1800" b="1" dirty="0">
                <a:solidFill>
                  <a:srgbClr val="FF0000"/>
                </a:solidFill>
                <a:latin typeface="Courier New" panose="02070309020205020404" pitchFamily="49" charset="0"/>
              </a:rPr>
              <a:t>(</a:t>
            </a:r>
            <a:r>
              <a:rPr lang="en-GB" altLang="en-US" sz="1800" b="1" dirty="0" err="1">
                <a:solidFill>
                  <a:srgbClr val="FF0000"/>
                </a:solidFill>
                <a:latin typeface="Courier New" panose="02070309020205020404" pitchFamily="49" charset="0"/>
              </a:rPr>
              <a:t>top,text</a:t>
            </a:r>
            <a:r>
              <a:rPr lang="en-GB" altLang="en-US" sz="1800" b="1" dirty="0">
                <a:solidFill>
                  <a:srgbClr val="FF0000"/>
                </a:solidFill>
                <a:latin typeface="Courier New" panose="02070309020205020404" pitchFamily="49" charset="0"/>
              </a:rPr>
              <a:t>="</a:t>
            </a:r>
            <a:r>
              <a:rPr lang="en-GB" altLang="en-US" sz="1800" b="1" dirty="0" err="1">
                <a:solidFill>
                  <a:srgbClr val="FF0000"/>
                </a:solidFill>
                <a:latin typeface="Courier New" panose="02070309020205020404" pitchFamily="49" charset="0"/>
              </a:rPr>
              <a:t>Show",command</a:t>
            </a:r>
            <a:r>
              <a:rPr lang="en-GB" altLang="en-US" sz="1800" b="1" dirty="0">
                <a:solidFill>
                  <a:srgbClr val="FF0000"/>
                </a:solidFill>
                <a:latin typeface="Courier New" panose="02070309020205020404" pitchFamily="49" charset="0"/>
              </a:rPr>
              <a:t>=display)</a:t>
            </a:r>
          </a:p>
          <a:p>
            <a:r>
              <a:rPr lang="en-GB" altLang="en-US" sz="1800" b="1" dirty="0" err="1">
                <a:solidFill>
                  <a:srgbClr val="FF0000"/>
                </a:solidFill>
                <a:latin typeface="Courier New" panose="02070309020205020404" pitchFamily="49" charset="0"/>
              </a:rPr>
              <a:t>showButton.grid</a:t>
            </a:r>
            <a:r>
              <a:rPr lang="en-GB" altLang="en-US" sz="1800" b="1" dirty="0">
                <a:solidFill>
                  <a:srgbClr val="FF0000"/>
                </a:solidFill>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latin typeface="Courier New" panose="02070309020205020404" pitchFamily="49" charset="0"/>
              </a:rPr>
              <a:t>quitButton</a:t>
            </a:r>
            <a:r>
              <a:rPr lang="en-GB" altLang="en-US" sz="1800" b="1" dirty="0">
                <a:latin typeface="Courier New" panose="02070309020205020404" pitchFamily="49" charset="0"/>
              </a:rPr>
              <a:t> = </a:t>
            </a:r>
            <a:r>
              <a:rPr lang="en-GB" altLang="en-US" sz="1800" b="1" dirty="0" err="1">
                <a:latin typeface="Courier New" panose="02070309020205020404" pitchFamily="49" charset="0"/>
              </a:rPr>
              <a:t>Tkinter.Button</a:t>
            </a:r>
            <a:r>
              <a:rPr lang="en-GB" altLang="en-US" sz="1800" b="1" dirty="0">
                <a:latin typeface="Courier New" panose="02070309020205020404" pitchFamily="49" charset="0"/>
              </a:rPr>
              <a:t>(</a:t>
            </a:r>
            <a:r>
              <a:rPr lang="en-GB" altLang="en-US" sz="1800" b="1" dirty="0" err="1">
                <a:latin typeface="Courier New" panose="02070309020205020404" pitchFamily="49" charset="0"/>
              </a:rPr>
              <a:t>top,text</a:t>
            </a:r>
            <a:r>
              <a:rPr lang="en-GB" altLang="en-US" sz="1800" b="1" dirty="0">
                <a:latin typeface="Courier New" panose="02070309020205020404" pitchFamily="49" charset="0"/>
              </a:rPr>
              <a:t>="</a:t>
            </a:r>
            <a:r>
              <a:rPr lang="en-GB" altLang="en-US" sz="1800" b="1" dirty="0" err="1">
                <a:latin typeface="Courier New" panose="02070309020205020404" pitchFamily="49" charset="0"/>
              </a:rPr>
              <a:t>Quit",command</a:t>
            </a:r>
            <a:r>
              <a:rPr lang="en-GB" altLang="en-US" sz="1800" b="1" dirty="0">
                <a:latin typeface="Courier New" panose="02070309020205020404" pitchFamily="49" charset="0"/>
              </a:rPr>
              <a:t>=</a:t>
            </a:r>
            <a:r>
              <a:rPr lang="en-GB" altLang="en-US" sz="1800" b="1" dirty="0" err="1">
                <a:latin typeface="Courier New" panose="02070309020205020404" pitchFamily="49" charset="0"/>
              </a:rPr>
              <a:t>top.destroy</a:t>
            </a:r>
            <a:r>
              <a:rPr lang="en-GB" altLang="en-US" sz="1800" b="1" dirty="0">
                <a:latin typeface="Courier New" panose="02070309020205020404" pitchFamily="49" charset="0"/>
              </a:rPr>
              <a:t>)</a:t>
            </a:r>
          </a:p>
          <a:p>
            <a:r>
              <a:rPr lang="en-GB" altLang="en-US" sz="1800" b="1" dirty="0" err="1">
                <a:latin typeface="Courier New" panose="02070309020205020404" pitchFamily="49" charset="0"/>
              </a:rPr>
              <a:t>quitButton.grid</a:t>
            </a:r>
            <a:r>
              <a:rPr lang="en-GB" altLang="en-US" sz="1800" b="1" dirty="0">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latin typeface="Courier New" panose="02070309020205020404" pitchFamily="49" charset="0"/>
              </a:rPr>
              <a:t>Tkinter.mainloop</a:t>
            </a:r>
            <a:r>
              <a:rPr lang="en-GB" altLang="en-US" sz="1800" b="1" dirty="0">
                <a:latin typeface="Courier New" panose="02070309020205020404" pitchFamily="49" charset="0"/>
              </a:rPr>
              <a:t>()</a:t>
            </a:r>
          </a:p>
        </p:txBody>
      </p:sp>
      <p:sp>
        <p:nvSpPr>
          <p:cNvPr id="14343" name="Text Box 7">
            <a:extLst>
              <a:ext uri="{FF2B5EF4-FFF2-40B4-BE49-F238E27FC236}">
                <a16:creationId xmlns:a16="http://schemas.microsoft.com/office/drawing/2014/main" id="{2446AEC9-FB0A-420F-A639-04E033CF57DD}"/>
              </a:ext>
            </a:extLst>
          </p:cNvPr>
          <p:cNvSpPr txBox="1">
            <a:spLocks noChangeArrowheads="1"/>
          </p:cNvSpPr>
          <p:nvPr/>
        </p:nvSpPr>
        <p:spPr bwMode="auto">
          <a:xfrm>
            <a:off x="8235950" y="6254751"/>
            <a:ext cx="15176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example3</a:t>
            </a:r>
          </a:p>
        </p:txBody>
      </p:sp>
    </p:spTree>
    <p:extLst>
      <p:ext uri="{BB962C8B-B14F-4D97-AF65-F5344CB8AC3E}">
        <p14:creationId xmlns:p14="http://schemas.microsoft.com/office/powerpoint/2010/main" val="145796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EA99123A-6733-4032-8602-CF0D5F6EFF37}"/>
              </a:ext>
            </a:extLst>
          </p:cNvPr>
          <p:cNvSpPr>
            <a:spLocks noGrp="1" noChangeArrowheads="1"/>
          </p:cNvSpPr>
          <p:nvPr>
            <p:ph type="title"/>
          </p:nvPr>
        </p:nvSpPr>
        <p:spPr/>
        <p:txBody>
          <a:bodyPr/>
          <a:lstStyle/>
          <a:p>
            <a:r>
              <a:rPr lang="en-GB" altLang="en-US"/>
              <a:t>Points to note</a:t>
            </a:r>
          </a:p>
        </p:txBody>
      </p:sp>
      <p:sp>
        <p:nvSpPr>
          <p:cNvPr id="15362" name="Footer Placeholder 3">
            <a:extLst>
              <a:ext uri="{FF2B5EF4-FFF2-40B4-BE49-F238E27FC236}">
                <a16:creationId xmlns:a16="http://schemas.microsoft.com/office/drawing/2014/main" id="{8D748FDD-B5F9-4633-9740-F648AEFC4F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15363" name="Slide Number Placeholder 4">
            <a:extLst>
              <a:ext uri="{FF2B5EF4-FFF2-40B4-BE49-F238E27FC236}">
                <a16:creationId xmlns:a16="http://schemas.microsoft.com/office/drawing/2014/main" id="{416E2EB8-1165-4836-97B1-B854494AC0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C30D5237-A2A8-46DB-BFCF-3400F0BBC20B}" type="slidenum">
              <a:rPr lang="en-US" altLang="en-US" sz="1400"/>
              <a:pPr/>
              <a:t>15</a:t>
            </a:fld>
            <a:endParaRPr lang="en-US" altLang="en-US" sz="1400"/>
          </a:p>
        </p:txBody>
      </p:sp>
      <p:sp>
        <p:nvSpPr>
          <p:cNvPr id="15365" name="Text Box 4">
            <a:extLst>
              <a:ext uri="{FF2B5EF4-FFF2-40B4-BE49-F238E27FC236}">
                <a16:creationId xmlns:a16="http://schemas.microsoft.com/office/drawing/2014/main" id="{14CDC0BE-718B-403F-BAAC-E5AFC2F85DF7}"/>
              </a:ext>
            </a:extLst>
          </p:cNvPr>
          <p:cNvSpPr txBox="1">
            <a:spLocks noChangeArrowheads="1"/>
          </p:cNvSpPr>
          <p:nvPr/>
        </p:nvSpPr>
        <p:spPr bwMode="auto">
          <a:xfrm>
            <a:off x="1703388" y="1116013"/>
            <a:ext cx="89217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b="1" dirty="0">
                <a:latin typeface="Courier New" panose="02070309020205020404" pitchFamily="49" charset="0"/>
              </a:rPr>
              <a:t>import </a:t>
            </a:r>
            <a:r>
              <a:rPr lang="en-GB" altLang="en-US" sz="1800" b="1" dirty="0" err="1">
                <a:latin typeface="Courier New" panose="02070309020205020404" pitchFamily="49" charset="0"/>
              </a:rPr>
              <a:t>Tkinter</a:t>
            </a:r>
            <a:endParaRPr lang="en-GB" altLang="en-US" sz="1800" b="1" dirty="0">
              <a:latin typeface="Courier New" panose="02070309020205020404" pitchFamily="49" charset="0"/>
            </a:endParaRPr>
          </a:p>
          <a:p>
            <a:endParaRPr lang="en-GB" altLang="en-US" sz="1800" b="1" dirty="0">
              <a:latin typeface="Courier New" panose="02070309020205020404" pitchFamily="49" charset="0"/>
            </a:endParaRPr>
          </a:p>
          <a:p>
            <a:r>
              <a:rPr lang="en-GB" altLang="en-US" sz="1800" b="1" dirty="0">
                <a:latin typeface="Courier New" panose="02070309020205020404" pitchFamily="49" charset="0"/>
              </a:rPr>
              <a:t>def display():</a:t>
            </a:r>
          </a:p>
          <a:p>
            <a:r>
              <a:rPr lang="en-GB" altLang="en-US" sz="1800" b="1" dirty="0">
                <a:latin typeface="Courier New" panose="02070309020205020404" pitchFamily="49" charset="0"/>
              </a:rPr>
              <a:t>    </a:t>
            </a:r>
            <a:r>
              <a:rPr lang="en-GB" altLang="en-US" sz="1800" b="1" dirty="0" err="1">
                <a:latin typeface="Courier New" panose="02070309020205020404" pitchFamily="49" charset="0"/>
              </a:rPr>
              <a:t>messageLabel.configure</a:t>
            </a:r>
            <a:r>
              <a:rPr lang="en-GB" altLang="en-US" sz="1800" b="1" dirty="0">
                <a:latin typeface="Courier New" panose="02070309020205020404" pitchFamily="49" charset="0"/>
              </a:rPr>
              <a:t>(text="Hello World!")</a:t>
            </a:r>
          </a:p>
          <a:p>
            <a:endParaRPr lang="en-GB" altLang="en-US" sz="1800" b="1" dirty="0">
              <a:latin typeface="Courier New" panose="02070309020205020404" pitchFamily="49" charset="0"/>
            </a:endParaRPr>
          </a:p>
          <a:p>
            <a:r>
              <a:rPr lang="en-GB" altLang="en-US" sz="1800" b="1" dirty="0">
                <a:latin typeface="Courier New" panose="02070309020205020404" pitchFamily="49" charset="0"/>
              </a:rPr>
              <a:t>top = </a:t>
            </a:r>
            <a:r>
              <a:rPr lang="en-GB" altLang="en-US" sz="1800" b="1" dirty="0" err="1">
                <a:latin typeface="Courier New" panose="02070309020205020404" pitchFamily="49" charset="0"/>
              </a:rPr>
              <a:t>Tkinter.Tk</a:t>
            </a:r>
            <a:r>
              <a:rPr lang="en-GB" altLang="en-US" sz="1800" b="1" dirty="0">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latin typeface="Courier New" panose="02070309020205020404" pitchFamily="49" charset="0"/>
              </a:rPr>
              <a:t>messageLabel</a:t>
            </a:r>
            <a:r>
              <a:rPr lang="en-GB" altLang="en-US" sz="1800" b="1" dirty="0">
                <a:latin typeface="Courier New" panose="02070309020205020404" pitchFamily="49" charset="0"/>
              </a:rPr>
              <a:t> = </a:t>
            </a:r>
            <a:r>
              <a:rPr lang="en-GB" altLang="en-US" sz="1800" b="1" dirty="0" err="1">
                <a:latin typeface="Courier New" panose="02070309020205020404" pitchFamily="49" charset="0"/>
              </a:rPr>
              <a:t>Tkinter.Label</a:t>
            </a:r>
            <a:r>
              <a:rPr lang="en-GB" altLang="en-US" sz="1800" b="1" dirty="0">
                <a:latin typeface="Courier New" panose="02070309020205020404" pitchFamily="49" charset="0"/>
              </a:rPr>
              <a:t>(</a:t>
            </a:r>
            <a:r>
              <a:rPr lang="en-GB" altLang="en-US" sz="1800" b="1" dirty="0" err="1">
                <a:latin typeface="Courier New" panose="02070309020205020404" pitchFamily="49" charset="0"/>
              </a:rPr>
              <a:t>top,text</a:t>
            </a:r>
            <a:r>
              <a:rPr lang="en-GB" altLang="en-US" sz="1800" b="1" dirty="0">
                <a:latin typeface="Courier New" panose="02070309020205020404" pitchFamily="49" charset="0"/>
              </a:rPr>
              <a:t>="")</a:t>
            </a:r>
          </a:p>
          <a:p>
            <a:r>
              <a:rPr lang="en-GB" altLang="en-US" sz="1800" b="1" dirty="0" err="1">
                <a:latin typeface="Courier New" panose="02070309020205020404" pitchFamily="49" charset="0"/>
              </a:rPr>
              <a:t>messageLabel.grid</a:t>
            </a:r>
            <a:r>
              <a:rPr lang="en-GB" altLang="en-US" sz="1800" b="1" dirty="0">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latin typeface="Courier New" panose="02070309020205020404" pitchFamily="49" charset="0"/>
              </a:rPr>
              <a:t>showButton</a:t>
            </a:r>
            <a:r>
              <a:rPr lang="en-GB" altLang="en-US" sz="1800" b="1" dirty="0">
                <a:latin typeface="Courier New" panose="02070309020205020404" pitchFamily="49" charset="0"/>
              </a:rPr>
              <a:t> = </a:t>
            </a:r>
            <a:r>
              <a:rPr lang="en-GB" altLang="en-US" sz="1800" b="1" dirty="0" err="1">
                <a:latin typeface="Courier New" panose="02070309020205020404" pitchFamily="49" charset="0"/>
              </a:rPr>
              <a:t>Tkinter.Button</a:t>
            </a:r>
            <a:r>
              <a:rPr lang="en-GB" altLang="en-US" sz="1800" b="1" dirty="0">
                <a:latin typeface="Courier New" panose="02070309020205020404" pitchFamily="49" charset="0"/>
              </a:rPr>
              <a:t>(</a:t>
            </a:r>
            <a:r>
              <a:rPr lang="en-GB" altLang="en-US" sz="1800" b="1" dirty="0" err="1">
                <a:latin typeface="Courier New" panose="02070309020205020404" pitchFamily="49" charset="0"/>
              </a:rPr>
              <a:t>top,text</a:t>
            </a:r>
            <a:r>
              <a:rPr lang="en-GB" altLang="en-US" sz="1800" b="1" dirty="0">
                <a:latin typeface="Courier New" panose="02070309020205020404" pitchFamily="49" charset="0"/>
              </a:rPr>
              <a:t>="</a:t>
            </a:r>
            <a:r>
              <a:rPr lang="en-GB" altLang="en-US" sz="1800" b="1" dirty="0" err="1">
                <a:latin typeface="Courier New" panose="02070309020205020404" pitchFamily="49" charset="0"/>
              </a:rPr>
              <a:t>Show",command</a:t>
            </a:r>
            <a:r>
              <a:rPr lang="en-GB" altLang="en-US" sz="1800" b="1" dirty="0">
                <a:latin typeface="Courier New" panose="02070309020205020404" pitchFamily="49" charset="0"/>
              </a:rPr>
              <a:t>=display)</a:t>
            </a:r>
          </a:p>
          <a:p>
            <a:r>
              <a:rPr lang="en-GB" altLang="en-US" sz="1800" b="1" dirty="0" err="1">
                <a:latin typeface="Courier New" panose="02070309020205020404" pitchFamily="49" charset="0"/>
              </a:rPr>
              <a:t>showButton.grid</a:t>
            </a:r>
            <a:r>
              <a:rPr lang="en-GB" altLang="en-US" sz="1800" b="1" dirty="0">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latin typeface="Courier New" panose="02070309020205020404" pitchFamily="49" charset="0"/>
              </a:rPr>
              <a:t>quitButton</a:t>
            </a:r>
            <a:r>
              <a:rPr lang="en-GB" altLang="en-US" sz="1800" b="1" dirty="0">
                <a:latin typeface="Courier New" panose="02070309020205020404" pitchFamily="49" charset="0"/>
              </a:rPr>
              <a:t> = </a:t>
            </a:r>
            <a:r>
              <a:rPr lang="en-GB" altLang="en-US" sz="1800" b="1" dirty="0" err="1">
                <a:latin typeface="Courier New" panose="02070309020205020404" pitchFamily="49" charset="0"/>
              </a:rPr>
              <a:t>Tkinter.Button</a:t>
            </a:r>
            <a:r>
              <a:rPr lang="en-GB" altLang="en-US" sz="1800" b="1" dirty="0">
                <a:latin typeface="Courier New" panose="02070309020205020404" pitchFamily="49" charset="0"/>
              </a:rPr>
              <a:t>(</a:t>
            </a:r>
            <a:r>
              <a:rPr lang="en-GB" altLang="en-US" sz="1800" b="1" dirty="0" err="1">
                <a:latin typeface="Courier New" panose="02070309020205020404" pitchFamily="49" charset="0"/>
              </a:rPr>
              <a:t>top,text</a:t>
            </a:r>
            <a:r>
              <a:rPr lang="en-GB" altLang="en-US" sz="1800" b="1" dirty="0">
                <a:latin typeface="Courier New" panose="02070309020205020404" pitchFamily="49" charset="0"/>
              </a:rPr>
              <a:t>="</a:t>
            </a:r>
            <a:r>
              <a:rPr lang="en-GB" altLang="en-US" sz="1800" b="1" dirty="0" err="1">
                <a:latin typeface="Courier New" panose="02070309020205020404" pitchFamily="49" charset="0"/>
              </a:rPr>
              <a:t>Quit",command</a:t>
            </a:r>
            <a:r>
              <a:rPr lang="en-GB" altLang="en-US" sz="1800" b="1" dirty="0">
                <a:latin typeface="Courier New" panose="02070309020205020404" pitchFamily="49" charset="0"/>
              </a:rPr>
              <a:t>=</a:t>
            </a:r>
            <a:r>
              <a:rPr lang="en-GB" altLang="en-US" sz="1800" b="1" dirty="0" err="1">
                <a:latin typeface="Courier New" panose="02070309020205020404" pitchFamily="49" charset="0"/>
              </a:rPr>
              <a:t>top.destroy</a:t>
            </a:r>
            <a:r>
              <a:rPr lang="en-GB" altLang="en-US" sz="1800" b="1" dirty="0">
                <a:latin typeface="Courier New" panose="02070309020205020404" pitchFamily="49" charset="0"/>
              </a:rPr>
              <a:t>)</a:t>
            </a:r>
          </a:p>
          <a:p>
            <a:r>
              <a:rPr lang="en-GB" altLang="en-US" sz="1800" b="1" dirty="0" err="1">
                <a:latin typeface="Courier New" panose="02070309020205020404" pitchFamily="49" charset="0"/>
              </a:rPr>
              <a:t>quitButton.grid</a:t>
            </a:r>
            <a:r>
              <a:rPr lang="en-GB" altLang="en-US" sz="1800" b="1" dirty="0">
                <a:latin typeface="Courier New" panose="02070309020205020404" pitchFamily="49" charset="0"/>
              </a:rPr>
              <a:t>()</a:t>
            </a:r>
          </a:p>
          <a:p>
            <a:endParaRPr lang="en-GB" altLang="en-US" sz="1800" b="1" dirty="0">
              <a:latin typeface="Courier New" panose="02070309020205020404" pitchFamily="49" charset="0"/>
            </a:endParaRPr>
          </a:p>
          <a:p>
            <a:r>
              <a:rPr lang="en-GB" altLang="en-US" sz="1800" b="1" dirty="0" err="1">
                <a:latin typeface="Courier New" panose="02070309020205020404" pitchFamily="49" charset="0"/>
              </a:rPr>
              <a:t>Tkinter.mainloop</a:t>
            </a:r>
            <a:r>
              <a:rPr lang="en-GB" altLang="en-US" sz="1800" b="1" dirty="0">
                <a:latin typeface="Courier New" panose="02070309020205020404" pitchFamily="49" charset="0"/>
              </a:rPr>
              <a:t>()</a:t>
            </a:r>
          </a:p>
        </p:txBody>
      </p:sp>
      <p:sp>
        <p:nvSpPr>
          <p:cNvPr id="15366" name="Text Box 6">
            <a:extLst>
              <a:ext uri="{FF2B5EF4-FFF2-40B4-BE49-F238E27FC236}">
                <a16:creationId xmlns:a16="http://schemas.microsoft.com/office/drawing/2014/main" id="{218126DA-DDA8-49C6-B18E-12ABDF695D3E}"/>
              </a:ext>
            </a:extLst>
          </p:cNvPr>
          <p:cNvSpPr txBox="1">
            <a:spLocks noChangeArrowheads="1"/>
          </p:cNvSpPr>
          <p:nvPr/>
        </p:nvSpPr>
        <p:spPr bwMode="auto">
          <a:xfrm>
            <a:off x="10159206" y="2862737"/>
            <a:ext cx="1770062" cy="466725"/>
          </a:xfrm>
          <a:prstGeom prst="rect">
            <a:avLst/>
          </a:prstGeom>
          <a:solidFill>
            <a:schemeClr val="accent6">
              <a:lumMod val="60000"/>
              <a:lumOff val="40000"/>
            </a:schemeClr>
          </a:solidFill>
          <a:ln w="9525">
            <a:solidFill>
              <a:schemeClr val="tx1"/>
            </a:solidFill>
            <a:miter lim="800000"/>
            <a:headEnd/>
            <a:tailEnd/>
          </a:ln>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dirty="0"/>
              <a:t>no brackets</a:t>
            </a:r>
          </a:p>
        </p:txBody>
      </p:sp>
      <p:sp>
        <p:nvSpPr>
          <p:cNvPr id="15367" name="Line 7">
            <a:extLst>
              <a:ext uri="{FF2B5EF4-FFF2-40B4-BE49-F238E27FC236}">
                <a16:creationId xmlns:a16="http://schemas.microsoft.com/office/drawing/2014/main" id="{D452DAA8-62EF-480E-8E87-2680B45F7EF8}"/>
              </a:ext>
            </a:extLst>
          </p:cNvPr>
          <p:cNvSpPr>
            <a:spLocks noChangeShapeType="1"/>
          </p:cNvSpPr>
          <p:nvPr/>
        </p:nvSpPr>
        <p:spPr bwMode="auto">
          <a:xfrm flipH="1">
            <a:off x="9672197" y="3329462"/>
            <a:ext cx="1176240" cy="6043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8" name="Text Box 8">
            <a:extLst>
              <a:ext uri="{FF2B5EF4-FFF2-40B4-BE49-F238E27FC236}">
                <a16:creationId xmlns:a16="http://schemas.microsoft.com/office/drawing/2014/main" id="{05E4E381-AC54-4D3F-BA60-094F9764C88E}"/>
              </a:ext>
            </a:extLst>
          </p:cNvPr>
          <p:cNvSpPr txBox="1">
            <a:spLocks noChangeArrowheads="1"/>
          </p:cNvSpPr>
          <p:nvPr/>
        </p:nvSpPr>
        <p:spPr bwMode="auto">
          <a:xfrm>
            <a:off x="8508207" y="1552157"/>
            <a:ext cx="2941637" cy="466725"/>
          </a:xfrm>
          <a:prstGeom prst="rect">
            <a:avLst/>
          </a:prstGeom>
          <a:solidFill>
            <a:schemeClr val="accent6">
              <a:lumMod val="60000"/>
              <a:lumOff val="40000"/>
            </a:schemeClr>
          </a:solidFill>
          <a:ln w="9525">
            <a:solidFill>
              <a:schemeClr val="tx1"/>
            </a:solidFill>
            <a:miter lim="800000"/>
            <a:headEnd/>
            <a:tailEnd/>
          </a:ln>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dirty="0"/>
              <a:t>definition before use</a:t>
            </a:r>
          </a:p>
        </p:txBody>
      </p:sp>
      <p:sp>
        <p:nvSpPr>
          <p:cNvPr id="15369" name="Line 9">
            <a:extLst>
              <a:ext uri="{FF2B5EF4-FFF2-40B4-BE49-F238E27FC236}">
                <a16:creationId xmlns:a16="http://schemas.microsoft.com/office/drawing/2014/main" id="{C5E3C513-592B-47D8-939D-B8C1589D3C25}"/>
              </a:ext>
            </a:extLst>
          </p:cNvPr>
          <p:cNvSpPr>
            <a:spLocks noChangeShapeType="1"/>
          </p:cNvSpPr>
          <p:nvPr/>
        </p:nvSpPr>
        <p:spPr bwMode="auto">
          <a:xfrm flipH="1">
            <a:off x="3792536" y="1812302"/>
            <a:ext cx="4715670" cy="323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0" name="Line 10">
            <a:extLst>
              <a:ext uri="{FF2B5EF4-FFF2-40B4-BE49-F238E27FC236}">
                <a16:creationId xmlns:a16="http://schemas.microsoft.com/office/drawing/2014/main" id="{4202E0D5-4AB1-4B3E-B416-952B28D34E0A}"/>
              </a:ext>
            </a:extLst>
          </p:cNvPr>
          <p:cNvSpPr>
            <a:spLocks noChangeShapeType="1"/>
          </p:cNvSpPr>
          <p:nvPr/>
        </p:nvSpPr>
        <p:spPr bwMode="auto">
          <a:xfrm flipH="1">
            <a:off x="8975726" y="2018881"/>
            <a:ext cx="41814" cy="19149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73983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74DED4AE-8227-496C-A218-78BC7CB01C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16387" name="Slide Number Placeholder 4">
            <a:extLst>
              <a:ext uri="{FF2B5EF4-FFF2-40B4-BE49-F238E27FC236}">
                <a16:creationId xmlns:a16="http://schemas.microsoft.com/office/drawing/2014/main" id="{5F4E45FA-2A33-43FD-8B5A-3B22E871F4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2E88A6DF-2C4A-4776-BA24-1843ABB1A4FA}" type="slidenum">
              <a:rPr lang="en-US" altLang="en-US" sz="1400"/>
              <a:pPr/>
              <a:t>16</a:t>
            </a:fld>
            <a:endParaRPr lang="en-US" altLang="en-US" sz="1400"/>
          </a:p>
        </p:txBody>
      </p:sp>
      <p:sp>
        <p:nvSpPr>
          <p:cNvPr id="16388" name="Rectangle 4">
            <a:extLst>
              <a:ext uri="{FF2B5EF4-FFF2-40B4-BE49-F238E27FC236}">
                <a16:creationId xmlns:a16="http://schemas.microsoft.com/office/drawing/2014/main" id="{E9E4940C-B956-42D5-BBC9-3FC9D5826748}"/>
              </a:ext>
            </a:extLst>
          </p:cNvPr>
          <p:cNvSpPr>
            <a:spLocks noGrp="1" noChangeArrowheads="1"/>
          </p:cNvSpPr>
          <p:nvPr>
            <p:ph type="title"/>
          </p:nvPr>
        </p:nvSpPr>
        <p:spPr/>
        <p:txBody>
          <a:bodyPr/>
          <a:lstStyle/>
          <a:p>
            <a:r>
              <a:rPr lang="en-GB" altLang="en-US"/>
              <a:t>Terminology</a:t>
            </a:r>
          </a:p>
        </p:txBody>
      </p:sp>
      <p:sp>
        <p:nvSpPr>
          <p:cNvPr id="16389" name="Text Box 5">
            <a:extLst>
              <a:ext uri="{FF2B5EF4-FFF2-40B4-BE49-F238E27FC236}">
                <a16:creationId xmlns:a16="http://schemas.microsoft.com/office/drawing/2014/main" id="{B49493DD-C481-4A91-947F-D0AC1C11F02B}"/>
              </a:ext>
            </a:extLst>
          </p:cNvPr>
          <p:cNvSpPr txBox="1">
            <a:spLocks noChangeArrowheads="1"/>
          </p:cNvSpPr>
          <p:nvPr/>
        </p:nvSpPr>
        <p:spPr bwMode="auto">
          <a:xfrm>
            <a:off x="1755775" y="1069976"/>
            <a:ext cx="84128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The generic term for a GUI element (button, menu, label, …)</a:t>
            </a:r>
          </a:p>
          <a:p>
            <a:r>
              <a:rPr lang="en-GB" altLang="en-US"/>
              <a:t>is a </a:t>
            </a:r>
            <a:r>
              <a:rPr lang="en-GB" altLang="en-US">
                <a:solidFill>
                  <a:schemeClr val="tx2"/>
                </a:solidFill>
              </a:rPr>
              <a:t>widget</a:t>
            </a:r>
            <a:r>
              <a:rPr lang="en-GB" altLang="en-US"/>
              <a:t>.</a:t>
            </a:r>
          </a:p>
        </p:txBody>
      </p:sp>
    </p:spTree>
    <p:extLst>
      <p:ext uri="{BB962C8B-B14F-4D97-AF65-F5344CB8AC3E}">
        <p14:creationId xmlns:p14="http://schemas.microsoft.com/office/powerpoint/2010/main" val="185677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229474F7-B9D9-48E9-9E1D-F709891991C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17411" name="Slide Number Placeholder 4">
            <a:extLst>
              <a:ext uri="{FF2B5EF4-FFF2-40B4-BE49-F238E27FC236}">
                <a16:creationId xmlns:a16="http://schemas.microsoft.com/office/drawing/2014/main" id="{6D1DF919-29B8-41AD-840F-1F20272B6F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BC189996-ADAF-4C1E-BD72-B2A8D0DA44A0}" type="slidenum">
              <a:rPr lang="en-US" altLang="en-US" sz="1400"/>
              <a:pPr/>
              <a:t>17</a:t>
            </a:fld>
            <a:endParaRPr lang="en-US" altLang="en-US" sz="1400"/>
          </a:p>
        </p:txBody>
      </p:sp>
      <p:sp>
        <p:nvSpPr>
          <p:cNvPr id="17412" name="Rectangle 4">
            <a:extLst>
              <a:ext uri="{FF2B5EF4-FFF2-40B4-BE49-F238E27FC236}">
                <a16:creationId xmlns:a16="http://schemas.microsoft.com/office/drawing/2014/main" id="{9E5436F0-0E0E-417F-A85F-69D39CE1E5FC}"/>
              </a:ext>
            </a:extLst>
          </p:cNvPr>
          <p:cNvSpPr>
            <a:spLocks noGrp="1" noChangeArrowheads="1"/>
          </p:cNvSpPr>
          <p:nvPr>
            <p:ph type="title"/>
          </p:nvPr>
        </p:nvSpPr>
        <p:spPr/>
        <p:txBody>
          <a:bodyPr/>
          <a:lstStyle/>
          <a:p>
            <a:r>
              <a:rPr lang="en-GB" altLang="en-US"/>
              <a:t>Changing the layout</a:t>
            </a:r>
          </a:p>
        </p:txBody>
      </p:sp>
      <p:sp>
        <p:nvSpPr>
          <p:cNvPr id="17413" name="Text Box 5">
            <a:extLst>
              <a:ext uri="{FF2B5EF4-FFF2-40B4-BE49-F238E27FC236}">
                <a16:creationId xmlns:a16="http://schemas.microsoft.com/office/drawing/2014/main" id="{CB3859F3-B98C-42F9-AA17-F557606C0BFA}"/>
              </a:ext>
            </a:extLst>
          </p:cNvPr>
          <p:cNvSpPr txBox="1">
            <a:spLocks noChangeArrowheads="1"/>
          </p:cNvSpPr>
          <p:nvPr/>
        </p:nvSpPr>
        <p:spPr bwMode="auto">
          <a:xfrm>
            <a:off x="1682751" y="820739"/>
            <a:ext cx="89427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We can use optional arguments with the </a:t>
            </a:r>
            <a:r>
              <a:rPr lang="en-GB" altLang="en-US" b="1">
                <a:solidFill>
                  <a:srgbClr val="FF0000"/>
                </a:solidFill>
                <a:latin typeface="Courier New" panose="02070309020205020404" pitchFamily="49" charset="0"/>
              </a:rPr>
              <a:t>grid</a:t>
            </a:r>
            <a:r>
              <a:rPr lang="en-GB" altLang="en-US"/>
              <a:t> method to control</a:t>
            </a:r>
          </a:p>
          <a:p>
            <a:r>
              <a:rPr lang="en-GB" altLang="en-US"/>
              <a:t>how widgets are placed.</a:t>
            </a:r>
          </a:p>
        </p:txBody>
      </p:sp>
      <p:sp>
        <p:nvSpPr>
          <p:cNvPr id="17414" name="Text Box 6">
            <a:extLst>
              <a:ext uri="{FF2B5EF4-FFF2-40B4-BE49-F238E27FC236}">
                <a16:creationId xmlns:a16="http://schemas.microsoft.com/office/drawing/2014/main" id="{FFDA6607-5FC9-4A8C-8885-BE3490B7AB12}"/>
              </a:ext>
            </a:extLst>
          </p:cNvPr>
          <p:cNvSpPr txBox="1">
            <a:spLocks noChangeArrowheads="1"/>
          </p:cNvSpPr>
          <p:nvPr/>
        </p:nvSpPr>
        <p:spPr bwMode="auto">
          <a:xfrm>
            <a:off x="1682750" y="1714501"/>
            <a:ext cx="892175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b="1">
                <a:latin typeface="Courier New" panose="02070309020205020404" pitchFamily="49" charset="0"/>
              </a:rPr>
              <a:t>import Tkinter</a:t>
            </a:r>
          </a:p>
          <a:p>
            <a:endParaRPr lang="en-GB" altLang="en-US" sz="1800" b="1">
              <a:latin typeface="Courier New" panose="02070309020205020404" pitchFamily="49" charset="0"/>
            </a:endParaRPr>
          </a:p>
          <a:p>
            <a:r>
              <a:rPr lang="en-GB" altLang="en-US" sz="1800" b="1">
                <a:latin typeface="Courier New" panose="02070309020205020404" pitchFamily="49" charset="0"/>
              </a:rPr>
              <a:t>def display():</a:t>
            </a:r>
          </a:p>
          <a:p>
            <a:r>
              <a:rPr lang="en-GB" altLang="en-US" sz="1800" b="1">
                <a:latin typeface="Courier New" panose="02070309020205020404" pitchFamily="49" charset="0"/>
              </a:rPr>
              <a:t>    messageLabel.configure(text="Hello World!")</a:t>
            </a:r>
          </a:p>
          <a:p>
            <a:endParaRPr lang="en-GB" altLang="en-US" sz="1800" b="1">
              <a:latin typeface="Courier New" panose="02070309020205020404" pitchFamily="49" charset="0"/>
            </a:endParaRPr>
          </a:p>
          <a:p>
            <a:r>
              <a:rPr lang="en-GB" altLang="en-US" sz="1800" b="1">
                <a:latin typeface="Courier New" panose="02070309020205020404" pitchFamily="49" charset="0"/>
              </a:rPr>
              <a:t>top = Tkinter.Tk()</a:t>
            </a:r>
          </a:p>
          <a:p>
            <a:endParaRPr lang="en-GB" altLang="en-US" sz="1800" b="1">
              <a:latin typeface="Courier New" panose="02070309020205020404" pitchFamily="49" charset="0"/>
            </a:endParaRPr>
          </a:p>
          <a:p>
            <a:r>
              <a:rPr lang="en-GB" altLang="en-US" sz="1800" b="1">
                <a:latin typeface="Courier New" panose="02070309020205020404" pitchFamily="49" charset="0"/>
              </a:rPr>
              <a:t>messageLabel = Tkinter.Label(top,text="",</a:t>
            </a:r>
            <a:r>
              <a:rPr lang="en-GB" altLang="en-US" sz="1800" b="1">
                <a:solidFill>
                  <a:srgbClr val="FF0000"/>
                </a:solidFill>
                <a:latin typeface="Courier New" panose="02070309020205020404" pitchFamily="49" charset="0"/>
              </a:rPr>
              <a:t>width=12</a:t>
            </a:r>
            <a:r>
              <a:rPr lang="en-GB" altLang="en-US" sz="1800" b="1">
                <a:latin typeface="Courier New" panose="02070309020205020404" pitchFamily="49" charset="0"/>
              </a:rPr>
              <a:t>)</a:t>
            </a:r>
          </a:p>
          <a:p>
            <a:r>
              <a:rPr lang="en-GB" altLang="en-US" sz="1800" b="1">
                <a:latin typeface="Courier New" panose="02070309020205020404" pitchFamily="49" charset="0"/>
              </a:rPr>
              <a:t>messageLabel.grid(</a:t>
            </a:r>
            <a:r>
              <a:rPr lang="en-GB" altLang="en-US" sz="1800" b="1">
                <a:solidFill>
                  <a:srgbClr val="FF0000"/>
                </a:solidFill>
                <a:latin typeface="Courier New" panose="02070309020205020404" pitchFamily="49" charset="0"/>
              </a:rPr>
              <a:t>row=0,column=0</a:t>
            </a:r>
            <a:r>
              <a:rPr lang="en-GB" altLang="en-US" sz="1800" b="1">
                <a:latin typeface="Courier New" panose="02070309020205020404" pitchFamily="49" charset="0"/>
              </a:rPr>
              <a:t>)</a:t>
            </a:r>
          </a:p>
          <a:p>
            <a:endParaRPr lang="en-GB" altLang="en-US" sz="1800" b="1">
              <a:latin typeface="Courier New" panose="02070309020205020404" pitchFamily="49" charset="0"/>
            </a:endParaRPr>
          </a:p>
          <a:p>
            <a:r>
              <a:rPr lang="en-GB" altLang="en-US" sz="1800" b="1">
                <a:latin typeface="Courier New" panose="02070309020205020404" pitchFamily="49" charset="0"/>
              </a:rPr>
              <a:t>showButton = Tkinter.Button(top,text="Show",command=display)</a:t>
            </a:r>
          </a:p>
          <a:p>
            <a:r>
              <a:rPr lang="en-GB" altLang="en-US" sz="1800" b="1">
                <a:latin typeface="Courier New" panose="02070309020205020404" pitchFamily="49" charset="0"/>
              </a:rPr>
              <a:t>showButton.grid(</a:t>
            </a:r>
            <a:r>
              <a:rPr lang="en-GB" altLang="en-US" sz="1800" b="1">
                <a:solidFill>
                  <a:srgbClr val="FF0000"/>
                </a:solidFill>
                <a:latin typeface="Courier New" panose="02070309020205020404" pitchFamily="49" charset="0"/>
              </a:rPr>
              <a:t>row=0,column=1</a:t>
            </a:r>
            <a:r>
              <a:rPr lang="en-GB" altLang="en-US" sz="1800" b="1">
                <a:latin typeface="Courier New" panose="02070309020205020404" pitchFamily="49" charset="0"/>
              </a:rPr>
              <a:t>)</a:t>
            </a:r>
          </a:p>
          <a:p>
            <a:endParaRPr lang="en-GB" altLang="en-US" sz="1800" b="1">
              <a:latin typeface="Courier New" panose="02070309020205020404" pitchFamily="49" charset="0"/>
            </a:endParaRPr>
          </a:p>
          <a:p>
            <a:r>
              <a:rPr lang="en-GB" altLang="en-US" sz="1800" b="1">
                <a:latin typeface="Courier New" panose="02070309020205020404" pitchFamily="49" charset="0"/>
              </a:rPr>
              <a:t>quitButton = Tkinter.Button(top,text="Quit",command=top.destroy)</a:t>
            </a:r>
          </a:p>
          <a:p>
            <a:r>
              <a:rPr lang="en-GB" altLang="en-US" sz="1800" b="1">
                <a:latin typeface="Courier New" panose="02070309020205020404" pitchFamily="49" charset="0"/>
              </a:rPr>
              <a:t>quitButton.grid(</a:t>
            </a:r>
            <a:r>
              <a:rPr lang="en-GB" altLang="en-US" sz="1800" b="1">
                <a:solidFill>
                  <a:srgbClr val="FF0000"/>
                </a:solidFill>
                <a:latin typeface="Courier New" panose="02070309020205020404" pitchFamily="49" charset="0"/>
              </a:rPr>
              <a:t>row=0,column=2</a:t>
            </a:r>
            <a:r>
              <a:rPr lang="en-GB" altLang="en-US" sz="1800" b="1">
                <a:latin typeface="Courier New" panose="02070309020205020404" pitchFamily="49" charset="0"/>
              </a:rPr>
              <a:t>)</a:t>
            </a:r>
          </a:p>
          <a:p>
            <a:endParaRPr lang="en-GB" altLang="en-US" sz="1800" b="1">
              <a:latin typeface="Courier New" panose="02070309020205020404" pitchFamily="49" charset="0"/>
            </a:endParaRPr>
          </a:p>
          <a:p>
            <a:r>
              <a:rPr lang="en-GB" altLang="en-US" sz="1800" b="1">
                <a:latin typeface="Courier New" panose="02070309020205020404" pitchFamily="49" charset="0"/>
              </a:rPr>
              <a:t>Tkinter.mainloop()</a:t>
            </a:r>
          </a:p>
        </p:txBody>
      </p:sp>
      <p:sp>
        <p:nvSpPr>
          <p:cNvPr id="17415" name="Text Box 7">
            <a:extLst>
              <a:ext uri="{FF2B5EF4-FFF2-40B4-BE49-F238E27FC236}">
                <a16:creationId xmlns:a16="http://schemas.microsoft.com/office/drawing/2014/main" id="{163E264E-C627-4838-87AA-B961E3DEFA07}"/>
              </a:ext>
            </a:extLst>
          </p:cNvPr>
          <p:cNvSpPr txBox="1">
            <a:spLocks noChangeArrowheads="1"/>
          </p:cNvSpPr>
          <p:nvPr/>
        </p:nvSpPr>
        <p:spPr bwMode="auto">
          <a:xfrm>
            <a:off x="7659688" y="1717676"/>
            <a:ext cx="15176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example4</a:t>
            </a:r>
          </a:p>
        </p:txBody>
      </p:sp>
    </p:spTree>
    <p:extLst>
      <p:ext uri="{BB962C8B-B14F-4D97-AF65-F5344CB8AC3E}">
        <p14:creationId xmlns:p14="http://schemas.microsoft.com/office/powerpoint/2010/main" val="1856566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564CABA9-B689-4F60-B45B-A8D66725C3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18435" name="Slide Number Placeholder 4">
            <a:extLst>
              <a:ext uri="{FF2B5EF4-FFF2-40B4-BE49-F238E27FC236}">
                <a16:creationId xmlns:a16="http://schemas.microsoft.com/office/drawing/2014/main" id="{AD00629B-9299-40A1-AB54-144D100946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3FDC73AA-F496-4292-97AB-9E04C55EA7F5}" type="slidenum">
              <a:rPr lang="en-US" altLang="en-US" sz="1400"/>
              <a:pPr/>
              <a:t>18</a:t>
            </a:fld>
            <a:endParaRPr lang="en-US" altLang="en-US" sz="1400"/>
          </a:p>
        </p:txBody>
      </p:sp>
      <p:sp>
        <p:nvSpPr>
          <p:cNvPr id="18436" name="Rectangle 4">
            <a:extLst>
              <a:ext uri="{FF2B5EF4-FFF2-40B4-BE49-F238E27FC236}">
                <a16:creationId xmlns:a16="http://schemas.microsoft.com/office/drawing/2014/main" id="{A79EB92D-03BF-4D76-AF7F-D69704644B0E}"/>
              </a:ext>
            </a:extLst>
          </p:cNvPr>
          <p:cNvSpPr>
            <a:spLocks noGrp="1" noChangeArrowheads="1"/>
          </p:cNvSpPr>
          <p:nvPr>
            <p:ph type="title"/>
          </p:nvPr>
        </p:nvSpPr>
        <p:spPr/>
        <p:txBody>
          <a:bodyPr/>
          <a:lstStyle/>
          <a:p>
            <a:r>
              <a:rPr lang="en-GB" altLang="en-US"/>
              <a:t>Getting input from the user</a:t>
            </a:r>
          </a:p>
        </p:txBody>
      </p:sp>
      <p:sp>
        <p:nvSpPr>
          <p:cNvPr id="18437" name="Text Box 5">
            <a:extLst>
              <a:ext uri="{FF2B5EF4-FFF2-40B4-BE49-F238E27FC236}">
                <a16:creationId xmlns:a16="http://schemas.microsoft.com/office/drawing/2014/main" id="{A0DBDC08-271E-4D0F-AE6B-EEBF857A28A2}"/>
              </a:ext>
            </a:extLst>
          </p:cNvPr>
          <p:cNvSpPr txBox="1">
            <a:spLocks noChangeArrowheads="1"/>
          </p:cNvSpPr>
          <p:nvPr/>
        </p:nvSpPr>
        <p:spPr bwMode="auto">
          <a:xfrm>
            <a:off x="1755775" y="911226"/>
            <a:ext cx="800735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600" b="1">
                <a:latin typeface="Courier New" panose="02070309020205020404" pitchFamily="49" charset="0"/>
              </a:rPr>
              <a:t>import Tkinter</a:t>
            </a:r>
          </a:p>
          <a:p>
            <a:endParaRPr lang="en-GB" altLang="en-US" sz="1600" b="1">
              <a:latin typeface="Courier New" panose="02070309020205020404" pitchFamily="49" charset="0"/>
            </a:endParaRPr>
          </a:p>
          <a:p>
            <a:r>
              <a:rPr lang="en-GB" altLang="en-US" sz="1600" b="1">
                <a:latin typeface="Courier New" panose="02070309020205020404" pitchFamily="49" charset="0"/>
              </a:rPr>
              <a:t>def display():</a:t>
            </a:r>
          </a:p>
          <a:p>
            <a:r>
              <a:rPr lang="en-GB" altLang="en-US" sz="1600" b="1">
                <a:latin typeface="Courier New" panose="02070309020205020404" pitchFamily="49" charset="0"/>
              </a:rPr>
              <a:t>    </a:t>
            </a:r>
            <a:r>
              <a:rPr lang="en-GB" altLang="en-US" sz="1600" b="1">
                <a:solidFill>
                  <a:srgbClr val="FF0000"/>
                </a:solidFill>
                <a:latin typeface="Courier New" panose="02070309020205020404" pitchFamily="49" charset="0"/>
              </a:rPr>
              <a:t>name = textVar.get()</a:t>
            </a:r>
          </a:p>
          <a:p>
            <a:r>
              <a:rPr lang="en-GB" altLang="en-US" sz="1600" b="1">
                <a:latin typeface="Courier New" panose="02070309020205020404" pitchFamily="49" charset="0"/>
              </a:rPr>
              <a:t>    messageLabel.configure(text=</a:t>
            </a:r>
            <a:r>
              <a:rPr lang="en-GB" altLang="en-US" sz="1600" b="1">
                <a:solidFill>
                  <a:srgbClr val="FF0000"/>
                </a:solidFill>
                <a:latin typeface="Courier New" panose="02070309020205020404" pitchFamily="49" charset="0"/>
              </a:rPr>
              <a:t>"Hello "+name</a:t>
            </a:r>
            <a:r>
              <a:rPr lang="en-GB" altLang="en-US" sz="1600" b="1">
                <a:latin typeface="Courier New" panose="02070309020205020404" pitchFamily="49" charset="0"/>
              </a:rPr>
              <a:t>)</a:t>
            </a:r>
          </a:p>
          <a:p>
            <a:endParaRPr lang="en-GB" altLang="en-US" sz="1600" b="1">
              <a:latin typeface="Courier New" panose="02070309020205020404" pitchFamily="49" charset="0"/>
            </a:endParaRPr>
          </a:p>
          <a:p>
            <a:r>
              <a:rPr lang="en-GB" altLang="en-US" sz="1600" b="1">
                <a:latin typeface="Courier New" panose="02070309020205020404" pitchFamily="49" charset="0"/>
              </a:rPr>
              <a:t>top = Tkinter.Tk()</a:t>
            </a:r>
          </a:p>
          <a:p>
            <a:endParaRPr lang="en-GB" altLang="en-US" sz="1600" b="1">
              <a:latin typeface="Courier New" panose="02070309020205020404" pitchFamily="49" charset="0"/>
            </a:endParaRPr>
          </a:p>
          <a:p>
            <a:r>
              <a:rPr lang="en-GB" altLang="en-US" sz="1600" b="1">
                <a:solidFill>
                  <a:srgbClr val="FF0000"/>
                </a:solidFill>
                <a:latin typeface="Courier New" panose="02070309020205020404" pitchFamily="49" charset="0"/>
              </a:rPr>
              <a:t>textVar = Tkinter.StringVar("")</a:t>
            </a:r>
          </a:p>
          <a:p>
            <a:r>
              <a:rPr lang="en-GB" altLang="en-US" sz="1600" b="1">
                <a:solidFill>
                  <a:srgbClr val="FF0000"/>
                </a:solidFill>
                <a:latin typeface="Courier New" panose="02070309020205020404" pitchFamily="49" charset="0"/>
              </a:rPr>
              <a:t>textEntry = Tkinter.Entry(top,textvariable=textVar,width=12)</a:t>
            </a:r>
          </a:p>
          <a:p>
            <a:r>
              <a:rPr lang="en-GB" altLang="en-US" sz="1600" b="1">
                <a:solidFill>
                  <a:srgbClr val="FF0000"/>
                </a:solidFill>
                <a:latin typeface="Courier New" panose="02070309020205020404" pitchFamily="49" charset="0"/>
              </a:rPr>
              <a:t>textEntry.grid(row=0,column=0)</a:t>
            </a:r>
          </a:p>
          <a:p>
            <a:endParaRPr lang="en-GB" altLang="en-US" sz="1600" b="1">
              <a:latin typeface="Courier New" panose="02070309020205020404" pitchFamily="49" charset="0"/>
            </a:endParaRPr>
          </a:p>
          <a:p>
            <a:r>
              <a:rPr lang="en-GB" altLang="en-US" sz="1600" b="1">
                <a:latin typeface="Courier New" panose="02070309020205020404" pitchFamily="49" charset="0"/>
              </a:rPr>
              <a:t>messageLabel = Tkinter.Label(top,text="",width=12)</a:t>
            </a:r>
          </a:p>
          <a:p>
            <a:r>
              <a:rPr lang="en-GB" altLang="en-US" sz="1600" b="1">
                <a:latin typeface="Courier New" panose="02070309020205020404" pitchFamily="49" charset="0"/>
              </a:rPr>
              <a:t>messageLabel.grid(row=</a:t>
            </a:r>
            <a:r>
              <a:rPr lang="en-GB" altLang="en-US" sz="1600" b="1">
                <a:solidFill>
                  <a:srgbClr val="FF0000"/>
                </a:solidFill>
                <a:latin typeface="Courier New" panose="02070309020205020404" pitchFamily="49" charset="0"/>
              </a:rPr>
              <a:t>1</a:t>
            </a:r>
            <a:r>
              <a:rPr lang="en-GB" altLang="en-US" sz="1600" b="1">
                <a:latin typeface="Courier New" panose="02070309020205020404" pitchFamily="49" charset="0"/>
              </a:rPr>
              <a:t>,column=0)</a:t>
            </a:r>
          </a:p>
          <a:p>
            <a:endParaRPr lang="en-GB" altLang="en-US" sz="1600" b="1">
              <a:latin typeface="Courier New" panose="02070309020205020404" pitchFamily="49" charset="0"/>
            </a:endParaRPr>
          </a:p>
          <a:p>
            <a:r>
              <a:rPr lang="en-GB" altLang="en-US" sz="1600" b="1">
                <a:latin typeface="Courier New" panose="02070309020205020404" pitchFamily="49" charset="0"/>
              </a:rPr>
              <a:t>showButton = Tkinter.Button(top,text="Show",command=display)</a:t>
            </a:r>
          </a:p>
          <a:p>
            <a:r>
              <a:rPr lang="en-GB" altLang="en-US" sz="1600" b="1">
                <a:latin typeface="Courier New" panose="02070309020205020404" pitchFamily="49" charset="0"/>
              </a:rPr>
              <a:t>showButton.grid(row=</a:t>
            </a:r>
            <a:r>
              <a:rPr lang="en-GB" altLang="en-US" sz="1600" b="1">
                <a:solidFill>
                  <a:srgbClr val="FF0000"/>
                </a:solidFill>
                <a:latin typeface="Courier New" panose="02070309020205020404" pitchFamily="49" charset="0"/>
              </a:rPr>
              <a:t>1</a:t>
            </a:r>
            <a:r>
              <a:rPr lang="en-GB" altLang="en-US" sz="1600" b="1">
                <a:latin typeface="Courier New" panose="02070309020205020404" pitchFamily="49" charset="0"/>
              </a:rPr>
              <a:t>,column=1)</a:t>
            </a:r>
          </a:p>
          <a:p>
            <a:endParaRPr lang="en-GB" altLang="en-US" sz="1600" b="1">
              <a:latin typeface="Courier New" panose="02070309020205020404" pitchFamily="49" charset="0"/>
            </a:endParaRPr>
          </a:p>
          <a:p>
            <a:r>
              <a:rPr lang="en-GB" altLang="en-US" sz="1600" b="1">
                <a:latin typeface="Courier New" panose="02070309020205020404" pitchFamily="49" charset="0"/>
              </a:rPr>
              <a:t>quitButton = Tkinter.Button(top,text="Quit",command=top.destroy)</a:t>
            </a:r>
          </a:p>
          <a:p>
            <a:r>
              <a:rPr lang="en-GB" altLang="en-US" sz="1600" b="1">
                <a:latin typeface="Courier New" panose="02070309020205020404" pitchFamily="49" charset="0"/>
              </a:rPr>
              <a:t>quitButton.grid(row=</a:t>
            </a:r>
            <a:r>
              <a:rPr lang="en-GB" altLang="en-US" sz="1600" b="1">
                <a:solidFill>
                  <a:srgbClr val="FF0000"/>
                </a:solidFill>
                <a:latin typeface="Courier New" panose="02070309020205020404" pitchFamily="49" charset="0"/>
              </a:rPr>
              <a:t>1</a:t>
            </a:r>
            <a:r>
              <a:rPr lang="en-GB" altLang="en-US" sz="1600" b="1">
                <a:latin typeface="Courier New" panose="02070309020205020404" pitchFamily="49" charset="0"/>
              </a:rPr>
              <a:t>,column=2)</a:t>
            </a:r>
          </a:p>
          <a:p>
            <a:endParaRPr lang="en-GB" altLang="en-US" sz="1600" b="1">
              <a:latin typeface="Courier New" panose="02070309020205020404" pitchFamily="49" charset="0"/>
            </a:endParaRPr>
          </a:p>
          <a:p>
            <a:r>
              <a:rPr lang="en-GB" altLang="en-US" sz="1600" b="1">
                <a:latin typeface="Courier New" panose="02070309020205020404" pitchFamily="49" charset="0"/>
              </a:rPr>
              <a:t>Tkinter.mainloop()</a:t>
            </a:r>
          </a:p>
        </p:txBody>
      </p:sp>
      <p:sp>
        <p:nvSpPr>
          <p:cNvPr id="18438" name="Text Box 6">
            <a:extLst>
              <a:ext uri="{FF2B5EF4-FFF2-40B4-BE49-F238E27FC236}">
                <a16:creationId xmlns:a16="http://schemas.microsoft.com/office/drawing/2014/main" id="{2FB2900D-EE9B-455F-898C-D7B56212DADF}"/>
              </a:ext>
            </a:extLst>
          </p:cNvPr>
          <p:cNvSpPr txBox="1">
            <a:spLocks noChangeArrowheads="1"/>
          </p:cNvSpPr>
          <p:nvPr/>
        </p:nvSpPr>
        <p:spPr bwMode="auto">
          <a:xfrm>
            <a:off x="8899525" y="836614"/>
            <a:ext cx="15176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example5</a:t>
            </a:r>
          </a:p>
        </p:txBody>
      </p:sp>
    </p:spTree>
    <p:extLst>
      <p:ext uri="{BB962C8B-B14F-4D97-AF65-F5344CB8AC3E}">
        <p14:creationId xmlns:p14="http://schemas.microsoft.com/office/powerpoint/2010/main" val="427153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93875D0B-07DF-4622-8DC6-28CD438EA9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19459" name="Slide Number Placeholder 4">
            <a:extLst>
              <a:ext uri="{FF2B5EF4-FFF2-40B4-BE49-F238E27FC236}">
                <a16:creationId xmlns:a16="http://schemas.microsoft.com/office/drawing/2014/main" id="{00E14E43-46DB-4958-9E6A-879E56654E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D6B5AB61-31C6-4766-AC95-355D26897AC4}" type="slidenum">
              <a:rPr lang="en-US" altLang="en-US" sz="1400"/>
              <a:pPr/>
              <a:t>19</a:t>
            </a:fld>
            <a:endParaRPr lang="en-US" altLang="en-US" sz="1400"/>
          </a:p>
        </p:txBody>
      </p:sp>
      <p:sp>
        <p:nvSpPr>
          <p:cNvPr id="19460" name="Rectangle 4">
            <a:extLst>
              <a:ext uri="{FF2B5EF4-FFF2-40B4-BE49-F238E27FC236}">
                <a16:creationId xmlns:a16="http://schemas.microsoft.com/office/drawing/2014/main" id="{16FCB523-062D-4CE1-94AB-2B8C0B0316F3}"/>
              </a:ext>
            </a:extLst>
          </p:cNvPr>
          <p:cNvSpPr>
            <a:spLocks noGrp="1" noChangeArrowheads="1"/>
          </p:cNvSpPr>
          <p:nvPr>
            <p:ph type="title"/>
          </p:nvPr>
        </p:nvSpPr>
        <p:spPr/>
        <p:txBody>
          <a:bodyPr/>
          <a:lstStyle/>
          <a:p>
            <a:r>
              <a:rPr lang="en-GB" altLang="en-US"/>
              <a:t>Important idea</a:t>
            </a:r>
          </a:p>
        </p:txBody>
      </p:sp>
      <p:sp>
        <p:nvSpPr>
          <p:cNvPr id="19461" name="Text Box 5">
            <a:extLst>
              <a:ext uri="{FF2B5EF4-FFF2-40B4-BE49-F238E27FC236}">
                <a16:creationId xmlns:a16="http://schemas.microsoft.com/office/drawing/2014/main" id="{6086835D-3E8B-4BE8-A272-522A3BD47B47}"/>
              </a:ext>
            </a:extLst>
          </p:cNvPr>
          <p:cNvSpPr txBox="1">
            <a:spLocks noChangeArrowheads="1"/>
          </p:cNvSpPr>
          <p:nvPr/>
        </p:nvSpPr>
        <p:spPr bwMode="auto">
          <a:xfrm>
            <a:off x="1703389" y="1090614"/>
            <a:ext cx="8650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The </a:t>
            </a:r>
            <a:r>
              <a:rPr lang="en-GB" altLang="en-US" b="1">
                <a:solidFill>
                  <a:srgbClr val="FF0000"/>
                </a:solidFill>
                <a:latin typeface="Courier New" panose="02070309020205020404" pitchFamily="49" charset="0"/>
              </a:rPr>
              <a:t>Entry</a:t>
            </a:r>
            <a:r>
              <a:rPr lang="en-GB" altLang="en-US"/>
              <a:t> widget allows the user to enter text, but it does not</a:t>
            </a:r>
          </a:p>
          <a:p>
            <a:r>
              <a:rPr lang="en-GB" altLang="en-US"/>
              <a:t>have storage for the text built in.</a:t>
            </a:r>
          </a:p>
        </p:txBody>
      </p:sp>
      <p:sp>
        <p:nvSpPr>
          <p:cNvPr id="19462" name="Text Box 6">
            <a:extLst>
              <a:ext uri="{FF2B5EF4-FFF2-40B4-BE49-F238E27FC236}">
                <a16:creationId xmlns:a16="http://schemas.microsoft.com/office/drawing/2014/main" id="{EBD38125-4F6F-4595-9109-57CBE5C5A175}"/>
              </a:ext>
            </a:extLst>
          </p:cNvPr>
          <p:cNvSpPr txBox="1">
            <a:spLocks noChangeArrowheads="1"/>
          </p:cNvSpPr>
          <p:nvPr/>
        </p:nvSpPr>
        <p:spPr bwMode="auto">
          <a:xfrm>
            <a:off x="1682750" y="2243139"/>
            <a:ext cx="85483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We have to create a </a:t>
            </a:r>
            <a:r>
              <a:rPr lang="en-GB" altLang="en-US" b="1">
                <a:solidFill>
                  <a:srgbClr val="FF0000"/>
                </a:solidFill>
                <a:latin typeface="Courier New" panose="02070309020205020404" pitchFamily="49" charset="0"/>
              </a:rPr>
              <a:t>Tkinter.StringVar</a:t>
            </a:r>
            <a:r>
              <a:rPr lang="en-GB" altLang="en-US"/>
              <a:t> object and give it</a:t>
            </a:r>
          </a:p>
          <a:p>
            <a:r>
              <a:rPr lang="en-GB" altLang="en-US"/>
              <a:t>to the </a:t>
            </a:r>
            <a:r>
              <a:rPr lang="en-GB" altLang="en-US" b="1">
                <a:solidFill>
                  <a:srgbClr val="FF0000"/>
                </a:solidFill>
                <a:latin typeface="Courier New" panose="02070309020205020404" pitchFamily="49" charset="0"/>
              </a:rPr>
              <a:t>Entry</a:t>
            </a:r>
            <a:r>
              <a:rPr lang="en-GB" altLang="en-US"/>
              <a:t> object.</a:t>
            </a:r>
          </a:p>
        </p:txBody>
      </p:sp>
      <p:sp>
        <p:nvSpPr>
          <p:cNvPr id="19463" name="Text Box 7">
            <a:extLst>
              <a:ext uri="{FF2B5EF4-FFF2-40B4-BE49-F238E27FC236}">
                <a16:creationId xmlns:a16="http://schemas.microsoft.com/office/drawing/2014/main" id="{5E0608E4-A477-4C05-B58D-69F13F20B84E}"/>
              </a:ext>
            </a:extLst>
          </p:cNvPr>
          <p:cNvSpPr txBox="1">
            <a:spLocks noChangeArrowheads="1"/>
          </p:cNvSpPr>
          <p:nvPr/>
        </p:nvSpPr>
        <p:spPr bwMode="auto">
          <a:xfrm>
            <a:off x="1682751" y="3467101"/>
            <a:ext cx="8617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We can then use the </a:t>
            </a:r>
            <a:r>
              <a:rPr lang="en-GB" altLang="en-US" b="1">
                <a:solidFill>
                  <a:srgbClr val="FF0000"/>
                </a:solidFill>
                <a:latin typeface="Courier New" panose="02070309020205020404" pitchFamily="49" charset="0"/>
              </a:rPr>
              <a:t>get</a:t>
            </a:r>
            <a:r>
              <a:rPr lang="en-GB" altLang="en-US"/>
              <a:t> method of the </a:t>
            </a:r>
            <a:r>
              <a:rPr lang="en-GB" altLang="en-US" b="1">
                <a:solidFill>
                  <a:srgbClr val="FF0000"/>
                </a:solidFill>
                <a:latin typeface="Courier New" panose="02070309020205020404" pitchFamily="49" charset="0"/>
              </a:rPr>
              <a:t>StringVar</a:t>
            </a:r>
            <a:r>
              <a:rPr lang="en-GB" altLang="en-US"/>
              <a:t> to obtain</a:t>
            </a:r>
          </a:p>
          <a:p>
            <a:r>
              <a:rPr lang="en-GB" altLang="en-US"/>
              <a:t>the text.</a:t>
            </a:r>
          </a:p>
        </p:txBody>
      </p:sp>
      <p:sp>
        <p:nvSpPr>
          <p:cNvPr id="19464" name="Text Box 8">
            <a:extLst>
              <a:ext uri="{FF2B5EF4-FFF2-40B4-BE49-F238E27FC236}">
                <a16:creationId xmlns:a16="http://schemas.microsoft.com/office/drawing/2014/main" id="{D45DB7B8-D92D-4433-90E6-5AA07EFACD79}"/>
              </a:ext>
            </a:extLst>
          </p:cNvPr>
          <p:cNvSpPr txBox="1">
            <a:spLocks noChangeArrowheads="1"/>
          </p:cNvSpPr>
          <p:nvPr/>
        </p:nvSpPr>
        <p:spPr bwMode="auto">
          <a:xfrm>
            <a:off x="1682751" y="4598989"/>
            <a:ext cx="82990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This style of programming is also needed with several other</a:t>
            </a:r>
          </a:p>
          <a:p>
            <a:r>
              <a:rPr lang="en-GB" altLang="en-US"/>
              <a:t>Tkinter widgets.</a:t>
            </a:r>
          </a:p>
        </p:txBody>
      </p:sp>
      <p:sp>
        <p:nvSpPr>
          <p:cNvPr id="19465" name="Text Box 9">
            <a:extLst>
              <a:ext uri="{FF2B5EF4-FFF2-40B4-BE49-F238E27FC236}">
                <a16:creationId xmlns:a16="http://schemas.microsoft.com/office/drawing/2014/main" id="{73BB45F4-62F3-4623-8A4E-8483C72F1EA8}"/>
              </a:ext>
            </a:extLst>
          </p:cNvPr>
          <p:cNvSpPr txBox="1">
            <a:spLocks noChangeArrowheads="1"/>
          </p:cNvSpPr>
          <p:nvPr/>
        </p:nvSpPr>
        <p:spPr bwMode="auto">
          <a:xfrm>
            <a:off x="1755776" y="5699126"/>
            <a:ext cx="77835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It must be a </a:t>
            </a:r>
            <a:r>
              <a:rPr lang="en-GB" altLang="en-US" b="1">
                <a:solidFill>
                  <a:srgbClr val="FF0000"/>
                </a:solidFill>
                <a:latin typeface="Courier New" panose="02070309020205020404" pitchFamily="49" charset="0"/>
              </a:rPr>
              <a:t>StringVar</a:t>
            </a:r>
            <a:r>
              <a:rPr lang="en-GB" altLang="en-US"/>
              <a:t>, not an ordinary string variable.</a:t>
            </a:r>
          </a:p>
        </p:txBody>
      </p:sp>
    </p:spTree>
    <p:extLst>
      <p:ext uri="{BB962C8B-B14F-4D97-AF65-F5344CB8AC3E}">
        <p14:creationId xmlns:p14="http://schemas.microsoft.com/office/powerpoint/2010/main" val="353991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471E4738-8BD1-4EFA-AC77-E9B3B4975473}"/>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EF09F5DE-D428-455B-8028-9C1C2DCB21B1}" type="slidenum">
              <a:rPr lang="en-US" altLang="en-US" sz="1000"/>
              <a:pPr/>
              <a:t>2</a:t>
            </a:fld>
            <a:endParaRPr lang="en-US" altLang="en-US" sz="1000"/>
          </a:p>
        </p:txBody>
      </p:sp>
      <p:sp>
        <p:nvSpPr>
          <p:cNvPr id="13315" name="Rectangle 2">
            <a:extLst>
              <a:ext uri="{FF2B5EF4-FFF2-40B4-BE49-F238E27FC236}">
                <a16:creationId xmlns:a16="http://schemas.microsoft.com/office/drawing/2014/main" id="{77BB1E8B-50EB-489E-B0E6-6CB56AE18E39}"/>
              </a:ext>
            </a:extLst>
          </p:cNvPr>
          <p:cNvSpPr>
            <a:spLocks noGrp="1" noChangeArrowheads="1"/>
          </p:cNvSpPr>
          <p:nvPr>
            <p:ph type="title"/>
          </p:nvPr>
        </p:nvSpPr>
        <p:spPr>
          <a:xfrm>
            <a:off x="672559" y="162128"/>
            <a:ext cx="8750300" cy="1143000"/>
          </a:xfrm>
        </p:spPr>
        <p:txBody>
          <a:bodyPr/>
          <a:lstStyle/>
          <a:p>
            <a:pPr marL="627063" indent="-627063"/>
            <a:r>
              <a:rPr lang="en-US" altLang="en-US" sz="3000" dirty="0"/>
              <a:t>Graphical User Interfaces</a:t>
            </a:r>
          </a:p>
        </p:txBody>
      </p:sp>
      <p:sp>
        <p:nvSpPr>
          <p:cNvPr id="6" name="Rectangle 3">
            <a:extLst>
              <a:ext uri="{FF2B5EF4-FFF2-40B4-BE49-F238E27FC236}">
                <a16:creationId xmlns:a16="http://schemas.microsoft.com/office/drawing/2014/main" id="{F175AADB-ABC0-4205-8AC9-90FE63A1BFD1}"/>
              </a:ext>
            </a:extLst>
          </p:cNvPr>
          <p:cNvSpPr txBox="1">
            <a:spLocks noChangeArrowheads="1"/>
          </p:cNvSpPr>
          <p:nvPr/>
        </p:nvSpPr>
        <p:spPr bwMode="auto">
          <a:xfrm>
            <a:off x="672559" y="1305128"/>
            <a:ext cx="6553200" cy="3191108"/>
          </a:xfrm>
          <a:prstGeom prst="rect">
            <a:avLst/>
          </a:prstGeom>
          <a:gradFill flip="none" rotWithShape="1">
            <a:gsLst>
              <a:gs pos="0">
                <a:srgbClr val="EB9F27">
                  <a:tint val="66000"/>
                  <a:satMod val="160000"/>
                </a:srgbClr>
              </a:gs>
              <a:gs pos="50000">
                <a:srgbClr val="EB9F27">
                  <a:tint val="44500"/>
                  <a:satMod val="160000"/>
                </a:srgbClr>
              </a:gs>
              <a:gs pos="100000">
                <a:srgbClr val="EB9F27">
                  <a:tint val="23500"/>
                  <a:satMod val="160000"/>
                </a:srgbClr>
              </a:gs>
            </a:gsLst>
            <a:path path="circle">
              <a:fillToRect l="50000" t="50000" r="50000" b="50000"/>
            </a:path>
            <a:tileRect/>
          </a:gradFill>
          <a:ln w="9525">
            <a:noFill/>
            <a:miter lim="800000"/>
            <a:headEnd/>
            <a:tailEnd/>
          </a:ln>
        </p:spPr>
        <p:txBody>
          <a:bodyPr/>
          <a:lstStyle/>
          <a:p>
            <a:pPr marL="111125" indent="-1588">
              <a:spcBef>
                <a:spcPct val="20000"/>
              </a:spcBef>
              <a:buClr>
                <a:srgbClr val="EB9F27"/>
              </a:buClr>
              <a:defRPr/>
            </a:pPr>
            <a:r>
              <a:rPr lang="en-US" sz="2800" b="1" kern="0" dirty="0">
                <a:latin typeface="Arial Black" pitchFamily="34" charset="0"/>
              </a:rPr>
              <a:t>Concept:</a:t>
            </a:r>
          </a:p>
          <a:p>
            <a:pPr marL="111125" indent="-1588">
              <a:spcBef>
                <a:spcPct val="20000"/>
              </a:spcBef>
              <a:buClr>
                <a:srgbClr val="EB9F27"/>
              </a:buClr>
              <a:defRPr/>
            </a:pPr>
            <a:endParaRPr lang="en-US" sz="1600" kern="0" dirty="0">
              <a:latin typeface="Tekton Pro" pitchFamily="34" charset="0"/>
            </a:endParaRPr>
          </a:p>
          <a:p>
            <a:pPr marL="111125" indent="-1588">
              <a:spcBef>
                <a:spcPct val="20000"/>
              </a:spcBef>
              <a:buClr>
                <a:srgbClr val="EB9F27"/>
              </a:buClr>
              <a:defRPr/>
            </a:pPr>
            <a:r>
              <a:rPr lang="en-US" sz="2800" kern="0" dirty="0">
                <a:latin typeface="Tekton Pro" pitchFamily="34" charset="0"/>
              </a:rPr>
              <a:t>A graphical user interface allows the user to interact with the operating system and other programs using graphical elements such as icons, buttons, and dialog boxes.</a:t>
            </a:r>
          </a:p>
          <a:p>
            <a:pPr marL="342900" indent="-342900">
              <a:spcBef>
                <a:spcPct val="20000"/>
              </a:spcBef>
              <a:buClr>
                <a:srgbClr val="EB9F27"/>
              </a:buClr>
              <a:defRPr/>
            </a:pPr>
            <a:endParaRPr lang="en-US" sz="1000" kern="0" dirty="0"/>
          </a:p>
        </p:txBody>
      </p:sp>
    </p:spTree>
    <p:extLst>
      <p:ext uri="{BB962C8B-B14F-4D97-AF65-F5344CB8AC3E}">
        <p14:creationId xmlns:p14="http://schemas.microsoft.com/office/powerpoint/2010/main" val="244407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55637BEE-1BA4-45BD-A2E5-701321C058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20483" name="Slide Number Placeholder 4">
            <a:extLst>
              <a:ext uri="{FF2B5EF4-FFF2-40B4-BE49-F238E27FC236}">
                <a16:creationId xmlns:a16="http://schemas.microsoft.com/office/drawing/2014/main" id="{F15FEB30-6212-41FD-A6E8-60AB1BE20D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2986E887-3DE3-4727-B407-95870143E19D}" type="slidenum">
              <a:rPr lang="en-US" altLang="en-US" sz="1400"/>
              <a:pPr/>
              <a:t>20</a:t>
            </a:fld>
            <a:endParaRPr lang="en-US" altLang="en-US" sz="1400"/>
          </a:p>
        </p:txBody>
      </p:sp>
      <p:sp>
        <p:nvSpPr>
          <p:cNvPr id="20484" name="Rectangle 4">
            <a:extLst>
              <a:ext uri="{FF2B5EF4-FFF2-40B4-BE49-F238E27FC236}">
                <a16:creationId xmlns:a16="http://schemas.microsoft.com/office/drawing/2014/main" id="{E45D085A-CC50-421A-BFCD-D254D585FD70}"/>
              </a:ext>
            </a:extLst>
          </p:cNvPr>
          <p:cNvSpPr>
            <a:spLocks noGrp="1" noChangeArrowheads="1"/>
          </p:cNvSpPr>
          <p:nvPr>
            <p:ph type="title"/>
          </p:nvPr>
        </p:nvSpPr>
        <p:spPr/>
        <p:txBody>
          <a:bodyPr/>
          <a:lstStyle/>
          <a:p>
            <a:r>
              <a:rPr lang="en-GB" altLang="en-US"/>
              <a:t>Another example: Radiobutton</a:t>
            </a:r>
          </a:p>
        </p:txBody>
      </p:sp>
      <p:sp>
        <p:nvSpPr>
          <p:cNvPr id="20485" name="Text Box 5">
            <a:extLst>
              <a:ext uri="{FF2B5EF4-FFF2-40B4-BE49-F238E27FC236}">
                <a16:creationId xmlns:a16="http://schemas.microsoft.com/office/drawing/2014/main" id="{A7909F63-A527-4925-959C-BC0F39110923}"/>
              </a:ext>
            </a:extLst>
          </p:cNvPr>
          <p:cNvSpPr txBox="1">
            <a:spLocks noChangeArrowheads="1"/>
          </p:cNvSpPr>
          <p:nvPr/>
        </p:nvSpPr>
        <p:spPr bwMode="auto">
          <a:xfrm>
            <a:off x="1738313" y="642939"/>
            <a:ext cx="82677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400" b="1">
                <a:latin typeface="Courier New" panose="02070309020205020404" pitchFamily="49" charset="0"/>
              </a:rPr>
              <a:t>def display():</a:t>
            </a:r>
          </a:p>
          <a:p>
            <a:r>
              <a:rPr lang="en-GB" altLang="en-US" sz="1400" b="1">
                <a:latin typeface="Courier New" panose="02070309020205020404" pitchFamily="49" charset="0"/>
              </a:rPr>
              <a:t>    name = textVar.get()</a:t>
            </a:r>
          </a:p>
          <a:p>
            <a:r>
              <a:rPr lang="en-GB" altLang="en-US" sz="1400" b="1">
                <a:latin typeface="Courier New" panose="02070309020205020404" pitchFamily="49" charset="0"/>
              </a:rPr>
              <a:t>    ch = choice.get()</a:t>
            </a:r>
          </a:p>
          <a:p>
            <a:r>
              <a:rPr lang="en-GB" altLang="en-US" sz="1400" b="1">
                <a:latin typeface="Courier New" panose="02070309020205020404" pitchFamily="49" charset="0"/>
              </a:rPr>
              <a:t>    if ch == 1:</a:t>
            </a:r>
          </a:p>
          <a:p>
            <a:r>
              <a:rPr lang="en-GB" altLang="en-US" sz="1400" b="1">
                <a:latin typeface="Courier New" panose="02070309020205020404" pitchFamily="49" charset="0"/>
              </a:rPr>
              <a:t>        message = "Hello "+name</a:t>
            </a:r>
          </a:p>
          <a:p>
            <a:r>
              <a:rPr lang="en-GB" altLang="en-US" sz="1400" b="1">
                <a:latin typeface="Courier New" panose="02070309020205020404" pitchFamily="49" charset="0"/>
              </a:rPr>
              <a:t>    elif ch == 2:</a:t>
            </a:r>
          </a:p>
          <a:p>
            <a:r>
              <a:rPr lang="en-GB" altLang="en-US" sz="1400" b="1">
                <a:latin typeface="Courier New" panose="02070309020205020404" pitchFamily="49" charset="0"/>
              </a:rPr>
              <a:t>        message = "Goodbye "+name</a:t>
            </a:r>
          </a:p>
          <a:p>
            <a:r>
              <a:rPr lang="en-GB" altLang="en-US" sz="1400" b="1">
                <a:latin typeface="Courier New" panose="02070309020205020404" pitchFamily="49" charset="0"/>
              </a:rPr>
              <a:t>    else:</a:t>
            </a:r>
          </a:p>
          <a:p>
            <a:r>
              <a:rPr lang="en-GB" altLang="en-US" sz="1400" b="1">
                <a:latin typeface="Courier New" panose="02070309020205020404" pitchFamily="49" charset="0"/>
              </a:rPr>
              <a:t>        message = ""</a:t>
            </a:r>
          </a:p>
          <a:p>
            <a:r>
              <a:rPr lang="en-GB" altLang="en-US" sz="1400" b="1">
                <a:latin typeface="Courier New" panose="02070309020205020404" pitchFamily="49" charset="0"/>
              </a:rPr>
              <a:t>    messageLabel.configure(text=message)</a:t>
            </a:r>
          </a:p>
          <a:p>
            <a:endParaRPr lang="en-GB" altLang="en-US" sz="1400" b="1">
              <a:latin typeface="Courier New" panose="02070309020205020404" pitchFamily="49" charset="0"/>
            </a:endParaRPr>
          </a:p>
          <a:p>
            <a:r>
              <a:rPr lang="en-GB" altLang="en-US" sz="1400" b="1">
                <a:latin typeface="Courier New" panose="02070309020205020404" pitchFamily="49" charset="0"/>
              </a:rPr>
              <a:t>top = Tkinter.Tk()</a:t>
            </a:r>
          </a:p>
          <a:p>
            <a:r>
              <a:rPr lang="en-GB" altLang="en-US" sz="1400" b="1">
                <a:latin typeface="Courier New" panose="02070309020205020404" pitchFamily="49" charset="0"/>
              </a:rPr>
              <a:t>textVar = Tkinter.StringVar("")</a:t>
            </a:r>
          </a:p>
          <a:p>
            <a:r>
              <a:rPr lang="en-GB" altLang="en-US" sz="1400" b="1">
                <a:latin typeface="Courier New" panose="02070309020205020404" pitchFamily="49" charset="0"/>
              </a:rPr>
              <a:t>textEntry = Tkinter.Entry(top,textvariable=textVar,width=12)</a:t>
            </a:r>
          </a:p>
          <a:p>
            <a:r>
              <a:rPr lang="en-GB" altLang="en-US" sz="1400" b="1">
                <a:latin typeface="Courier New" panose="02070309020205020404" pitchFamily="49" charset="0"/>
              </a:rPr>
              <a:t>textEntry.grid(row=0,column=0)</a:t>
            </a:r>
          </a:p>
          <a:p>
            <a:r>
              <a:rPr lang="en-GB" altLang="en-US" sz="1400" b="1">
                <a:latin typeface="Courier New" panose="02070309020205020404" pitchFamily="49" charset="0"/>
              </a:rPr>
              <a:t>messageLabel = Tkinter.Label(top,text="",width=12)</a:t>
            </a:r>
          </a:p>
          <a:p>
            <a:r>
              <a:rPr lang="en-GB" altLang="en-US" sz="1400" b="1">
                <a:latin typeface="Courier New" panose="02070309020205020404" pitchFamily="49" charset="0"/>
              </a:rPr>
              <a:t>messageLabel.grid(row=1,column=0)</a:t>
            </a:r>
          </a:p>
          <a:p>
            <a:r>
              <a:rPr lang="en-GB" altLang="en-US" sz="1400" b="1">
                <a:solidFill>
                  <a:srgbClr val="FF0000"/>
                </a:solidFill>
                <a:latin typeface="Courier New" panose="02070309020205020404" pitchFamily="49" charset="0"/>
              </a:rPr>
              <a:t>choice = Tkinter.IntVar(0)</a:t>
            </a:r>
          </a:p>
          <a:p>
            <a:r>
              <a:rPr lang="en-GB" altLang="en-US" sz="1400" b="1">
                <a:solidFill>
                  <a:srgbClr val="FF0000"/>
                </a:solidFill>
                <a:latin typeface="Courier New" panose="02070309020205020404" pitchFamily="49" charset="0"/>
              </a:rPr>
              <a:t>helloButton = Tkinter.Radiobutton(top,text="Hello",</a:t>
            </a:r>
          </a:p>
          <a:p>
            <a:r>
              <a:rPr lang="en-GB" altLang="en-US" sz="1400" b="1">
                <a:solidFill>
                  <a:srgbClr val="FF0000"/>
                </a:solidFill>
                <a:latin typeface="Courier New" panose="02070309020205020404" pitchFamily="49" charset="0"/>
              </a:rPr>
              <a:t>                                  variable=choice,value=1,command=display)</a:t>
            </a:r>
          </a:p>
          <a:p>
            <a:r>
              <a:rPr lang="en-GB" altLang="en-US" sz="1400" b="1">
                <a:solidFill>
                  <a:srgbClr val="FF0000"/>
                </a:solidFill>
                <a:latin typeface="Courier New" panose="02070309020205020404" pitchFamily="49" charset="0"/>
              </a:rPr>
              <a:t>helloButton.grid(row=1,column=1)</a:t>
            </a:r>
          </a:p>
          <a:p>
            <a:r>
              <a:rPr lang="en-GB" altLang="en-US" sz="1400" b="1">
                <a:solidFill>
                  <a:srgbClr val="FF0000"/>
                </a:solidFill>
                <a:latin typeface="Courier New" panose="02070309020205020404" pitchFamily="49" charset="0"/>
              </a:rPr>
              <a:t>goodbyeButton = Tkinter.Radiobutton(top,text="Goodbye",</a:t>
            </a:r>
          </a:p>
          <a:p>
            <a:r>
              <a:rPr lang="en-GB" altLang="en-US" sz="1400" b="1">
                <a:solidFill>
                  <a:srgbClr val="FF0000"/>
                </a:solidFill>
                <a:latin typeface="Courier New" panose="02070309020205020404" pitchFamily="49" charset="0"/>
              </a:rPr>
              <a:t>                                    variable=choice,value=2,command=display)</a:t>
            </a:r>
          </a:p>
          <a:p>
            <a:r>
              <a:rPr lang="en-GB" altLang="en-US" sz="1400" b="1">
                <a:solidFill>
                  <a:srgbClr val="FF0000"/>
                </a:solidFill>
                <a:latin typeface="Courier New" panose="02070309020205020404" pitchFamily="49" charset="0"/>
              </a:rPr>
              <a:t>goodbyeButton.grid(row=1,column=2)</a:t>
            </a:r>
          </a:p>
          <a:p>
            <a:r>
              <a:rPr lang="en-GB" altLang="en-US" sz="1400" b="1">
                <a:latin typeface="Courier New" panose="02070309020205020404" pitchFamily="49" charset="0"/>
              </a:rPr>
              <a:t>quitButton = Tkinter.Button(top,text="Quit",command=top.destroy)</a:t>
            </a:r>
          </a:p>
          <a:p>
            <a:r>
              <a:rPr lang="en-GB" altLang="en-US" sz="1400" b="1">
                <a:latin typeface="Courier New" panose="02070309020205020404" pitchFamily="49" charset="0"/>
              </a:rPr>
              <a:t>quitButton.grid(row=1,column=3)</a:t>
            </a:r>
          </a:p>
          <a:p>
            <a:r>
              <a:rPr lang="en-GB" altLang="en-US" sz="1400" b="1">
                <a:latin typeface="Courier New" panose="02070309020205020404" pitchFamily="49" charset="0"/>
              </a:rPr>
              <a:t>Tkinter.mainloop()</a:t>
            </a:r>
          </a:p>
        </p:txBody>
      </p:sp>
      <p:sp>
        <p:nvSpPr>
          <p:cNvPr id="20486" name="Text Box 6">
            <a:extLst>
              <a:ext uri="{FF2B5EF4-FFF2-40B4-BE49-F238E27FC236}">
                <a16:creationId xmlns:a16="http://schemas.microsoft.com/office/drawing/2014/main" id="{E21DD134-0AD6-41D5-8B33-9847706FE4A5}"/>
              </a:ext>
            </a:extLst>
          </p:cNvPr>
          <p:cNvSpPr txBox="1">
            <a:spLocks noChangeArrowheads="1"/>
          </p:cNvSpPr>
          <p:nvPr/>
        </p:nvSpPr>
        <p:spPr bwMode="auto">
          <a:xfrm>
            <a:off x="8899525" y="836614"/>
            <a:ext cx="15176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example6</a:t>
            </a:r>
          </a:p>
        </p:txBody>
      </p:sp>
    </p:spTree>
    <p:extLst>
      <p:ext uri="{BB962C8B-B14F-4D97-AF65-F5344CB8AC3E}">
        <p14:creationId xmlns:p14="http://schemas.microsoft.com/office/powerpoint/2010/main" val="47429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E22805D1-045C-4E8A-A21D-AE7F829A1A9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21507" name="Slide Number Placeholder 4">
            <a:extLst>
              <a:ext uri="{FF2B5EF4-FFF2-40B4-BE49-F238E27FC236}">
                <a16:creationId xmlns:a16="http://schemas.microsoft.com/office/drawing/2014/main" id="{285C3837-76EA-4EDB-A067-0DC8F16DE7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19F19BD7-AEA8-4A65-AB80-EB5D955B6ED0}" type="slidenum">
              <a:rPr lang="en-US" altLang="en-US" sz="1400"/>
              <a:pPr/>
              <a:t>21</a:t>
            </a:fld>
            <a:endParaRPr lang="en-US" altLang="en-US" sz="1400"/>
          </a:p>
        </p:txBody>
      </p:sp>
      <p:sp>
        <p:nvSpPr>
          <p:cNvPr id="21508" name="Rectangle 2">
            <a:extLst>
              <a:ext uri="{FF2B5EF4-FFF2-40B4-BE49-F238E27FC236}">
                <a16:creationId xmlns:a16="http://schemas.microsoft.com/office/drawing/2014/main" id="{E3F363A5-2529-4C94-81B9-0AEEF4DA4DD0}"/>
              </a:ext>
            </a:extLst>
          </p:cNvPr>
          <p:cNvSpPr>
            <a:spLocks noGrp="1" noChangeArrowheads="1"/>
          </p:cNvSpPr>
          <p:nvPr>
            <p:ph type="title"/>
          </p:nvPr>
        </p:nvSpPr>
        <p:spPr/>
        <p:txBody>
          <a:bodyPr/>
          <a:lstStyle/>
          <a:p>
            <a:r>
              <a:rPr lang="en-GB" altLang="en-US"/>
              <a:t>Another example: Radiobutton</a:t>
            </a:r>
          </a:p>
        </p:txBody>
      </p:sp>
      <p:sp>
        <p:nvSpPr>
          <p:cNvPr id="21509" name="Text Box 3">
            <a:extLst>
              <a:ext uri="{FF2B5EF4-FFF2-40B4-BE49-F238E27FC236}">
                <a16:creationId xmlns:a16="http://schemas.microsoft.com/office/drawing/2014/main" id="{80650DFC-9EFE-486A-A320-BAB43A025211}"/>
              </a:ext>
            </a:extLst>
          </p:cNvPr>
          <p:cNvSpPr txBox="1">
            <a:spLocks noChangeArrowheads="1"/>
          </p:cNvSpPr>
          <p:nvPr/>
        </p:nvSpPr>
        <p:spPr bwMode="auto">
          <a:xfrm>
            <a:off x="1738314" y="714375"/>
            <a:ext cx="8347157"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400" b="1">
                <a:latin typeface="Courier New" panose="02070309020205020404" pitchFamily="49" charset="0"/>
              </a:rPr>
              <a:t>def display():</a:t>
            </a:r>
          </a:p>
          <a:p>
            <a:r>
              <a:rPr lang="en-GB" altLang="en-US" sz="1400" b="1">
                <a:latin typeface="Courier New" panose="02070309020205020404" pitchFamily="49" charset="0"/>
              </a:rPr>
              <a:t>    name = textVar.get()</a:t>
            </a:r>
          </a:p>
          <a:p>
            <a:r>
              <a:rPr lang="en-GB" altLang="en-US" sz="1400" b="1">
                <a:latin typeface="Courier New" panose="02070309020205020404" pitchFamily="49" charset="0"/>
              </a:rPr>
              <a:t>    ch = choice.get()</a:t>
            </a:r>
          </a:p>
          <a:p>
            <a:r>
              <a:rPr lang="en-GB" altLang="en-US" sz="1400" b="1">
                <a:latin typeface="Courier New" panose="02070309020205020404" pitchFamily="49" charset="0"/>
              </a:rPr>
              <a:t>    if ch == 1:</a:t>
            </a:r>
          </a:p>
          <a:p>
            <a:r>
              <a:rPr lang="en-GB" altLang="en-US" sz="1400" b="1">
                <a:latin typeface="Courier New" panose="02070309020205020404" pitchFamily="49" charset="0"/>
              </a:rPr>
              <a:t>        message = "Hello "+name</a:t>
            </a:r>
          </a:p>
          <a:p>
            <a:r>
              <a:rPr lang="en-GB" altLang="en-US" sz="1400" b="1">
                <a:latin typeface="Courier New" panose="02070309020205020404" pitchFamily="49" charset="0"/>
              </a:rPr>
              <a:t>    elif ch == 2:</a:t>
            </a:r>
          </a:p>
          <a:p>
            <a:r>
              <a:rPr lang="en-GB" altLang="en-US" sz="1400" b="1">
                <a:latin typeface="Courier New" panose="02070309020205020404" pitchFamily="49" charset="0"/>
              </a:rPr>
              <a:t>        message = "Goodbye "+name</a:t>
            </a:r>
          </a:p>
          <a:p>
            <a:r>
              <a:rPr lang="en-GB" altLang="en-US" sz="1400" b="1">
                <a:latin typeface="Courier New" panose="02070309020205020404" pitchFamily="49" charset="0"/>
              </a:rPr>
              <a:t>    else:</a:t>
            </a:r>
          </a:p>
          <a:p>
            <a:r>
              <a:rPr lang="en-GB" altLang="en-US" sz="1400" b="1">
                <a:latin typeface="Courier New" panose="02070309020205020404" pitchFamily="49" charset="0"/>
              </a:rPr>
              <a:t>        message = ""</a:t>
            </a:r>
          </a:p>
          <a:p>
            <a:r>
              <a:rPr lang="en-GB" altLang="en-US" sz="1400" b="1">
                <a:latin typeface="Courier New" panose="02070309020205020404" pitchFamily="49" charset="0"/>
              </a:rPr>
              <a:t>    messageLabel.configure(text=message)</a:t>
            </a:r>
          </a:p>
          <a:p>
            <a:endParaRPr lang="en-GB" altLang="en-US" sz="1400" b="1">
              <a:latin typeface="Courier New" panose="02070309020205020404" pitchFamily="49" charset="0"/>
            </a:endParaRPr>
          </a:p>
          <a:p>
            <a:r>
              <a:rPr lang="en-GB" altLang="en-US" sz="1400" b="1">
                <a:latin typeface="Courier New" panose="02070309020205020404" pitchFamily="49" charset="0"/>
              </a:rPr>
              <a:t>top = Tkinter.Tk()</a:t>
            </a:r>
          </a:p>
          <a:p>
            <a:r>
              <a:rPr lang="en-GB" altLang="en-US" sz="1400" b="1">
                <a:latin typeface="Courier New" panose="02070309020205020404" pitchFamily="49" charset="0"/>
              </a:rPr>
              <a:t>textVar = Tkinter.StringVar("")</a:t>
            </a:r>
          </a:p>
          <a:p>
            <a:r>
              <a:rPr lang="en-GB" altLang="en-US" sz="1400" b="1">
                <a:latin typeface="Courier New" panose="02070309020205020404" pitchFamily="49" charset="0"/>
              </a:rPr>
              <a:t>textEntry = Tkinter.Entry(top,textvariable=textVar,width=12)</a:t>
            </a:r>
          </a:p>
          <a:p>
            <a:r>
              <a:rPr lang="en-GB" altLang="en-US" sz="1400" b="1">
                <a:latin typeface="Courier New" panose="02070309020205020404" pitchFamily="49" charset="0"/>
              </a:rPr>
              <a:t>textEntry.grid(row=0,column=0)</a:t>
            </a:r>
          </a:p>
          <a:p>
            <a:r>
              <a:rPr lang="en-GB" altLang="en-US" sz="1400" b="1">
                <a:latin typeface="Courier New" panose="02070309020205020404" pitchFamily="49" charset="0"/>
              </a:rPr>
              <a:t>messageLabel = Tkinter.Label(top,text="",width=12)</a:t>
            </a:r>
          </a:p>
          <a:p>
            <a:r>
              <a:rPr lang="en-GB" altLang="en-US" sz="1400" b="1">
                <a:latin typeface="Courier New" panose="02070309020205020404" pitchFamily="49" charset="0"/>
              </a:rPr>
              <a:t>messageLabel.grid(row=1,column=0)</a:t>
            </a:r>
          </a:p>
          <a:p>
            <a:r>
              <a:rPr lang="en-GB" altLang="en-US" sz="1400" b="1">
                <a:solidFill>
                  <a:srgbClr val="FF0000"/>
                </a:solidFill>
                <a:latin typeface="Courier New" panose="02070309020205020404" pitchFamily="49" charset="0"/>
              </a:rPr>
              <a:t>choice</a:t>
            </a:r>
            <a:r>
              <a:rPr lang="en-GB" altLang="en-US" sz="1400" b="1">
                <a:latin typeface="Courier New" panose="02070309020205020404" pitchFamily="49" charset="0"/>
              </a:rPr>
              <a:t> = Tkinter.IntVar(0)</a:t>
            </a:r>
          </a:p>
          <a:p>
            <a:r>
              <a:rPr lang="en-GB" altLang="en-US" sz="1400" b="1">
                <a:latin typeface="Courier New" panose="02070309020205020404" pitchFamily="49" charset="0"/>
              </a:rPr>
              <a:t>helloButton = Tkinter.Radiobutton(top,text="Hello",</a:t>
            </a:r>
          </a:p>
          <a:p>
            <a:r>
              <a:rPr lang="en-GB" altLang="en-US" sz="1400" b="1">
                <a:latin typeface="Courier New" panose="02070309020205020404" pitchFamily="49" charset="0"/>
              </a:rPr>
              <a:t>                                  </a:t>
            </a:r>
            <a:r>
              <a:rPr lang="en-GB" altLang="en-US" sz="1400" b="1">
                <a:solidFill>
                  <a:srgbClr val="FF0000"/>
                </a:solidFill>
                <a:latin typeface="Courier New" panose="02070309020205020404" pitchFamily="49" charset="0"/>
              </a:rPr>
              <a:t>variable=choice,value=1</a:t>
            </a:r>
            <a:r>
              <a:rPr lang="en-GB" altLang="en-US" sz="1400" b="1">
                <a:latin typeface="Courier New" panose="02070309020205020404" pitchFamily="49" charset="0"/>
              </a:rPr>
              <a:t>,command=display)</a:t>
            </a:r>
          </a:p>
          <a:p>
            <a:r>
              <a:rPr lang="en-GB" altLang="en-US" sz="1400" b="1">
                <a:latin typeface="Courier New" panose="02070309020205020404" pitchFamily="49" charset="0"/>
              </a:rPr>
              <a:t>helloButton.grid(row=1,column=1)</a:t>
            </a:r>
          </a:p>
          <a:p>
            <a:r>
              <a:rPr lang="en-GB" altLang="en-US" sz="1400" b="1">
                <a:latin typeface="Courier New" panose="02070309020205020404" pitchFamily="49" charset="0"/>
              </a:rPr>
              <a:t>goodbyeButton = Tkinter.Radiobutton(top,text="Goodbye",</a:t>
            </a:r>
          </a:p>
          <a:p>
            <a:r>
              <a:rPr lang="en-GB" altLang="en-US" sz="1400" b="1">
                <a:latin typeface="Courier New" panose="02070309020205020404" pitchFamily="49" charset="0"/>
              </a:rPr>
              <a:t>                                    </a:t>
            </a:r>
            <a:r>
              <a:rPr lang="en-GB" altLang="en-US" sz="1400" b="1">
                <a:solidFill>
                  <a:srgbClr val="FF0000"/>
                </a:solidFill>
                <a:latin typeface="Courier New" panose="02070309020205020404" pitchFamily="49" charset="0"/>
              </a:rPr>
              <a:t>variable=choice,value=2</a:t>
            </a:r>
            <a:r>
              <a:rPr lang="en-GB" altLang="en-US" sz="1400" b="1">
                <a:latin typeface="Courier New" panose="02070309020205020404" pitchFamily="49" charset="0"/>
              </a:rPr>
              <a:t>,command=display)</a:t>
            </a:r>
          </a:p>
          <a:p>
            <a:r>
              <a:rPr lang="en-GB" altLang="en-US" sz="1400" b="1">
                <a:latin typeface="Courier New" panose="02070309020205020404" pitchFamily="49" charset="0"/>
              </a:rPr>
              <a:t>goodbyeButton.grid(row=1,column=2)</a:t>
            </a:r>
          </a:p>
          <a:p>
            <a:r>
              <a:rPr lang="en-GB" altLang="en-US" sz="1400" b="1">
                <a:latin typeface="Courier New" panose="02070309020205020404" pitchFamily="49" charset="0"/>
              </a:rPr>
              <a:t>quitButton = Tkinter.Button(top,text="Quit",command=top.destroy)</a:t>
            </a:r>
          </a:p>
          <a:p>
            <a:r>
              <a:rPr lang="en-GB" altLang="en-US" sz="1400" b="1">
                <a:latin typeface="Courier New" panose="02070309020205020404" pitchFamily="49" charset="0"/>
              </a:rPr>
              <a:t>quitButton.grid(row=1,column=3)</a:t>
            </a:r>
          </a:p>
          <a:p>
            <a:r>
              <a:rPr lang="en-GB" altLang="en-US" sz="1400" b="1">
                <a:latin typeface="Courier New" panose="02070309020205020404" pitchFamily="49" charset="0"/>
              </a:rPr>
              <a:t>Tkinter.mainloop()</a:t>
            </a:r>
          </a:p>
        </p:txBody>
      </p:sp>
    </p:spTree>
    <p:extLst>
      <p:ext uri="{BB962C8B-B14F-4D97-AF65-F5344CB8AC3E}">
        <p14:creationId xmlns:p14="http://schemas.microsoft.com/office/powerpoint/2010/main" val="720668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75856C77-6320-4EB4-BAE6-04E0B7167EA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
        <p:nvSpPr>
          <p:cNvPr id="22531" name="Slide Number Placeholder 4">
            <a:extLst>
              <a:ext uri="{FF2B5EF4-FFF2-40B4-BE49-F238E27FC236}">
                <a16:creationId xmlns:a16="http://schemas.microsoft.com/office/drawing/2014/main" id="{45654E18-3EC5-4220-8FA3-EE68FC10E7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D77A5DE9-D981-44F9-8983-D5BF5D14916B}" type="slidenum">
              <a:rPr lang="en-US" altLang="en-US" sz="1400"/>
              <a:pPr/>
              <a:t>22</a:t>
            </a:fld>
            <a:endParaRPr lang="en-US" altLang="en-US" sz="1400"/>
          </a:p>
        </p:txBody>
      </p:sp>
      <p:sp>
        <p:nvSpPr>
          <p:cNvPr id="22532" name="Rectangle 2">
            <a:extLst>
              <a:ext uri="{FF2B5EF4-FFF2-40B4-BE49-F238E27FC236}">
                <a16:creationId xmlns:a16="http://schemas.microsoft.com/office/drawing/2014/main" id="{FF521BDC-B5F1-4C5C-A7FC-78DA3181A65C}"/>
              </a:ext>
            </a:extLst>
          </p:cNvPr>
          <p:cNvSpPr>
            <a:spLocks noGrp="1" noChangeArrowheads="1"/>
          </p:cNvSpPr>
          <p:nvPr>
            <p:ph type="title"/>
          </p:nvPr>
        </p:nvSpPr>
        <p:spPr>
          <a:xfrm>
            <a:off x="1828800" y="152400"/>
            <a:ext cx="8534400" cy="419100"/>
          </a:xfrm>
        </p:spPr>
        <p:txBody>
          <a:bodyPr>
            <a:normAutofit fontScale="90000"/>
          </a:bodyPr>
          <a:lstStyle/>
          <a:p>
            <a:r>
              <a:rPr lang="en-GB" altLang="en-US"/>
              <a:t>Another example: Radiobutton</a:t>
            </a:r>
          </a:p>
        </p:txBody>
      </p:sp>
      <p:sp>
        <p:nvSpPr>
          <p:cNvPr id="22533" name="Text Box 3">
            <a:extLst>
              <a:ext uri="{FF2B5EF4-FFF2-40B4-BE49-F238E27FC236}">
                <a16:creationId xmlns:a16="http://schemas.microsoft.com/office/drawing/2014/main" id="{5CA57390-CD4D-4677-ACEA-A39709A98BD4}"/>
              </a:ext>
            </a:extLst>
          </p:cNvPr>
          <p:cNvSpPr txBox="1">
            <a:spLocks noChangeArrowheads="1"/>
          </p:cNvSpPr>
          <p:nvPr/>
        </p:nvSpPr>
        <p:spPr bwMode="auto">
          <a:xfrm>
            <a:off x="1755776" y="642938"/>
            <a:ext cx="8347157"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400" b="1">
                <a:solidFill>
                  <a:srgbClr val="FF0000"/>
                </a:solidFill>
                <a:latin typeface="Courier New" panose="02070309020205020404" pitchFamily="49" charset="0"/>
              </a:rPr>
              <a:t>def display():</a:t>
            </a:r>
          </a:p>
          <a:p>
            <a:r>
              <a:rPr lang="en-GB" altLang="en-US" sz="1400" b="1">
                <a:solidFill>
                  <a:srgbClr val="FF0000"/>
                </a:solidFill>
                <a:latin typeface="Courier New" panose="02070309020205020404" pitchFamily="49" charset="0"/>
              </a:rPr>
              <a:t>    name = textVar.get()</a:t>
            </a:r>
          </a:p>
          <a:p>
            <a:r>
              <a:rPr lang="en-GB" altLang="en-US" sz="1400" b="1">
                <a:solidFill>
                  <a:srgbClr val="FF0000"/>
                </a:solidFill>
                <a:latin typeface="Courier New" panose="02070309020205020404" pitchFamily="49" charset="0"/>
              </a:rPr>
              <a:t>    ch = choice.get()</a:t>
            </a:r>
          </a:p>
          <a:p>
            <a:r>
              <a:rPr lang="en-GB" altLang="en-US" sz="1400" b="1">
                <a:solidFill>
                  <a:srgbClr val="FF0000"/>
                </a:solidFill>
                <a:latin typeface="Courier New" panose="02070309020205020404" pitchFamily="49" charset="0"/>
              </a:rPr>
              <a:t>    if ch == 1:</a:t>
            </a:r>
          </a:p>
          <a:p>
            <a:r>
              <a:rPr lang="en-GB" altLang="en-US" sz="1400" b="1">
                <a:solidFill>
                  <a:srgbClr val="FF0000"/>
                </a:solidFill>
                <a:latin typeface="Courier New" panose="02070309020205020404" pitchFamily="49" charset="0"/>
              </a:rPr>
              <a:t>        message = "Hello "+name</a:t>
            </a:r>
          </a:p>
          <a:p>
            <a:r>
              <a:rPr lang="en-GB" altLang="en-US" sz="1400" b="1">
                <a:solidFill>
                  <a:srgbClr val="FF0000"/>
                </a:solidFill>
                <a:latin typeface="Courier New" panose="02070309020205020404" pitchFamily="49" charset="0"/>
              </a:rPr>
              <a:t>    elif ch == 2:</a:t>
            </a:r>
          </a:p>
          <a:p>
            <a:r>
              <a:rPr lang="en-GB" altLang="en-US" sz="1400" b="1">
                <a:solidFill>
                  <a:srgbClr val="FF0000"/>
                </a:solidFill>
                <a:latin typeface="Courier New" panose="02070309020205020404" pitchFamily="49" charset="0"/>
              </a:rPr>
              <a:t>        message = "Goodbye "+name</a:t>
            </a:r>
          </a:p>
          <a:p>
            <a:r>
              <a:rPr lang="en-GB" altLang="en-US" sz="1400" b="1">
                <a:solidFill>
                  <a:srgbClr val="FF0000"/>
                </a:solidFill>
                <a:latin typeface="Courier New" panose="02070309020205020404" pitchFamily="49" charset="0"/>
              </a:rPr>
              <a:t>    else:</a:t>
            </a:r>
          </a:p>
          <a:p>
            <a:r>
              <a:rPr lang="en-GB" altLang="en-US" sz="1400" b="1">
                <a:solidFill>
                  <a:srgbClr val="FF0000"/>
                </a:solidFill>
                <a:latin typeface="Courier New" panose="02070309020205020404" pitchFamily="49" charset="0"/>
              </a:rPr>
              <a:t>        message = ""</a:t>
            </a:r>
          </a:p>
          <a:p>
            <a:r>
              <a:rPr lang="en-GB" altLang="en-US" sz="1400" b="1">
                <a:solidFill>
                  <a:srgbClr val="FF0000"/>
                </a:solidFill>
                <a:latin typeface="Courier New" panose="02070309020205020404" pitchFamily="49" charset="0"/>
              </a:rPr>
              <a:t>    messageLabel.configure(text=message)</a:t>
            </a:r>
          </a:p>
          <a:p>
            <a:endParaRPr lang="en-GB" altLang="en-US" sz="1400" b="1">
              <a:latin typeface="Courier New" panose="02070309020205020404" pitchFamily="49" charset="0"/>
            </a:endParaRPr>
          </a:p>
          <a:p>
            <a:r>
              <a:rPr lang="en-GB" altLang="en-US" sz="1400" b="1">
                <a:latin typeface="Courier New" panose="02070309020205020404" pitchFamily="49" charset="0"/>
              </a:rPr>
              <a:t>top = Tkinter.Tk()</a:t>
            </a:r>
          </a:p>
          <a:p>
            <a:r>
              <a:rPr lang="en-GB" altLang="en-US" sz="1400" b="1">
                <a:latin typeface="Courier New" panose="02070309020205020404" pitchFamily="49" charset="0"/>
              </a:rPr>
              <a:t>textVar = Tkinter.StringVar("")</a:t>
            </a:r>
          </a:p>
          <a:p>
            <a:r>
              <a:rPr lang="en-GB" altLang="en-US" sz="1400" b="1">
                <a:latin typeface="Courier New" panose="02070309020205020404" pitchFamily="49" charset="0"/>
              </a:rPr>
              <a:t>textEntry = Tkinter.Entry(top,textvariable=textVar,width=12)</a:t>
            </a:r>
          </a:p>
          <a:p>
            <a:r>
              <a:rPr lang="en-GB" altLang="en-US" sz="1400" b="1">
                <a:latin typeface="Courier New" panose="02070309020205020404" pitchFamily="49" charset="0"/>
              </a:rPr>
              <a:t>textEntry.grid(row=0,column=0)</a:t>
            </a:r>
          </a:p>
          <a:p>
            <a:r>
              <a:rPr lang="en-GB" altLang="en-US" sz="1400" b="1">
                <a:latin typeface="Courier New" panose="02070309020205020404" pitchFamily="49" charset="0"/>
              </a:rPr>
              <a:t>messageLabel = Tkinter.Label(top,text="",width=12)</a:t>
            </a:r>
          </a:p>
          <a:p>
            <a:r>
              <a:rPr lang="en-GB" altLang="en-US" sz="1400" b="1">
                <a:latin typeface="Courier New" panose="02070309020205020404" pitchFamily="49" charset="0"/>
              </a:rPr>
              <a:t>messageLabel.grid(row=1,column=0)</a:t>
            </a:r>
          </a:p>
          <a:p>
            <a:r>
              <a:rPr lang="en-GB" altLang="en-US" sz="1400" b="1">
                <a:latin typeface="Courier New" panose="02070309020205020404" pitchFamily="49" charset="0"/>
              </a:rPr>
              <a:t>choice = Tkinter.IntVar(0)</a:t>
            </a:r>
          </a:p>
          <a:p>
            <a:r>
              <a:rPr lang="en-GB" altLang="en-US" sz="1400" b="1">
                <a:latin typeface="Courier New" panose="02070309020205020404" pitchFamily="49" charset="0"/>
              </a:rPr>
              <a:t>helloButton = Tkinter.Radiobutton(top,text="Hello",</a:t>
            </a:r>
          </a:p>
          <a:p>
            <a:r>
              <a:rPr lang="en-GB" altLang="en-US" sz="1400" b="1">
                <a:latin typeface="Courier New" panose="02070309020205020404" pitchFamily="49" charset="0"/>
              </a:rPr>
              <a:t>                                  variable=choice,value=1,</a:t>
            </a:r>
            <a:r>
              <a:rPr lang="en-GB" altLang="en-US" sz="1400" b="1">
                <a:solidFill>
                  <a:srgbClr val="FF0000"/>
                </a:solidFill>
                <a:latin typeface="Courier New" panose="02070309020205020404" pitchFamily="49" charset="0"/>
              </a:rPr>
              <a:t>command=display</a:t>
            </a:r>
            <a:r>
              <a:rPr lang="en-GB" altLang="en-US" sz="1400" b="1">
                <a:latin typeface="Courier New" panose="02070309020205020404" pitchFamily="49" charset="0"/>
              </a:rPr>
              <a:t>)</a:t>
            </a:r>
          </a:p>
          <a:p>
            <a:r>
              <a:rPr lang="en-GB" altLang="en-US" sz="1400" b="1">
                <a:latin typeface="Courier New" panose="02070309020205020404" pitchFamily="49" charset="0"/>
              </a:rPr>
              <a:t>helloButton.grid(row=1,column=1)</a:t>
            </a:r>
          </a:p>
          <a:p>
            <a:r>
              <a:rPr lang="en-GB" altLang="en-US" sz="1400" b="1">
                <a:latin typeface="Courier New" panose="02070309020205020404" pitchFamily="49" charset="0"/>
              </a:rPr>
              <a:t>goodbyeButton = Tkinter.Radiobutton(top,text="Goodbye",</a:t>
            </a:r>
          </a:p>
          <a:p>
            <a:r>
              <a:rPr lang="en-GB" altLang="en-US" sz="1400" b="1">
                <a:latin typeface="Courier New" panose="02070309020205020404" pitchFamily="49" charset="0"/>
              </a:rPr>
              <a:t>                                    variable=choice,value=2,</a:t>
            </a:r>
            <a:r>
              <a:rPr lang="en-GB" altLang="en-US" sz="1400" b="1">
                <a:solidFill>
                  <a:srgbClr val="FF0000"/>
                </a:solidFill>
                <a:latin typeface="Courier New" panose="02070309020205020404" pitchFamily="49" charset="0"/>
              </a:rPr>
              <a:t>command=display</a:t>
            </a:r>
            <a:r>
              <a:rPr lang="en-GB" altLang="en-US" sz="1400" b="1">
                <a:latin typeface="Courier New" panose="02070309020205020404" pitchFamily="49" charset="0"/>
              </a:rPr>
              <a:t>)</a:t>
            </a:r>
          </a:p>
          <a:p>
            <a:r>
              <a:rPr lang="en-GB" altLang="en-US" sz="1400" b="1">
                <a:latin typeface="Courier New" panose="02070309020205020404" pitchFamily="49" charset="0"/>
              </a:rPr>
              <a:t>goodbyeButton.grid(row=1,column=2)</a:t>
            </a:r>
          </a:p>
          <a:p>
            <a:r>
              <a:rPr lang="en-GB" altLang="en-US" sz="1400" b="1">
                <a:latin typeface="Courier New" panose="02070309020205020404" pitchFamily="49" charset="0"/>
              </a:rPr>
              <a:t>quitButton = Tkinter.Button(top,text="Quit",command=top.destroy)</a:t>
            </a:r>
          </a:p>
          <a:p>
            <a:r>
              <a:rPr lang="en-GB" altLang="en-US" sz="1400" b="1">
                <a:latin typeface="Courier New" panose="02070309020205020404" pitchFamily="49" charset="0"/>
              </a:rPr>
              <a:t>quitButton.grid(row=1,column=3)</a:t>
            </a:r>
          </a:p>
          <a:p>
            <a:r>
              <a:rPr lang="en-GB" altLang="en-US" sz="1400" b="1">
                <a:latin typeface="Courier New" panose="02070309020205020404" pitchFamily="49" charset="0"/>
              </a:rPr>
              <a:t>Tkinter.mainloop()</a:t>
            </a:r>
          </a:p>
        </p:txBody>
      </p:sp>
    </p:spTree>
    <p:extLst>
      <p:ext uri="{BB962C8B-B14F-4D97-AF65-F5344CB8AC3E}">
        <p14:creationId xmlns:p14="http://schemas.microsoft.com/office/powerpoint/2010/main" val="215429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26587BD8-94FC-433E-A5CE-4533516CEE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D67EBBA3-8659-4C1C-8567-49918F238A40}" type="slidenum">
              <a:rPr lang="en-US" altLang="en-US" sz="1400"/>
              <a:pPr/>
              <a:t>23</a:t>
            </a:fld>
            <a:endParaRPr lang="en-US" altLang="en-US" sz="1400"/>
          </a:p>
        </p:txBody>
      </p:sp>
      <p:sp>
        <p:nvSpPr>
          <p:cNvPr id="23555" name="Rectangle 4">
            <a:extLst>
              <a:ext uri="{FF2B5EF4-FFF2-40B4-BE49-F238E27FC236}">
                <a16:creationId xmlns:a16="http://schemas.microsoft.com/office/drawing/2014/main" id="{5646E74A-0AEA-4519-A836-C7EF16FC3148}"/>
              </a:ext>
            </a:extLst>
          </p:cNvPr>
          <p:cNvSpPr>
            <a:spLocks noGrp="1" noChangeArrowheads="1"/>
          </p:cNvSpPr>
          <p:nvPr>
            <p:ph type="title"/>
          </p:nvPr>
        </p:nvSpPr>
        <p:spPr/>
        <p:txBody>
          <a:bodyPr/>
          <a:lstStyle/>
          <a:p>
            <a:r>
              <a:rPr lang="en-GB" altLang="en-US"/>
              <a:t>Another GUI example</a:t>
            </a:r>
          </a:p>
        </p:txBody>
      </p:sp>
      <p:sp>
        <p:nvSpPr>
          <p:cNvPr id="23556" name="Text Box 5">
            <a:extLst>
              <a:ext uri="{FF2B5EF4-FFF2-40B4-BE49-F238E27FC236}">
                <a16:creationId xmlns:a16="http://schemas.microsoft.com/office/drawing/2014/main" id="{481042BF-B50C-4AC4-B9BD-B64BE71155EA}"/>
              </a:ext>
            </a:extLst>
          </p:cNvPr>
          <p:cNvSpPr txBox="1">
            <a:spLocks noChangeArrowheads="1"/>
          </p:cNvSpPr>
          <p:nvPr/>
        </p:nvSpPr>
        <p:spPr bwMode="auto">
          <a:xfrm>
            <a:off x="1703389" y="1196976"/>
            <a:ext cx="83343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Recall one of the first semester's exercises: working out </a:t>
            </a:r>
          </a:p>
          <a:p>
            <a:r>
              <a:rPr lang="en-GB" altLang="en-US"/>
              <a:t>whether or not a given text is a palindrome (ignoring spaces</a:t>
            </a:r>
          </a:p>
          <a:p>
            <a:r>
              <a:rPr lang="en-GB" altLang="en-US"/>
              <a:t>and punctuation).</a:t>
            </a:r>
          </a:p>
        </p:txBody>
      </p:sp>
      <p:sp>
        <p:nvSpPr>
          <p:cNvPr id="23557" name="Text Box 6">
            <a:extLst>
              <a:ext uri="{FF2B5EF4-FFF2-40B4-BE49-F238E27FC236}">
                <a16:creationId xmlns:a16="http://schemas.microsoft.com/office/drawing/2014/main" id="{166D75F6-D1B8-480E-84A8-84B7FA9D3A02}"/>
              </a:ext>
            </a:extLst>
          </p:cNvPr>
          <p:cNvSpPr txBox="1">
            <a:spLocks noChangeArrowheads="1"/>
          </p:cNvSpPr>
          <p:nvPr/>
        </p:nvSpPr>
        <p:spPr bwMode="auto">
          <a:xfrm>
            <a:off x="1682750" y="3014663"/>
            <a:ext cx="558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Let's put a graphical user interface on it.</a:t>
            </a:r>
          </a:p>
        </p:txBody>
      </p:sp>
      <p:sp>
        <p:nvSpPr>
          <p:cNvPr id="23558" name="Text Box 7">
            <a:extLst>
              <a:ext uri="{FF2B5EF4-FFF2-40B4-BE49-F238E27FC236}">
                <a16:creationId xmlns:a16="http://schemas.microsoft.com/office/drawing/2014/main" id="{19DB2DB7-8878-4392-B484-749EA6525886}"/>
              </a:ext>
            </a:extLst>
          </p:cNvPr>
          <p:cNvSpPr txBox="1">
            <a:spLocks noChangeArrowheads="1"/>
          </p:cNvSpPr>
          <p:nvPr/>
        </p:nvSpPr>
        <p:spPr bwMode="auto">
          <a:xfrm>
            <a:off x="1682750" y="4310063"/>
            <a:ext cx="5837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First we'll reconstruct the original solution.</a:t>
            </a:r>
          </a:p>
        </p:txBody>
      </p:sp>
      <p:sp>
        <p:nvSpPr>
          <p:cNvPr id="23559" name="Footer Placeholder 3">
            <a:extLst>
              <a:ext uri="{FF2B5EF4-FFF2-40B4-BE49-F238E27FC236}">
                <a16:creationId xmlns:a16="http://schemas.microsoft.com/office/drawing/2014/main" id="{2B0086EC-29D1-409B-80FB-327A3EAF6B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74374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FA70EFC6-18D6-4853-9638-C8A5F3D9A8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B9F111AF-DDD0-4B46-93FB-2685FD6F756D}" type="slidenum">
              <a:rPr lang="en-US" altLang="en-US" sz="1400"/>
              <a:pPr/>
              <a:t>24</a:t>
            </a:fld>
            <a:endParaRPr lang="en-US" altLang="en-US" sz="1400"/>
          </a:p>
        </p:txBody>
      </p:sp>
      <p:sp>
        <p:nvSpPr>
          <p:cNvPr id="24579" name="Rectangle 4">
            <a:extLst>
              <a:ext uri="{FF2B5EF4-FFF2-40B4-BE49-F238E27FC236}">
                <a16:creationId xmlns:a16="http://schemas.microsoft.com/office/drawing/2014/main" id="{A8956026-8CFE-4E20-B1D9-B1998DAB21C6}"/>
              </a:ext>
            </a:extLst>
          </p:cNvPr>
          <p:cNvSpPr>
            <a:spLocks noGrp="1" noChangeArrowheads="1"/>
          </p:cNvSpPr>
          <p:nvPr>
            <p:ph type="title"/>
          </p:nvPr>
        </p:nvSpPr>
        <p:spPr/>
        <p:txBody>
          <a:bodyPr/>
          <a:lstStyle/>
          <a:p>
            <a:r>
              <a:rPr lang="en-GB" altLang="en-US"/>
              <a:t>Checking for Palindromes </a:t>
            </a:r>
          </a:p>
        </p:txBody>
      </p:sp>
      <p:sp>
        <p:nvSpPr>
          <p:cNvPr id="24580" name="Text Box 5">
            <a:extLst>
              <a:ext uri="{FF2B5EF4-FFF2-40B4-BE49-F238E27FC236}">
                <a16:creationId xmlns:a16="http://schemas.microsoft.com/office/drawing/2014/main" id="{5C783BBF-2181-4423-A052-F9E6177F88C8}"/>
              </a:ext>
            </a:extLst>
          </p:cNvPr>
          <p:cNvSpPr txBox="1">
            <a:spLocks noChangeArrowheads="1"/>
          </p:cNvSpPr>
          <p:nvPr/>
        </p:nvSpPr>
        <p:spPr bwMode="auto">
          <a:xfrm>
            <a:off x="1827214" y="1098551"/>
            <a:ext cx="848020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b="1">
                <a:solidFill>
                  <a:srgbClr val="FF0000"/>
                </a:solidFill>
                <a:latin typeface="Courier New" panose="02070309020205020404" pitchFamily="49" charset="0"/>
              </a:rPr>
              <a:t>def palindrome(s):  # s is a string</a:t>
            </a:r>
          </a:p>
          <a:p>
            <a:r>
              <a:rPr lang="en-GB" altLang="en-US" b="1">
                <a:solidFill>
                  <a:srgbClr val="FF0000"/>
                </a:solidFill>
                <a:latin typeface="Courier New" panose="02070309020205020404" pitchFamily="49" charset="0"/>
              </a:rPr>
              <a:t>    t = string.lower(s)  # lower case version</a:t>
            </a:r>
          </a:p>
          <a:p>
            <a:r>
              <a:rPr lang="en-GB" altLang="en-US" b="1">
                <a:solidFill>
                  <a:srgbClr val="FF0000"/>
                </a:solidFill>
                <a:latin typeface="Courier New" panose="02070309020205020404" pitchFamily="49" charset="0"/>
              </a:rPr>
              <a:t>    u = ""</a:t>
            </a:r>
          </a:p>
          <a:p>
            <a:r>
              <a:rPr lang="en-GB" altLang="en-US" b="1">
                <a:solidFill>
                  <a:srgbClr val="FF0000"/>
                </a:solidFill>
                <a:latin typeface="Courier New" panose="02070309020205020404" pitchFamily="49" charset="0"/>
              </a:rPr>
              <a:t>    for x in t:</a:t>
            </a:r>
          </a:p>
          <a:p>
            <a:r>
              <a:rPr lang="en-GB" altLang="en-US" b="1">
                <a:solidFill>
                  <a:srgbClr val="FF0000"/>
                </a:solidFill>
                <a:latin typeface="Courier New" panose="02070309020205020404" pitchFamily="49" charset="0"/>
              </a:rPr>
              <a:t>        if x in string.letters:</a:t>
            </a:r>
          </a:p>
          <a:p>
            <a:r>
              <a:rPr lang="en-GB" altLang="en-US" b="1">
                <a:solidFill>
                  <a:srgbClr val="FF0000"/>
                </a:solidFill>
                <a:latin typeface="Courier New" panose="02070309020205020404" pitchFamily="49" charset="0"/>
              </a:rPr>
              <a:t>            u = u + x</a:t>
            </a:r>
          </a:p>
          <a:p>
            <a:r>
              <a:rPr lang="en-GB" altLang="en-US" b="1">
                <a:solidFill>
                  <a:srgbClr val="FF0000"/>
                </a:solidFill>
                <a:latin typeface="Courier New" panose="02070309020205020404" pitchFamily="49" charset="0"/>
              </a:rPr>
              <a:t>    # u is just the letters from t</a:t>
            </a:r>
          </a:p>
          <a:p>
            <a:r>
              <a:rPr lang="en-GB" altLang="en-US" b="1">
                <a:solidFill>
                  <a:srgbClr val="FF0000"/>
                </a:solidFill>
                <a:latin typeface="Courier New" panose="02070309020205020404" pitchFamily="49" charset="0"/>
              </a:rPr>
              <a:t>    v = ""</a:t>
            </a:r>
          </a:p>
          <a:p>
            <a:r>
              <a:rPr lang="en-GB" altLang="en-US" b="1">
                <a:solidFill>
                  <a:srgbClr val="FF0000"/>
                </a:solidFill>
                <a:latin typeface="Courier New" panose="02070309020205020404" pitchFamily="49" charset="0"/>
              </a:rPr>
              <a:t>    for x in u:</a:t>
            </a:r>
          </a:p>
          <a:p>
            <a:r>
              <a:rPr lang="en-GB" altLang="en-US" b="1">
                <a:solidFill>
                  <a:srgbClr val="FF0000"/>
                </a:solidFill>
                <a:latin typeface="Courier New" panose="02070309020205020404" pitchFamily="49" charset="0"/>
              </a:rPr>
              <a:t>        v = x + v</a:t>
            </a:r>
          </a:p>
          <a:p>
            <a:r>
              <a:rPr lang="en-GB" altLang="en-US" b="1">
                <a:solidFill>
                  <a:srgbClr val="FF0000"/>
                </a:solidFill>
                <a:latin typeface="Courier New" panose="02070309020205020404" pitchFamily="49" charset="0"/>
              </a:rPr>
              <a:t>    # v is the reverse of u</a:t>
            </a:r>
          </a:p>
          <a:p>
            <a:r>
              <a:rPr lang="en-GB" altLang="en-US" b="1">
                <a:solidFill>
                  <a:srgbClr val="FF0000"/>
                </a:solidFill>
                <a:latin typeface="Courier New" panose="02070309020205020404" pitchFamily="49" charset="0"/>
              </a:rPr>
              <a:t>    return u==v</a:t>
            </a:r>
          </a:p>
        </p:txBody>
      </p:sp>
      <p:sp>
        <p:nvSpPr>
          <p:cNvPr id="24581" name="Footer Placeholder 3">
            <a:extLst>
              <a:ext uri="{FF2B5EF4-FFF2-40B4-BE49-F238E27FC236}">
                <a16:creationId xmlns:a16="http://schemas.microsoft.com/office/drawing/2014/main" id="{73E8A961-79EE-478C-A71E-9C5A4A7558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668773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722018E0-CDB3-4A9F-B396-CA50705003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A912CB4D-8C68-4E08-9A10-C6B4B93B5AF2}" type="slidenum">
              <a:rPr lang="en-US" altLang="en-US" sz="1400"/>
              <a:pPr/>
              <a:t>25</a:t>
            </a:fld>
            <a:endParaRPr lang="en-US" altLang="en-US" sz="1400"/>
          </a:p>
        </p:txBody>
      </p:sp>
      <p:sp>
        <p:nvSpPr>
          <p:cNvPr id="25603" name="Rectangle 4">
            <a:extLst>
              <a:ext uri="{FF2B5EF4-FFF2-40B4-BE49-F238E27FC236}">
                <a16:creationId xmlns:a16="http://schemas.microsoft.com/office/drawing/2014/main" id="{5C7B52FF-DDCE-43C1-89CC-CFF55689999C}"/>
              </a:ext>
            </a:extLst>
          </p:cNvPr>
          <p:cNvSpPr>
            <a:spLocks noGrp="1" noChangeArrowheads="1"/>
          </p:cNvSpPr>
          <p:nvPr>
            <p:ph type="title"/>
          </p:nvPr>
        </p:nvSpPr>
        <p:spPr/>
        <p:txBody>
          <a:bodyPr/>
          <a:lstStyle/>
          <a:p>
            <a:r>
              <a:rPr lang="en-GB" altLang="en-US"/>
              <a:t>Designing a GUI</a:t>
            </a:r>
          </a:p>
        </p:txBody>
      </p:sp>
      <p:sp>
        <p:nvSpPr>
          <p:cNvPr id="25604" name="Text Box 5">
            <a:extLst>
              <a:ext uri="{FF2B5EF4-FFF2-40B4-BE49-F238E27FC236}">
                <a16:creationId xmlns:a16="http://schemas.microsoft.com/office/drawing/2014/main" id="{40F3D38E-4D3C-4868-96B9-094F8A96DB51}"/>
              </a:ext>
            </a:extLst>
          </p:cNvPr>
          <p:cNvSpPr txBox="1">
            <a:spLocks noChangeArrowheads="1"/>
          </p:cNvSpPr>
          <p:nvPr/>
        </p:nvSpPr>
        <p:spPr bwMode="auto">
          <a:xfrm>
            <a:off x="1755776" y="1141413"/>
            <a:ext cx="624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Let's go for a layout along the following lines:</a:t>
            </a:r>
          </a:p>
        </p:txBody>
      </p:sp>
      <p:sp>
        <p:nvSpPr>
          <p:cNvPr id="25605" name="Rectangle 6">
            <a:extLst>
              <a:ext uri="{FF2B5EF4-FFF2-40B4-BE49-F238E27FC236}">
                <a16:creationId xmlns:a16="http://schemas.microsoft.com/office/drawing/2014/main" id="{11B728F3-7BF1-402F-9728-9A3873DD5ECF}"/>
              </a:ext>
            </a:extLst>
          </p:cNvPr>
          <p:cNvSpPr>
            <a:spLocks noChangeArrowheads="1"/>
          </p:cNvSpPr>
          <p:nvPr/>
        </p:nvSpPr>
        <p:spPr bwMode="auto">
          <a:xfrm>
            <a:off x="3287714" y="2060575"/>
            <a:ext cx="4968875" cy="2160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ar-JO" altLang="en-US"/>
          </a:p>
        </p:txBody>
      </p:sp>
      <p:sp>
        <p:nvSpPr>
          <p:cNvPr id="25606" name="Rectangle 7">
            <a:extLst>
              <a:ext uri="{FF2B5EF4-FFF2-40B4-BE49-F238E27FC236}">
                <a16:creationId xmlns:a16="http://schemas.microsoft.com/office/drawing/2014/main" id="{1155078B-8331-4465-BB3E-8616A7CD2BF6}"/>
              </a:ext>
            </a:extLst>
          </p:cNvPr>
          <p:cNvSpPr>
            <a:spLocks noChangeArrowheads="1"/>
          </p:cNvSpPr>
          <p:nvPr/>
        </p:nvSpPr>
        <p:spPr bwMode="auto">
          <a:xfrm>
            <a:off x="3575050" y="2420938"/>
            <a:ext cx="4465638"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ar-JO" altLang="en-US"/>
          </a:p>
        </p:txBody>
      </p:sp>
      <p:sp>
        <p:nvSpPr>
          <p:cNvPr id="25607" name="Rectangle 8">
            <a:extLst>
              <a:ext uri="{FF2B5EF4-FFF2-40B4-BE49-F238E27FC236}">
                <a16:creationId xmlns:a16="http://schemas.microsoft.com/office/drawing/2014/main" id="{D5481E6C-B149-4277-9119-F01FA91620E4}"/>
              </a:ext>
            </a:extLst>
          </p:cNvPr>
          <p:cNvSpPr>
            <a:spLocks noChangeArrowheads="1"/>
          </p:cNvSpPr>
          <p:nvPr/>
        </p:nvSpPr>
        <p:spPr bwMode="auto">
          <a:xfrm>
            <a:off x="3575051" y="3357563"/>
            <a:ext cx="2449513"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ar-JO" altLang="en-US"/>
          </a:p>
        </p:txBody>
      </p:sp>
      <p:sp>
        <p:nvSpPr>
          <p:cNvPr id="25608" name="Rectangle 9">
            <a:extLst>
              <a:ext uri="{FF2B5EF4-FFF2-40B4-BE49-F238E27FC236}">
                <a16:creationId xmlns:a16="http://schemas.microsoft.com/office/drawing/2014/main" id="{30A89AC7-A21A-43BC-A433-A33A524DA82D}"/>
              </a:ext>
            </a:extLst>
          </p:cNvPr>
          <p:cNvSpPr>
            <a:spLocks noChangeArrowheads="1"/>
          </p:cNvSpPr>
          <p:nvPr/>
        </p:nvSpPr>
        <p:spPr bwMode="auto">
          <a:xfrm>
            <a:off x="6383339" y="3357563"/>
            <a:ext cx="72072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ar-JO" altLang="en-US"/>
          </a:p>
        </p:txBody>
      </p:sp>
      <p:sp>
        <p:nvSpPr>
          <p:cNvPr id="25609" name="Rectangle 10">
            <a:extLst>
              <a:ext uri="{FF2B5EF4-FFF2-40B4-BE49-F238E27FC236}">
                <a16:creationId xmlns:a16="http://schemas.microsoft.com/office/drawing/2014/main" id="{397BF362-F220-4313-978C-DF9C7A4C2030}"/>
              </a:ext>
            </a:extLst>
          </p:cNvPr>
          <p:cNvSpPr>
            <a:spLocks noChangeArrowheads="1"/>
          </p:cNvSpPr>
          <p:nvPr/>
        </p:nvSpPr>
        <p:spPr bwMode="auto">
          <a:xfrm>
            <a:off x="7319964" y="3357563"/>
            <a:ext cx="72072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endParaRPr lang="ar-JO" altLang="en-US"/>
          </a:p>
        </p:txBody>
      </p:sp>
      <p:sp>
        <p:nvSpPr>
          <p:cNvPr id="25610" name="Text Box 11">
            <a:extLst>
              <a:ext uri="{FF2B5EF4-FFF2-40B4-BE49-F238E27FC236}">
                <a16:creationId xmlns:a16="http://schemas.microsoft.com/office/drawing/2014/main" id="{3191E694-746D-4624-90FC-41505D8E20B7}"/>
              </a:ext>
            </a:extLst>
          </p:cNvPr>
          <p:cNvSpPr txBox="1">
            <a:spLocks noChangeArrowheads="1"/>
          </p:cNvSpPr>
          <p:nvPr/>
        </p:nvSpPr>
        <p:spPr bwMode="auto">
          <a:xfrm>
            <a:off x="3556000" y="2439988"/>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i="1"/>
              <a:t>text entry area</a:t>
            </a:r>
          </a:p>
        </p:txBody>
      </p:sp>
      <p:sp>
        <p:nvSpPr>
          <p:cNvPr id="25611" name="Text Box 12">
            <a:extLst>
              <a:ext uri="{FF2B5EF4-FFF2-40B4-BE49-F238E27FC236}">
                <a16:creationId xmlns:a16="http://schemas.microsoft.com/office/drawing/2014/main" id="{C5E6A674-08BE-4B8D-8EC2-772E96FE2265}"/>
              </a:ext>
            </a:extLst>
          </p:cNvPr>
          <p:cNvSpPr txBox="1">
            <a:spLocks noChangeArrowheads="1"/>
          </p:cNvSpPr>
          <p:nvPr/>
        </p:nvSpPr>
        <p:spPr bwMode="auto">
          <a:xfrm>
            <a:off x="3556000" y="3376613"/>
            <a:ext cx="161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i="1"/>
              <a:t>label for result</a:t>
            </a:r>
          </a:p>
        </p:txBody>
      </p:sp>
      <p:sp>
        <p:nvSpPr>
          <p:cNvPr id="25612" name="Text Box 13">
            <a:extLst>
              <a:ext uri="{FF2B5EF4-FFF2-40B4-BE49-F238E27FC236}">
                <a16:creationId xmlns:a16="http://schemas.microsoft.com/office/drawing/2014/main" id="{91CC7AE8-01F7-4DAC-8F45-DEDA568B05AA}"/>
              </a:ext>
            </a:extLst>
          </p:cNvPr>
          <p:cNvSpPr txBox="1">
            <a:spLocks noChangeArrowheads="1"/>
          </p:cNvSpPr>
          <p:nvPr/>
        </p:nvSpPr>
        <p:spPr bwMode="auto">
          <a:xfrm>
            <a:off x="6311900" y="3376613"/>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a:t>Check</a:t>
            </a:r>
          </a:p>
        </p:txBody>
      </p:sp>
      <p:sp>
        <p:nvSpPr>
          <p:cNvPr id="25613" name="Text Box 14">
            <a:extLst>
              <a:ext uri="{FF2B5EF4-FFF2-40B4-BE49-F238E27FC236}">
                <a16:creationId xmlns:a16="http://schemas.microsoft.com/office/drawing/2014/main" id="{1F81B00E-F730-4052-88C9-0DC51C2D4E4E}"/>
              </a:ext>
            </a:extLst>
          </p:cNvPr>
          <p:cNvSpPr txBox="1">
            <a:spLocks noChangeArrowheads="1"/>
          </p:cNvSpPr>
          <p:nvPr/>
        </p:nvSpPr>
        <p:spPr bwMode="auto">
          <a:xfrm>
            <a:off x="7391400" y="337978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a:t>Quit</a:t>
            </a:r>
          </a:p>
        </p:txBody>
      </p:sp>
      <p:sp>
        <p:nvSpPr>
          <p:cNvPr id="25614" name="Footer Placeholder 3">
            <a:extLst>
              <a:ext uri="{FF2B5EF4-FFF2-40B4-BE49-F238E27FC236}">
                <a16:creationId xmlns:a16="http://schemas.microsoft.com/office/drawing/2014/main" id="{CEF3C58F-905E-488B-B8A1-48F2B4C5AC9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59094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55300377-4558-4CEE-9463-BFBECB4EC1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A817B43D-3719-4F90-A34C-0ADCFB108439}" type="slidenum">
              <a:rPr lang="en-US" altLang="en-US" sz="1400"/>
              <a:pPr/>
              <a:t>26</a:t>
            </a:fld>
            <a:endParaRPr lang="en-US" altLang="en-US" sz="1400"/>
          </a:p>
        </p:txBody>
      </p:sp>
      <p:sp>
        <p:nvSpPr>
          <p:cNvPr id="26627" name="Rectangle 4">
            <a:extLst>
              <a:ext uri="{FF2B5EF4-FFF2-40B4-BE49-F238E27FC236}">
                <a16:creationId xmlns:a16="http://schemas.microsoft.com/office/drawing/2014/main" id="{B8C15EEF-7BE9-4E89-B1CF-ABFE3478096E}"/>
              </a:ext>
            </a:extLst>
          </p:cNvPr>
          <p:cNvSpPr>
            <a:spLocks noGrp="1" noChangeArrowheads="1"/>
          </p:cNvSpPr>
          <p:nvPr>
            <p:ph type="title"/>
          </p:nvPr>
        </p:nvSpPr>
        <p:spPr/>
        <p:txBody>
          <a:bodyPr/>
          <a:lstStyle/>
          <a:p>
            <a:r>
              <a:rPr lang="en-GB" altLang="en-US"/>
              <a:t>Setting up the window and widgets</a:t>
            </a:r>
          </a:p>
        </p:txBody>
      </p:sp>
      <p:sp>
        <p:nvSpPr>
          <p:cNvPr id="26628" name="Text Box 5">
            <a:extLst>
              <a:ext uri="{FF2B5EF4-FFF2-40B4-BE49-F238E27FC236}">
                <a16:creationId xmlns:a16="http://schemas.microsoft.com/office/drawing/2014/main" id="{1CA052DE-9AFF-46F5-8CD4-44F652264AE9}"/>
              </a:ext>
            </a:extLst>
          </p:cNvPr>
          <p:cNvSpPr txBox="1">
            <a:spLocks noChangeArrowheads="1"/>
          </p:cNvSpPr>
          <p:nvPr/>
        </p:nvSpPr>
        <p:spPr bwMode="auto">
          <a:xfrm>
            <a:off x="1631951" y="981076"/>
            <a:ext cx="90074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b="1">
                <a:latin typeface="Courier New" panose="02070309020205020404" pitchFamily="49" charset="0"/>
              </a:rPr>
              <a:t>import Tkinter</a:t>
            </a:r>
          </a:p>
          <a:p>
            <a:endParaRPr lang="en-GB" altLang="en-US" sz="1800" b="1">
              <a:latin typeface="Courier New" panose="02070309020205020404" pitchFamily="49" charset="0"/>
            </a:endParaRPr>
          </a:p>
          <a:p>
            <a:r>
              <a:rPr lang="en-GB" altLang="en-US" sz="1800" b="1">
                <a:latin typeface="Courier New" panose="02070309020205020404" pitchFamily="49" charset="0"/>
              </a:rPr>
              <a:t>top = Tkinter.Tk()</a:t>
            </a:r>
          </a:p>
          <a:p>
            <a:r>
              <a:rPr lang="en-GB" altLang="en-US" sz="1800" b="1">
                <a:latin typeface="Courier New" panose="02070309020205020404" pitchFamily="49" charset="0"/>
              </a:rPr>
              <a:t>top.title("Palindrome Checker")</a:t>
            </a:r>
          </a:p>
          <a:p>
            <a:r>
              <a:rPr lang="en-GB" altLang="en-US" sz="1800" b="1">
                <a:latin typeface="Courier New" panose="02070309020205020404" pitchFamily="49" charset="0"/>
              </a:rPr>
              <a:t>top.geometry("</a:t>
            </a:r>
            <a:r>
              <a:rPr lang="en-GB" altLang="en-US" sz="1800" b="1">
                <a:solidFill>
                  <a:srgbClr val="FF0000"/>
                </a:solidFill>
                <a:latin typeface="Courier New" panose="02070309020205020404" pitchFamily="49" charset="0"/>
              </a:rPr>
              <a:t>300x50</a:t>
            </a:r>
            <a:r>
              <a:rPr lang="en-GB" altLang="en-US" sz="1800" b="1">
                <a:latin typeface="Courier New" panose="02070309020205020404" pitchFamily="49" charset="0"/>
              </a:rPr>
              <a:t>")</a:t>
            </a:r>
          </a:p>
          <a:p>
            <a:endParaRPr lang="en-GB" altLang="en-US" sz="1800" b="1">
              <a:latin typeface="Courier New" panose="02070309020205020404" pitchFamily="49" charset="0"/>
            </a:endParaRPr>
          </a:p>
          <a:p>
            <a:r>
              <a:rPr lang="en-GB" altLang="en-US" sz="1800" b="1">
                <a:latin typeface="Courier New" panose="02070309020205020404" pitchFamily="49" charset="0"/>
              </a:rPr>
              <a:t>entry = Tkinter.Entry(top,width=</a:t>
            </a:r>
            <a:r>
              <a:rPr lang="en-GB" altLang="en-US" sz="1800" b="1">
                <a:solidFill>
                  <a:srgbClr val="FF0000"/>
                </a:solidFill>
                <a:latin typeface="Courier New" panose="02070309020205020404" pitchFamily="49" charset="0"/>
              </a:rPr>
              <a:t>48</a:t>
            </a:r>
            <a:r>
              <a:rPr lang="en-GB" altLang="en-US" sz="1800" b="1">
                <a:latin typeface="Courier New" panose="02070309020205020404" pitchFamily="49" charset="0"/>
              </a:rPr>
              <a:t>)</a:t>
            </a:r>
          </a:p>
          <a:p>
            <a:r>
              <a:rPr lang="en-GB" altLang="en-US" sz="1800" b="1">
                <a:latin typeface="Courier New" panose="02070309020205020404" pitchFamily="49" charset="0"/>
              </a:rPr>
              <a:t>entry.grid(row=0,column=0,</a:t>
            </a:r>
            <a:r>
              <a:rPr lang="en-GB" altLang="en-US" sz="1800" b="1">
                <a:solidFill>
                  <a:srgbClr val="FF0000"/>
                </a:solidFill>
                <a:latin typeface="Courier New" panose="02070309020205020404" pitchFamily="49" charset="0"/>
              </a:rPr>
              <a:t>columnspan=3</a:t>
            </a:r>
            <a:r>
              <a:rPr lang="en-GB" altLang="en-US" sz="1800" b="1">
                <a:latin typeface="Courier New" panose="02070309020205020404" pitchFamily="49" charset="0"/>
              </a:rPr>
              <a:t>)</a:t>
            </a:r>
          </a:p>
          <a:p>
            <a:r>
              <a:rPr lang="en-GB" altLang="en-US" sz="1800" b="1">
                <a:latin typeface="Courier New" panose="02070309020205020404" pitchFamily="49" charset="0"/>
              </a:rPr>
              <a:t>#</a:t>
            </a:r>
            <a:r>
              <a:rPr lang="en-US" altLang="en-US" sz="1800"/>
              <a:t> </a:t>
            </a:r>
            <a:r>
              <a:rPr lang="en-GB" altLang="en-US" sz="1800" b="1">
                <a:solidFill>
                  <a:srgbClr val="FF0000"/>
                </a:solidFill>
                <a:latin typeface="Courier New" panose="02070309020205020404" pitchFamily="49" charset="0"/>
              </a:rPr>
              <a:t>columnspan </a:t>
            </a:r>
            <a:r>
              <a:rPr lang="en-US" altLang="en-US" sz="1800"/>
              <a:t>specifies how many cell columns of the table this cell should span.</a:t>
            </a:r>
            <a:endParaRPr lang="en-GB" altLang="en-US" sz="1800" b="1">
              <a:latin typeface="Courier New" panose="02070309020205020404" pitchFamily="49" charset="0"/>
            </a:endParaRPr>
          </a:p>
          <a:p>
            <a:endParaRPr lang="en-GB" altLang="en-US" sz="1800" b="1">
              <a:latin typeface="Courier New" panose="02070309020205020404" pitchFamily="49" charset="0"/>
            </a:endParaRPr>
          </a:p>
          <a:p>
            <a:r>
              <a:rPr lang="en-GB" altLang="en-US" sz="1800" b="1">
                <a:latin typeface="Courier New" panose="02070309020205020404" pitchFamily="49" charset="0"/>
              </a:rPr>
              <a:t>resultLabel = Tkinter.Label(top,text="",width=</a:t>
            </a:r>
            <a:r>
              <a:rPr lang="en-GB" altLang="en-US" sz="1800" b="1">
                <a:solidFill>
                  <a:srgbClr val="FF0000"/>
                </a:solidFill>
                <a:latin typeface="Courier New" panose="02070309020205020404" pitchFamily="49" charset="0"/>
              </a:rPr>
              <a:t>34</a:t>
            </a:r>
            <a:r>
              <a:rPr lang="en-GB" altLang="en-US" sz="1800" b="1">
                <a:latin typeface="Courier New" panose="02070309020205020404" pitchFamily="49" charset="0"/>
              </a:rPr>
              <a:t>)</a:t>
            </a:r>
          </a:p>
          <a:p>
            <a:r>
              <a:rPr lang="en-GB" altLang="en-US" sz="1800" b="1">
                <a:latin typeface="Courier New" panose="02070309020205020404" pitchFamily="49" charset="0"/>
              </a:rPr>
              <a:t>resultLabel.grid(row=1,column=0)</a:t>
            </a:r>
          </a:p>
          <a:p>
            <a:endParaRPr lang="en-GB" altLang="en-US" sz="1800" b="1">
              <a:latin typeface="Courier New" panose="02070309020205020404" pitchFamily="49" charset="0"/>
            </a:endParaRPr>
          </a:p>
          <a:p>
            <a:r>
              <a:rPr lang="en-GB" altLang="en-US" sz="1800" b="1">
                <a:latin typeface="Courier New" panose="02070309020205020404" pitchFamily="49" charset="0"/>
              </a:rPr>
              <a:t>checkButton = Tkinter.Button(top,text="Check")</a:t>
            </a:r>
          </a:p>
          <a:p>
            <a:r>
              <a:rPr lang="en-GB" altLang="en-US" sz="1800" b="1">
                <a:latin typeface="Courier New" panose="02070309020205020404" pitchFamily="49" charset="0"/>
              </a:rPr>
              <a:t>checkButton.grid(row=1,column=1)</a:t>
            </a:r>
          </a:p>
          <a:p>
            <a:endParaRPr lang="en-GB" altLang="en-US" sz="1800" b="1">
              <a:latin typeface="Courier New" panose="02070309020205020404" pitchFamily="49" charset="0"/>
            </a:endParaRPr>
          </a:p>
          <a:p>
            <a:r>
              <a:rPr lang="en-GB" altLang="en-US" sz="1800" b="1">
                <a:latin typeface="Courier New" panose="02070309020205020404" pitchFamily="49" charset="0"/>
              </a:rPr>
              <a:t>quitButton = Tkinter.Button(top,text="Quit",command=top.destroy)</a:t>
            </a:r>
          </a:p>
          <a:p>
            <a:r>
              <a:rPr lang="en-GB" altLang="en-US" sz="1800" b="1">
                <a:latin typeface="Courier New" panose="02070309020205020404" pitchFamily="49" charset="0"/>
              </a:rPr>
              <a:t>quitButton.grid(row=1,column=2)</a:t>
            </a:r>
          </a:p>
          <a:p>
            <a:endParaRPr lang="en-GB" altLang="en-US" sz="1800" b="1">
              <a:latin typeface="Courier New" panose="02070309020205020404" pitchFamily="49" charset="0"/>
            </a:endParaRPr>
          </a:p>
          <a:p>
            <a:r>
              <a:rPr lang="en-GB" altLang="en-US" sz="1800" b="1">
                <a:latin typeface="Courier New" panose="02070309020205020404" pitchFamily="49" charset="0"/>
              </a:rPr>
              <a:t>Tkinter.mainloop()</a:t>
            </a:r>
          </a:p>
        </p:txBody>
      </p:sp>
      <p:sp>
        <p:nvSpPr>
          <p:cNvPr id="26629" name="Text Box 6">
            <a:extLst>
              <a:ext uri="{FF2B5EF4-FFF2-40B4-BE49-F238E27FC236}">
                <a16:creationId xmlns:a16="http://schemas.microsoft.com/office/drawing/2014/main" id="{5DC69816-C35B-4EC9-ADA9-5B142775ECB0}"/>
              </a:ext>
            </a:extLst>
          </p:cNvPr>
          <p:cNvSpPr txBox="1">
            <a:spLocks noChangeArrowheads="1"/>
          </p:cNvSpPr>
          <p:nvPr/>
        </p:nvSpPr>
        <p:spPr bwMode="auto">
          <a:xfrm>
            <a:off x="8667751" y="5894389"/>
            <a:ext cx="7715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gui1</a:t>
            </a:r>
          </a:p>
        </p:txBody>
      </p:sp>
      <p:sp>
        <p:nvSpPr>
          <p:cNvPr id="26630" name="Footer Placeholder 3">
            <a:extLst>
              <a:ext uri="{FF2B5EF4-FFF2-40B4-BE49-F238E27FC236}">
                <a16:creationId xmlns:a16="http://schemas.microsoft.com/office/drawing/2014/main" id="{99797018-4DF5-413D-8C16-DDCF1DAE1F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510238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07833A26-9E39-42FA-A3C8-6A822DB366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E08C3EE5-041D-40A3-83C1-2F1DDD74658D}" type="slidenum">
              <a:rPr lang="en-US" altLang="en-US" sz="1400"/>
              <a:pPr/>
              <a:t>27</a:t>
            </a:fld>
            <a:endParaRPr lang="en-US" altLang="en-US" sz="1400"/>
          </a:p>
        </p:txBody>
      </p:sp>
      <p:sp>
        <p:nvSpPr>
          <p:cNvPr id="27651" name="Rectangle 4">
            <a:extLst>
              <a:ext uri="{FF2B5EF4-FFF2-40B4-BE49-F238E27FC236}">
                <a16:creationId xmlns:a16="http://schemas.microsoft.com/office/drawing/2014/main" id="{51DBDBD1-B738-452B-8748-21B3028B4EF2}"/>
              </a:ext>
            </a:extLst>
          </p:cNvPr>
          <p:cNvSpPr>
            <a:spLocks noGrp="1" noChangeArrowheads="1"/>
          </p:cNvSpPr>
          <p:nvPr>
            <p:ph type="title"/>
          </p:nvPr>
        </p:nvSpPr>
        <p:spPr/>
        <p:txBody>
          <a:bodyPr/>
          <a:lstStyle/>
          <a:p>
            <a:r>
              <a:rPr lang="en-GB" altLang="en-US"/>
              <a:t>A variable for the Entry widget</a:t>
            </a:r>
          </a:p>
        </p:txBody>
      </p:sp>
      <p:sp>
        <p:nvSpPr>
          <p:cNvPr id="27652" name="Text Box 5">
            <a:extLst>
              <a:ext uri="{FF2B5EF4-FFF2-40B4-BE49-F238E27FC236}">
                <a16:creationId xmlns:a16="http://schemas.microsoft.com/office/drawing/2014/main" id="{410193EA-D937-4107-8DCE-3AD95B47D9C3}"/>
              </a:ext>
            </a:extLst>
          </p:cNvPr>
          <p:cNvSpPr txBox="1">
            <a:spLocks noChangeArrowheads="1"/>
          </p:cNvSpPr>
          <p:nvPr/>
        </p:nvSpPr>
        <p:spPr bwMode="auto">
          <a:xfrm>
            <a:off x="1631950" y="981075"/>
            <a:ext cx="892175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b="1">
                <a:latin typeface="Courier New" panose="02070309020205020404" pitchFamily="49" charset="0"/>
              </a:rPr>
              <a:t>top = Tkinter.Tk()</a:t>
            </a:r>
          </a:p>
          <a:p>
            <a:r>
              <a:rPr lang="en-GB" altLang="en-US" sz="1800" b="1">
                <a:latin typeface="Courier New" panose="02070309020205020404" pitchFamily="49" charset="0"/>
              </a:rPr>
              <a:t>top.title("Palindrome Checker")</a:t>
            </a:r>
          </a:p>
          <a:p>
            <a:r>
              <a:rPr lang="en-GB" altLang="en-US" sz="1800" b="1">
                <a:latin typeface="Courier New" panose="02070309020205020404" pitchFamily="49" charset="0"/>
              </a:rPr>
              <a:t>top.geometry("300x50")</a:t>
            </a:r>
          </a:p>
          <a:p>
            <a:endParaRPr lang="en-GB" altLang="en-US" sz="1800" b="1">
              <a:latin typeface="Courier New" panose="02070309020205020404" pitchFamily="49" charset="0"/>
            </a:endParaRPr>
          </a:p>
          <a:p>
            <a:r>
              <a:rPr lang="en-GB" altLang="en-US" sz="1800" b="1">
                <a:solidFill>
                  <a:srgbClr val="FF0000"/>
                </a:solidFill>
                <a:latin typeface="Courier New" panose="02070309020205020404" pitchFamily="49" charset="0"/>
              </a:rPr>
              <a:t>entryVar = Tkinter.StringVar("")</a:t>
            </a:r>
          </a:p>
          <a:p>
            <a:endParaRPr lang="en-GB" altLang="en-US" sz="1800" b="1">
              <a:latin typeface="Courier New" panose="02070309020205020404" pitchFamily="49" charset="0"/>
            </a:endParaRPr>
          </a:p>
          <a:p>
            <a:r>
              <a:rPr lang="en-GB" altLang="en-US" sz="1800" b="1">
                <a:latin typeface="Courier New" panose="02070309020205020404" pitchFamily="49" charset="0"/>
              </a:rPr>
              <a:t>entry = Tkinter.Entry(top,width=48,</a:t>
            </a:r>
            <a:r>
              <a:rPr lang="en-GB" altLang="en-US" sz="1800" b="1">
                <a:solidFill>
                  <a:srgbClr val="FF0000"/>
                </a:solidFill>
                <a:latin typeface="Courier New" panose="02070309020205020404" pitchFamily="49" charset="0"/>
              </a:rPr>
              <a:t>textvariable=entryVar</a:t>
            </a:r>
            <a:r>
              <a:rPr lang="en-GB" altLang="en-US" sz="1800" b="1">
                <a:latin typeface="Courier New" panose="02070309020205020404" pitchFamily="49" charset="0"/>
              </a:rPr>
              <a:t>)</a:t>
            </a:r>
          </a:p>
          <a:p>
            <a:r>
              <a:rPr lang="en-GB" altLang="en-US" sz="1800" b="1">
                <a:latin typeface="Courier New" panose="02070309020205020404" pitchFamily="49" charset="0"/>
              </a:rPr>
              <a:t>entry.grid(row=0,column=0,columnspan=3)</a:t>
            </a:r>
          </a:p>
          <a:p>
            <a:endParaRPr lang="en-GB" altLang="en-US" sz="1800" b="1">
              <a:latin typeface="Courier New" panose="02070309020205020404" pitchFamily="49" charset="0"/>
            </a:endParaRPr>
          </a:p>
          <a:p>
            <a:r>
              <a:rPr lang="en-GB" altLang="en-US" sz="1800" b="1">
                <a:latin typeface="Courier New" panose="02070309020205020404" pitchFamily="49" charset="0"/>
              </a:rPr>
              <a:t>resultLabel = Tkinter.Label(top,text="",width=34)</a:t>
            </a:r>
          </a:p>
          <a:p>
            <a:r>
              <a:rPr lang="en-GB" altLang="en-US" sz="1800" b="1">
                <a:latin typeface="Courier New" panose="02070309020205020404" pitchFamily="49" charset="0"/>
              </a:rPr>
              <a:t>resultLabel.grid(row=1,column=0)</a:t>
            </a:r>
          </a:p>
          <a:p>
            <a:endParaRPr lang="en-GB" altLang="en-US" sz="1800" b="1">
              <a:latin typeface="Courier New" panose="02070309020205020404" pitchFamily="49" charset="0"/>
            </a:endParaRPr>
          </a:p>
          <a:p>
            <a:r>
              <a:rPr lang="en-GB" altLang="en-US" sz="1800" b="1">
                <a:latin typeface="Courier New" panose="02070309020205020404" pitchFamily="49" charset="0"/>
              </a:rPr>
              <a:t>checkButton = Tkinter.Button(top,text="Check")</a:t>
            </a:r>
          </a:p>
          <a:p>
            <a:r>
              <a:rPr lang="en-GB" altLang="en-US" sz="1800" b="1">
                <a:latin typeface="Courier New" panose="02070309020205020404" pitchFamily="49" charset="0"/>
              </a:rPr>
              <a:t>checkButton.grid(row=1,column=1)</a:t>
            </a:r>
          </a:p>
          <a:p>
            <a:endParaRPr lang="en-GB" altLang="en-US" sz="1800" b="1">
              <a:latin typeface="Courier New" panose="02070309020205020404" pitchFamily="49" charset="0"/>
            </a:endParaRPr>
          </a:p>
          <a:p>
            <a:r>
              <a:rPr lang="en-GB" altLang="en-US" sz="1800" b="1">
                <a:latin typeface="Courier New" panose="02070309020205020404" pitchFamily="49" charset="0"/>
              </a:rPr>
              <a:t>quitButton = Tkinter.Button(top,text="Quit",command=top.destroy)</a:t>
            </a:r>
          </a:p>
          <a:p>
            <a:r>
              <a:rPr lang="en-GB" altLang="en-US" sz="1800" b="1">
                <a:latin typeface="Courier New" panose="02070309020205020404" pitchFamily="49" charset="0"/>
              </a:rPr>
              <a:t>quitButton.grid(row=1,column=2)</a:t>
            </a:r>
          </a:p>
          <a:p>
            <a:endParaRPr lang="en-GB" altLang="en-US" sz="1800" b="1">
              <a:latin typeface="Courier New" panose="02070309020205020404" pitchFamily="49" charset="0"/>
            </a:endParaRPr>
          </a:p>
          <a:p>
            <a:r>
              <a:rPr lang="en-GB" altLang="en-US" sz="1800" b="1">
                <a:latin typeface="Courier New" panose="02070309020205020404" pitchFamily="49" charset="0"/>
              </a:rPr>
              <a:t>Tkinter.mainloop()</a:t>
            </a:r>
          </a:p>
        </p:txBody>
      </p:sp>
      <p:sp>
        <p:nvSpPr>
          <p:cNvPr id="27653" name="Footer Placeholder 3">
            <a:extLst>
              <a:ext uri="{FF2B5EF4-FFF2-40B4-BE49-F238E27FC236}">
                <a16:creationId xmlns:a16="http://schemas.microsoft.com/office/drawing/2014/main" id="{B5E2D12D-DB6F-4032-B4A3-20874FD2649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909283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85F41755-E495-40AA-976C-20D70CB197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689F5CFF-61A9-4C13-989B-25B3F2BE28AC}" type="slidenum">
              <a:rPr lang="en-US" altLang="en-US" sz="1400"/>
              <a:pPr/>
              <a:t>28</a:t>
            </a:fld>
            <a:endParaRPr lang="en-US" altLang="en-US" sz="1400"/>
          </a:p>
        </p:txBody>
      </p:sp>
      <p:sp>
        <p:nvSpPr>
          <p:cNvPr id="28675" name="Rectangle 4">
            <a:extLst>
              <a:ext uri="{FF2B5EF4-FFF2-40B4-BE49-F238E27FC236}">
                <a16:creationId xmlns:a16="http://schemas.microsoft.com/office/drawing/2014/main" id="{B38A0264-494C-4997-93A0-502C83F9BF15}"/>
              </a:ext>
            </a:extLst>
          </p:cNvPr>
          <p:cNvSpPr>
            <a:spLocks noGrp="1" noChangeArrowheads="1"/>
          </p:cNvSpPr>
          <p:nvPr>
            <p:ph type="title"/>
          </p:nvPr>
        </p:nvSpPr>
        <p:spPr/>
        <p:txBody>
          <a:bodyPr/>
          <a:lstStyle/>
          <a:p>
            <a:r>
              <a:rPr lang="en-GB" altLang="en-US"/>
              <a:t>A callback for the Check button</a:t>
            </a:r>
          </a:p>
        </p:txBody>
      </p:sp>
      <p:sp>
        <p:nvSpPr>
          <p:cNvPr id="28676" name="Text Box 5">
            <a:extLst>
              <a:ext uri="{FF2B5EF4-FFF2-40B4-BE49-F238E27FC236}">
                <a16:creationId xmlns:a16="http://schemas.microsoft.com/office/drawing/2014/main" id="{F490A747-67F1-464A-BC67-E359F3FADE5A}"/>
              </a:ext>
            </a:extLst>
          </p:cNvPr>
          <p:cNvSpPr txBox="1">
            <a:spLocks noChangeArrowheads="1"/>
          </p:cNvSpPr>
          <p:nvPr/>
        </p:nvSpPr>
        <p:spPr bwMode="auto">
          <a:xfrm>
            <a:off x="1631950" y="981076"/>
            <a:ext cx="892175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b="1">
                <a:latin typeface="Courier New" panose="02070309020205020404" pitchFamily="49" charset="0"/>
              </a:rPr>
              <a:t>top = Tkinter.Tk()</a:t>
            </a:r>
          </a:p>
          <a:p>
            <a:r>
              <a:rPr lang="en-GB" altLang="en-US" sz="1800" b="1">
                <a:latin typeface="Courier New" panose="02070309020205020404" pitchFamily="49" charset="0"/>
              </a:rPr>
              <a:t>top.title("Palindrome Checker")</a:t>
            </a:r>
          </a:p>
          <a:p>
            <a:r>
              <a:rPr lang="en-GB" altLang="en-US" sz="1800" b="1">
                <a:latin typeface="Courier New" panose="02070309020205020404" pitchFamily="49" charset="0"/>
              </a:rPr>
              <a:t>top.geometry("300x50")</a:t>
            </a:r>
          </a:p>
          <a:p>
            <a:endParaRPr lang="en-GB" altLang="en-US" sz="1800" b="1">
              <a:latin typeface="Courier New" panose="02070309020205020404" pitchFamily="49" charset="0"/>
            </a:endParaRPr>
          </a:p>
          <a:p>
            <a:r>
              <a:rPr lang="en-GB" altLang="en-US" sz="1800" b="1">
                <a:latin typeface="Courier New" panose="02070309020205020404" pitchFamily="49" charset="0"/>
              </a:rPr>
              <a:t>entryVar = Tkinter.StringVar("")</a:t>
            </a:r>
          </a:p>
          <a:p>
            <a:endParaRPr lang="en-GB" altLang="en-US" sz="1800" b="1">
              <a:latin typeface="Courier New" panose="02070309020205020404" pitchFamily="49" charset="0"/>
            </a:endParaRPr>
          </a:p>
          <a:p>
            <a:r>
              <a:rPr lang="en-GB" altLang="en-US" sz="1800" b="1">
                <a:solidFill>
                  <a:srgbClr val="FF0000"/>
                </a:solidFill>
                <a:latin typeface="Courier New" panose="02070309020205020404" pitchFamily="49" charset="0"/>
              </a:rPr>
              <a:t>def check():</a:t>
            </a:r>
          </a:p>
          <a:p>
            <a:r>
              <a:rPr lang="en-GB" altLang="en-US" sz="1800" b="1">
                <a:solidFill>
                  <a:srgbClr val="FF0000"/>
                </a:solidFill>
                <a:latin typeface="Courier New" panose="02070309020205020404" pitchFamily="49" charset="0"/>
              </a:rPr>
              <a:t>    # definition of the function</a:t>
            </a:r>
          </a:p>
          <a:p>
            <a:endParaRPr lang="en-GB" altLang="en-US" sz="1800" b="1">
              <a:latin typeface="Courier New" panose="02070309020205020404" pitchFamily="49" charset="0"/>
            </a:endParaRPr>
          </a:p>
          <a:p>
            <a:r>
              <a:rPr lang="en-GB" altLang="en-US" sz="1800" b="1">
                <a:latin typeface="Courier New" panose="02070309020205020404" pitchFamily="49" charset="0"/>
              </a:rPr>
              <a:t>entry = Tkinter.Entry(top,width=48,textvariable=entryVar)</a:t>
            </a:r>
          </a:p>
          <a:p>
            <a:r>
              <a:rPr lang="en-GB" altLang="en-US" sz="1800" b="1">
                <a:latin typeface="Courier New" panose="02070309020205020404" pitchFamily="49" charset="0"/>
              </a:rPr>
              <a:t>entry.grid(row=0,column=0,columnspan=3)</a:t>
            </a:r>
          </a:p>
          <a:p>
            <a:endParaRPr lang="en-GB" altLang="en-US" sz="1800" b="1">
              <a:latin typeface="Courier New" panose="02070309020205020404" pitchFamily="49" charset="0"/>
            </a:endParaRPr>
          </a:p>
          <a:p>
            <a:r>
              <a:rPr lang="en-GB" altLang="en-US" sz="1800" b="1">
                <a:latin typeface="Courier New" panose="02070309020205020404" pitchFamily="49" charset="0"/>
              </a:rPr>
              <a:t>resultLabel = Tkinter.Label(top,text="",width=34)</a:t>
            </a:r>
          </a:p>
          <a:p>
            <a:r>
              <a:rPr lang="en-GB" altLang="en-US" sz="1800" b="1">
                <a:latin typeface="Courier New" panose="02070309020205020404" pitchFamily="49" charset="0"/>
              </a:rPr>
              <a:t>resultLabel.grid(row=1,column=0)</a:t>
            </a:r>
          </a:p>
          <a:p>
            <a:endParaRPr lang="en-GB" altLang="en-US" sz="1800" b="1">
              <a:latin typeface="Courier New" panose="02070309020205020404" pitchFamily="49" charset="0"/>
            </a:endParaRPr>
          </a:p>
          <a:p>
            <a:r>
              <a:rPr lang="en-GB" altLang="en-US" sz="1800" b="1">
                <a:latin typeface="Courier New" panose="02070309020205020404" pitchFamily="49" charset="0"/>
              </a:rPr>
              <a:t>checkButton = Tkinter.Button(top,text="Check",</a:t>
            </a:r>
            <a:r>
              <a:rPr lang="en-GB" altLang="en-US" sz="1800" b="1">
                <a:solidFill>
                  <a:srgbClr val="FF0000"/>
                </a:solidFill>
                <a:latin typeface="Courier New" panose="02070309020205020404" pitchFamily="49" charset="0"/>
              </a:rPr>
              <a:t>command=check</a:t>
            </a:r>
            <a:r>
              <a:rPr lang="en-GB" altLang="en-US" sz="1800" b="1">
                <a:latin typeface="Courier New" panose="02070309020205020404" pitchFamily="49" charset="0"/>
              </a:rPr>
              <a:t>)</a:t>
            </a:r>
          </a:p>
          <a:p>
            <a:r>
              <a:rPr lang="en-GB" altLang="en-US" sz="1800" b="1">
                <a:latin typeface="Courier New" panose="02070309020205020404" pitchFamily="49" charset="0"/>
              </a:rPr>
              <a:t>checkButton.grid(row=1,column=1)</a:t>
            </a:r>
          </a:p>
          <a:p>
            <a:endParaRPr lang="en-GB" altLang="en-US" sz="1800" b="1">
              <a:latin typeface="Courier New" panose="02070309020205020404" pitchFamily="49" charset="0"/>
            </a:endParaRPr>
          </a:p>
          <a:p>
            <a:r>
              <a:rPr lang="en-GB" altLang="en-US" sz="1800" b="1">
                <a:latin typeface="Courier New" panose="02070309020205020404" pitchFamily="49" charset="0"/>
              </a:rPr>
              <a:t>quitButton = Tkinter.Button(top,text="Quit",command=top.destroy)</a:t>
            </a:r>
          </a:p>
          <a:p>
            <a:r>
              <a:rPr lang="en-GB" altLang="en-US" sz="1800" b="1">
                <a:latin typeface="Courier New" panose="02070309020205020404" pitchFamily="49" charset="0"/>
              </a:rPr>
              <a:t>quitButton.grid(row=1,column=2)</a:t>
            </a:r>
          </a:p>
        </p:txBody>
      </p:sp>
      <p:sp>
        <p:nvSpPr>
          <p:cNvPr id="28677" name="Footer Placeholder 3">
            <a:extLst>
              <a:ext uri="{FF2B5EF4-FFF2-40B4-BE49-F238E27FC236}">
                <a16:creationId xmlns:a16="http://schemas.microsoft.com/office/drawing/2014/main" id="{CB41CDDB-1687-480F-AD8B-6B782161CE6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14421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DC9AF971-278A-4EFD-B250-EE8D061DA0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0C29EDBD-F523-4007-96B8-FB677AC39DA3}" type="slidenum">
              <a:rPr lang="en-US" altLang="en-US" sz="1400"/>
              <a:pPr/>
              <a:t>29</a:t>
            </a:fld>
            <a:endParaRPr lang="en-US" altLang="en-US" sz="1400"/>
          </a:p>
        </p:txBody>
      </p:sp>
      <p:sp>
        <p:nvSpPr>
          <p:cNvPr id="29699" name="Rectangle 4">
            <a:extLst>
              <a:ext uri="{FF2B5EF4-FFF2-40B4-BE49-F238E27FC236}">
                <a16:creationId xmlns:a16="http://schemas.microsoft.com/office/drawing/2014/main" id="{791E1D01-17B1-4BEF-8225-701A085A5D48}"/>
              </a:ext>
            </a:extLst>
          </p:cNvPr>
          <p:cNvSpPr>
            <a:spLocks noGrp="1" noChangeArrowheads="1"/>
          </p:cNvSpPr>
          <p:nvPr>
            <p:ph type="title"/>
          </p:nvPr>
        </p:nvSpPr>
        <p:spPr/>
        <p:txBody>
          <a:bodyPr/>
          <a:lstStyle/>
          <a:p>
            <a:r>
              <a:rPr lang="en-GB" altLang="en-US"/>
              <a:t>Defining the </a:t>
            </a:r>
            <a:r>
              <a:rPr lang="en-GB" altLang="en-US">
                <a:solidFill>
                  <a:srgbClr val="FF0000"/>
                </a:solidFill>
                <a:latin typeface="Courier New" panose="02070309020205020404" pitchFamily="49" charset="0"/>
              </a:rPr>
              <a:t>check</a:t>
            </a:r>
            <a:r>
              <a:rPr lang="en-GB" altLang="en-US"/>
              <a:t> function</a:t>
            </a:r>
          </a:p>
        </p:txBody>
      </p:sp>
      <p:sp>
        <p:nvSpPr>
          <p:cNvPr id="29700" name="Text Box 5">
            <a:extLst>
              <a:ext uri="{FF2B5EF4-FFF2-40B4-BE49-F238E27FC236}">
                <a16:creationId xmlns:a16="http://schemas.microsoft.com/office/drawing/2014/main" id="{D300E62D-8DBA-4C78-AA58-1125009CF468}"/>
              </a:ext>
            </a:extLst>
          </p:cNvPr>
          <p:cNvSpPr txBox="1">
            <a:spLocks noChangeArrowheads="1"/>
          </p:cNvSpPr>
          <p:nvPr/>
        </p:nvSpPr>
        <p:spPr bwMode="auto">
          <a:xfrm>
            <a:off x="2116139" y="1385888"/>
            <a:ext cx="71897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b="1">
                <a:solidFill>
                  <a:srgbClr val="FF0000"/>
                </a:solidFill>
                <a:latin typeface="Courier New" panose="02070309020205020404" pitchFamily="49" charset="0"/>
              </a:rPr>
              <a:t>def check():</a:t>
            </a:r>
          </a:p>
          <a:p>
            <a:r>
              <a:rPr lang="en-US" altLang="en-US" b="1">
                <a:solidFill>
                  <a:srgbClr val="FF0000"/>
                </a:solidFill>
                <a:latin typeface="Courier New" panose="02070309020205020404" pitchFamily="49" charset="0"/>
              </a:rPr>
              <a:t>    text = entryVar.get()</a:t>
            </a:r>
          </a:p>
          <a:p>
            <a:r>
              <a:rPr lang="en-US" altLang="en-US" b="1">
                <a:solidFill>
                  <a:srgbClr val="FF0000"/>
                </a:solidFill>
                <a:latin typeface="Courier New" panose="02070309020205020404" pitchFamily="49" charset="0"/>
              </a:rPr>
              <a:t>    result = palindrome(text)</a:t>
            </a:r>
          </a:p>
          <a:p>
            <a:r>
              <a:rPr lang="en-US" altLang="en-US" b="1">
                <a:solidFill>
                  <a:srgbClr val="FF0000"/>
                </a:solidFill>
                <a:latin typeface="Courier New" panose="02070309020205020404" pitchFamily="49" charset="0"/>
              </a:rPr>
              <a:t>    resultLabel.configure(text=result)</a:t>
            </a:r>
            <a:endParaRPr lang="en-GB" altLang="en-US" b="1">
              <a:solidFill>
                <a:srgbClr val="FF0000"/>
              </a:solidFill>
              <a:latin typeface="Courier New" panose="02070309020205020404" pitchFamily="49" charset="0"/>
            </a:endParaRPr>
          </a:p>
        </p:txBody>
      </p:sp>
      <p:sp>
        <p:nvSpPr>
          <p:cNvPr id="29701" name="Text Box 6">
            <a:extLst>
              <a:ext uri="{FF2B5EF4-FFF2-40B4-BE49-F238E27FC236}">
                <a16:creationId xmlns:a16="http://schemas.microsoft.com/office/drawing/2014/main" id="{38FA5581-DFD6-40EB-9AA2-0E3A539B258F}"/>
              </a:ext>
            </a:extLst>
          </p:cNvPr>
          <p:cNvSpPr txBox="1">
            <a:spLocks noChangeArrowheads="1"/>
          </p:cNvSpPr>
          <p:nvPr/>
        </p:nvSpPr>
        <p:spPr bwMode="auto">
          <a:xfrm>
            <a:off x="8524876" y="5678489"/>
            <a:ext cx="7715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gui2</a:t>
            </a:r>
          </a:p>
        </p:txBody>
      </p:sp>
      <p:sp>
        <p:nvSpPr>
          <p:cNvPr id="29702" name="Footer Placeholder 3">
            <a:extLst>
              <a:ext uri="{FF2B5EF4-FFF2-40B4-BE49-F238E27FC236}">
                <a16:creationId xmlns:a16="http://schemas.microsoft.com/office/drawing/2014/main" id="{E341E8B6-29C3-4C51-B8AC-88AA6ED7D8A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32450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F7D9F9F1-604B-4FD6-8E7D-A3BE989B1A76}"/>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85BD3B5E-A83E-49AB-A32B-3D7204BC4230}" type="slidenum">
              <a:rPr lang="en-US" altLang="en-US" sz="1000"/>
              <a:pPr/>
              <a:t>3</a:t>
            </a:fld>
            <a:endParaRPr lang="en-US" altLang="en-US" sz="1000"/>
          </a:p>
        </p:txBody>
      </p:sp>
      <p:sp>
        <p:nvSpPr>
          <p:cNvPr id="14339" name="Rectangle 2">
            <a:extLst>
              <a:ext uri="{FF2B5EF4-FFF2-40B4-BE49-F238E27FC236}">
                <a16:creationId xmlns:a16="http://schemas.microsoft.com/office/drawing/2014/main" id="{83F13B96-4332-4BC6-8F4B-4BD41864279D}"/>
              </a:ext>
            </a:extLst>
          </p:cNvPr>
          <p:cNvSpPr>
            <a:spLocks noGrp="1" noChangeArrowheads="1"/>
          </p:cNvSpPr>
          <p:nvPr>
            <p:ph type="title"/>
          </p:nvPr>
        </p:nvSpPr>
        <p:spPr>
          <a:xfrm>
            <a:off x="779464" y="210766"/>
            <a:ext cx="8750300" cy="1143000"/>
          </a:xfrm>
        </p:spPr>
        <p:txBody>
          <a:bodyPr/>
          <a:lstStyle/>
          <a:p>
            <a:pPr marL="627063" indent="-627063"/>
            <a:r>
              <a:rPr lang="en-US" altLang="en-US" sz="3000" dirty="0"/>
              <a:t>Graphical User Interfaces</a:t>
            </a:r>
          </a:p>
        </p:txBody>
      </p:sp>
      <p:sp>
        <p:nvSpPr>
          <p:cNvPr id="5" name="Rectangle 3">
            <a:extLst>
              <a:ext uri="{FF2B5EF4-FFF2-40B4-BE49-F238E27FC236}">
                <a16:creationId xmlns:a16="http://schemas.microsoft.com/office/drawing/2014/main" id="{46DF8E7E-BBE6-42F7-BD56-C2A1A9AFADE6}"/>
              </a:ext>
            </a:extLst>
          </p:cNvPr>
          <p:cNvSpPr txBox="1">
            <a:spLocks noChangeArrowheads="1"/>
          </p:cNvSpPr>
          <p:nvPr/>
        </p:nvSpPr>
        <p:spPr bwMode="auto">
          <a:xfrm>
            <a:off x="1600200" y="1121923"/>
            <a:ext cx="7315200" cy="3352800"/>
          </a:xfrm>
          <a:prstGeom prst="rect">
            <a:avLst/>
          </a:prstGeom>
          <a:noFill/>
          <a:ln w="9525">
            <a:noFill/>
            <a:miter lim="800000"/>
            <a:headEnd/>
            <a:tailEnd/>
          </a:ln>
        </p:spPr>
        <p:txBody>
          <a:bodyPr/>
          <a:lstStyle/>
          <a:p>
            <a:pPr marL="0" lvl="4">
              <a:spcBef>
                <a:spcPts val="1200"/>
              </a:spcBef>
              <a:buClr>
                <a:srgbClr val="EB9F27"/>
              </a:buClr>
              <a:defRPr/>
            </a:pPr>
            <a:r>
              <a:rPr lang="en-US" b="1" kern="0" dirty="0">
                <a:latin typeface="Arial" charset="0"/>
                <a:ea typeface="ヒラギノ角ゴ Pro W3" pitchFamily="-48" charset="-128"/>
                <a:cs typeface="Courier New" pitchFamily="49" charset="0"/>
              </a:rPr>
              <a:t>A computer’s </a:t>
            </a:r>
            <a:r>
              <a:rPr lang="en-US" b="1" i="1" u="sng" kern="0" dirty="0">
                <a:solidFill>
                  <a:srgbClr val="FF0000"/>
                </a:solidFill>
                <a:latin typeface="Arial" charset="0"/>
                <a:ea typeface="ヒラギノ角ゴ Pro W3" pitchFamily="-48" charset="-128"/>
                <a:cs typeface="Courier New" pitchFamily="49" charset="0"/>
              </a:rPr>
              <a:t>user interface</a:t>
            </a:r>
            <a:r>
              <a:rPr lang="en-US" b="1" kern="0" dirty="0">
                <a:latin typeface="Arial" charset="0"/>
                <a:ea typeface="ヒラギノ角ゴ Pro W3" pitchFamily="-48" charset="-128"/>
                <a:cs typeface="Courier New" pitchFamily="49" charset="0"/>
              </a:rPr>
              <a:t> is the part of the computer that the user interacts with</a:t>
            </a:r>
          </a:p>
          <a:p>
            <a:pPr marL="231775" lvl="4" indent="-231775">
              <a:spcBef>
                <a:spcPts val="1200"/>
              </a:spcBef>
              <a:buClr>
                <a:srgbClr val="EB9F27"/>
              </a:buClr>
              <a:defRPr/>
            </a:pPr>
            <a:r>
              <a:rPr lang="en-US" b="1" kern="0" dirty="0">
                <a:latin typeface="Arial" charset="0"/>
                <a:ea typeface="ヒラギノ角ゴ Pro W3" pitchFamily="-48" charset="-128"/>
                <a:cs typeface="Courier New" pitchFamily="49" charset="0"/>
              </a:rPr>
              <a:t>User interface consists of </a:t>
            </a:r>
          </a:p>
          <a:p>
            <a:pPr marL="688975" lvl="5" indent="-231775">
              <a:buClr>
                <a:srgbClr val="EB9F27"/>
              </a:buClr>
              <a:buFont typeface="Arial" pitchFamily="34" charset="0"/>
              <a:buChar char="•"/>
              <a:defRPr/>
            </a:pPr>
            <a:r>
              <a:rPr lang="en-US" sz="2000" kern="0" dirty="0">
                <a:latin typeface="Arial" charset="0"/>
                <a:ea typeface="ヒラギノ角ゴ Pro W3" pitchFamily="-48" charset="-128"/>
                <a:cs typeface="Courier New" pitchFamily="49" charset="0"/>
              </a:rPr>
              <a:t>Hardware devices</a:t>
            </a:r>
          </a:p>
          <a:p>
            <a:pPr marL="688975" lvl="5" indent="-231775">
              <a:buClr>
                <a:srgbClr val="EB9F27"/>
              </a:buClr>
              <a:buFont typeface="Arial" pitchFamily="34" charset="0"/>
              <a:buChar char="•"/>
              <a:defRPr/>
            </a:pPr>
            <a:r>
              <a:rPr lang="en-US" sz="2000" kern="0" dirty="0">
                <a:latin typeface="Arial" charset="0"/>
                <a:ea typeface="ヒラギノ角ゴ Pro W3" pitchFamily="-48" charset="-128"/>
                <a:cs typeface="Courier New" pitchFamily="49" charset="0"/>
              </a:rPr>
              <a:t>Commands from the user the operating system accepts</a:t>
            </a:r>
          </a:p>
          <a:p>
            <a:pPr marL="0" lvl="4">
              <a:spcBef>
                <a:spcPts val="1200"/>
              </a:spcBef>
              <a:buClr>
                <a:srgbClr val="EB9F27"/>
              </a:buClr>
              <a:defRPr/>
            </a:pPr>
            <a:r>
              <a:rPr lang="en-US" b="1" i="1" u="sng" kern="0" dirty="0">
                <a:solidFill>
                  <a:srgbClr val="FF0000"/>
                </a:solidFill>
                <a:latin typeface="Arial" charset="0"/>
                <a:ea typeface="ヒラギノ角ゴ Pro W3" pitchFamily="-48" charset="-128"/>
                <a:cs typeface="Courier New" pitchFamily="49" charset="0"/>
              </a:rPr>
              <a:t>Command line interface </a:t>
            </a:r>
            <a:r>
              <a:rPr lang="en-US" sz="2000" b="1" kern="0" dirty="0">
                <a:latin typeface="Arial" charset="0"/>
                <a:ea typeface="ヒラギノ角ゴ Pro W3" pitchFamily="-48" charset="-128"/>
                <a:cs typeface="Courier New" pitchFamily="49" charset="0"/>
              </a:rPr>
              <a:t>displays a prompt and the user types a command which is then executed</a:t>
            </a:r>
          </a:p>
        </p:txBody>
      </p:sp>
      <p:sp>
        <p:nvSpPr>
          <p:cNvPr id="2" name="TextBox 4">
            <a:extLst>
              <a:ext uri="{FF2B5EF4-FFF2-40B4-BE49-F238E27FC236}">
                <a16:creationId xmlns:a16="http://schemas.microsoft.com/office/drawing/2014/main" id="{C5700BB0-7C4A-45C4-AE76-F04461190562}"/>
              </a:ext>
            </a:extLst>
          </p:cNvPr>
          <p:cNvSpPr txBox="1">
            <a:spLocks noChangeArrowheads="1"/>
          </p:cNvSpPr>
          <p:nvPr/>
        </p:nvSpPr>
        <p:spPr bwMode="auto">
          <a:xfrm>
            <a:off x="1143000" y="4246124"/>
            <a:ext cx="5410200" cy="3667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800" b="1" dirty="0"/>
              <a:t>Figure 12-1  </a:t>
            </a:r>
            <a:r>
              <a:rPr lang="en-US" altLang="en-US" sz="1800" dirty="0"/>
              <a:t>A command line interface</a:t>
            </a:r>
          </a:p>
        </p:txBody>
      </p:sp>
      <p:pic>
        <p:nvPicPr>
          <p:cNvPr id="14343" name="Picture 7" descr="fig12_01">
            <a:extLst>
              <a:ext uri="{FF2B5EF4-FFF2-40B4-BE49-F238E27FC236}">
                <a16:creationId xmlns:a16="http://schemas.microsoft.com/office/drawing/2014/main" id="{AE87F459-DFDB-4F44-8340-349C7EC79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4322323"/>
            <a:ext cx="2976563" cy="190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51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EEA9A228-18BF-4178-BB7B-930E238583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6FAF75F5-EFC7-492C-BE58-01B946187759}" type="slidenum">
              <a:rPr lang="en-US" altLang="en-US" sz="1400"/>
              <a:pPr/>
              <a:t>30</a:t>
            </a:fld>
            <a:endParaRPr lang="en-US" altLang="en-US" sz="1400"/>
          </a:p>
        </p:txBody>
      </p:sp>
      <p:sp>
        <p:nvSpPr>
          <p:cNvPr id="30723" name="Rectangle 4">
            <a:extLst>
              <a:ext uri="{FF2B5EF4-FFF2-40B4-BE49-F238E27FC236}">
                <a16:creationId xmlns:a16="http://schemas.microsoft.com/office/drawing/2014/main" id="{621FC444-631F-4F1A-872A-FA2DD350A73A}"/>
              </a:ext>
            </a:extLst>
          </p:cNvPr>
          <p:cNvSpPr>
            <a:spLocks noGrp="1" noChangeArrowheads="1"/>
          </p:cNvSpPr>
          <p:nvPr>
            <p:ph type="title"/>
          </p:nvPr>
        </p:nvSpPr>
        <p:spPr/>
        <p:txBody>
          <a:bodyPr/>
          <a:lstStyle/>
          <a:p>
            <a:r>
              <a:rPr lang="en-GB" altLang="en-US"/>
              <a:t>Improving the output</a:t>
            </a:r>
          </a:p>
        </p:txBody>
      </p:sp>
      <p:sp>
        <p:nvSpPr>
          <p:cNvPr id="30724" name="Text Box 5">
            <a:extLst>
              <a:ext uri="{FF2B5EF4-FFF2-40B4-BE49-F238E27FC236}">
                <a16:creationId xmlns:a16="http://schemas.microsoft.com/office/drawing/2014/main" id="{D72C59BA-7FFF-4428-B332-788E3FA1B127}"/>
              </a:ext>
            </a:extLst>
          </p:cNvPr>
          <p:cNvSpPr txBox="1">
            <a:spLocks noChangeArrowheads="1"/>
          </p:cNvSpPr>
          <p:nvPr/>
        </p:nvSpPr>
        <p:spPr bwMode="auto">
          <a:xfrm>
            <a:off x="1755775" y="1069976"/>
            <a:ext cx="77668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Instead of seeing 1 or 0, we would prefer an informative</a:t>
            </a:r>
          </a:p>
          <a:p>
            <a:r>
              <a:rPr lang="en-GB" altLang="en-US"/>
              <a:t>message.</a:t>
            </a:r>
          </a:p>
        </p:txBody>
      </p:sp>
      <p:sp>
        <p:nvSpPr>
          <p:cNvPr id="30725" name="Text Box 6">
            <a:extLst>
              <a:ext uri="{FF2B5EF4-FFF2-40B4-BE49-F238E27FC236}">
                <a16:creationId xmlns:a16="http://schemas.microsoft.com/office/drawing/2014/main" id="{4CE0FB3C-A132-4AF6-9189-513656606E8F}"/>
              </a:ext>
            </a:extLst>
          </p:cNvPr>
          <p:cNvSpPr txBox="1">
            <a:spLocks noChangeArrowheads="1"/>
          </p:cNvSpPr>
          <p:nvPr/>
        </p:nvSpPr>
        <p:spPr bwMode="auto">
          <a:xfrm>
            <a:off x="2135188" y="2322513"/>
            <a:ext cx="792717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b="1">
                <a:latin typeface="Courier New" panose="02070309020205020404" pitchFamily="49" charset="0"/>
              </a:rPr>
              <a:t>def check():</a:t>
            </a:r>
          </a:p>
          <a:p>
            <a:r>
              <a:rPr lang="en-US" altLang="en-US" b="1">
                <a:latin typeface="Courier New" panose="02070309020205020404" pitchFamily="49" charset="0"/>
              </a:rPr>
              <a:t>    text = entryVar.get()</a:t>
            </a:r>
          </a:p>
          <a:p>
            <a:r>
              <a:rPr lang="en-US" altLang="en-US" b="1">
                <a:latin typeface="Courier New" panose="02070309020205020404" pitchFamily="49" charset="0"/>
              </a:rPr>
              <a:t>    result = palindrome(text)</a:t>
            </a:r>
          </a:p>
          <a:p>
            <a:r>
              <a:rPr lang="en-US" altLang="en-US" b="1">
                <a:latin typeface="Courier New" panose="02070309020205020404" pitchFamily="49" charset="0"/>
              </a:rPr>
              <a:t>    </a:t>
            </a:r>
            <a:r>
              <a:rPr lang="en-US" altLang="en-US" b="1">
                <a:solidFill>
                  <a:srgbClr val="FF0000"/>
                </a:solidFill>
                <a:latin typeface="Courier New" panose="02070309020205020404" pitchFamily="49" charset="0"/>
              </a:rPr>
              <a:t>if result:</a:t>
            </a:r>
          </a:p>
          <a:p>
            <a:r>
              <a:rPr lang="en-US" altLang="en-US" b="1">
                <a:solidFill>
                  <a:srgbClr val="FF0000"/>
                </a:solidFill>
                <a:latin typeface="Courier New" panose="02070309020205020404" pitchFamily="49" charset="0"/>
              </a:rPr>
              <a:t>        message = "It is a palindrome"</a:t>
            </a:r>
          </a:p>
          <a:p>
            <a:r>
              <a:rPr lang="en-US" altLang="en-US" b="1">
                <a:solidFill>
                  <a:srgbClr val="FF0000"/>
                </a:solidFill>
                <a:latin typeface="Courier New" panose="02070309020205020404" pitchFamily="49" charset="0"/>
              </a:rPr>
              <a:t>    else:</a:t>
            </a:r>
          </a:p>
          <a:p>
            <a:r>
              <a:rPr lang="en-US" altLang="en-US" b="1">
                <a:solidFill>
                  <a:srgbClr val="FF0000"/>
                </a:solidFill>
                <a:latin typeface="Courier New" panose="02070309020205020404" pitchFamily="49" charset="0"/>
              </a:rPr>
              <a:t>        message = "It is not a palindrome"</a:t>
            </a:r>
          </a:p>
          <a:p>
            <a:r>
              <a:rPr lang="en-US" altLang="en-US" b="1">
                <a:latin typeface="Courier New" panose="02070309020205020404" pitchFamily="49" charset="0"/>
              </a:rPr>
              <a:t>    resultLabel.configure(text=</a:t>
            </a:r>
            <a:r>
              <a:rPr lang="en-US" altLang="en-US" b="1">
                <a:solidFill>
                  <a:srgbClr val="FF0000"/>
                </a:solidFill>
                <a:latin typeface="Courier New" panose="02070309020205020404" pitchFamily="49" charset="0"/>
              </a:rPr>
              <a:t>message</a:t>
            </a:r>
            <a:r>
              <a:rPr lang="en-US" altLang="en-US" b="1">
                <a:latin typeface="Courier New" panose="02070309020205020404" pitchFamily="49" charset="0"/>
              </a:rPr>
              <a:t>)</a:t>
            </a:r>
            <a:endParaRPr lang="en-GB" altLang="en-US" b="1">
              <a:latin typeface="Courier New" panose="02070309020205020404" pitchFamily="49" charset="0"/>
            </a:endParaRPr>
          </a:p>
        </p:txBody>
      </p:sp>
      <p:sp>
        <p:nvSpPr>
          <p:cNvPr id="30726" name="Text Box 7">
            <a:extLst>
              <a:ext uri="{FF2B5EF4-FFF2-40B4-BE49-F238E27FC236}">
                <a16:creationId xmlns:a16="http://schemas.microsoft.com/office/drawing/2014/main" id="{B91D4902-D33F-4980-9068-4805803E8894}"/>
              </a:ext>
            </a:extLst>
          </p:cNvPr>
          <p:cNvSpPr txBox="1">
            <a:spLocks noChangeArrowheads="1"/>
          </p:cNvSpPr>
          <p:nvPr/>
        </p:nvSpPr>
        <p:spPr bwMode="auto">
          <a:xfrm>
            <a:off x="9099551" y="5749926"/>
            <a:ext cx="7715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gui3</a:t>
            </a:r>
          </a:p>
        </p:txBody>
      </p:sp>
      <p:sp>
        <p:nvSpPr>
          <p:cNvPr id="30727" name="Footer Placeholder 3">
            <a:extLst>
              <a:ext uri="{FF2B5EF4-FFF2-40B4-BE49-F238E27FC236}">
                <a16:creationId xmlns:a16="http://schemas.microsoft.com/office/drawing/2014/main" id="{A660B942-B5C2-48A0-BD42-7C4444E64A8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246044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9F19A2A3-6164-4648-9485-946E0C4A87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C08D2A00-084C-4B4D-95E9-AC4B1540B4E2}" type="slidenum">
              <a:rPr lang="en-US" altLang="en-US" sz="1400"/>
              <a:pPr/>
              <a:t>31</a:t>
            </a:fld>
            <a:endParaRPr lang="en-US" altLang="en-US" sz="1400"/>
          </a:p>
        </p:txBody>
      </p:sp>
      <p:sp>
        <p:nvSpPr>
          <p:cNvPr id="31747" name="Rectangle 4">
            <a:extLst>
              <a:ext uri="{FF2B5EF4-FFF2-40B4-BE49-F238E27FC236}">
                <a16:creationId xmlns:a16="http://schemas.microsoft.com/office/drawing/2014/main" id="{14DC92F6-5DB7-4A05-A906-D8EF88D69058}"/>
              </a:ext>
            </a:extLst>
          </p:cNvPr>
          <p:cNvSpPr>
            <a:spLocks noGrp="1" noChangeArrowheads="1"/>
          </p:cNvSpPr>
          <p:nvPr>
            <p:ph type="title"/>
          </p:nvPr>
        </p:nvSpPr>
        <p:spPr/>
        <p:txBody>
          <a:bodyPr/>
          <a:lstStyle/>
          <a:p>
            <a:r>
              <a:rPr lang="en-GB" altLang="en-US"/>
              <a:t>Stylistic points</a:t>
            </a:r>
          </a:p>
        </p:txBody>
      </p:sp>
      <p:sp>
        <p:nvSpPr>
          <p:cNvPr id="31748" name="Text Box 5">
            <a:extLst>
              <a:ext uri="{FF2B5EF4-FFF2-40B4-BE49-F238E27FC236}">
                <a16:creationId xmlns:a16="http://schemas.microsoft.com/office/drawing/2014/main" id="{02845D3B-3304-449D-BE89-92C4BAFD9D89}"/>
              </a:ext>
            </a:extLst>
          </p:cNvPr>
          <p:cNvSpPr txBox="1">
            <a:spLocks noChangeArrowheads="1"/>
          </p:cNvSpPr>
          <p:nvPr/>
        </p:nvSpPr>
        <p:spPr bwMode="auto">
          <a:xfrm>
            <a:off x="1827213" y="1069976"/>
            <a:ext cx="822693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In general it is a good idea to define everything before it is </a:t>
            </a:r>
          </a:p>
          <a:p>
            <a:r>
              <a:rPr lang="en-GB" altLang="en-US"/>
              <a:t>used. It makes the program easier to read, and in any case</a:t>
            </a:r>
          </a:p>
          <a:p>
            <a:r>
              <a:rPr lang="en-GB" altLang="en-US"/>
              <a:t>many programming languages insist on it.</a:t>
            </a:r>
          </a:p>
        </p:txBody>
      </p:sp>
      <p:sp>
        <p:nvSpPr>
          <p:cNvPr id="31749" name="Text Box 6">
            <a:extLst>
              <a:ext uri="{FF2B5EF4-FFF2-40B4-BE49-F238E27FC236}">
                <a16:creationId xmlns:a16="http://schemas.microsoft.com/office/drawing/2014/main" id="{304A63ED-74BB-42C6-BD66-3BEA803BDF66}"/>
              </a:ext>
            </a:extLst>
          </p:cNvPr>
          <p:cNvSpPr txBox="1">
            <a:spLocks noChangeArrowheads="1"/>
          </p:cNvSpPr>
          <p:nvPr/>
        </p:nvSpPr>
        <p:spPr bwMode="auto">
          <a:xfrm>
            <a:off x="1827214" y="2654301"/>
            <a:ext cx="858921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Python is more flexible than most languages in this respect,</a:t>
            </a:r>
          </a:p>
          <a:p>
            <a:r>
              <a:rPr lang="en-GB" altLang="en-US"/>
              <a:t>but note that in GUI programs, the definition of a callback</a:t>
            </a:r>
          </a:p>
          <a:p>
            <a:r>
              <a:rPr lang="en-GB" altLang="en-US"/>
              <a:t>function </a:t>
            </a:r>
            <a:r>
              <a:rPr lang="en-GB" altLang="en-US">
                <a:solidFill>
                  <a:srgbClr val="FF0000"/>
                </a:solidFill>
              </a:rPr>
              <a:t>must</a:t>
            </a:r>
            <a:r>
              <a:rPr lang="en-GB" altLang="en-US"/>
              <a:t> appear before creating the widget which calls it.</a:t>
            </a:r>
          </a:p>
        </p:txBody>
      </p:sp>
      <p:sp>
        <p:nvSpPr>
          <p:cNvPr id="31750" name="Text Box 7">
            <a:extLst>
              <a:ext uri="{FF2B5EF4-FFF2-40B4-BE49-F238E27FC236}">
                <a16:creationId xmlns:a16="http://schemas.microsoft.com/office/drawing/2014/main" id="{6C93695A-D970-411C-A0E9-304ACCC1869E}"/>
              </a:ext>
            </a:extLst>
          </p:cNvPr>
          <p:cNvSpPr txBox="1">
            <a:spLocks noChangeArrowheads="1"/>
          </p:cNvSpPr>
          <p:nvPr/>
        </p:nvSpPr>
        <p:spPr bwMode="auto">
          <a:xfrm>
            <a:off x="1631950" y="4076700"/>
            <a:ext cx="83756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800" b="1">
                <a:solidFill>
                  <a:srgbClr val="FF0000"/>
                </a:solidFill>
                <a:latin typeface="Courier New" panose="02070309020205020404" pitchFamily="49" charset="0"/>
              </a:rPr>
              <a:t>def check():</a:t>
            </a:r>
          </a:p>
          <a:p>
            <a:r>
              <a:rPr lang="en-GB" altLang="en-US" sz="1800" b="1">
                <a:solidFill>
                  <a:srgbClr val="FF0000"/>
                </a:solidFill>
                <a:latin typeface="Courier New" panose="02070309020205020404" pitchFamily="49" charset="0"/>
              </a:rPr>
              <a:t>    # definition of the function</a:t>
            </a:r>
          </a:p>
          <a:p>
            <a:endParaRPr lang="en-GB" altLang="en-US" sz="1800" b="1">
              <a:latin typeface="Courier New" panose="02070309020205020404" pitchFamily="49" charset="0"/>
            </a:endParaRPr>
          </a:p>
          <a:p>
            <a:r>
              <a:rPr lang="en-GB" altLang="en-US" sz="1800" b="1">
                <a:latin typeface="Courier New" panose="02070309020205020404" pitchFamily="49" charset="0"/>
              </a:rPr>
              <a:t>...</a:t>
            </a:r>
          </a:p>
          <a:p>
            <a:endParaRPr lang="en-GB" altLang="en-US" sz="1800" b="1">
              <a:latin typeface="Courier New" panose="02070309020205020404" pitchFamily="49" charset="0"/>
            </a:endParaRPr>
          </a:p>
          <a:p>
            <a:r>
              <a:rPr lang="en-GB" altLang="en-US" sz="1800" b="1">
                <a:latin typeface="Courier New" panose="02070309020205020404" pitchFamily="49" charset="0"/>
              </a:rPr>
              <a:t>checkButton = Tkinter.Button(top,text="Check",</a:t>
            </a:r>
            <a:r>
              <a:rPr lang="en-GB" altLang="en-US" sz="1800" b="1">
                <a:solidFill>
                  <a:srgbClr val="FF0000"/>
                </a:solidFill>
                <a:latin typeface="Courier New" panose="02070309020205020404" pitchFamily="49" charset="0"/>
              </a:rPr>
              <a:t>command=check</a:t>
            </a:r>
            <a:r>
              <a:rPr lang="en-GB" altLang="en-US" sz="1800" b="1">
                <a:latin typeface="Courier New" panose="02070309020205020404" pitchFamily="49" charset="0"/>
              </a:rPr>
              <a:t>)</a:t>
            </a:r>
          </a:p>
          <a:p>
            <a:r>
              <a:rPr lang="en-GB" altLang="en-US" sz="1800" b="1">
                <a:latin typeface="Courier New" panose="02070309020205020404" pitchFamily="49" charset="0"/>
              </a:rPr>
              <a:t>checkButton.grid(row=1,column=1)</a:t>
            </a:r>
          </a:p>
        </p:txBody>
      </p:sp>
      <p:sp>
        <p:nvSpPr>
          <p:cNvPr id="31751" name="Footer Placeholder 3">
            <a:extLst>
              <a:ext uri="{FF2B5EF4-FFF2-40B4-BE49-F238E27FC236}">
                <a16:creationId xmlns:a16="http://schemas.microsoft.com/office/drawing/2014/main" id="{C351522B-6BB1-4B88-B73D-D2ABA3DF7B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348150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CC96C4B9-BA4E-4EDE-8C7E-BDA73BAA80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B9784378-3B6E-4D81-B254-9C1C9375810C}" type="slidenum">
              <a:rPr lang="en-US" altLang="en-US" sz="1400"/>
              <a:pPr/>
              <a:t>32</a:t>
            </a:fld>
            <a:endParaRPr lang="en-US" altLang="en-US" sz="1400"/>
          </a:p>
        </p:txBody>
      </p:sp>
      <p:sp>
        <p:nvSpPr>
          <p:cNvPr id="32771" name="Rectangle 4">
            <a:extLst>
              <a:ext uri="{FF2B5EF4-FFF2-40B4-BE49-F238E27FC236}">
                <a16:creationId xmlns:a16="http://schemas.microsoft.com/office/drawing/2014/main" id="{B8A0F244-9255-4042-A332-149CDF9B92C3}"/>
              </a:ext>
            </a:extLst>
          </p:cNvPr>
          <p:cNvSpPr>
            <a:spLocks noGrp="1" noChangeArrowheads="1"/>
          </p:cNvSpPr>
          <p:nvPr>
            <p:ph type="title"/>
          </p:nvPr>
        </p:nvSpPr>
        <p:spPr/>
        <p:txBody>
          <a:bodyPr/>
          <a:lstStyle/>
          <a:p>
            <a:r>
              <a:rPr lang="en-GB" altLang="en-US"/>
              <a:t>Stylistic points</a:t>
            </a:r>
          </a:p>
        </p:txBody>
      </p:sp>
      <p:sp>
        <p:nvSpPr>
          <p:cNvPr id="32772" name="Text Box 5">
            <a:extLst>
              <a:ext uri="{FF2B5EF4-FFF2-40B4-BE49-F238E27FC236}">
                <a16:creationId xmlns:a16="http://schemas.microsoft.com/office/drawing/2014/main" id="{E95C8C19-ECDD-433C-ACE5-A19DBB897B7E}"/>
              </a:ext>
            </a:extLst>
          </p:cNvPr>
          <p:cNvSpPr txBox="1">
            <a:spLocks noChangeArrowheads="1"/>
          </p:cNvSpPr>
          <p:nvPr/>
        </p:nvSpPr>
        <p:spPr bwMode="auto">
          <a:xfrm>
            <a:off x="1755776" y="1069976"/>
            <a:ext cx="86389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It is also a good idea in general to put related parts of the</a:t>
            </a:r>
          </a:p>
          <a:p>
            <a:r>
              <a:rPr lang="en-GB" altLang="en-US"/>
              <a:t>program close to each other: for example, two functions which</a:t>
            </a:r>
          </a:p>
          <a:p>
            <a:r>
              <a:rPr lang="en-GB" altLang="en-US"/>
              <a:t>do related calculations, or one function which calls another.</a:t>
            </a:r>
          </a:p>
        </p:txBody>
      </p:sp>
      <p:sp>
        <p:nvSpPr>
          <p:cNvPr id="32773" name="Text Box 6">
            <a:extLst>
              <a:ext uri="{FF2B5EF4-FFF2-40B4-BE49-F238E27FC236}">
                <a16:creationId xmlns:a16="http://schemas.microsoft.com/office/drawing/2014/main" id="{65569679-D7C1-4A8F-8F5C-ED669FF8FAA5}"/>
              </a:ext>
            </a:extLst>
          </p:cNvPr>
          <p:cNvSpPr txBox="1">
            <a:spLocks noChangeArrowheads="1"/>
          </p:cNvSpPr>
          <p:nvPr/>
        </p:nvSpPr>
        <p:spPr bwMode="auto">
          <a:xfrm>
            <a:off x="1682751" y="2870200"/>
            <a:ext cx="901304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a:t>In the case of GUI programs, does this mean:</a:t>
            </a:r>
          </a:p>
          <a:p>
            <a:endParaRPr lang="en-GB" altLang="en-US"/>
          </a:p>
          <a:p>
            <a:pPr>
              <a:buFontTx/>
              <a:buAutoNum type="arabicPeriod"/>
            </a:pPr>
            <a:r>
              <a:rPr lang="en-GB" altLang="en-US"/>
              <a:t>Grouping all of the functions together, and all of the GUI parts</a:t>
            </a:r>
            <a:br>
              <a:rPr lang="en-GB" altLang="en-US"/>
            </a:br>
            <a:r>
              <a:rPr lang="en-GB" altLang="en-US"/>
              <a:t>together; or</a:t>
            </a:r>
          </a:p>
          <a:p>
            <a:pPr>
              <a:buFontTx/>
              <a:buAutoNum type="arabicPeriod"/>
            </a:pPr>
            <a:r>
              <a:rPr lang="en-GB" altLang="en-US"/>
              <a:t>Grouping each widget with its callback function and any</a:t>
            </a:r>
            <a:br>
              <a:rPr lang="en-GB" altLang="en-US"/>
            </a:br>
            <a:r>
              <a:rPr lang="en-GB" altLang="en-US"/>
              <a:t>related widgets? </a:t>
            </a:r>
          </a:p>
        </p:txBody>
      </p:sp>
      <p:sp>
        <p:nvSpPr>
          <p:cNvPr id="32774" name="Footer Placeholder 3">
            <a:extLst>
              <a:ext uri="{FF2B5EF4-FFF2-40B4-BE49-F238E27FC236}">
                <a16:creationId xmlns:a16="http://schemas.microsoft.com/office/drawing/2014/main" id="{15D5BDE9-4FCE-417D-847D-9BADB7546F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367242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B1B066BE-02C4-4BC9-B823-C43852CC1A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724740E7-227F-4BC1-A2FD-CC7DDB62BABA}" type="slidenum">
              <a:rPr lang="en-US" altLang="en-US" sz="1400"/>
              <a:pPr/>
              <a:t>33</a:t>
            </a:fld>
            <a:endParaRPr lang="en-US" altLang="en-US" sz="1400"/>
          </a:p>
        </p:txBody>
      </p:sp>
      <p:sp>
        <p:nvSpPr>
          <p:cNvPr id="33795" name="Text Box 5">
            <a:extLst>
              <a:ext uri="{FF2B5EF4-FFF2-40B4-BE49-F238E27FC236}">
                <a16:creationId xmlns:a16="http://schemas.microsoft.com/office/drawing/2014/main" id="{AC41422A-7FF6-4196-948A-226357470AB6}"/>
              </a:ext>
            </a:extLst>
          </p:cNvPr>
          <p:cNvSpPr txBox="1">
            <a:spLocks noChangeArrowheads="1"/>
          </p:cNvSpPr>
          <p:nvPr/>
        </p:nvSpPr>
        <p:spPr bwMode="auto">
          <a:xfrm>
            <a:off x="1952625" y="285751"/>
            <a:ext cx="6991350" cy="6124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GB" altLang="en-US" sz="1400" b="1">
                <a:latin typeface="Courier New" panose="02070309020205020404" pitchFamily="49" charset="0"/>
              </a:rPr>
              <a:t>import Tkinter</a:t>
            </a:r>
          </a:p>
          <a:p>
            <a:r>
              <a:rPr lang="en-GB" altLang="en-US" sz="1400" b="1">
                <a:latin typeface="Courier New" panose="02070309020205020404" pitchFamily="49" charset="0"/>
              </a:rPr>
              <a:t>from palindrome import *</a:t>
            </a:r>
          </a:p>
          <a:p>
            <a:endParaRPr lang="en-GB" altLang="en-US" sz="1400" b="1">
              <a:latin typeface="Courier New" panose="02070309020205020404" pitchFamily="49" charset="0"/>
            </a:endParaRPr>
          </a:p>
          <a:p>
            <a:r>
              <a:rPr lang="en-GB" altLang="en-US" sz="1400" b="1">
                <a:latin typeface="Courier New" panose="02070309020205020404" pitchFamily="49" charset="0"/>
              </a:rPr>
              <a:t>top = Tkinter.Tk()</a:t>
            </a:r>
          </a:p>
          <a:p>
            <a:r>
              <a:rPr lang="en-GB" altLang="en-US" sz="1400" b="1">
                <a:latin typeface="Courier New" panose="02070309020205020404" pitchFamily="49" charset="0"/>
              </a:rPr>
              <a:t>top.title("Palindrome Checker")</a:t>
            </a:r>
          </a:p>
          <a:p>
            <a:r>
              <a:rPr lang="en-GB" altLang="en-US" sz="1400" b="1">
                <a:latin typeface="Courier New" panose="02070309020205020404" pitchFamily="49" charset="0"/>
              </a:rPr>
              <a:t>top.geometry("300x50")</a:t>
            </a:r>
          </a:p>
          <a:p>
            <a:endParaRPr lang="en-GB" altLang="en-US" sz="1400" b="1">
              <a:latin typeface="Courier New" panose="02070309020205020404" pitchFamily="49" charset="0"/>
            </a:endParaRPr>
          </a:p>
          <a:p>
            <a:r>
              <a:rPr lang="en-GB" altLang="en-US" sz="1400" b="1">
                <a:latin typeface="Courier New" panose="02070309020205020404" pitchFamily="49" charset="0"/>
              </a:rPr>
              <a:t>entryVar = Tkinter.StringVar("")</a:t>
            </a:r>
          </a:p>
          <a:p>
            <a:r>
              <a:rPr lang="en-GB" altLang="en-US" sz="1400" b="1">
                <a:latin typeface="Courier New" panose="02070309020205020404" pitchFamily="49" charset="0"/>
              </a:rPr>
              <a:t>entry = Tkinter.Entry(top,width=48,textvariable=entryVar)</a:t>
            </a:r>
          </a:p>
          <a:p>
            <a:r>
              <a:rPr lang="en-GB" altLang="en-US" sz="1400" b="1">
                <a:latin typeface="Courier New" panose="02070309020205020404" pitchFamily="49" charset="0"/>
              </a:rPr>
              <a:t>entry.grid(row=0,column=0,columnspan=3)</a:t>
            </a:r>
          </a:p>
          <a:p>
            <a:endParaRPr lang="en-GB" altLang="en-US" sz="1400" b="1">
              <a:latin typeface="Courier New" panose="02070309020205020404" pitchFamily="49" charset="0"/>
            </a:endParaRPr>
          </a:p>
          <a:p>
            <a:r>
              <a:rPr lang="en-GB" altLang="en-US" sz="1400" b="1">
                <a:latin typeface="Courier New" panose="02070309020205020404" pitchFamily="49" charset="0"/>
              </a:rPr>
              <a:t>resultLabel = Tkinter.Label(top,text="",width=34)</a:t>
            </a:r>
          </a:p>
          <a:p>
            <a:r>
              <a:rPr lang="en-GB" altLang="en-US" sz="1400" b="1">
                <a:latin typeface="Courier New" panose="02070309020205020404" pitchFamily="49" charset="0"/>
              </a:rPr>
              <a:t>resultLabel.grid(row=1,column=0)</a:t>
            </a:r>
          </a:p>
          <a:p>
            <a:endParaRPr lang="en-GB" altLang="en-US" sz="1400" b="1">
              <a:latin typeface="Courier New" panose="02070309020205020404" pitchFamily="49" charset="0"/>
            </a:endParaRPr>
          </a:p>
          <a:p>
            <a:r>
              <a:rPr lang="en-GB" altLang="en-US" sz="1400" b="1">
                <a:latin typeface="Courier New" panose="02070309020205020404" pitchFamily="49" charset="0"/>
              </a:rPr>
              <a:t>def check():</a:t>
            </a:r>
          </a:p>
          <a:p>
            <a:r>
              <a:rPr lang="en-GB" altLang="en-US" sz="1400" b="1">
                <a:latin typeface="Courier New" panose="02070309020205020404" pitchFamily="49" charset="0"/>
              </a:rPr>
              <a:t>    text = entryVar.get()</a:t>
            </a:r>
          </a:p>
          <a:p>
            <a:r>
              <a:rPr lang="en-GB" altLang="en-US" sz="1400" b="1">
                <a:latin typeface="Courier New" panose="02070309020205020404" pitchFamily="49" charset="0"/>
              </a:rPr>
              <a:t>    result = palindrome(text)</a:t>
            </a:r>
          </a:p>
          <a:p>
            <a:r>
              <a:rPr lang="en-GB" altLang="en-US" sz="1400" b="1">
                <a:latin typeface="Courier New" panose="02070309020205020404" pitchFamily="49" charset="0"/>
              </a:rPr>
              <a:t>    if result: message = "It is a palindrome"</a:t>
            </a:r>
          </a:p>
          <a:p>
            <a:r>
              <a:rPr lang="en-GB" altLang="en-US" sz="1400" b="1">
                <a:latin typeface="Courier New" panose="02070309020205020404" pitchFamily="49" charset="0"/>
              </a:rPr>
              <a:t>    else: message = "It is not a palindrome"</a:t>
            </a:r>
          </a:p>
          <a:p>
            <a:r>
              <a:rPr lang="en-GB" altLang="en-US" sz="1400" b="1">
                <a:latin typeface="Courier New" panose="02070309020205020404" pitchFamily="49" charset="0"/>
              </a:rPr>
              <a:t>    resultLabel.configure(text=message)</a:t>
            </a:r>
          </a:p>
          <a:p>
            <a:endParaRPr lang="en-GB" altLang="en-US" sz="1400" b="1">
              <a:latin typeface="Courier New" panose="02070309020205020404" pitchFamily="49" charset="0"/>
            </a:endParaRPr>
          </a:p>
          <a:p>
            <a:r>
              <a:rPr lang="en-GB" altLang="en-US" sz="1400" b="1">
                <a:latin typeface="Courier New" panose="02070309020205020404" pitchFamily="49" charset="0"/>
              </a:rPr>
              <a:t>checkButton = Tkinter.Button(top,text="Check",command=check)</a:t>
            </a:r>
          </a:p>
          <a:p>
            <a:r>
              <a:rPr lang="en-GB" altLang="en-US" sz="1400" b="1">
                <a:latin typeface="Courier New" panose="02070309020205020404" pitchFamily="49" charset="0"/>
              </a:rPr>
              <a:t>checkButton.grid(row=1,column=1)</a:t>
            </a:r>
          </a:p>
          <a:p>
            <a:endParaRPr lang="en-GB" altLang="en-US" sz="1400" b="1">
              <a:latin typeface="Courier New" panose="02070309020205020404" pitchFamily="49" charset="0"/>
            </a:endParaRPr>
          </a:p>
          <a:p>
            <a:r>
              <a:rPr lang="en-GB" altLang="en-US" sz="1400" b="1">
                <a:latin typeface="Courier New" panose="02070309020205020404" pitchFamily="49" charset="0"/>
              </a:rPr>
              <a:t>quitButton = Tkinter.Button(top,text="Quit",command=top.destroy)</a:t>
            </a:r>
          </a:p>
          <a:p>
            <a:r>
              <a:rPr lang="en-GB" altLang="en-US" sz="1400" b="1">
                <a:latin typeface="Courier New" panose="02070309020205020404" pitchFamily="49" charset="0"/>
              </a:rPr>
              <a:t>quitButton.grid(row=1,column=2)</a:t>
            </a:r>
          </a:p>
          <a:p>
            <a:endParaRPr lang="en-GB" altLang="en-US" sz="1400" b="1">
              <a:latin typeface="Courier New" panose="02070309020205020404" pitchFamily="49" charset="0"/>
            </a:endParaRPr>
          </a:p>
          <a:p>
            <a:r>
              <a:rPr lang="en-GB" altLang="en-US" sz="1400" b="1">
                <a:latin typeface="Courier New" panose="02070309020205020404" pitchFamily="49" charset="0"/>
              </a:rPr>
              <a:t>Tkinter.mainloop()</a:t>
            </a:r>
          </a:p>
        </p:txBody>
      </p:sp>
      <p:sp>
        <p:nvSpPr>
          <p:cNvPr id="33796" name="Rectangle 4">
            <a:extLst>
              <a:ext uri="{FF2B5EF4-FFF2-40B4-BE49-F238E27FC236}">
                <a16:creationId xmlns:a16="http://schemas.microsoft.com/office/drawing/2014/main" id="{47BEE9CA-42EF-49E2-A7C9-CA3897C90D77}"/>
              </a:ext>
            </a:extLst>
          </p:cNvPr>
          <p:cNvSpPr>
            <a:spLocks noGrp="1" noChangeArrowheads="1"/>
          </p:cNvSpPr>
          <p:nvPr>
            <p:ph type="title"/>
          </p:nvPr>
        </p:nvSpPr>
        <p:spPr>
          <a:xfrm>
            <a:off x="1828800" y="-71438"/>
            <a:ext cx="8534400" cy="490538"/>
          </a:xfrm>
        </p:spPr>
        <p:txBody>
          <a:bodyPr>
            <a:normAutofit fontScale="90000"/>
          </a:bodyPr>
          <a:lstStyle/>
          <a:p>
            <a:r>
              <a:rPr lang="en-GB" altLang="en-US"/>
              <a:t>Is this the nicest layout? Not sure…</a:t>
            </a:r>
          </a:p>
        </p:txBody>
      </p:sp>
      <p:sp>
        <p:nvSpPr>
          <p:cNvPr id="33797" name="Footer Placeholder 3">
            <a:extLst>
              <a:ext uri="{FF2B5EF4-FFF2-40B4-BE49-F238E27FC236}">
                <a16:creationId xmlns:a16="http://schemas.microsoft.com/office/drawing/2014/main" id="{5C9EE4D8-DFB5-4CA8-B0E6-73416AA67E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altLang="en-US" sz="1400"/>
              <a:t>Python Programming (GUI) - Saad Bani Mohammad</a:t>
            </a:r>
            <a:endParaRPr lang="en-US" altLang="en-US" sz="1400">
              <a:latin typeface="Times New Roman" panose="02020603050405020304" pitchFamily="18" charset="0"/>
            </a:endParaRPr>
          </a:p>
          <a:p>
            <a:endParaRPr lang="en-US" altLang="en-US" sz="1400">
              <a:latin typeface="Times New Roman" panose="02020603050405020304" pitchFamily="18" charset="0"/>
            </a:endParaRPr>
          </a:p>
        </p:txBody>
      </p:sp>
    </p:spTree>
    <p:extLst>
      <p:ext uri="{BB962C8B-B14F-4D97-AF65-F5344CB8AC3E}">
        <p14:creationId xmlns:p14="http://schemas.microsoft.com/office/powerpoint/2010/main" val="79504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94B73595-1451-437D-A225-1008F21FC0A4}"/>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97041C69-238F-457C-805A-6F0F2DE368FC}" type="slidenum">
              <a:rPr lang="en-US" altLang="en-US" sz="1000"/>
              <a:pPr/>
              <a:t>4</a:t>
            </a:fld>
            <a:endParaRPr lang="en-US" altLang="en-US" sz="1000"/>
          </a:p>
        </p:txBody>
      </p:sp>
      <p:sp>
        <p:nvSpPr>
          <p:cNvPr id="15363" name="Rectangle 2">
            <a:extLst>
              <a:ext uri="{FF2B5EF4-FFF2-40B4-BE49-F238E27FC236}">
                <a16:creationId xmlns:a16="http://schemas.microsoft.com/office/drawing/2014/main" id="{4431A0A9-AFDE-4885-84D3-92FD55190536}"/>
              </a:ext>
            </a:extLst>
          </p:cNvPr>
          <p:cNvSpPr>
            <a:spLocks noGrp="1" noChangeArrowheads="1"/>
          </p:cNvSpPr>
          <p:nvPr>
            <p:ph type="title"/>
          </p:nvPr>
        </p:nvSpPr>
        <p:spPr>
          <a:xfrm>
            <a:off x="701742" y="153988"/>
            <a:ext cx="8750300" cy="1143000"/>
          </a:xfrm>
        </p:spPr>
        <p:txBody>
          <a:bodyPr/>
          <a:lstStyle/>
          <a:p>
            <a:pPr marL="627063" indent="-627063"/>
            <a:r>
              <a:rPr lang="en-US" altLang="en-US" sz="3000" dirty="0"/>
              <a:t>Graphical User Interfaces</a:t>
            </a:r>
          </a:p>
        </p:txBody>
      </p:sp>
      <p:sp>
        <p:nvSpPr>
          <p:cNvPr id="5" name="Rectangle 3">
            <a:extLst>
              <a:ext uri="{FF2B5EF4-FFF2-40B4-BE49-F238E27FC236}">
                <a16:creationId xmlns:a16="http://schemas.microsoft.com/office/drawing/2014/main" id="{000ECAB9-60A3-40B2-AE14-274BFF71AD91}"/>
              </a:ext>
            </a:extLst>
          </p:cNvPr>
          <p:cNvSpPr txBox="1">
            <a:spLocks noChangeArrowheads="1"/>
          </p:cNvSpPr>
          <p:nvPr/>
        </p:nvSpPr>
        <p:spPr bwMode="auto">
          <a:xfrm>
            <a:off x="773348" y="1296988"/>
            <a:ext cx="10716909" cy="3733800"/>
          </a:xfrm>
          <a:prstGeom prst="rect">
            <a:avLst/>
          </a:prstGeom>
          <a:noFill/>
          <a:ln w="9525">
            <a:noFill/>
            <a:miter lim="800000"/>
            <a:headEnd/>
            <a:tailEnd/>
          </a:ln>
        </p:spPr>
        <p:txBody>
          <a:bodyPr/>
          <a:lstStyle>
            <a:lvl1pPr marL="342900" indent="-342900">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algn="just">
              <a:buFont typeface="Arial" panose="020B0604020202020204" pitchFamily="34" charset="0"/>
              <a:buChar char="•"/>
            </a:pPr>
            <a:r>
              <a:rPr lang="en-GB" altLang="en-US" dirty="0"/>
              <a:t>The key ideas of graphical user interfaces (on-screen windows, icons, menus, buttons etc, and a pointing device (mouse)) were developed at Xerox PARC during the late 1970s. </a:t>
            </a:r>
          </a:p>
          <a:p>
            <a:pPr algn="just">
              <a:buFont typeface="Arial" panose="020B0604020202020204" pitchFamily="34" charset="0"/>
              <a:buChar char="•"/>
            </a:pPr>
            <a:r>
              <a:rPr lang="en-GB" altLang="en-US" dirty="0"/>
              <a:t>These ideas were adopted by Apple, first in the Lisa (1983) and then in the popular Macintosh (1984). In 1985, Microsoft introduced Windows, first as an application and later as an operating system.</a:t>
            </a:r>
          </a:p>
          <a:p>
            <a:pPr algn="just">
              <a:buFont typeface="Arial" panose="020B0604020202020204" pitchFamily="34" charset="0"/>
              <a:buChar char="•"/>
            </a:pPr>
            <a:r>
              <a:rPr lang="en-GB" altLang="en-US" dirty="0"/>
              <a:t>Python makes it very easy to implement simple GUIs, so we will look at the main points.</a:t>
            </a:r>
          </a:p>
          <a:p>
            <a:pPr algn="just">
              <a:buFont typeface="Arial" panose="020B0604020202020204" pitchFamily="34" charset="0"/>
              <a:buChar char="•"/>
            </a:pPr>
            <a:endParaRPr lang="en-GB" altLang="en-US" dirty="0"/>
          </a:p>
          <a:p>
            <a:pPr algn="just">
              <a:buFont typeface="Arial" panose="020B0604020202020204" pitchFamily="34" charset="0"/>
              <a:buChar char="•"/>
            </a:pPr>
            <a:endParaRPr lang="en-GB" altLang="en-US" dirty="0"/>
          </a:p>
          <a:p>
            <a:pPr marL="0" lvl="4">
              <a:spcBef>
                <a:spcPts val="1200"/>
              </a:spcBef>
              <a:buClr>
                <a:srgbClr val="EB9F27"/>
              </a:buClr>
            </a:pPr>
            <a:endParaRPr lang="en-US" altLang="en-US" b="1" dirty="0">
              <a:cs typeface="Courier New" panose="02070309020205020404" pitchFamily="49" charset="0"/>
            </a:endParaRPr>
          </a:p>
        </p:txBody>
      </p:sp>
    </p:spTree>
    <p:extLst>
      <p:ext uri="{BB962C8B-B14F-4D97-AF65-F5344CB8AC3E}">
        <p14:creationId xmlns:p14="http://schemas.microsoft.com/office/powerpoint/2010/main" val="201762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94B73595-1451-437D-A225-1008F21FC0A4}"/>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97041C69-238F-457C-805A-6F0F2DE368FC}" type="slidenum">
              <a:rPr lang="en-US" altLang="en-US" sz="1000"/>
              <a:pPr/>
              <a:t>5</a:t>
            </a:fld>
            <a:endParaRPr lang="en-US" altLang="en-US" sz="1000"/>
          </a:p>
        </p:txBody>
      </p:sp>
      <p:sp>
        <p:nvSpPr>
          <p:cNvPr id="15363" name="Rectangle 2">
            <a:extLst>
              <a:ext uri="{FF2B5EF4-FFF2-40B4-BE49-F238E27FC236}">
                <a16:creationId xmlns:a16="http://schemas.microsoft.com/office/drawing/2014/main" id="{4431A0A9-AFDE-4885-84D3-92FD55190536}"/>
              </a:ext>
            </a:extLst>
          </p:cNvPr>
          <p:cNvSpPr>
            <a:spLocks noGrp="1" noChangeArrowheads="1"/>
          </p:cNvSpPr>
          <p:nvPr>
            <p:ph type="title"/>
          </p:nvPr>
        </p:nvSpPr>
        <p:spPr>
          <a:xfrm>
            <a:off x="701742" y="153988"/>
            <a:ext cx="8750300" cy="1143000"/>
          </a:xfrm>
        </p:spPr>
        <p:txBody>
          <a:bodyPr/>
          <a:lstStyle/>
          <a:p>
            <a:pPr marL="627063" indent="-627063"/>
            <a:r>
              <a:rPr lang="en-US" altLang="en-US" sz="3000" dirty="0"/>
              <a:t>Graphical User Interfaces</a:t>
            </a:r>
          </a:p>
        </p:txBody>
      </p:sp>
      <p:sp>
        <p:nvSpPr>
          <p:cNvPr id="5" name="Rectangle 3">
            <a:extLst>
              <a:ext uri="{FF2B5EF4-FFF2-40B4-BE49-F238E27FC236}">
                <a16:creationId xmlns:a16="http://schemas.microsoft.com/office/drawing/2014/main" id="{000ECAB9-60A3-40B2-AE14-274BFF71AD91}"/>
              </a:ext>
            </a:extLst>
          </p:cNvPr>
          <p:cNvSpPr txBox="1">
            <a:spLocks noChangeArrowheads="1"/>
          </p:cNvSpPr>
          <p:nvPr/>
        </p:nvSpPr>
        <p:spPr bwMode="auto">
          <a:xfrm>
            <a:off x="773348" y="1296988"/>
            <a:ext cx="10716909" cy="3733800"/>
          </a:xfrm>
          <a:prstGeom prst="rect">
            <a:avLst/>
          </a:prstGeom>
          <a:noFill/>
          <a:ln w="9525">
            <a:noFill/>
            <a:miter lim="800000"/>
            <a:headEnd/>
            <a:tailEnd/>
          </a:ln>
        </p:spPr>
        <p:txBody>
          <a:bodyPr/>
          <a:lstStyle>
            <a:lvl1pPr marL="342900" indent="-342900">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marL="0" lvl="4">
              <a:spcBef>
                <a:spcPts val="1200"/>
              </a:spcBef>
              <a:buClr>
                <a:srgbClr val="EB9F27"/>
              </a:buClr>
            </a:pPr>
            <a:r>
              <a:rPr lang="en-US" altLang="en-US" b="1" dirty="0">
                <a:cs typeface="Courier New" panose="02070309020205020404" pitchFamily="49" charset="0"/>
              </a:rPr>
              <a:t>A </a:t>
            </a:r>
            <a:r>
              <a:rPr lang="en-US" altLang="en-US" b="1" i="1" u="sng" dirty="0">
                <a:solidFill>
                  <a:srgbClr val="FF0000"/>
                </a:solidFill>
                <a:cs typeface="Courier New" panose="02070309020205020404" pitchFamily="49" charset="0"/>
              </a:rPr>
              <a:t>graphical user interface (GUI)</a:t>
            </a:r>
            <a:r>
              <a:rPr lang="en-US" altLang="en-US" b="1" dirty="0">
                <a:cs typeface="Courier New" panose="02070309020205020404" pitchFamily="49" charset="0"/>
              </a:rPr>
              <a:t> allows the user to interact with the operating system and other programs through graphical elements (icons, buttons, slider bars, etc.) on the screen.</a:t>
            </a:r>
          </a:p>
          <a:p>
            <a:pPr marL="0" lvl="4">
              <a:spcBef>
                <a:spcPts val="2400"/>
              </a:spcBef>
              <a:buClr>
                <a:srgbClr val="EB9F27"/>
              </a:buClr>
              <a:buFont typeface="Arial" panose="020B0604020202020204" pitchFamily="34" charset="0"/>
              <a:buChar char="•"/>
            </a:pPr>
            <a:r>
              <a:rPr lang="en-US" altLang="en-US" b="1" dirty="0">
                <a:cs typeface="Courier New" panose="02070309020205020404" pitchFamily="49" charset="0"/>
              </a:rPr>
              <a:t>GUIs popularized the use of the mouse.</a:t>
            </a:r>
          </a:p>
          <a:p>
            <a:pPr marL="0" lvl="4">
              <a:spcBef>
                <a:spcPts val="1200"/>
              </a:spcBef>
              <a:buClr>
                <a:srgbClr val="EB9F27"/>
              </a:buClr>
              <a:buFont typeface="Arial" panose="020B0604020202020204" pitchFamily="34" charset="0"/>
              <a:buChar char="•"/>
            </a:pPr>
            <a:r>
              <a:rPr lang="en-US" altLang="en-US" b="1" dirty="0">
                <a:cs typeface="Courier New" panose="02070309020205020404" pitchFamily="49" charset="0"/>
              </a:rPr>
              <a:t>GUIs allow the user to point at graphical elements and click the mouse button to activate them.</a:t>
            </a:r>
          </a:p>
        </p:txBody>
      </p:sp>
    </p:spTree>
    <p:extLst>
      <p:ext uri="{BB962C8B-B14F-4D97-AF65-F5344CB8AC3E}">
        <p14:creationId xmlns:p14="http://schemas.microsoft.com/office/powerpoint/2010/main" val="66210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4226B074-D485-4152-AD57-B3F77FE89B41}"/>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A7D0C454-956A-4EDB-BC37-47C7F1B8E7F7}" type="slidenum">
              <a:rPr lang="en-US" altLang="en-US" sz="1000"/>
              <a:pPr/>
              <a:t>6</a:t>
            </a:fld>
            <a:endParaRPr lang="en-US" altLang="en-US" sz="1000"/>
          </a:p>
        </p:txBody>
      </p:sp>
      <p:sp>
        <p:nvSpPr>
          <p:cNvPr id="16387" name="Rectangle 2">
            <a:extLst>
              <a:ext uri="{FF2B5EF4-FFF2-40B4-BE49-F238E27FC236}">
                <a16:creationId xmlns:a16="http://schemas.microsoft.com/office/drawing/2014/main" id="{FFC0F324-D46A-43A8-9A74-152B5AC2F5A7}"/>
              </a:ext>
            </a:extLst>
          </p:cNvPr>
          <p:cNvSpPr>
            <a:spLocks noGrp="1" noChangeArrowheads="1"/>
          </p:cNvSpPr>
          <p:nvPr>
            <p:ph type="title"/>
          </p:nvPr>
        </p:nvSpPr>
        <p:spPr>
          <a:xfrm>
            <a:off x="666750" y="123217"/>
            <a:ext cx="8750300" cy="1143000"/>
          </a:xfrm>
        </p:spPr>
        <p:txBody>
          <a:bodyPr/>
          <a:lstStyle/>
          <a:p>
            <a:pPr marL="627063" indent="-627063"/>
            <a:r>
              <a:rPr lang="en-US" altLang="en-US" sz="3000" dirty="0"/>
              <a:t>Graphical User Interfaces</a:t>
            </a:r>
          </a:p>
        </p:txBody>
      </p:sp>
      <p:sp>
        <p:nvSpPr>
          <p:cNvPr id="5" name="Rectangle 3">
            <a:extLst>
              <a:ext uri="{FF2B5EF4-FFF2-40B4-BE49-F238E27FC236}">
                <a16:creationId xmlns:a16="http://schemas.microsoft.com/office/drawing/2014/main" id="{CA7AA792-03C3-46CD-A082-19E747E3A064}"/>
              </a:ext>
            </a:extLst>
          </p:cNvPr>
          <p:cNvSpPr txBox="1">
            <a:spLocks noChangeArrowheads="1"/>
          </p:cNvSpPr>
          <p:nvPr/>
        </p:nvSpPr>
        <p:spPr bwMode="auto">
          <a:xfrm>
            <a:off x="765242" y="1143000"/>
            <a:ext cx="7315200" cy="1219200"/>
          </a:xfrm>
          <a:prstGeom prst="rect">
            <a:avLst/>
          </a:prstGeom>
          <a:noFill/>
          <a:ln w="9525">
            <a:noFill/>
            <a:miter lim="800000"/>
            <a:headEnd/>
            <a:tailEnd/>
          </a:ln>
        </p:spPr>
        <p:txBody>
          <a:bodyPr/>
          <a:lstStyle/>
          <a:p>
            <a:pPr marL="0" lvl="4">
              <a:spcBef>
                <a:spcPts val="1200"/>
              </a:spcBef>
              <a:buClr>
                <a:srgbClr val="EB9F27"/>
              </a:buClr>
              <a:defRPr/>
            </a:pPr>
            <a:r>
              <a:rPr lang="en-US" b="1" kern="0" dirty="0">
                <a:latin typeface="Arial" charset="0"/>
                <a:ea typeface="ヒラギノ角ゴ Pro W3" pitchFamily="-48" charset="-128"/>
                <a:cs typeface="Courier New" pitchFamily="49" charset="0"/>
              </a:rPr>
              <a:t>Interaction with a GUI is done through </a:t>
            </a:r>
            <a:r>
              <a:rPr lang="en-US" b="1" i="1" u="sng" kern="0" dirty="0">
                <a:solidFill>
                  <a:srgbClr val="FF0000"/>
                </a:solidFill>
                <a:latin typeface="Arial" charset="0"/>
                <a:ea typeface="ヒラギノ角ゴ Pro W3" pitchFamily="-48" charset="-128"/>
                <a:cs typeface="Courier New" pitchFamily="49" charset="0"/>
              </a:rPr>
              <a:t>dialog boxes</a:t>
            </a:r>
            <a:r>
              <a:rPr lang="en-US" b="1" kern="0" dirty="0">
                <a:latin typeface="Arial" charset="0"/>
                <a:ea typeface="ヒラギノ角ゴ Pro W3" pitchFamily="-48" charset="-128"/>
                <a:cs typeface="Courier New" pitchFamily="49" charset="0"/>
              </a:rPr>
              <a:t> – small windows that display information and allow the user to perform actions</a:t>
            </a:r>
          </a:p>
          <a:p>
            <a:pPr marL="0" lvl="4">
              <a:spcBef>
                <a:spcPts val="1200"/>
              </a:spcBef>
              <a:buClr>
                <a:srgbClr val="EB9F27"/>
              </a:buClr>
              <a:defRPr/>
            </a:pPr>
            <a:endParaRPr lang="en-US" b="1" kern="0" dirty="0">
              <a:latin typeface="Arial" charset="0"/>
              <a:ea typeface="ヒラギノ角ゴ Pro W3" pitchFamily="-48" charset="-128"/>
              <a:cs typeface="Courier New" pitchFamily="49" charset="0"/>
            </a:endParaRPr>
          </a:p>
        </p:txBody>
      </p:sp>
      <p:pic>
        <p:nvPicPr>
          <p:cNvPr id="16390" name="Picture 6" descr="fig12_02">
            <a:extLst>
              <a:ext uri="{FF2B5EF4-FFF2-40B4-BE49-F238E27FC236}">
                <a16:creationId xmlns:a16="http://schemas.microsoft.com/office/drawing/2014/main" id="{23025CBB-2192-43C5-91FB-C447E7176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812" y="2286000"/>
            <a:ext cx="3092450" cy="3886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932BC29E-1A43-4965-A45B-FE5139B21E0D}"/>
              </a:ext>
            </a:extLst>
          </p:cNvPr>
          <p:cNvSpPr txBox="1">
            <a:spLocks noChangeArrowheads="1"/>
          </p:cNvSpPr>
          <p:nvPr/>
        </p:nvSpPr>
        <p:spPr bwMode="auto">
          <a:xfrm>
            <a:off x="1121923" y="3381983"/>
            <a:ext cx="3733800" cy="3667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800" b="1"/>
              <a:t>Figure 12-2  </a:t>
            </a:r>
            <a:r>
              <a:rPr lang="en-US" altLang="en-US" sz="1800"/>
              <a:t>A dialog box</a:t>
            </a:r>
            <a:endParaRPr lang="en-US" altLang="en-US" sz="1800">
              <a:ea typeface="MS PGothic" panose="020B0600070205080204" pitchFamily="34" charset="-128"/>
            </a:endParaRPr>
          </a:p>
        </p:txBody>
      </p:sp>
    </p:spTree>
    <p:extLst>
      <p:ext uri="{BB962C8B-B14F-4D97-AF65-F5344CB8AC3E}">
        <p14:creationId xmlns:p14="http://schemas.microsoft.com/office/powerpoint/2010/main" val="282876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528A5DB1-D472-4522-BC72-416AE99788FB}"/>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CCC50E66-9FCC-4219-BCC4-8C691EE468B7}" type="slidenum">
              <a:rPr lang="en-US" altLang="en-US" sz="1000"/>
              <a:pPr/>
              <a:t>7</a:t>
            </a:fld>
            <a:endParaRPr lang="en-US" altLang="en-US" sz="1000"/>
          </a:p>
        </p:txBody>
      </p:sp>
      <p:sp>
        <p:nvSpPr>
          <p:cNvPr id="17411" name="Rectangle 2">
            <a:extLst>
              <a:ext uri="{FF2B5EF4-FFF2-40B4-BE49-F238E27FC236}">
                <a16:creationId xmlns:a16="http://schemas.microsoft.com/office/drawing/2014/main" id="{4098D937-5102-47A3-9D9A-2E8930D53D3E}"/>
              </a:ext>
            </a:extLst>
          </p:cNvPr>
          <p:cNvSpPr>
            <a:spLocks noGrp="1" noChangeArrowheads="1"/>
          </p:cNvSpPr>
          <p:nvPr>
            <p:ph type="title"/>
          </p:nvPr>
        </p:nvSpPr>
        <p:spPr>
          <a:xfrm>
            <a:off x="730926" y="198439"/>
            <a:ext cx="8750300" cy="1143000"/>
          </a:xfrm>
        </p:spPr>
        <p:txBody>
          <a:bodyPr/>
          <a:lstStyle/>
          <a:p>
            <a:pPr marL="627063" indent="-627063"/>
            <a:r>
              <a:rPr lang="en-US" altLang="en-US" sz="3000" dirty="0"/>
              <a:t>Graphical User Interfaces</a:t>
            </a:r>
          </a:p>
        </p:txBody>
      </p:sp>
      <p:sp>
        <p:nvSpPr>
          <p:cNvPr id="5" name="Rectangle 3">
            <a:extLst>
              <a:ext uri="{FF2B5EF4-FFF2-40B4-BE49-F238E27FC236}">
                <a16:creationId xmlns:a16="http://schemas.microsoft.com/office/drawing/2014/main" id="{1E926FCA-11BF-448A-AB9C-809B8BB7BF60}"/>
              </a:ext>
            </a:extLst>
          </p:cNvPr>
          <p:cNvSpPr txBox="1">
            <a:spLocks noChangeArrowheads="1"/>
          </p:cNvSpPr>
          <p:nvPr/>
        </p:nvSpPr>
        <p:spPr bwMode="auto">
          <a:xfrm>
            <a:off x="843062" y="1086645"/>
            <a:ext cx="8638163" cy="2286000"/>
          </a:xfrm>
          <a:prstGeom prst="rect">
            <a:avLst/>
          </a:prstGeom>
          <a:noFill/>
          <a:ln w="9525">
            <a:noFill/>
            <a:miter lim="800000"/>
            <a:headEnd/>
            <a:tailEnd/>
          </a:ln>
        </p:spPr>
        <p:txBody>
          <a:bodyPr/>
          <a:lstStyle>
            <a:lvl1pPr marL="342900" indent="-342900">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a:defRPr sz="2400">
                <a:solidFill>
                  <a:schemeClr val="tx1"/>
                </a:solidFill>
                <a:latin typeface="Arial" panose="020B0604020202020204" pitchFamily="34" charset="0"/>
                <a:ea typeface="ヒラギノ角ゴ Pro W3"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marL="0" lvl="4">
              <a:spcBef>
                <a:spcPts val="1200"/>
              </a:spcBef>
              <a:buClr>
                <a:srgbClr val="EB9F27"/>
              </a:buClr>
            </a:pPr>
            <a:r>
              <a:rPr lang="en-US" altLang="en-US" dirty="0">
                <a:latin typeface="Arial Black" panose="020B0A04020102020204" pitchFamily="34" charset="0"/>
                <a:cs typeface="Courier New" panose="02070309020205020404" pitchFamily="49" charset="0"/>
              </a:rPr>
              <a:t>GUI Programs Are Event-Driven</a:t>
            </a:r>
          </a:p>
          <a:p>
            <a:pPr marL="0" lvl="4">
              <a:spcBef>
                <a:spcPts val="1200"/>
              </a:spcBef>
              <a:buClr>
                <a:srgbClr val="EB9F27"/>
              </a:buClr>
            </a:pPr>
            <a:r>
              <a:rPr lang="en-US" altLang="en-US" b="1" dirty="0">
                <a:cs typeface="Courier New" panose="02070309020205020404" pitchFamily="49" charset="0"/>
              </a:rPr>
              <a:t>User determines the order in which things happen</a:t>
            </a:r>
          </a:p>
          <a:p>
            <a:pPr marL="0" lvl="4">
              <a:spcBef>
                <a:spcPts val="1200"/>
              </a:spcBef>
              <a:buClr>
                <a:srgbClr val="EB9F27"/>
              </a:buClr>
            </a:pPr>
            <a:r>
              <a:rPr lang="en-US" altLang="en-US" b="1" dirty="0">
                <a:cs typeface="Courier New" panose="02070309020205020404" pitchFamily="49" charset="0"/>
              </a:rPr>
              <a:t>GUI programs respond to the actions of the user, thus they are </a:t>
            </a:r>
            <a:r>
              <a:rPr lang="en-US" altLang="en-US" b="1" i="1" u="sng" dirty="0">
                <a:solidFill>
                  <a:srgbClr val="FF0000"/>
                </a:solidFill>
                <a:cs typeface="Courier New" panose="02070309020205020404" pitchFamily="49" charset="0"/>
              </a:rPr>
              <a:t>event driven</a:t>
            </a:r>
            <a:r>
              <a:rPr lang="en-US" altLang="en-US" b="1" dirty="0">
                <a:cs typeface="Courier New" panose="02070309020205020404" pitchFamily="49" charset="0"/>
              </a:rPr>
              <a:t>.</a:t>
            </a:r>
            <a:endParaRPr lang="en-US" altLang="en-US" b="1" i="1" u="sng" dirty="0">
              <a:solidFill>
                <a:srgbClr val="FF0000"/>
              </a:solidFill>
              <a:cs typeface="Courier New" panose="02070309020205020404" pitchFamily="49" charset="0"/>
            </a:endParaRPr>
          </a:p>
          <a:p>
            <a:pPr marL="0" lvl="4">
              <a:spcBef>
                <a:spcPts val="1200"/>
              </a:spcBef>
              <a:buClr>
                <a:srgbClr val="EB9F27"/>
              </a:buClr>
            </a:pPr>
            <a:endParaRPr lang="en-US" altLang="en-US" b="1" dirty="0">
              <a:cs typeface="Courier New" panose="02070309020205020404" pitchFamily="49" charset="0"/>
            </a:endParaRPr>
          </a:p>
        </p:txBody>
      </p:sp>
      <p:pic>
        <p:nvPicPr>
          <p:cNvPr id="17414" name="Picture 6" descr="fig12_03">
            <a:extLst>
              <a:ext uri="{FF2B5EF4-FFF2-40B4-BE49-F238E27FC236}">
                <a16:creationId xmlns:a16="http://schemas.microsoft.com/office/drawing/2014/main" id="{6783EC67-C3EF-4AF7-A7D2-BBEE15E7FD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803516"/>
            <a:ext cx="3236913" cy="1452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5109E18F-10FF-4962-98CD-1C74AB9FDAFA}"/>
              </a:ext>
            </a:extLst>
          </p:cNvPr>
          <p:cNvSpPr txBox="1">
            <a:spLocks noChangeArrowheads="1"/>
          </p:cNvSpPr>
          <p:nvPr/>
        </p:nvSpPr>
        <p:spPr bwMode="auto">
          <a:xfrm>
            <a:off x="2133600" y="3962401"/>
            <a:ext cx="3733800" cy="3667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rgbClr val="FF0000"/>
                </a:solidFill>
                <a:miter lim="800000"/>
                <a:headEnd/>
                <a:tailEnd/>
              </a14:hiddenLine>
            </a:ext>
          </a:extLst>
        </p:spPr>
        <p:txBody>
          <a:bodyPr>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800" b="1" dirty="0"/>
              <a:t>Figure 12-3  </a:t>
            </a:r>
            <a:r>
              <a:rPr lang="en-US" altLang="en-US" sz="1800" dirty="0"/>
              <a:t>A GUI program</a:t>
            </a:r>
          </a:p>
        </p:txBody>
      </p:sp>
    </p:spTree>
    <p:extLst>
      <p:ext uri="{BB962C8B-B14F-4D97-AF65-F5344CB8AC3E}">
        <p14:creationId xmlns:p14="http://schemas.microsoft.com/office/powerpoint/2010/main" val="404317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8A697768-6D64-4661-B144-2E4D3B5AAC6B}"/>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FCD5B0D6-33B4-4A2B-A6C5-D41428960EAE}" type="slidenum">
              <a:rPr lang="en-US" altLang="en-US" sz="1000"/>
              <a:pPr/>
              <a:t>8</a:t>
            </a:fld>
            <a:endParaRPr lang="en-US" altLang="en-US" sz="1000"/>
          </a:p>
        </p:txBody>
      </p:sp>
      <p:sp>
        <p:nvSpPr>
          <p:cNvPr id="18435" name="Rectangle 2">
            <a:extLst>
              <a:ext uri="{FF2B5EF4-FFF2-40B4-BE49-F238E27FC236}">
                <a16:creationId xmlns:a16="http://schemas.microsoft.com/office/drawing/2014/main" id="{0DA56E2F-CAB0-4837-AA02-F0F2B0FE9FAB}"/>
              </a:ext>
            </a:extLst>
          </p:cNvPr>
          <p:cNvSpPr>
            <a:spLocks noGrp="1" noChangeArrowheads="1"/>
          </p:cNvSpPr>
          <p:nvPr>
            <p:ph type="title"/>
          </p:nvPr>
        </p:nvSpPr>
        <p:spPr>
          <a:xfrm>
            <a:off x="730925" y="171855"/>
            <a:ext cx="8750300" cy="1143000"/>
          </a:xfrm>
        </p:spPr>
        <p:txBody>
          <a:bodyPr/>
          <a:lstStyle/>
          <a:p>
            <a:pPr marL="627063" indent="-627063"/>
            <a:r>
              <a:rPr lang="en-US" altLang="en-US" sz="3000" dirty="0"/>
              <a:t>Using the </a:t>
            </a:r>
            <a:r>
              <a:rPr lang="en-US" altLang="en-US" sz="3000" dirty="0" err="1">
                <a:latin typeface="Courier New" panose="02070309020205020404" pitchFamily="49" charset="0"/>
                <a:cs typeface="Courier New" panose="02070309020205020404" pitchFamily="49" charset="0"/>
              </a:rPr>
              <a:t>Tkinter</a:t>
            </a:r>
            <a:r>
              <a:rPr lang="en-US" altLang="en-US" sz="3000" dirty="0"/>
              <a:t> Module</a:t>
            </a:r>
          </a:p>
        </p:txBody>
      </p:sp>
      <p:sp>
        <p:nvSpPr>
          <p:cNvPr id="6" name="Rectangle 3">
            <a:extLst>
              <a:ext uri="{FF2B5EF4-FFF2-40B4-BE49-F238E27FC236}">
                <a16:creationId xmlns:a16="http://schemas.microsoft.com/office/drawing/2014/main" id="{72087AF3-F530-4CB5-9905-3A576724856C}"/>
              </a:ext>
            </a:extLst>
          </p:cNvPr>
          <p:cNvSpPr txBox="1">
            <a:spLocks noChangeArrowheads="1"/>
          </p:cNvSpPr>
          <p:nvPr/>
        </p:nvSpPr>
        <p:spPr bwMode="auto">
          <a:xfrm>
            <a:off x="836578" y="1314855"/>
            <a:ext cx="6553200" cy="2057400"/>
          </a:xfrm>
          <a:prstGeom prst="rect">
            <a:avLst/>
          </a:prstGeom>
          <a:gradFill flip="none" rotWithShape="1">
            <a:gsLst>
              <a:gs pos="0">
                <a:srgbClr val="EB9F27">
                  <a:tint val="66000"/>
                  <a:satMod val="160000"/>
                </a:srgbClr>
              </a:gs>
              <a:gs pos="50000">
                <a:srgbClr val="EB9F27">
                  <a:tint val="44500"/>
                  <a:satMod val="160000"/>
                </a:srgbClr>
              </a:gs>
              <a:gs pos="100000">
                <a:srgbClr val="EB9F27">
                  <a:tint val="23500"/>
                  <a:satMod val="160000"/>
                </a:srgbClr>
              </a:gs>
            </a:gsLst>
            <a:path path="circle">
              <a:fillToRect l="50000" t="50000" r="50000" b="50000"/>
            </a:path>
            <a:tileRect/>
          </a:gradFill>
          <a:ln w="9525">
            <a:noFill/>
            <a:miter lim="800000"/>
            <a:headEnd/>
            <a:tailEnd/>
          </a:ln>
        </p:spPr>
        <p:txBody>
          <a:bodyPr/>
          <a:lstStyle/>
          <a:p>
            <a:pPr marL="111125" indent="-1588">
              <a:spcBef>
                <a:spcPct val="20000"/>
              </a:spcBef>
              <a:buClr>
                <a:srgbClr val="EB9F27"/>
              </a:buClr>
              <a:defRPr/>
            </a:pPr>
            <a:r>
              <a:rPr lang="en-US" sz="2800" b="1" kern="0" dirty="0">
                <a:latin typeface="Arial Black" pitchFamily="34" charset="0"/>
              </a:rPr>
              <a:t>Concept:</a:t>
            </a:r>
          </a:p>
          <a:p>
            <a:pPr marL="111125" indent="-1588">
              <a:spcBef>
                <a:spcPct val="20000"/>
              </a:spcBef>
              <a:buClr>
                <a:srgbClr val="EB9F27"/>
              </a:buClr>
              <a:defRPr/>
            </a:pPr>
            <a:endParaRPr lang="en-US" sz="1600" kern="0" dirty="0">
              <a:latin typeface="Tekton Pro" pitchFamily="34" charset="0"/>
            </a:endParaRPr>
          </a:p>
          <a:p>
            <a:pPr marL="111125" indent="-1588">
              <a:spcBef>
                <a:spcPct val="20000"/>
              </a:spcBef>
              <a:buClr>
                <a:srgbClr val="EB9F27"/>
              </a:buClr>
              <a:defRPr/>
            </a:pPr>
            <a:r>
              <a:rPr lang="en-US" sz="2800" kern="0" dirty="0">
                <a:latin typeface="Tekton Pro" pitchFamily="34" charset="0"/>
              </a:rPr>
              <a:t>In Python you can use the </a:t>
            </a:r>
            <a:r>
              <a:rPr lang="en-US" sz="2800" kern="0" dirty="0" err="1">
                <a:latin typeface="Tekton Pro" pitchFamily="34" charset="0"/>
              </a:rPr>
              <a:t>Tkinter</a:t>
            </a:r>
            <a:r>
              <a:rPr lang="en-US" sz="2800" kern="0" dirty="0">
                <a:latin typeface="Tekton Pro" pitchFamily="34" charset="0"/>
              </a:rPr>
              <a:t> module to create simple GUI programs.</a:t>
            </a:r>
          </a:p>
          <a:p>
            <a:pPr marL="342900" indent="-342900">
              <a:spcBef>
                <a:spcPct val="20000"/>
              </a:spcBef>
              <a:buClr>
                <a:srgbClr val="EB9F27"/>
              </a:buClr>
              <a:defRPr/>
            </a:pPr>
            <a:endParaRPr lang="en-US" sz="1000" kern="0" dirty="0"/>
          </a:p>
        </p:txBody>
      </p:sp>
    </p:spTree>
    <p:extLst>
      <p:ext uri="{BB962C8B-B14F-4D97-AF65-F5344CB8AC3E}">
        <p14:creationId xmlns:p14="http://schemas.microsoft.com/office/powerpoint/2010/main" val="362764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C5D074C1-E8A3-4B06-9F08-CD7A80DF70B6}"/>
              </a:ext>
            </a:extLst>
          </p:cNvPr>
          <p:cNvSpPr>
            <a:spLocks noGrp="1"/>
          </p:cNvSpPr>
          <p:nvPr>
            <p:ph type="sldNum" sz="quarter" idx="10"/>
          </p:nvPr>
        </p:nvSpPr>
        <p:spPr>
          <a:xfrm>
            <a:off x="8686800" y="63976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en-US" sz="1000"/>
              <a:t>12-</a:t>
            </a:r>
            <a:fld id="{8C34F3C9-71F0-4AA8-BF31-75DC43984173}" type="slidenum">
              <a:rPr lang="en-US" altLang="en-US" sz="1000"/>
              <a:pPr/>
              <a:t>9</a:t>
            </a:fld>
            <a:endParaRPr lang="en-US" altLang="en-US" sz="1000"/>
          </a:p>
        </p:txBody>
      </p:sp>
      <p:sp>
        <p:nvSpPr>
          <p:cNvPr id="19459" name="Rectangle 2">
            <a:extLst>
              <a:ext uri="{FF2B5EF4-FFF2-40B4-BE49-F238E27FC236}">
                <a16:creationId xmlns:a16="http://schemas.microsoft.com/office/drawing/2014/main" id="{35F1E56F-EF66-4774-8472-D55B6986B9AB}"/>
              </a:ext>
            </a:extLst>
          </p:cNvPr>
          <p:cNvSpPr>
            <a:spLocks noGrp="1" noChangeArrowheads="1"/>
          </p:cNvSpPr>
          <p:nvPr>
            <p:ph type="title"/>
          </p:nvPr>
        </p:nvSpPr>
        <p:spPr>
          <a:xfrm>
            <a:off x="672559" y="115888"/>
            <a:ext cx="8750300" cy="1143000"/>
          </a:xfrm>
        </p:spPr>
        <p:txBody>
          <a:bodyPr/>
          <a:lstStyle/>
          <a:p>
            <a:pPr marL="627063" indent="-627063"/>
            <a:r>
              <a:rPr lang="en-US" altLang="en-US" sz="3000" dirty="0"/>
              <a:t>Using the </a:t>
            </a:r>
            <a:r>
              <a:rPr lang="en-US" altLang="en-US" sz="3000" dirty="0" err="1">
                <a:latin typeface="Courier New" panose="02070309020205020404" pitchFamily="49" charset="0"/>
                <a:cs typeface="Courier New" panose="02070309020205020404" pitchFamily="49" charset="0"/>
              </a:rPr>
              <a:t>Tkinter</a:t>
            </a:r>
            <a:r>
              <a:rPr lang="en-US" altLang="en-US" sz="3000" dirty="0"/>
              <a:t> Module</a:t>
            </a:r>
          </a:p>
        </p:txBody>
      </p:sp>
      <p:sp>
        <p:nvSpPr>
          <p:cNvPr id="5" name="Rectangle 3">
            <a:extLst>
              <a:ext uri="{FF2B5EF4-FFF2-40B4-BE49-F238E27FC236}">
                <a16:creationId xmlns:a16="http://schemas.microsoft.com/office/drawing/2014/main" id="{B7D3D78E-4B35-4EAE-9B03-5079FA754EA7}"/>
              </a:ext>
            </a:extLst>
          </p:cNvPr>
          <p:cNvSpPr txBox="1">
            <a:spLocks noChangeArrowheads="1"/>
          </p:cNvSpPr>
          <p:nvPr/>
        </p:nvSpPr>
        <p:spPr bwMode="auto">
          <a:xfrm>
            <a:off x="672559" y="1144621"/>
            <a:ext cx="6781800" cy="4343400"/>
          </a:xfrm>
          <a:prstGeom prst="rect">
            <a:avLst/>
          </a:prstGeom>
          <a:noFill/>
          <a:ln w="9525">
            <a:noFill/>
            <a:miter lim="800000"/>
            <a:headEnd/>
            <a:tailEnd/>
          </a:ln>
        </p:spPr>
        <p:txBody>
          <a:bodyPr/>
          <a:lstStyle>
            <a:lvl1pPr marL="342900" indent="-342900">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31775" indent="-231775">
              <a:defRPr sz="2400">
                <a:solidFill>
                  <a:schemeClr val="tx1"/>
                </a:solidFill>
                <a:latin typeface="Arial" panose="020B0604020202020204" pitchFamily="34" charset="0"/>
                <a:ea typeface="ヒラギノ角ゴ Pro W3" charset="-128"/>
              </a:defRPr>
            </a:lvl5pPr>
            <a:lvl6pPr marL="688975" indent="-23177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1146175" indent="-23177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1603375" indent="-23177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2060575" indent="-231775"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pPr lvl="4">
              <a:spcBef>
                <a:spcPts val="2400"/>
              </a:spcBef>
              <a:buClr>
                <a:srgbClr val="EB9F27"/>
              </a:buClr>
              <a:buFont typeface="Arial" panose="020B0604020202020204" pitchFamily="34" charset="0"/>
              <a:buChar char="•"/>
            </a:pPr>
            <a:r>
              <a:rPr lang="en-US" altLang="en-US" b="1" dirty="0">
                <a:cs typeface="Courier New" panose="02070309020205020404" pitchFamily="49" charset="0"/>
              </a:rPr>
              <a:t>Python does not have GUI programming features built into the language.</a:t>
            </a:r>
          </a:p>
          <a:p>
            <a:pPr lvl="4">
              <a:spcBef>
                <a:spcPts val="2400"/>
              </a:spcBef>
              <a:buClr>
                <a:srgbClr val="EB9F27"/>
              </a:buClr>
              <a:buFont typeface="Arial" panose="020B0604020202020204" pitchFamily="34" charset="0"/>
              <a:buChar char="•"/>
            </a:pPr>
            <a:r>
              <a:rPr lang="en-US" altLang="en-US" b="1" dirty="0">
                <a:cs typeface="Courier New" panose="02070309020205020404" pitchFamily="49" charset="0"/>
              </a:rPr>
              <a:t>The </a:t>
            </a:r>
            <a:r>
              <a:rPr lang="en-US" altLang="en-US" b="1" dirty="0" err="1">
                <a:latin typeface="Courier New" panose="02070309020205020404" pitchFamily="49" charset="0"/>
                <a:cs typeface="Courier New" panose="02070309020205020404" pitchFamily="49" charset="0"/>
              </a:rPr>
              <a:t>Tkinter</a:t>
            </a:r>
            <a:r>
              <a:rPr lang="en-US" altLang="en-US" b="1" dirty="0">
                <a:cs typeface="Courier New" panose="02070309020205020404" pitchFamily="49" charset="0"/>
              </a:rPr>
              <a:t> module allows the creation of simple GUI programs.</a:t>
            </a:r>
          </a:p>
          <a:p>
            <a:pPr lvl="4">
              <a:spcBef>
                <a:spcPts val="2400"/>
              </a:spcBef>
              <a:buClr>
                <a:srgbClr val="EB9F27"/>
              </a:buClr>
              <a:buFont typeface="Arial" panose="020B0604020202020204" pitchFamily="34" charset="0"/>
              <a:buChar char="•"/>
            </a:pPr>
            <a:r>
              <a:rPr lang="en-US" altLang="en-US" b="1" dirty="0" err="1">
                <a:latin typeface="Courier New" panose="02070309020205020404" pitchFamily="49" charset="0"/>
                <a:cs typeface="Courier New" panose="02070309020205020404" pitchFamily="49" charset="0"/>
              </a:rPr>
              <a:t>Tkinter</a:t>
            </a:r>
            <a:r>
              <a:rPr lang="en-US" altLang="en-US" b="1" dirty="0">
                <a:cs typeface="Courier New" panose="02070309020205020404" pitchFamily="49" charset="0"/>
              </a:rPr>
              <a:t> does not always run reliably under IDLE</a:t>
            </a:r>
          </a:p>
          <a:p>
            <a:pPr lvl="4">
              <a:spcBef>
                <a:spcPts val="2400"/>
              </a:spcBef>
              <a:buClr>
                <a:srgbClr val="EB9F27"/>
              </a:buClr>
              <a:buFont typeface="Arial" panose="020B0604020202020204" pitchFamily="34" charset="0"/>
              <a:buChar char="•"/>
            </a:pPr>
            <a:r>
              <a:rPr lang="en-US" altLang="en-US" b="1" dirty="0">
                <a:cs typeface="Courier New" panose="02070309020205020404" pitchFamily="49" charset="0"/>
              </a:rPr>
              <a:t>Use IDLE’s editor to write GUI programs, but for best results run the program from the OS command line.</a:t>
            </a:r>
          </a:p>
        </p:txBody>
      </p:sp>
    </p:spTree>
    <p:extLst>
      <p:ext uri="{BB962C8B-B14F-4D97-AF65-F5344CB8AC3E}">
        <p14:creationId xmlns:p14="http://schemas.microsoft.com/office/powerpoint/2010/main" val="171949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3399</Words>
  <Application>Microsoft Office PowerPoint</Application>
  <PresentationFormat>Widescreen</PresentationFormat>
  <Paragraphs>513</Paragraphs>
  <Slides>33</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MS PGothic</vt:lpstr>
      <vt:lpstr>Arial</vt:lpstr>
      <vt:lpstr>Arial Black</vt:lpstr>
      <vt:lpstr>Calibri</vt:lpstr>
      <vt:lpstr>Calibri Light</vt:lpstr>
      <vt:lpstr>Constantia</vt:lpstr>
      <vt:lpstr>Courier New</vt:lpstr>
      <vt:lpstr>Helvetica</vt:lpstr>
      <vt:lpstr>Tekton Pro</vt:lpstr>
      <vt:lpstr>Times New Roman</vt:lpstr>
      <vt:lpstr>ヒラギノ角ゴ Pro W3</vt:lpstr>
      <vt:lpstr>Office Theme</vt:lpstr>
      <vt:lpstr>Algoritme Pemrograman</vt:lpstr>
      <vt:lpstr>Graphical User Interfaces</vt:lpstr>
      <vt:lpstr>Graphical User Interfaces</vt:lpstr>
      <vt:lpstr>Graphical User Interfaces</vt:lpstr>
      <vt:lpstr>Graphical User Interfaces</vt:lpstr>
      <vt:lpstr>Graphical User Interfaces</vt:lpstr>
      <vt:lpstr>Graphical User Interfaces</vt:lpstr>
      <vt:lpstr>Using the Tkinter Module</vt:lpstr>
      <vt:lpstr>Using the Tkinter Module</vt:lpstr>
      <vt:lpstr>The simplest GUI program in Python</vt:lpstr>
      <vt:lpstr>Event-driven programming</vt:lpstr>
      <vt:lpstr>Event-driven programming</vt:lpstr>
      <vt:lpstr>Extending the example</vt:lpstr>
      <vt:lpstr>Extending the example</vt:lpstr>
      <vt:lpstr>Points to note</vt:lpstr>
      <vt:lpstr>Terminology</vt:lpstr>
      <vt:lpstr>Changing the layout</vt:lpstr>
      <vt:lpstr>Getting input from the user</vt:lpstr>
      <vt:lpstr>Important idea</vt:lpstr>
      <vt:lpstr>Another example: Radiobutton</vt:lpstr>
      <vt:lpstr>Another example: Radiobutton</vt:lpstr>
      <vt:lpstr>Another example: Radiobutton</vt:lpstr>
      <vt:lpstr>Another GUI example</vt:lpstr>
      <vt:lpstr>Checking for Palindromes </vt:lpstr>
      <vt:lpstr>Designing a GUI</vt:lpstr>
      <vt:lpstr>Setting up the window and widgets</vt:lpstr>
      <vt:lpstr>A variable for the Entry widget</vt:lpstr>
      <vt:lpstr>A callback for the Check button</vt:lpstr>
      <vt:lpstr>Defining the check function</vt:lpstr>
      <vt:lpstr>Improving the output</vt:lpstr>
      <vt:lpstr>Stylistic points</vt:lpstr>
      <vt:lpstr>Stylistic points</vt:lpstr>
      <vt:lpstr>Is this the nicest layout? Not 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Berorientasasi Objek</dc:title>
  <dc:creator>syamsul mujahidin</dc:creator>
  <cp:lastModifiedBy>USER</cp:lastModifiedBy>
  <cp:revision>227</cp:revision>
  <dcterms:created xsi:type="dcterms:W3CDTF">2019-02-05T13:09:25Z</dcterms:created>
  <dcterms:modified xsi:type="dcterms:W3CDTF">2020-12-16T01:46:31Z</dcterms:modified>
</cp:coreProperties>
</file>