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media/image6.wmf" ContentType="image/x-wmf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71A890A-4012-4069-B315-C2096FF50827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838080" y="3873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6E12C4D-036B-40DF-9002-30639094B6FA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26200" y="1600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38080" y="3873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226200" y="3873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6FBE300-7086-42D2-9F5B-1E6AAD2906AA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393440" y="1600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7949160" y="1600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838080" y="3873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4393440" y="3873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7949160" y="3873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4A7F5AF-9307-4B8A-95A0-5C45330B7101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8F9EDDC-26A5-483B-9320-ABF04ECB049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id-ID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838080" y="1600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d-ID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ABFE21A-924C-4A04-8FCB-1495481E6B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id-ID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C8FD9A1-3F7C-4B89-A1D1-724A2A6296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id-ID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26200" y="1600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7C4AACB-BFA9-4822-9F72-68DCC28D16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id-ID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D1B82C3-3836-4256-A72F-D453C374C6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id-ID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838080" y="720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d-ID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14C5218-ABF7-4BAF-9B0C-5B8C4B91034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id-ID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26200" y="1600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38080" y="3873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42CF839-4B1F-4F17-B1CB-819BC63D33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id-ID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838080" y="1600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d-ID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26E9E2C-1B5D-43F3-AF0B-2580750B9195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26200" y="1600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226200" y="3873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89CA1AE-8326-4864-9340-2F6BDF404B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id-ID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26200" y="1600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38080" y="3873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EA7AEA4-8AFB-4947-9C47-FA9471C245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id-ID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838080" y="3873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170D1DA-3C9D-4FEE-BDE7-91213F03B3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id-ID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6226200" y="1600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838080" y="3873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6226200" y="3873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CA0CC32-9E13-4ED8-92E6-EE0DE3208C0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id-ID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393440" y="1600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7949160" y="1600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/>
          </p:nvPr>
        </p:nvSpPr>
        <p:spPr>
          <a:xfrm>
            <a:off x="838080" y="3873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/>
          </p:nvPr>
        </p:nvSpPr>
        <p:spPr>
          <a:xfrm>
            <a:off x="4393440" y="3873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/>
          </p:nvPr>
        </p:nvSpPr>
        <p:spPr>
          <a:xfrm>
            <a:off x="7949160" y="3873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4D6B280-AB8B-4C2F-A5B7-447C0D7D5BB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id-ID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640CDC0-5602-4E14-A965-5779F7A9B3C0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26200" y="1600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6F37FDB-9B42-4233-8E2C-3CD0D05D160C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1F43D68-D002-4CF7-A346-A1B7D7716371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838080" y="720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d-ID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84BD65C-119F-40C7-B819-F1C1B76B37A6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600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3873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1E382DC-7720-477F-BCE6-6770EB60B41D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26200" y="1600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226200" y="3873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D6A2F35-6320-4C89-9F83-4AC702704D13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26200" y="1600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838080" y="3873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2D5D0B4-65CF-413C-96E6-A5743FF5B2F5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0" y="5706000"/>
            <a:ext cx="1536480" cy="1212840"/>
          </a:xfrm>
          <a:prstGeom prst="rect">
            <a:avLst/>
          </a:prstGeom>
          <a:ln w="0"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3"/>
          <a:stretch/>
        </p:blipFill>
        <p:spPr>
          <a:xfrm>
            <a:off x="9354240" y="5884200"/>
            <a:ext cx="2688120" cy="9291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" name="squares"/>
          <p:cNvGrpSpPr/>
          <p:nvPr/>
        </p:nvGrpSpPr>
        <p:grpSpPr>
          <a:xfrm>
            <a:off x="360" y="2053800"/>
            <a:ext cx="627840" cy="523800"/>
            <a:chOff x="360" y="2053800"/>
            <a:chExt cx="627840" cy="523800"/>
          </a:xfrm>
        </p:grpSpPr>
        <p:sp>
          <p:nvSpPr>
            <p:cNvPr id="4" name="Rounded Rectangle 7"/>
            <p:cNvSpPr/>
            <p:nvPr/>
          </p:nvSpPr>
          <p:spPr>
            <a:xfrm>
              <a:off x="406800" y="2053800"/>
              <a:ext cx="221400" cy="523800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1079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Rounded Rectangle 8"/>
            <p:cNvSpPr/>
            <p:nvPr/>
          </p:nvSpPr>
          <p:spPr>
            <a:xfrm>
              <a:off x="147960" y="2053800"/>
              <a:ext cx="221400" cy="523800"/>
            </a:xfrm>
            <a:prstGeom prst="roundRect">
              <a:avLst>
                <a:gd name="adj" fmla="val 16667"/>
              </a:avLst>
            </a:prstGeom>
            <a:solidFill>
              <a:srgbClr val="b3b3b3"/>
            </a:solidFill>
            <a:ln w="1079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Round Same Side Corner Rectangle 9"/>
            <p:cNvSpPr/>
            <p:nvPr/>
          </p:nvSpPr>
          <p:spPr>
            <a:xfrm rot="5400000">
              <a:off x="-206280" y="2260440"/>
              <a:ext cx="523800" cy="110520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717171"/>
            </a:solidFill>
            <a:ln w="1079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" name="squares"/>
          <p:cNvGrpSpPr/>
          <p:nvPr/>
        </p:nvGrpSpPr>
        <p:grpSpPr>
          <a:xfrm>
            <a:off x="11508480" y="2054160"/>
            <a:ext cx="627480" cy="523800"/>
            <a:chOff x="11508480" y="2054160"/>
            <a:chExt cx="627480" cy="523800"/>
          </a:xfrm>
        </p:grpSpPr>
        <p:sp>
          <p:nvSpPr>
            <p:cNvPr id="8" name="Rounded Rectangle 11"/>
            <p:cNvSpPr/>
            <p:nvPr/>
          </p:nvSpPr>
          <p:spPr>
            <a:xfrm rot="10800000">
              <a:off x="11508480" y="2054160"/>
              <a:ext cx="221400" cy="523800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1079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Rounded Rectangle 12"/>
            <p:cNvSpPr/>
            <p:nvPr/>
          </p:nvSpPr>
          <p:spPr>
            <a:xfrm rot="10800000">
              <a:off x="11767320" y="2054160"/>
              <a:ext cx="221400" cy="523800"/>
            </a:xfrm>
            <a:prstGeom prst="roundRect">
              <a:avLst>
                <a:gd name="adj" fmla="val 16667"/>
              </a:avLst>
            </a:prstGeom>
            <a:solidFill>
              <a:srgbClr val="b3b3b3"/>
            </a:solidFill>
            <a:ln w="1079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Round Same Side Corner Rectangle 13"/>
            <p:cNvSpPr/>
            <p:nvPr/>
          </p:nvSpPr>
          <p:spPr>
            <a:xfrm rot="16200000">
              <a:off x="11818800" y="2260800"/>
              <a:ext cx="523800" cy="110520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717171"/>
            </a:solidFill>
            <a:ln w="1079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" name="PlaceHolder 2"/>
          <p:cNvSpPr>
            <a:spLocks noGrp="1"/>
          </p:cNvSpPr>
          <p:nvPr>
            <p:ph type="sldNum" idx="1"/>
          </p:nvPr>
        </p:nvSpPr>
        <p:spPr>
          <a:xfrm>
            <a:off x="5156280" y="64483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9BCDC325-BC94-40F8-89F2-F0AABC734B9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id-ID" sz="1200" spc="-1" strike="noStrike"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7" descr=""/>
          <p:cNvPicPr/>
          <p:nvPr/>
        </p:nvPicPr>
        <p:blipFill>
          <a:blip r:embed="rId2"/>
          <a:stretch/>
        </p:blipFill>
        <p:spPr>
          <a:xfrm>
            <a:off x="0" y="5706000"/>
            <a:ext cx="1536480" cy="1212840"/>
          </a:xfrm>
          <a:prstGeom prst="rect">
            <a:avLst/>
          </a:prstGeom>
          <a:ln w="0">
            <a:noFill/>
          </a:ln>
        </p:spPr>
      </p:pic>
      <p:pic>
        <p:nvPicPr>
          <p:cNvPr id="50" name="Picture 6" descr=""/>
          <p:cNvPicPr/>
          <p:nvPr/>
        </p:nvPicPr>
        <p:blipFill>
          <a:blip r:embed="rId3"/>
          <a:stretch/>
        </p:blipFill>
        <p:spPr>
          <a:xfrm>
            <a:off x="9354240" y="5884200"/>
            <a:ext cx="2688120" cy="929160"/>
          </a:xfrm>
          <a:prstGeom prst="rect">
            <a:avLst/>
          </a:prstGeom>
          <a:ln w="0">
            <a:noFill/>
          </a:ln>
        </p:spPr>
      </p:pic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600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dt" idx="2"/>
          </p:nvPr>
        </p:nvSpPr>
        <p:spPr>
          <a:xfrm>
            <a:off x="2425680" y="64929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18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&lt;date/time&gt;</a:t>
            </a:r>
            <a:endParaRPr b="0" lang="id-ID" sz="1800" spc="-1" strike="noStrike"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ftr" idx="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buNone/>
              <a:defRPr b="0" lang="id-ID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id-ID" sz="1400" spc="-1" strike="noStrike">
                <a:latin typeface="Times New Roman"/>
              </a:rPr>
              <a:t>&lt;footer&gt;</a:t>
            </a:r>
            <a:endParaRPr b="0" lang="id-ID" sz="1400" spc="-1" strike="noStrike"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sldNum" idx="4"/>
          </p:nvPr>
        </p:nvSpPr>
        <p:spPr>
          <a:xfrm>
            <a:off x="5156280" y="64483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4FE06415-C340-40E2-A796-56799D7A667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id-ID" sz="1200" spc="-1" strike="noStrike">
              <a:latin typeface="Times New Roman"/>
            </a:endParaRPr>
          </a:p>
        </p:txBody>
      </p:sp>
      <p:grpSp>
        <p:nvGrpSpPr>
          <p:cNvPr id="56" name="squares"/>
          <p:cNvGrpSpPr/>
          <p:nvPr/>
        </p:nvGrpSpPr>
        <p:grpSpPr>
          <a:xfrm>
            <a:off x="360" y="407880"/>
            <a:ext cx="627840" cy="523800"/>
            <a:chOff x="360" y="407880"/>
            <a:chExt cx="627840" cy="523800"/>
          </a:xfrm>
        </p:grpSpPr>
        <p:sp>
          <p:nvSpPr>
            <p:cNvPr id="57" name="Rounded Rectangle 7"/>
            <p:cNvSpPr/>
            <p:nvPr/>
          </p:nvSpPr>
          <p:spPr>
            <a:xfrm>
              <a:off x="406800" y="407880"/>
              <a:ext cx="221400" cy="523800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1079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Rounded Rectangle 8"/>
            <p:cNvSpPr/>
            <p:nvPr/>
          </p:nvSpPr>
          <p:spPr>
            <a:xfrm>
              <a:off x="147960" y="407880"/>
              <a:ext cx="221400" cy="523800"/>
            </a:xfrm>
            <a:prstGeom prst="roundRect">
              <a:avLst>
                <a:gd name="adj" fmla="val 16667"/>
              </a:avLst>
            </a:prstGeom>
            <a:solidFill>
              <a:srgbClr val="b3b3b3"/>
            </a:solidFill>
            <a:ln w="1079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Round Same Side Corner Rectangle 9"/>
            <p:cNvSpPr/>
            <p:nvPr/>
          </p:nvSpPr>
          <p:spPr>
            <a:xfrm rot="5400000">
              <a:off x="-206280" y="614520"/>
              <a:ext cx="523800" cy="110520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717171"/>
            </a:solidFill>
            <a:ln w="1079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" Target="slide14.xml"/><Relationship Id="rId2" Type="http://schemas.openxmlformats.org/officeDocument/2006/relationships/image" Target="../media/image6.wmf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49480" y="1582200"/>
            <a:ext cx="11463840" cy="1483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5700" spc="-1" strike="noStrike">
                <a:solidFill>
                  <a:srgbClr val="000000"/>
                </a:solidFill>
                <a:latin typeface="Calibri Light"/>
              </a:rPr>
              <a:t>Algoritme Pemrograman</a:t>
            </a:r>
            <a:endParaRPr b="0" lang="en-US" sz="5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3238560" y="4240080"/>
            <a:ext cx="5486040" cy="159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Pertemuan VI</a:t>
            </a:r>
            <a:br/>
            <a:r>
              <a:rPr b="0" i="1" lang="en-US" sz="2500" spc="-1" strike="noStrike">
                <a:solidFill>
                  <a:srgbClr val="808080"/>
                </a:solidFill>
                <a:latin typeface="Calibri"/>
              </a:rPr>
              <a:t>Tim TPB Alpro</a:t>
            </a:r>
            <a:br/>
            <a:endParaRPr b="0" lang="id-ID" sz="25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5"/>
          </p:nvPr>
        </p:nvSpPr>
        <p:spPr>
          <a:xfrm>
            <a:off x="5017320" y="6361200"/>
            <a:ext cx="2057040" cy="30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71BCA1B1-2BDE-4447-BD8C-8BDEF395541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id-ID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Contoh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945360" y="12531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5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Cara lebih sederhana, dengan menggunakan perulangan.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Deklarasi: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arr : array[1..100] of integer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i : integer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Deskripsi: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for i = 1 to 100 do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arr[i] = i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endfor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selesai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Algoritma dan Pemrograman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alibri Light"/>
              </a:rPr>
              <a:t>Mengambil nilai suatu elemen tertentu pada Array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838080" y="154224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Untuk mengambil nilai suatu elemen tertentu pada array, cukup dengan menyebutkan indeksnya.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Misalkan dari contoh sebelumnya, kita ingin mencari tahu hasil penjumlahan dari elemen ke-1 dan ke-2 maka sebagai berikut: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Courier New"/>
              </a:rPr>
              <a:t>{deklarasi variabel jumlah terlebih dahulu}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jumlah = arr[1] + arr[2]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Algoritma dan Pemrograman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Mengapa harus menggunakan array?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4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Ada kasus seperti berikut: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Buat algoritma untuk menghitung total dari 10 bilangan bulat!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Contoh: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Input: 5 3 9 10 7 2 1 1 8 3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Output: 49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34308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Algoritma dan Pemrograman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Tanpa array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3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Deklarasi: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bil1, bil2, bil3, bil4, bil5, bil6, bil7, bil8, bil9, bil10 : integer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total : integer = 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Deskripsi: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read bil1, bil2, bil3, bil4, bil5, bil6, bil7,bil8, bil9, bil10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total = bil1 + bil2 + bil3 + bil4 + bil5 + bil6 + bil7 + bil8 + bil9 + bil10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write total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selesai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Algoritma dan Pemrograman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Dengan array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7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Deklarasi: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bil: array[1..10] of integer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total : integer = 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i : integer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Deskripsi: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for i = 1 to 10 do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read bil[i]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total = total + bil[i]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endfor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write total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selesai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Algoritma dan Pemrograman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Pembahasan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838080" y="12531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7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Lebih efisien mana?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Jika bilangan yang digunakan hanya 10, mungkin perbedaan kurang signifikan.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Bagaimana jika seandainya mencari total dari 100 bilangan, atau 1000?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Proses perhitungan 100 bilangan tanpa array, kita memerlukan penambahan variabel yang cukup banyak dan mengubah deskripsi algoritma.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Sedangkan dengan array, kita hanya perlu mengubah batas akhir, yang awalnya 10 menjadi 100. Tanpa harus mengganti sebagian besar deskripsi algoritma.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Algoritma dan Pemrograman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Flowchart Array (</a:t>
            </a:r>
            <a:r>
              <a:rPr b="0" lang="en-US" sz="4400" spc="-1" strike="noStrike" u="sng">
                <a:solidFill>
                  <a:srgbClr val="0563c1"/>
                </a:solidFill>
                <a:uFillTx/>
                <a:latin typeface="Calibri Light"/>
                <a:hlinkClick r:id="rId1" action="ppaction://hlinksldjump"/>
              </a:rPr>
              <a:t>slide 14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2" name="Content Placeholder 4" descr=""/>
          <p:cNvPicPr/>
          <p:nvPr/>
        </p:nvPicPr>
        <p:blipFill>
          <a:blip r:embed="rId2"/>
          <a:stretch/>
        </p:blipFill>
        <p:spPr>
          <a:xfrm>
            <a:off x="3417840" y="1177200"/>
            <a:ext cx="5704200" cy="568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Array Berdimensi Dua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44" name="Content Placeholder 3"/>
          <p:cNvGraphicFramePr/>
          <p:nvPr/>
        </p:nvGraphicFramePr>
        <p:xfrm>
          <a:off x="2656080" y="1624320"/>
          <a:ext cx="6879240" cy="1977480"/>
        </p:xfrm>
        <a:graphic>
          <a:graphicData uri="http://schemas.openxmlformats.org/drawingml/2006/table">
            <a:tbl>
              <a:tblPr/>
              <a:tblGrid>
                <a:gridCol w="1818000"/>
                <a:gridCol w="1686960"/>
                <a:gridCol w="1686960"/>
                <a:gridCol w="1687320"/>
              </a:tblGrid>
              <a:tr h="7819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NIM Mhs</a:t>
                      </a:r>
                      <a:endParaRPr b="0" lang="id-ID" sz="1800" spc="-1" strike="noStrike"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buNone/>
                      </a:pPr>
                      <a:endParaRPr b="0" lang="id-ID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Mata Kuliah</a:t>
                      </a:r>
                      <a:endParaRPr b="0" lang="id-ID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101</a:t>
                      </a:r>
                      <a:endParaRPr b="0" lang="id-ID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102</a:t>
                      </a:r>
                      <a:endParaRPr b="0" lang="id-ID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103</a:t>
                      </a:r>
                      <a:endParaRPr b="0" lang="id-ID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marL="343080" indent="-34308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StarSymbol"/>
                        <a:buAutoNum type="arabicParenR"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Matematika</a:t>
                      </a:r>
                      <a:endParaRPr b="0" lang="id-ID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  <a:endParaRPr b="0" lang="id-ID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  <a:endParaRPr b="0" lang="id-ID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id-ID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(2) Fisika</a:t>
                      </a:r>
                      <a:endParaRPr b="0" lang="id-ID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76</a:t>
                      </a:r>
                      <a:endParaRPr b="0" lang="id-ID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  <a:endParaRPr b="0" lang="id-ID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86</a:t>
                      </a:r>
                      <a:endParaRPr b="0" lang="id-ID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(3) Kimia</a:t>
                      </a:r>
                      <a:endParaRPr b="0" lang="id-ID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 b="0" lang="id-ID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  <a:endParaRPr b="0" lang="id-ID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b="0" lang="id-ID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(4) Komputer</a:t>
                      </a:r>
                      <a:endParaRPr b="0" lang="id-ID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90</a:t>
                      </a:r>
                      <a:endParaRPr b="0" lang="id-ID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68</a:t>
                      </a:r>
                      <a:endParaRPr b="0" lang="id-ID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79</a:t>
                      </a:r>
                      <a:endParaRPr b="0" lang="id-ID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45" name="TextBox 4"/>
          <p:cNvSpPr/>
          <p:nvPr/>
        </p:nvSpPr>
        <p:spPr>
          <a:xfrm>
            <a:off x="5013720" y="1222200"/>
            <a:ext cx="21639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Data Nilai Mahasiswa</a:t>
            </a:r>
            <a:endParaRPr b="0" lang="id-ID" sz="1800" spc="-1" strike="noStrike">
              <a:latin typeface="Arial"/>
            </a:endParaRPr>
          </a:p>
        </p:txBody>
      </p:sp>
      <p:sp>
        <p:nvSpPr>
          <p:cNvPr id="146" name="TextBox 6"/>
          <p:cNvSpPr/>
          <p:nvPr/>
        </p:nvSpPr>
        <p:spPr>
          <a:xfrm>
            <a:off x="2152800" y="4421880"/>
            <a:ext cx="7886520" cy="14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Calibri"/>
              </a:rPr>
              <a:t>Data di atas dapat disimpan pada sebuah array berdimensi dua.</a:t>
            </a:r>
            <a:endParaRPr b="0" lang="id-ID" sz="22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Calibri"/>
              </a:rPr>
              <a:t>Dimensi pertama dari array digunakan untuk menyatakan </a:t>
            </a:r>
            <a:r>
              <a:rPr b="1" lang="en-US" sz="2200" spc="-1" strike="noStrike">
                <a:solidFill>
                  <a:srgbClr val="0070c0"/>
                </a:solidFill>
                <a:latin typeface="Calibri"/>
              </a:rPr>
              <a:t>nama mata kuliah </a:t>
            </a:r>
            <a:r>
              <a:rPr b="0" lang="en-US" sz="2200" spc="-1" strike="noStrike">
                <a:solidFill>
                  <a:srgbClr val="0070c0"/>
                </a:solidFill>
                <a:latin typeface="Calibri"/>
              </a:rPr>
              <a:t>dan dimensi kedua untuk menyatakan </a:t>
            </a:r>
            <a:r>
              <a:rPr b="1" lang="en-US" sz="2200" spc="-1" strike="noStrike">
                <a:solidFill>
                  <a:srgbClr val="0070c0"/>
                </a:solidFill>
                <a:latin typeface="Calibri"/>
              </a:rPr>
              <a:t>NIM mahasiswa</a:t>
            </a:r>
            <a:r>
              <a:rPr b="0" lang="en-US" sz="2200" spc="-1" strike="noStrike">
                <a:solidFill>
                  <a:srgbClr val="0070c0"/>
                </a:solidFill>
                <a:latin typeface="Calibri"/>
              </a:rPr>
              <a:t>.</a:t>
            </a:r>
            <a:endParaRPr b="0" lang="id-ID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Mendeklarasikan Array Berdimensi Dua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838080" y="1004040"/>
            <a:ext cx="818028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Pendeklarasian yang diperlukan untuk menyimpan data nilai mahasiswa adalah: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data_nilai : array[1..4][1..3] of integer;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Nilai 3 untuk menyatakan banyaknya mahasiswa dan 4 menyatakan banyaknya mata kuliah. Ilustrasi di bawah untuk memudahkan pemahaman tentang array berdimensi dua.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49" name="Table 3"/>
          <p:cNvGraphicFramePr/>
          <p:nvPr/>
        </p:nvGraphicFramePr>
        <p:xfrm>
          <a:off x="3074040" y="3639600"/>
          <a:ext cx="3163680" cy="1854000"/>
        </p:xfrm>
        <a:graphic>
          <a:graphicData uri="http://schemas.openxmlformats.org/drawingml/2006/table">
            <a:tbl>
              <a:tblPr/>
              <a:tblGrid>
                <a:gridCol w="450360"/>
                <a:gridCol w="904320"/>
                <a:gridCol w="904320"/>
                <a:gridCol w="904680"/>
              </a:tblGrid>
              <a:tr h="370800">
                <a:tc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d-ID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id-ID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id-ID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d-ID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  <a:endParaRPr b="0" lang="id-ID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  <a:endParaRPr b="0" lang="id-ID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id-ID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id-ID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76</a:t>
                      </a:r>
                      <a:endParaRPr b="0" lang="id-ID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  <a:endParaRPr b="0" lang="id-ID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86</a:t>
                      </a:r>
                      <a:endParaRPr b="0" lang="id-ID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id-ID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 b="0" lang="id-ID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  <a:endParaRPr b="0" lang="id-ID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b="0" lang="id-ID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id-ID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90</a:t>
                      </a:r>
                      <a:endParaRPr b="0" lang="id-ID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68</a:t>
                      </a:r>
                      <a:endParaRPr b="0" lang="id-ID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79</a:t>
                      </a:r>
                      <a:endParaRPr b="0" lang="id-ID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0" name="Elbow Connector 5"/>
          <p:cNvSpPr/>
          <p:nvPr/>
        </p:nvSpPr>
        <p:spPr>
          <a:xfrm flipV="1">
            <a:off x="2928240" y="5551560"/>
            <a:ext cx="347400" cy="263520"/>
          </a:xfrm>
          <a:prstGeom prst="bentConnector3">
            <a:avLst>
              <a:gd name="adj1" fmla="val 98148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Straight Arrow Connector 10"/>
          <p:cNvSpPr/>
          <p:nvPr/>
        </p:nvSpPr>
        <p:spPr>
          <a:xfrm flipH="1">
            <a:off x="6238080" y="3838680"/>
            <a:ext cx="617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TextBox 11"/>
          <p:cNvSpPr/>
          <p:nvPr/>
        </p:nvSpPr>
        <p:spPr>
          <a:xfrm>
            <a:off x="1443960" y="5461920"/>
            <a:ext cx="16214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indeks pertama</a:t>
            </a:r>
            <a:endParaRPr b="0" lang="id-ID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(mata kuliah)</a:t>
            </a:r>
            <a:endParaRPr b="0" lang="id-ID" sz="1800" spc="-1" strike="noStrike">
              <a:latin typeface="Arial"/>
            </a:endParaRPr>
          </a:p>
        </p:txBody>
      </p:sp>
      <p:sp>
        <p:nvSpPr>
          <p:cNvPr id="153" name="TextBox 12"/>
          <p:cNvSpPr/>
          <p:nvPr/>
        </p:nvSpPr>
        <p:spPr>
          <a:xfrm>
            <a:off x="6957000" y="3515400"/>
            <a:ext cx="13928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indeks kedua</a:t>
            </a:r>
            <a:endParaRPr b="0" lang="id-ID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(nim mhs)</a:t>
            </a:r>
            <a:endParaRPr b="0" lang="id-ID" sz="1800" spc="-1" strike="noStrike">
              <a:latin typeface="Arial"/>
            </a:endParaRPr>
          </a:p>
        </p:txBody>
      </p:sp>
      <p:sp>
        <p:nvSpPr>
          <p:cNvPr id="154" name="TextBox 13"/>
          <p:cNvSpPr/>
          <p:nvPr/>
        </p:nvSpPr>
        <p:spPr>
          <a:xfrm>
            <a:off x="3263400" y="5560560"/>
            <a:ext cx="530028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data_nilai : array[1..4][1..3] of integer;</a:t>
            </a:r>
            <a:endParaRPr b="0" lang="id-ID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Mengakses Elemen Array Berdimensi Dua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838080" y="102420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Array seperti data_nilai dapat diakses dalam bentuk: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data_nilai[indeks_pertama][indeks_kedua]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Contoh: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(1) data_nilai[1][2] = 61;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56664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merupakan instruksi untuk memberikan nilai 61 ke array data_nilai untuk indeks pertama = 1 dan indeks kedua = 2.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(2) write data_nilai[3][1]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56664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merupakan perintah untuk menampilkan elemen yang memiliki indeks pertama = 3 dan indeks kedua = 1.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57" name="Table 4"/>
          <p:cNvGraphicFramePr/>
          <p:nvPr/>
        </p:nvGraphicFramePr>
        <p:xfrm>
          <a:off x="4284360" y="4543560"/>
          <a:ext cx="2815920" cy="1393200"/>
        </p:xfrm>
        <a:graphic>
          <a:graphicData uri="http://schemas.openxmlformats.org/drawingml/2006/table">
            <a:tbl>
              <a:tblPr/>
              <a:tblGrid>
                <a:gridCol w="400680"/>
                <a:gridCol w="804960"/>
                <a:gridCol w="804960"/>
                <a:gridCol w="805320"/>
              </a:tblGrid>
              <a:tr h="278640">
                <a:tc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d-ID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id-ID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id-ID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86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id-ID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  <a:endParaRPr b="0" lang="id-ID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86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id-ID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86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id-ID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86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id-ID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8" name="TextBox 5"/>
          <p:cNvSpPr/>
          <p:nvPr/>
        </p:nvSpPr>
        <p:spPr>
          <a:xfrm>
            <a:off x="4170960" y="6317280"/>
            <a:ext cx="31971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data_nilai[1][1] = 61;</a:t>
            </a:r>
            <a:endParaRPr b="0" lang="id-ID" sz="1800" spc="-1" strike="noStrike">
              <a:latin typeface="Arial"/>
            </a:endParaRPr>
          </a:p>
        </p:txBody>
      </p:sp>
      <p:sp>
        <p:nvSpPr>
          <p:cNvPr id="159" name="Elbow Connector 17"/>
          <p:cNvSpPr/>
          <p:nvPr/>
        </p:nvSpPr>
        <p:spPr>
          <a:xfrm rot="10800000">
            <a:off x="4177080" y="6207840"/>
            <a:ext cx="1671120" cy="189720"/>
          </a:xfrm>
          <a:prstGeom prst="bentConnector3">
            <a:avLst>
              <a:gd name="adj1" fmla="val 227"/>
            </a:avLst>
          </a:prstGeom>
          <a:noFill/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Elbow Connector 19"/>
          <p:cNvSpPr/>
          <p:nvPr/>
        </p:nvSpPr>
        <p:spPr>
          <a:xfrm flipH="1" flipV="1" rot="5400000">
            <a:off x="3609360" y="5532480"/>
            <a:ext cx="1241640" cy="106920"/>
          </a:xfrm>
          <a:prstGeom prst="bentConnector3">
            <a:avLst>
              <a:gd name="adj1" fmla="val 100108"/>
            </a:avLst>
          </a:prstGeom>
          <a:noFill/>
          <a:ln w="1270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1" name="Group 34"/>
          <p:cNvGrpSpPr/>
          <p:nvPr/>
        </p:nvGrpSpPr>
        <p:grpSpPr>
          <a:xfrm>
            <a:off x="5899680" y="4543560"/>
            <a:ext cx="1542600" cy="1824480"/>
            <a:chOff x="5899680" y="4543560"/>
            <a:chExt cx="1542600" cy="1824480"/>
          </a:xfrm>
        </p:grpSpPr>
        <p:sp>
          <p:nvSpPr>
            <p:cNvPr id="162" name="Elbow Connector 26"/>
            <p:cNvSpPr/>
            <p:nvPr/>
          </p:nvSpPr>
          <p:spPr>
            <a:xfrm flipV="1">
              <a:off x="6191280" y="6206760"/>
              <a:ext cx="1250640" cy="160920"/>
            </a:xfrm>
            <a:prstGeom prst="bentConnector3">
              <a:avLst>
                <a:gd name="adj1" fmla="val 762"/>
              </a:avLst>
            </a:prstGeom>
            <a:noFill/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Elbow Connector 32"/>
            <p:cNvSpPr/>
            <p:nvPr/>
          </p:nvSpPr>
          <p:spPr>
            <a:xfrm flipV="1" rot="16200000">
              <a:off x="5838840" y="4604040"/>
              <a:ext cx="1663920" cy="1542600"/>
            </a:xfrm>
            <a:prstGeom prst="bentConnector3">
              <a:avLst>
                <a:gd name="adj1" fmla="val 108000"/>
              </a:avLst>
            </a:prstGeom>
            <a:noFill/>
            <a:ln w="12700"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4" name="Elbow Connector 36"/>
          <p:cNvSpPr/>
          <p:nvPr/>
        </p:nvSpPr>
        <p:spPr>
          <a:xfrm flipH="1" flipV="1">
            <a:off x="6038280" y="4965840"/>
            <a:ext cx="1215720" cy="1535760"/>
          </a:xfrm>
          <a:prstGeom prst="bentConnector4">
            <a:avLst>
              <a:gd name="adj1" fmla="val -37592"/>
              <a:gd name="adj2" fmla="val 100238"/>
            </a:avLst>
          </a:prstGeom>
          <a:noFill/>
          <a:ln w="1270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Apa itu Array?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Array adalah kumpulan dari nilai-nilai data bertipe sama dalam urutan tertentu yang menggunakan sebuah nama yang sama.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Nilai-nilai data di suatu array disebut dengan elemen-elemen array.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Letak urutan dari elemen-elemen array ditunjukkan oleh indeks.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Algoritma dan Pemrograman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Latihan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838080" y="12531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1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Buat pseudocode &amp; flowchart untuk menentukan total perkalian 100 bilangan!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Buat pseudocode &amp; flowchart untuk menentukan rata-rata dari 100 bilangan!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Buat pseudocode &amp; flowchart untuk menentukan nilai maksimum dari 100 bilangan!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Buat pseudocode &amp; flowchart untuk menentukan nilai minimum dari 100 bilangan!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Buat pseudocode &amp; flowchart untuk mengurutkan 10 bilangan!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Misal: Input: 5 4 8 7 2 10 1 6 3 9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Output: 1 2 3 4 5 6 7 8 9 10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Algoritma dan Pemrograman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Apa itu array?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831240" y="121788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Array bisa berupa array berdimensi satu, dua, tiga, atau lebih.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Array berdimensi satu (one-dimensional array) mewakili bentuk suatu vektor. Array berdimensi dua (two-dimensional array) mewakili bentuk dari suatu matriks atau tabel. Array berdimensi tiga (three-dimensional array) mewakili bentuk dari suatu ruang.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Left Bracket 5"/>
          <p:cNvSpPr/>
          <p:nvPr/>
        </p:nvSpPr>
        <p:spPr>
          <a:xfrm>
            <a:off x="3996720" y="5216040"/>
            <a:ext cx="115560" cy="920160"/>
          </a:xfrm>
          <a:prstGeom prst="leftBracket">
            <a:avLst>
              <a:gd name="adj" fmla="val 0"/>
            </a:avLst>
          </a:prstGeom>
          <a:noFill/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Left Bracket 6"/>
          <p:cNvSpPr/>
          <p:nvPr/>
        </p:nvSpPr>
        <p:spPr>
          <a:xfrm flipH="1">
            <a:off x="4317840" y="5216040"/>
            <a:ext cx="130680" cy="920160"/>
          </a:xfrm>
          <a:prstGeom prst="leftBracket">
            <a:avLst>
              <a:gd name="adj" fmla="val 0"/>
            </a:avLst>
          </a:prstGeom>
          <a:noFill/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be 7"/>
          <p:cNvSpPr/>
          <p:nvPr/>
        </p:nvSpPr>
        <p:spPr>
          <a:xfrm>
            <a:off x="7417440" y="5067720"/>
            <a:ext cx="1045080" cy="1158840"/>
          </a:xfrm>
          <a:prstGeom prst="cube">
            <a:avLst>
              <a:gd name="adj" fmla="val 15146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Rectangle 8"/>
          <p:cNvSpPr/>
          <p:nvPr/>
        </p:nvSpPr>
        <p:spPr>
          <a:xfrm>
            <a:off x="5416200" y="5216040"/>
            <a:ext cx="1047600" cy="920160"/>
          </a:xfrm>
          <a:prstGeom prst="rect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TextBox 9"/>
          <p:cNvSpPr/>
          <p:nvPr/>
        </p:nvSpPr>
        <p:spPr>
          <a:xfrm>
            <a:off x="3999960" y="6205320"/>
            <a:ext cx="437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1D</a:t>
            </a:r>
            <a:endParaRPr b="0" lang="id-ID" sz="1800" spc="-1" strike="noStrike">
              <a:latin typeface="Arial"/>
            </a:endParaRPr>
          </a:p>
        </p:txBody>
      </p:sp>
      <p:sp>
        <p:nvSpPr>
          <p:cNvPr id="108" name="TextBox 10"/>
          <p:cNvSpPr/>
          <p:nvPr/>
        </p:nvSpPr>
        <p:spPr>
          <a:xfrm>
            <a:off x="5721480" y="6205320"/>
            <a:ext cx="437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2D</a:t>
            </a:r>
            <a:endParaRPr b="0" lang="id-ID" sz="1800" spc="-1" strike="noStrike">
              <a:latin typeface="Arial"/>
            </a:endParaRPr>
          </a:p>
        </p:txBody>
      </p:sp>
      <p:sp>
        <p:nvSpPr>
          <p:cNvPr id="109" name="TextBox 11"/>
          <p:cNvSpPr/>
          <p:nvPr/>
        </p:nvSpPr>
        <p:spPr>
          <a:xfrm>
            <a:off x="7721280" y="6205320"/>
            <a:ext cx="437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3D</a:t>
            </a:r>
            <a:endParaRPr b="0" lang="id-ID" sz="1800" spc="-1" strike="noStrike">
              <a:latin typeface="Arial"/>
            </a:endParaRPr>
          </a:p>
        </p:txBody>
      </p:sp>
      <p:sp>
        <p:nvSpPr>
          <p:cNvPr id="110" name="Rectangle 12"/>
          <p:cNvSpPr/>
          <p:nvPr/>
        </p:nvSpPr>
        <p:spPr>
          <a:xfrm>
            <a:off x="3481560" y="4977360"/>
            <a:ext cx="5460120" cy="1596960"/>
          </a:xfrm>
          <a:prstGeom prst="rect">
            <a:avLst/>
          </a:prstGeom>
          <a:noFill/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Contoh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12531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Misalkan terdapat 10 bilangan yang memiliki tipe data integer, dengan nilai 10, 20, 30, …, 100.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Setelah 5 kali pertemuan, tentu cara pendeklarasian kalian adalah sebagai berikut: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Deklarasi: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bil1, bil2, bil3, bil4, bil5, bil6, bil7, bil8, bil9, bil10 : integer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Deskripsi: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Courier New"/>
              </a:rPr>
              <a:t>{proses pengisian bilangan}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Algoritma dan Pemrograman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Contoh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838080" y="9903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Dengan menggunakan array, proses deklarasi suatu deret/larik bilangan yang memiliki tipe data yang sama dapat direpresentasikan sebagai berikut: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Misalkan, array tersebut kita beri nama variabel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yang memiliki 10 bilangan bertipe integer.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Deklarasi: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A : array[1..10] of integer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Deskripsi: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{proses pengisian nilai 10-100 ke dalam array A ke-1 sampai A ke-10 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5" name="Picture 4" descr="Array Pada Pascal"/>
          <p:cNvPicPr/>
          <p:nvPr/>
        </p:nvPicPr>
        <p:blipFill>
          <a:blip r:embed="rId1"/>
          <a:stretch/>
        </p:blipFill>
        <p:spPr>
          <a:xfrm>
            <a:off x="1232280" y="4516200"/>
            <a:ext cx="9143640" cy="1396800"/>
          </a:xfrm>
          <a:prstGeom prst="rect">
            <a:avLst/>
          </a:prstGeom>
          <a:ln w="0">
            <a:noFill/>
          </a:ln>
        </p:spPr>
      </p:pic>
      <p:sp>
        <p:nvSpPr>
          <p:cNvPr id="116" name="TextBox 5"/>
          <p:cNvSpPr/>
          <p:nvPr/>
        </p:nvSpPr>
        <p:spPr>
          <a:xfrm>
            <a:off x="6103800" y="6094080"/>
            <a:ext cx="144288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Visualisasi</a:t>
            </a:r>
            <a:endParaRPr b="0" lang="id-ID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Deklarasi Array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917280" y="1128960"/>
            <a:ext cx="8128800" cy="4550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6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Sama seperti variabel lain, array juga dideklarasikan di dalam bagian deklarasi variabel.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Pendeklarasian array menggunakan kata kunci array dan tipe data yang akan disimpan di dalamnya.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Harus disertai dengan batas-batas indeksnya yang diapit oleh tanda kurung siku [ ].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Contoh: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A : array[1..10] of integer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Deklarasi array bernama A berukuran 10 integer (bilangan bulat)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TextBox 4"/>
          <p:cNvSpPr/>
          <p:nvPr/>
        </p:nvSpPr>
        <p:spPr>
          <a:xfrm>
            <a:off x="1440720" y="3343320"/>
            <a:ext cx="871560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nama_array : array[indeksAwal..indeksAkhir] of tipe_data</a:t>
            </a:r>
            <a:endParaRPr b="0" lang="id-ID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id-ID" sz="2000" spc="-1" strike="noStrike">
              <a:latin typeface="Arial"/>
            </a:endParaRPr>
          </a:p>
        </p:txBody>
      </p:sp>
      <p:sp>
        <p:nvSpPr>
          <p:cNvPr id="120" name="Rectangle 5"/>
          <p:cNvSpPr/>
          <p:nvPr/>
        </p:nvSpPr>
        <p:spPr>
          <a:xfrm>
            <a:off x="1298880" y="3236040"/>
            <a:ext cx="8900640" cy="656640"/>
          </a:xfrm>
          <a:prstGeom prst="rect">
            <a:avLst/>
          </a:prstGeom>
          <a:noFill/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Contoh-contoh Deklarasi Array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838080" y="1253160"/>
            <a:ext cx="827028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7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Ada beberapa cara dalam mendeklarasikan Array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urier New"/>
              </a:rPr>
              <a:t>bil : array[1..3] of integer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5880" indent="-51588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{keterangan: mendeklarasikan array of integer (bilangan bulat) bernama bil berukuran 3 elemen}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914400" indent="-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urier New"/>
              </a:rPr>
              <a:t>bil : array[1..3] of real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5880" indent="-51588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{keterangan: mendeklarasikan array of real (bilangan desimal) bernama bil berukuran 3 elemen}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914400" indent="-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urier New"/>
              </a:rPr>
              <a:t>bil : array[1..3] of integer = (1, 5, 2)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5880" indent="-51588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{keterangan: mendeklarasikan array of integer (bilangan bulat) bernama bil berukuran 3 elemen, yang nilainya bil[1]=1, bil[2]=5, bil[2]}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914400" indent="-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914400" indent="-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914400" indent="-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ftr" idx="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18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Algoritma dan Pemrograman</a:t>
            </a:r>
            <a:endParaRPr b="0" lang="id-ID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Mengisi nilai ke dalam Array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838080" y="1600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Langkah pertama yang harus dilakukan adalah mengisikan nilai ke dalam elemen-elemen array bersangkutan. Bentuk umum pengisian elemen array adalah sebagai berikut: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nama_array[indeks] = nilai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Rectangle 4"/>
          <p:cNvSpPr/>
          <p:nvPr/>
        </p:nvSpPr>
        <p:spPr>
          <a:xfrm>
            <a:off x="3095280" y="3554640"/>
            <a:ext cx="5975280" cy="682200"/>
          </a:xfrm>
          <a:prstGeom prst="rect">
            <a:avLst/>
          </a:prstGeom>
          <a:noFill/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Algoritma dan Pemrograman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Contoh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838080" y="1253160"/>
            <a:ext cx="896328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7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Mengisi nilai 1 sampai 100 ke dalam array berukuran 100 bilangan integer.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Deklarasi: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arr : array[1..100] of integer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Deskripsi: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arr[1] = 1; </a:t>
            </a:r>
            <a:r>
              <a:rPr b="0" lang="en-US" sz="2600" spc="-1" strike="noStrike">
                <a:solidFill>
                  <a:srgbClr val="000000"/>
                </a:solidFill>
                <a:latin typeface="Courier New"/>
              </a:rPr>
              <a:t>{mengisi elemen pertama dengan nilai 1}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arr[2] = 2; </a:t>
            </a:r>
            <a:r>
              <a:rPr b="0" lang="en-US" sz="2600" spc="-1" strike="noStrike">
                <a:solidFill>
                  <a:srgbClr val="000000"/>
                </a:solidFill>
                <a:latin typeface="Courier New"/>
              </a:rPr>
              <a:t>{mengisi elemen kedua dengan nilai 2}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arr[3] = 3; </a:t>
            </a:r>
            <a:r>
              <a:rPr b="0" lang="en-US" sz="2600" spc="-1" strike="noStrike">
                <a:solidFill>
                  <a:srgbClr val="000000"/>
                </a:solidFill>
                <a:latin typeface="Courier New"/>
              </a:rPr>
              <a:t>{mengisi elemen ketiga dengan nilai 3}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 startAt="100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arr[100] = 100; </a:t>
            </a:r>
            <a:r>
              <a:rPr b="0" lang="en-US" sz="2600" spc="-1" strike="noStrike">
                <a:solidFill>
                  <a:srgbClr val="000000"/>
                </a:solidFill>
                <a:latin typeface="Courier New"/>
              </a:rPr>
              <a:t>{mengisi elemen keseratus dgn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 startAt="100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Courier New"/>
              </a:rPr>
              <a:t>selesai</a:t>
            </a:r>
            <a:r>
              <a:rPr b="0" lang="en-US" sz="2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ourier New"/>
              </a:rPr>
              <a:t>  nilai 100}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Algoritma dan Pemrograman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1183</TotalTime>
  <Application>LibreOffice/7.3.1.1$Linux_X86_64 LibreOffice_project/30$Build-1</Application>
  <AppVersion>15.0000</AppVersion>
  <Words>1210</Words>
  <Paragraphs>208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2019-02-05T13:09:25Z</dcterms:created>
  <dc:creator>syamsul mujahidin</dc:creator>
  <dc:description/>
  <dc:language>id-ID</dc:language>
  <cp:lastModifiedBy>Riska Abdullah</cp:lastModifiedBy>
  <dcterms:modified xsi:type="dcterms:W3CDTF">2022-03-21T13:01:00Z</dcterms:modified>
  <cp:revision>222</cp:revision>
  <dc:subject/>
  <dc:title>Pemrograman Berorientasasi Objek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20</vt:i4>
  </property>
</Properties>
</file>