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352" r:id="rId4"/>
    <p:sldId id="322" r:id="rId5"/>
    <p:sldId id="323" r:id="rId6"/>
    <p:sldId id="326" r:id="rId7"/>
    <p:sldId id="327" r:id="rId8"/>
    <p:sldId id="324" r:id="rId9"/>
    <p:sldId id="329" r:id="rId10"/>
    <p:sldId id="330" r:id="rId11"/>
    <p:sldId id="335" r:id="rId12"/>
    <p:sldId id="336" r:id="rId13"/>
    <p:sldId id="337" r:id="rId14"/>
    <p:sldId id="331" r:id="rId15"/>
    <p:sldId id="332" r:id="rId16"/>
    <p:sldId id="333" r:id="rId17"/>
    <p:sldId id="334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292" r:id="rId33"/>
    <p:sldId id="328" r:id="rId34"/>
    <p:sldId id="321" r:id="rId35"/>
    <p:sldId id="27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46EAF4-D953-41F9-A7D8-68305B54E6B5}">
          <p14:sldIdLst>
            <p14:sldId id="256"/>
            <p14:sldId id="257"/>
            <p14:sldId id="352"/>
            <p14:sldId id="322"/>
            <p14:sldId id="323"/>
            <p14:sldId id="326"/>
            <p14:sldId id="327"/>
            <p14:sldId id="324"/>
            <p14:sldId id="329"/>
            <p14:sldId id="330"/>
            <p14:sldId id="335"/>
            <p14:sldId id="336"/>
            <p14:sldId id="337"/>
            <p14:sldId id="331"/>
            <p14:sldId id="332"/>
            <p14:sldId id="333"/>
            <p14:sldId id="334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292"/>
            <p14:sldId id="328"/>
            <p14:sldId id="32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A6565-38AC-4CE3-98F9-6AB886CD205B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3349C-622C-4967-AEC3-63A9E8737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8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7886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995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182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03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7177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0725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028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021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6739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98717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0759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3085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05099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2858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409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7451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6265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7107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4470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54235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8418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8839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6528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7295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15852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9632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887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809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1603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8620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199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1367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f3c3f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f3c3f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F7941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823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squares"/>
          <p:cNvGrpSpPr/>
          <p:nvPr userDrawn="1"/>
        </p:nvGrpSpPr>
        <p:grpSpPr>
          <a:xfrm>
            <a:off x="1" y="2053939"/>
            <a:ext cx="628650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  <p:grpSp>
        <p:nvGrpSpPr>
          <p:cNvPr id="11" name="squares"/>
          <p:cNvGrpSpPr/>
          <p:nvPr userDrawn="1"/>
        </p:nvGrpSpPr>
        <p:grpSpPr>
          <a:xfrm rot="10800000">
            <a:off x="11507880" y="2053937"/>
            <a:ext cx="62865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0B4CB4-0678-42FC-A095-1E4CE4F6C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44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9440ABFB-661A-41DE-8FFD-CD9119CFC403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1550B3A3-85F4-4582-88D2-40B919E04C1C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8751DCA7-9FE9-4717-8F79-1CACE2FCD378}" type="datetime1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18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866D-7851-4F7C-AEF5-D809A22F8051}" type="datetimeFigureOut">
              <a:rPr lang="el-GR" smtClean="0"/>
              <a:t>18/11/2020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9D89-AFE0-42DC-B565-23135FA47DA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97942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100" y="6727600"/>
            <a:ext cx="12192000" cy="13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507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415600" y="5640967"/>
            <a:ext cx="7998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32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74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683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5DAB4624-E50E-4777-9071-8B31BE2F755E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squares"/>
          <p:cNvGrpSpPr/>
          <p:nvPr userDrawn="1"/>
        </p:nvGrpSpPr>
        <p:grpSpPr>
          <a:xfrm>
            <a:off x="0" y="408004"/>
            <a:ext cx="628650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365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D384BF1E-80A5-4730-A9A3-2422C4C2B1A6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squares"/>
          <p:cNvGrpSpPr/>
          <p:nvPr userDrawn="1"/>
        </p:nvGrpSpPr>
        <p:grpSpPr>
          <a:xfrm>
            <a:off x="0" y="2980070"/>
            <a:ext cx="628650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731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72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45C0CB55-F2A9-48DE-A38F-A1554E8DA340}" type="datetime1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squares"/>
          <p:cNvGrpSpPr/>
          <p:nvPr userDrawn="1"/>
        </p:nvGrpSpPr>
        <p:grpSpPr>
          <a:xfrm>
            <a:off x="0" y="447761"/>
            <a:ext cx="628650" cy="524183"/>
            <a:chOff x="0" y="452558"/>
            <a:chExt cx="914400" cy="524182"/>
          </a:xfrm>
        </p:grpSpPr>
        <p:sp>
          <p:nvSpPr>
            <p:cNvPr id="9" name="Rounded Rectangle 8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1" name="Round Same Side Corner Rectangle 10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051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3824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20324179-4B88-4129-A06E-5432AE1CA097}" type="datetime1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squares"/>
          <p:cNvGrpSpPr/>
          <p:nvPr userDrawn="1"/>
        </p:nvGrpSpPr>
        <p:grpSpPr>
          <a:xfrm>
            <a:off x="0" y="341747"/>
            <a:ext cx="628650" cy="524183"/>
            <a:chOff x="0" y="452558"/>
            <a:chExt cx="914400" cy="524182"/>
          </a:xfrm>
        </p:grpSpPr>
        <p:sp>
          <p:nvSpPr>
            <p:cNvPr id="11" name="Rounded Rectangle 10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3" name="Round Same Side Corner Rectangle 12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21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6EB368F5-5BEE-4684-8C1A-C08DC7DAB460}" type="datetime1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9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DF741FFA-6B02-476F-B27D-F9EB808A331F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0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526C4989-02AF-4937-B77A-9F956C0DD2B3}" type="datetime1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8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7D28D559-BE25-4B6D-BF96-53D3A3BB3975}" type="datetime1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8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56200" y="64484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D3A8B-AECF-4C7A-ADAB-BEDE3981EFB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6102"/>
            <a:ext cx="1536700" cy="1213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FE8915-E66A-461D-8027-1FD299BF0CBA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956" y="6200263"/>
            <a:ext cx="1948799" cy="58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3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ctrTitle"/>
          </p:nvPr>
        </p:nvSpPr>
        <p:spPr>
          <a:xfrm>
            <a:off x="249641" y="1582364"/>
            <a:ext cx="11464118" cy="1484312"/>
          </a:xfrm>
        </p:spPr>
        <p:txBody>
          <a:bodyPr anchor="ctr">
            <a:noAutofit/>
          </a:bodyPr>
          <a:lstStyle/>
          <a:p>
            <a:r>
              <a:rPr lang="en-ID" b="1" dirty="0" err="1">
                <a:solidFill>
                  <a:srgbClr val="002060"/>
                </a:solidFill>
                <a:latin typeface="Comfortaa"/>
                <a:ea typeface="Comfortaa"/>
                <a:cs typeface="Comfortaa"/>
                <a:sym typeface="Comfortaa"/>
              </a:rPr>
              <a:t>Algoritme</a:t>
            </a:r>
            <a:r>
              <a:rPr lang="en-ID" b="1" dirty="0">
                <a:solidFill>
                  <a:srgbClr val="00206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ID" b="1" dirty="0" err="1">
                <a:solidFill>
                  <a:srgbClr val="002060"/>
                </a:solidFill>
                <a:latin typeface="Comfortaa"/>
                <a:ea typeface="Comfortaa"/>
                <a:cs typeface="Comfortaa"/>
                <a:sym typeface="Comfortaa"/>
              </a:rPr>
              <a:t>Pemrograman</a:t>
            </a:r>
            <a:endParaRPr lang="en-ID" dirty="0">
              <a:solidFill>
                <a:srgbClr val="00206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" name="Subtitle 1"/>
          <p:cNvSpPr>
            <a:spLocks noGrp="1"/>
          </p:cNvSpPr>
          <p:nvPr>
            <p:ph type="subTitle" idx="1"/>
          </p:nvPr>
        </p:nvSpPr>
        <p:spPr>
          <a:xfrm>
            <a:off x="3136900" y="4499824"/>
            <a:ext cx="5486400" cy="522057"/>
          </a:xfrm>
        </p:spPr>
        <p:txBody>
          <a:bodyPr>
            <a:normAutofit fontScale="62500" lnSpcReduction="20000"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sz="3600" dirty="0"/>
              <a:t>TIM TPB </a:t>
            </a:r>
            <a:r>
              <a:rPr lang="en-US" sz="3600" dirty="0" err="1"/>
              <a:t>Alpro</a:t>
            </a:r>
            <a:br>
              <a:rPr lang="id-ID" sz="2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sz="21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5017259" y="6361052"/>
            <a:ext cx="2057400" cy="304800"/>
          </a:xfrm>
          <a:prstGeom prst="rect">
            <a:avLst/>
          </a:prstGeom>
        </p:spPr>
        <p:txBody>
          <a:bodyPr/>
          <a:lstStyle/>
          <a:p>
            <a:pPr algn="ctr"/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6C43FA45-44DF-4128-BC42-2E6ECA6B9EF1}"/>
              </a:ext>
            </a:extLst>
          </p:cNvPr>
          <p:cNvSpPr txBox="1">
            <a:spLocks/>
          </p:cNvSpPr>
          <p:nvPr/>
        </p:nvSpPr>
        <p:spPr>
          <a:xfrm>
            <a:off x="3136900" y="3066675"/>
            <a:ext cx="54864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3600" dirty="0">
                <a:solidFill>
                  <a:srgbClr val="002060"/>
                </a:solidFill>
                <a:latin typeface="Comfortaa"/>
                <a:ea typeface="Cambria" panose="02040503050406030204" pitchFamily="18" charset="0"/>
                <a:cs typeface="Comfortaa"/>
                <a:sym typeface="Comfortaa"/>
              </a:rPr>
              <a:t>#9 - </a:t>
            </a:r>
            <a:r>
              <a:rPr lang="en-US" sz="3600" b="1" dirty="0" err="1">
                <a:solidFill>
                  <a:srgbClr val="002060"/>
                </a:solidFill>
                <a:latin typeface="Comfortaa"/>
                <a:ea typeface="Cambria" panose="02040503050406030204" pitchFamily="18" charset="0"/>
                <a:cs typeface="Comfortaa"/>
                <a:sym typeface="Comfortaa"/>
              </a:rPr>
              <a:t>Fungsi</a:t>
            </a:r>
            <a:endParaRPr lang="en-US" sz="3600" b="1" dirty="0">
              <a:solidFill>
                <a:srgbClr val="002060"/>
              </a:solidFill>
              <a:latin typeface="Comfortaa"/>
              <a:ea typeface="Cambria" panose="02040503050406030204" pitchFamily="18" charset="0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4264029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35000" y="347391"/>
            <a:ext cx="10515600" cy="132556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 err="1"/>
              <a:t>Variabel</a:t>
            </a:r>
            <a:r>
              <a:rPr lang="en-US" sz="3200" dirty="0"/>
              <a:t> </a:t>
            </a:r>
            <a:r>
              <a:rPr lang="en-US" sz="3200" dirty="0" err="1"/>
              <a:t>Lokal</a:t>
            </a:r>
            <a:endParaRPr sz="3200" dirty="0"/>
          </a:p>
          <a:p>
            <a:endParaRPr sz="3200" dirty="0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0" y="-31600"/>
            <a:ext cx="12192000" cy="146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FA7552-AB38-4316-B6E9-0EBE0872D33D}"/>
              </a:ext>
            </a:extLst>
          </p:cNvPr>
          <p:cNvSpPr txBox="1"/>
          <p:nvPr/>
        </p:nvSpPr>
        <p:spPr>
          <a:xfrm>
            <a:off x="720865" y="1312910"/>
            <a:ext cx="8958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lokal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mengganti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lokal</a:t>
            </a:r>
            <a:r>
              <a:rPr lang="en-US" sz="2400" dirty="0"/>
              <a:t> dengan </a:t>
            </a:r>
            <a:r>
              <a:rPr lang="en-US" sz="2400" dirty="0" err="1"/>
              <a:t>nama</a:t>
            </a:r>
            <a:r>
              <a:rPr lang="en-US" sz="2400" dirty="0"/>
              <a:t> yang </a:t>
            </a:r>
            <a:r>
              <a:rPr lang="en-US" sz="2400" dirty="0" err="1"/>
              <a:t>sama</a:t>
            </a:r>
            <a:r>
              <a:rPr lang="en-US" sz="2400" dirty="0"/>
              <a:t> pada </a:t>
            </a:r>
            <a:r>
              <a:rPr lang="en-US" sz="2400" dirty="0" err="1"/>
              <a:t>cakupan</a:t>
            </a:r>
            <a:r>
              <a:rPr lang="en-US" sz="2400" dirty="0"/>
              <a:t> (salah </a:t>
            </a:r>
            <a:r>
              <a:rPr lang="en-US" sz="2400" dirty="0" err="1"/>
              <a:t>satunya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) yang </a:t>
            </a:r>
            <a:r>
              <a:rPr lang="en-US" sz="2400" dirty="0" err="1"/>
              <a:t>berbeda</a:t>
            </a:r>
            <a:endParaRPr lang="en-ID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15613A-DA81-4A27-BAD2-19B868F59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778" y="2870664"/>
            <a:ext cx="6139156" cy="3816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balikpapan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kota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balikpapan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f"Kota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kota</a:t>
            </a: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samarinda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kota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samarinda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f"Kota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kota</a:t>
            </a: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balikpapan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samarinda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3675E5-6FD7-48B5-897C-CE405B83A711}"/>
              </a:ext>
            </a:extLst>
          </p:cNvPr>
          <p:cNvSpPr/>
          <p:nvPr/>
        </p:nvSpPr>
        <p:spPr>
          <a:xfrm>
            <a:off x="7847779" y="2862045"/>
            <a:ext cx="4344221" cy="830997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ID" sz="2400" dirty="0">
                <a:latin typeface="Consolas" panose="020B0609020204030204" pitchFamily="49" charset="0"/>
              </a:rPr>
              <a:t>Kota: </a:t>
            </a:r>
            <a:r>
              <a:rPr lang="en-ID" sz="2400" dirty="0" err="1">
                <a:latin typeface="Consolas" panose="020B0609020204030204" pitchFamily="49" charset="0"/>
              </a:rPr>
              <a:t>balikpapan</a:t>
            </a:r>
            <a:endParaRPr lang="en-ID" sz="2400" dirty="0">
              <a:latin typeface="Consolas" panose="020B0609020204030204" pitchFamily="49" charset="0"/>
            </a:endParaRPr>
          </a:p>
          <a:p>
            <a:r>
              <a:rPr lang="en-ID" sz="2400" dirty="0">
                <a:latin typeface="Consolas" panose="020B0609020204030204" pitchFamily="49" charset="0"/>
              </a:rPr>
              <a:t>Kota: </a:t>
            </a:r>
            <a:r>
              <a:rPr lang="en-ID" sz="2400" dirty="0" err="1">
                <a:latin typeface="Consolas" panose="020B0609020204030204" pitchFamily="49" charset="0"/>
              </a:rPr>
              <a:t>samarinda</a:t>
            </a:r>
            <a:endParaRPr lang="en-ID" sz="2400" dirty="0"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5EF4719-CA99-4B32-8831-01BD2B10E28C}"/>
              </a:ext>
            </a:extLst>
          </p:cNvPr>
          <p:cNvSpPr/>
          <p:nvPr/>
        </p:nvSpPr>
        <p:spPr>
          <a:xfrm>
            <a:off x="5952634" y="2526865"/>
            <a:ext cx="1801827" cy="287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Kode Program</a:t>
            </a:r>
            <a:endParaRPr lang="en-ID" sz="1600" dirty="0"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CD379DA-29CA-43EC-A779-2676F34B1D20}"/>
              </a:ext>
            </a:extLst>
          </p:cNvPr>
          <p:cNvSpPr/>
          <p:nvPr/>
        </p:nvSpPr>
        <p:spPr>
          <a:xfrm>
            <a:off x="10390173" y="2523907"/>
            <a:ext cx="1801827" cy="2872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Keluaran</a:t>
            </a:r>
            <a:endParaRPr lang="en-ID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469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53473" y="360192"/>
            <a:ext cx="10515600" cy="132556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 err="1"/>
              <a:t>Variabel</a:t>
            </a:r>
            <a:r>
              <a:rPr lang="en-US" sz="3200" dirty="0"/>
              <a:t> Global</a:t>
            </a:r>
            <a:endParaRPr sz="3200" dirty="0"/>
          </a:p>
          <a:p>
            <a:endParaRPr sz="3200" dirty="0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0" y="-31600"/>
            <a:ext cx="12192000" cy="146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E72DDC-517D-48F3-82FA-6AA64931E001}"/>
              </a:ext>
            </a:extLst>
          </p:cNvPr>
          <p:cNvSpPr txBox="1"/>
          <p:nvPr/>
        </p:nvSpPr>
        <p:spPr>
          <a:xfrm>
            <a:off x="653473" y="1162274"/>
            <a:ext cx="8884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Variabel</a:t>
            </a:r>
            <a:r>
              <a:rPr lang="en-US" sz="2400" dirty="0"/>
              <a:t> global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diakses</a:t>
            </a:r>
            <a:r>
              <a:rPr lang="en-US" sz="2400" dirty="0"/>
              <a:t> oleh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cakupan</a:t>
            </a:r>
            <a:r>
              <a:rPr lang="en-US" sz="2400" dirty="0"/>
              <a:t>.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layaknya</a:t>
            </a:r>
            <a:r>
              <a:rPr lang="en-US" sz="2400" dirty="0"/>
              <a:t> </a:t>
            </a:r>
            <a:r>
              <a:rPr lang="en-US" sz="2400" dirty="0" err="1"/>
              <a:t>anda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diluar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.</a:t>
            </a:r>
            <a:endParaRPr lang="en-ID" sz="24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36D530B-E505-4E5A-A682-EFDF45F02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232" y="2854319"/>
            <a:ext cx="5458744" cy="1764266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133" dirty="0">
                <a:latin typeface="Consolas" panose="020B0609020204030204" pitchFamily="49" charset="0"/>
              </a:rPr>
              <a:t>a = </a:t>
            </a:r>
            <a:r>
              <a:rPr lang="en-US" altLang="en-US" sz="2133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br>
              <a:rPr lang="en-US" altLang="en-US" sz="2133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altLang="en-US" sz="2133" b="1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altLang="en-US" sz="2133" dirty="0" err="1">
                <a:latin typeface="Consolas" panose="020B0609020204030204" pitchFamily="49" charset="0"/>
              </a:rPr>
              <a:t>kuadratkan</a:t>
            </a:r>
            <a:r>
              <a:rPr lang="en-US" altLang="en-US" sz="2133" dirty="0">
                <a:latin typeface="Consolas" panose="020B0609020204030204" pitchFamily="49" charset="0"/>
              </a:rPr>
              <a:t>():</a:t>
            </a:r>
            <a:br>
              <a:rPr lang="en-US" altLang="en-US" sz="2133" dirty="0">
                <a:latin typeface="Consolas" panose="020B0609020204030204" pitchFamily="49" charset="0"/>
              </a:rPr>
            </a:br>
            <a:r>
              <a:rPr lang="en-US" altLang="en-US" sz="2133" dirty="0">
                <a:latin typeface="Consolas" panose="020B0609020204030204" pitchFamily="49" charset="0"/>
              </a:rPr>
              <a:t>    </a:t>
            </a:r>
            <a:r>
              <a:rPr lang="en-US" altLang="en-US" sz="2133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133" dirty="0">
                <a:latin typeface="Consolas" panose="020B0609020204030204" pitchFamily="49" charset="0"/>
              </a:rPr>
              <a:t>(a**</a:t>
            </a:r>
            <a:r>
              <a:rPr lang="en-US" altLang="en-US" sz="2133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2133" dirty="0">
                <a:latin typeface="Consolas" panose="020B0609020204030204" pitchFamily="49" charset="0"/>
              </a:rPr>
              <a:t>)</a:t>
            </a:r>
            <a:br>
              <a:rPr lang="en-US" altLang="en-US" sz="2133" dirty="0">
                <a:latin typeface="Consolas" panose="020B0609020204030204" pitchFamily="49" charset="0"/>
              </a:rPr>
            </a:br>
            <a:br>
              <a:rPr lang="en-US" altLang="en-US" sz="2133" dirty="0">
                <a:latin typeface="Consolas" panose="020B0609020204030204" pitchFamily="49" charset="0"/>
              </a:rPr>
            </a:br>
            <a:r>
              <a:rPr lang="en-US" altLang="en-US" sz="2133" dirty="0" err="1">
                <a:latin typeface="Consolas" panose="020B0609020204030204" pitchFamily="49" charset="0"/>
              </a:rPr>
              <a:t>kuadratkan</a:t>
            </a:r>
            <a:r>
              <a:rPr lang="en-US" altLang="en-US" sz="2133" dirty="0">
                <a:latin typeface="Consolas" panose="020B0609020204030204" pitchFamily="49" charset="0"/>
              </a:rPr>
              <a:t>() </a:t>
            </a:r>
            <a:r>
              <a:rPr lang="en-US" altLang="en-US" sz="2133" i="1" dirty="0">
                <a:solidFill>
                  <a:srgbClr val="808080"/>
                </a:solidFill>
                <a:latin typeface="Consolas" panose="020B0609020204030204" pitchFamily="49" charset="0"/>
              </a:rPr>
              <a:t>#5</a:t>
            </a:r>
            <a:endParaRPr lang="en-US" altLang="en-US" sz="5333" dirty="0">
              <a:latin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ED2801E-5B54-4090-B1A0-470621560218}"/>
              </a:ext>
            </a:extLst>
          </p:cNvPr>
          <p:cNvSpPr/>
          <p:nvPr/>
        </p:nvSpPr>
        <p:spPr>
          <a:xfrm>
            <a:off x="6584149" y="2464407"/>
            <a:ext cx="1801827" cy="287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Kode Program</a:t>
            </a:r>
            <a:endParaRPr lang="en-ID" sz="1600" dirty="0"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B1C483-836D-4E93-B961-6E09279B0B6A}"/>
              </a:ext>
            </a:extLst>
          </p:cNvPr>
          <p:cNvCxnSpPr/>
          <p:nvPr/>
        </p:nvCxnSpPr>
        <p:spPr>
          <a:xfrm>
            <a:off x="4749580" y="3912044"/>
            <a:ext cx="1579659" cy="890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5647945-0127-46F4-A625-5EEA46371052}"/>
              </a:ext>
            </a:extLst>
          </p:cNvPr>
          <p:cNvSpPr txBox="1"/>
          <p:nvPr/>
        </p:nvSpPr>
        <p:spPr>
          <a:xfrm>
            <a:off x="5979382" y="4931839"/>
            <a:ext cx="3912041" cy="46166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n>
                  <a:solidFill>
                    <a:schemeClr val="accent2"/>
                  </a:solidFill>
                </a:ln>
              </a:rPr>
              <a:t>Dapat</a:t>
            </a:r>
            <a:r>
              <a:rPr lang="en-US" sz="2400" dirty="0">
                <a:ln>
                  <a:solidFill>
                    <a:schemeClr val="accent2"/>
                  </a:solidFill>
                </a:ln>
              </a:rPr>
              <a:t> </a:t>
            </a:r>
            <a:r>
              <a:rPr lang="en-US" sz="2400" dirty="0" err="1">
                <a:ln>
                  <a:solidFill>
                    <a:schemeClr val="accent2"/>
                  </a:solidFill>
                </a:ln>
              </a:rPr>
              <a:t>diakses</a:t>
            </a:r>
            <a:r>
              <a:rPr lang="en-US" sz="2400" dirty="0">
                <a:ln>
                  <a:solidFill>
                    <a:schemeClr val="accent2"/>
                  </a:solidFill>
                </a:ln>
              </a:rPr>
              <a:t> </a:t>
            </a:r>
            <a:r>
              <a:rPr lang="en-US" sz="2400" dirty="0" err="1">
                <a:ln>
                  <a:solidFill>
                    <a:schemeClr val="accent2"/>
                  </a:solidFill>
                </a:ln>
              </a:rPr>
              <a:t>didalam</a:t>
            </a:r>
            <a:r>
              <a:rPr lang="en-US" sz="2400" dirty="0">
                <a:ln>
                  <a:solidFill>
                    <a:schemeClr val="accent2"/>
                  </a:solidFill>
                </a:ln>
              </a:rPr>
              <a:t> </a:t>
            </a:r>
            <a:r>
              <a:rPr lang="en-US" sz="2400" dirty="0" err="1">
                <a:ln>
                  <a:solidFill>
                    <a:schemeClr val="accent2"/>
                  </a:solidFill>
                </a:ln>
              </a:rPr>
              <a:t>fungsi</a:t>
            </a:r>
            <a:endParaRPr lang="en-ID" sz="2400" dirty="0">
              <a:ln>
                <a:solidFill>
                  <a:schemeClr val="accent2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80656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32039" y="408660"/>
            <a:ext cx="10515600" cy="64383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 err="1"/>
              <a:t>Variabel</a:t>
            </a:r>
            <a:r>
              <a:rPr lang="en-US" sz="3200" dirty="0"/>
              <a:t> Global, </a:t>
            </a:r>
            <a:r>
              <a:rPr lang="en-US" sz="3200" dirty="0" err="1"/>
              <a:t>lanjt</a:t>
            </a:r>
            <a:r>
              <a:rPr lang="en-US" sz="3200" dirty="0"/>
              <a:t>.</a:t>
            </a:r>
            <a:endParaRPr sz="3200" dirty="0"/>
          </a:p>
          <a:p>
            <a:endParaRPr sz="3200" dirty="0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0" y="-31600"/>
            <a:ext cx="12192000" cy="146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E72DDC-517D-48F3-82FA-6AA64931E001}"/>
              </a:ext>
            </a:extLst>
          </p:cNvPr>
          <p:cNvSpPr txBox="1"/>
          <p:nvPr/>
        </p:nvSpPr>
        <p:spPr>
          <a:xfrm>
            <a:off x="632039" y="1103632"/>
            <a:ext cx="9073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lokal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global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i="1" dirty="0"/>
              <a:t>keyword</a:t>
            </a:r>
            <a:r>
              <a:rPr lang="en-US" sz="2400" dirty="0"/>
              <a:t> </a:t>
            </a:r>
            <a:r>
              <a:rPr lang="en-US" sz="2400" dirty="0">
                <a:latin typeface="Consolas" panose="020B0609020204030204" pitchFamily="49" charset="0"/>
              </a:rPr>
              <a:t>global</a:t>
            </a:r>
            <a:endParaRPr lang="en-ID" sz="2400" dirty="0">
              <a:latin typeface="Consolas" panose="020B0609020204030204" pitchFamily="49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36D530B-E505-4E5A-A682-EFDF45F02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0467" y="2277584"/>
            <a:ext cx="5458744" cy="340541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133" dirty="0">
                <a:latin typeface="Consolas" panose="020B0609020204030204" pitchFamily="49" charset="0"/>
              </a:rPr>
              <a:t>a = </a:t>
            </a:r>
            <a:r>
              <a:rPr lang="en-US" altLang="en-US" sz="2133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br>
              <a:rPr lang="en-US" altLang="en-US" sz="2133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altLang="en-US" sz="2133" dirty="0">
                <a:latin typeface="Consolas" panose="020B0609020204030204" pitchFamily="49" charset="0"/>
              </a:rPr>
              <a:t>b = </a:t>
            </a:r>
            <a:r>
              <a:rPr lang="en-US" altLang="en-US" sz="2133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br>
              <a:rPr lang="en-US" altLang="en-US" sz="2133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altLang="en-US" sz="2133" b="1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altLang="en-US" sz="2133" dirty="0" err="1">
                <a:latin typeface="Consolas" panose="020B0609020204030204" pitchFamily="49" charset="0"/>
              </a:rPr>
              <a:t>ubahNilai</a:t>
            </a:r>
            <a:r>
              <a:rPr lang="en-US" altLang="en-US" sz="2133" dirty="0">
                <a:latin typeface="Consolas" panose="020B0609020204030204" pitchFamily="49" charset="0"/>
              </a:rPr>
              <a:t>():</a:t>
            </a:r>
            <a:br>
              <a:rPr lang="en-US" altLang="en-US" sz="2133" dirty="0">
                <a:latin typeface="Consolas" panose="020B0609020204030204" pitchFamily="49" charset="0"/>
              </a:rPr>
            </a:br>
            <a:r>
              <a:rPr lang="en-US" altLang="en-US" sz="2133" dirty="0">
                <a:latin typeface="Consolas" panose="020B0609020204030204" pitchFamily="49" charset="0"/>
              </a:rPr>
              <a:t>    </a:t>
            </a:r>
            <a:r>
              <a:rPr lang="en-US" altLang="en-US" sz="2133" b="1" dirty="0">
                <a:solidFill>
                  <a:srgbClr val="000080"/>
                </a:solidFill>
                <a:latin typeface="Consolas" panose="020B0609020204030204" pitchFamily="49" charset="0"/>
              </a:rPr>
              <a:t>global </a:t>
            </a:r>
            <a:r>
              <a:rPr lang="en-US" altLang="en-US" sz="2133" dirty="0">
                <a:latin typeface="Consolas" panose="020B0609020204030204" pitchFamily="49" charset="0"/>
              </a:rPr>
              <a:t>a</a:t>
            </a:r>
            <a:br>
              <a:rPr lang="en-US" altLang="en-US" sz="2133" dirty="0">
                <a:latin typeface="Consolas" panose="020B0609020204030204" pitchFamily="49" charset="0"/>
              </a:rPr>
            </a:br>
            <a:r>
              <a:rPr lang="en-US" altLang="en-US" sz="2133" dirty="0">
                <a:latin typeface="Consolas" panose="020B0609020204030204" pitchFamily="49" charset="0"/>
              </a:rPr>
              <a:t>    </a:t>
            </a:r>
            <a:r>
              <a:rPr lang="en-US" altLang="en-US" sz="2133" dirty="0" err="1">
                <a:latin typeface="Consolas" panose="020B0609020204030204" pitchFamily="49" charset="0"/>
              </a:rPr>
              <a:t>a</a:t>
            </a:r>
            <a:r>
              <a:rPr lang="en-US" altLang="en-US" sz="2133" dirty="0">
                <a:latin typeface="Consolas" panose="020B0609020204030204" pitchFamily="49" charset="0"/>
              </a:rPr>
              <a:t> = </a:t>
            </a:r>
            <a:r>
              <a:rPr lang="en-US" altLang="en-US" sz="2133" dirty="0">
                <a:solidFill>
                  <a:srgbClr val="0000FF"/>
                </a:solidFill>
                <a:latin typeface="Consolas" panose="020B0609020204030204" pitchFamily="49" charset="0"/>
              </a:rPr>
              <a:t>90</a:t>
            </a:r>
            <a:br>
              <a:rPr lang="en-US" altLang="en-US" sz="2133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altLang="en-US" sz="2133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133" dirty="0">
                <a:solidFill>
                  <a:srgbClr val="808080"/>
                </a:solidFill>
                <a:latin typeface="Consolas" panose="020B0609020204030204" pitchFamily="49" charset="0"/>
              </a:rPr>
              <a:t>b </a:t>
            </a:r>
            <a:r>
              <a:rPr lang="en-US" altLang="en-US" sz="2133" dirty="0">
                <a:latin typeface="Consolas" panose="020B0609020204030204" pitchFamily="49" charset="0"/>
              </a:rPr>
              <a:t>= </a:t>
            </a:r>
            <a:r>
              <a:rPr lang="en-US" altLang="en-US" sz="2133" dirty="0">
                <a:solidFill>
                  <a:srgbClr val="0000FF"/>
                </a:solidFill>
                <a:latin typeface="Consolas" panose="020B0609020204030204" pitchFamily="49" charset="0"/>
              </a:rPr>
              <a:t>90</a:t>
            </a:r>
            <a:br>
              <a:rPr lang="en-US" altLang="en-US" sz="2133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br>
              <a:rPr lang="en-US" altLang="en-US" sz="2133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altLang="en-US" sz="2133" dirty="0" err="1">
                <a:latin typeface="Consolas" panose="020B0609020204030204" pitchFamily="49" charset="0"/>
              </a:rPr>
              <a:t>ubahNilai</a:t>
            </a:r>
            <a:r>
              <a:rPr lang="en-US" altLang="en-US" sz="2133" dirty="0">
                <a:latin typeface="Consolas" panose="020B0609020204030204" pitchFamily="49" charset="0"/>
              </a:rPr>
              <a:t>()</a:t>
            </a:r>
            <a:br>
              <a:rPr lang="en-US" altLang="en-US" sz="2133" dirty="0">
                <a:latin typeface="Consolas" panose="020B0609020204030204" pitchFamily="49" charset="0"/>
              </a:rPr>
            </a:br>
            <a:r>
              <a:rPr lang="en-US" altLang="en-US" sz="2133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133" dirty="0">
                <a:latin typeface="Consolas" panose="020B0609020204030204" pitchFamily="49" charset="0"/>
              </a:rPr>
              <a:t>(a) </a:t>
            </a:r>
            <a:r>
              <a:rPr lang="en-US" altLang="en-US" sz="2133" i="1" dirty="0">
                <a:solidFill>
                  <a:srgbClr val="808080"/>
                </a:solidFill>
                <a:latin typeface="Consolas" panose="020B0609020204030204" pitchFamily="49" charset="0"/>
              </a:rPr>
              <a:t># 90</a:t>
            </a:r>
            <a:br>
              <a:rPr lang="en-US" altLang="en-US" sz="2133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2133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133" dirty="0">
                <a:latin typeface="Consolas" panose="020B0609020204030204" pitchFamily="49" charset="0"/>
              </a:rPr>
              <a:t>(b) </a:t>
            </a:r>
            <a:r>
              <a:rPr lang="en-US" altLang="en-US" sz="2133" i="1" dirty="0">
                <a:solidFill>
                  <a:srgbClr val="808080"/>
                </a:solidFill>
                <a:latin typeface="Consolas" panose="020B0609020204030204" pitchFamily="49" charset="0"/>
              </a:rPr>
              <a:t># 10</a:t>
            </a:r>
            <a:endParaRPr lang="en-US" altLang="en-US" sz="5333" dirty="0">
              <a:latin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ED2801E-5B54-4090-B1A0-470621560218}"/>
              </a:ext>
            </a:extLst>
          </p:cNvPr>
          <p:cNvSpPr/>
          <p:nvPr/>
        </p:nvSpPr>
        <p:spPr>
          <a:xfrm>
            <a:off x="6817384" y="1917189"/>
            <a:ext cx="1801827" cy="287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Kode Program</a:t>
            </a:r>
            <a:endParaRPr lang="en-ID" sz="1600" dirty="0"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B1C483-836D-4E93-B961-6E09279B0B6A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100010" y="3535019"/>
            <a:ext cx="3879661" cy="66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5647945-0127-46F4-A625-5EEA46371052}"/>
              </a:ext>
            </a:extLst>
          </p:cNvPr>
          <p:cNvSpPr txBox="1"/>
          <p:nvPr/>
        </p:nvSpPr>
        <p:spPr>
          <a:xfrm>
            <a:off x="8979671" y="3186205"/>
            <a:ext cx="2576223" cy="830997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Membuat</a:t>
            </a:r>
            <a:r>
              <a:rPr lang="en-US" sz="2400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 </a:t>
            </a:r>
            <a:r>
              <a:rPr lang="en-US" sz="2400" dirty="0" err="1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variabel</a:t>
            </a:r>
            <a:r>
              <a:rPr lang="en-US" sz="2400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 a </a:t>
            </a:r>
            <a:r>
              <a:rPr lang="en-US" sz="2400" dirty="0" err="1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menjadi</a:t>
            </a:r>
            <a:r>
              <a:rPr lang="en-US" sz="2400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 global</a:t>
            </a:r>
            <a:endParaRPr lang="en-ID" sz="2400" dirty="0">
              <a:ln>
                <a:solidFill>
                  <a:schemeClr val="accent2"/>
                </a:solidFill>
              </a:ln>
              <a:solidFill>
                <a:schemeClr val="accent2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93BF9A-42BE-4B55-A86A-8EC8ECE09817}"/>
              </a:ext>
            </a:extLst>
          </p:cNvPr>
          <p:cNvCxnSpPr>
            <a:cxnSpLocks/>
          </p:cNvCxnSpPr>
          <p:nvPr/>
        </p:nvCxnSpPr>
        <p:spPr>
          <a:xfrm flipH="1">
            <a:off x="2798856" y="4141084"/>
            <a:ext cx="10395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527CEB2-4795-4130-AB53-8344E368E26A}"/>
              </a:ext>
            </a:extLst>
          </p:cNvPr>
          <p:cNvSpPr txBox="1"/>
          <p:nvPr/>
        </p:nvSpPr>
        <p:spPr>
          <a:xfrm>
            <a:off x="567768" y="3685960"/>
            <a:ext cx="2231088" cy="1200329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Variabel</a:t>
            </a:r>
            <a:r>
              <a:rPr lang="en-US" sz="2400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 </a:t>
            </a:r>
            <a:r>
              <a:rPr lang="en-US" sz="2400" dirty="0" err="1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lokal</a:t>
            </a:r>
            <a:r>
              <a:rPr lang="en-US" sz="2400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 b </a:t>
            </a:r>
            <a:r>
              <a:rPr lang="en-US" sz="2400" dirty="0" err="1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tidak</a:t>
            </a:r>
            <a:r>
              <a:rPr lang="en-US" sz="2400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 </a:t>
            </a:r>
            <a:r>
              <a:rPr lang="en-US" sz="2400" dirty="0" err="1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merubah</a:t>
            </a:r>
            <a:r>
              <a:rPr lang="en-US" sz="2400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 </a:t>
            </a:r>
            <a:r>
              <a:rPr lang="en-US" sz="2400" dirty="0" err="1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varibel</a:t>
            </a:r>
            <a:r>
              <a:rPr lang="en-US" sz="2400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 global b</a:t>
            </a:r>
            <a:endParaRPr lang="en-ID" sz="2400" dirty="0">
              <a:ln>
                <a:solidFill>
                  <a:schemeClr val="accent2"/>
                </a:solidFill>
              </a:ln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690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81182" y="381046"/>
            <a:ext cx="10515600" cy="67189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 err="1"/>
              <a:t>Catatan</a:t>
            </a:r>
            <a:r>
              <a:rPr lang="en-US" sz="3200" dirty="0"/>
              <a:t> </a:t>
            </a:r>
            <a:r>
              <a:rPr lang="en-US" sz="3200" dirty="0" err="1"/>
              <a:t>Variabel</a:t>
            </a:r>
            <a:r>
              <a:rPr lang="en-US" sz="3200" dirty="0"/>
              <a:t> Global</a:t>
            </a:r>
            <a:endParaRPr sz="3200" dirty="0"/>
          </a:p>
          <a:p>
            <a:endParaRPr sz="3200" dirty="0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0" y="-31600"/>
            <a:ext cx="12192000" cy="146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D726F-19DD-4C73-A793-A599C1B13853}"/>
              </a:ext>
            </a:extLst>
          </p:cNvPr>
          <p:cNvSpPr txBox="1"/>
          <p:nvPr/>
        </p:nvSpPr>
        <p:spPr>
          <a:xfrm>
            <a:off x="681182" y="1220210"/>
            <a:ext cx="870831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+mj-lt"/>
              </a:rPr>
              <a:t>Variabel</a:t>
            </a:r>
            <a:r>
              <a:rPr lang="en-US" sz="2400" dirty="0">
                <a:latin typeface="+mj-lt"/>
              </a:rPr>
              <a:t> global </a:t>
            </a:r>
            <a:r>
              <a:rPr lang="en-US" sz="2400" dirty="0" err="1">
                <a:latin typeface="+mj-lt"/>
              </a:rPr>
              <a:t>dapat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membuat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penulusuran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kesalahan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lebih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rumit</a:t>
            </a:r>
            <a:endParaRPr lang="en-US" sz="2400" dirty="0">
              <a:latin typeface="+mj-lt"/>
            </a:endParaRPr>
          </a:p>
          <a:p>
            <a:pPr marL="380990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Fungsi yang </a:t>
            </a:r>
            <a:r>
              <a:rPr lang="en-US" sz="2400" dirty="0" err="1">
                <a:latin typeface="+mj-lt"/>
              </a:rPr>
              <a:t>menggunakan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variabel</a:t>
            </a:r>
            <a:r>
              <a:rPr lang="en-US" sz="2400" dirty="0">
                <a:latin typeface="+mj-lt"/>
              </a:rPr>
              <a:t> global </a:t>
            </a:r>
            <a:r>
              <a:rPr lang="en-US" sz="2400" dirty="0" err="1">
                <a:latin typeface="+mj-lt"/>
              </a:rPr>
              <a:t>akan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bergantung</a:t>
            </a:r>
            <a:r>
              <a:rPr lang="en-US" sz="2400" dirty="0">
                <a:latin typeface="+mj-lt"/>
              </a:rPr>
              <a:t> pada </a:t>
            </a:r>
            <a:r>
              <a:rPr lang="en-US" sz="2400" dirty="0" err="1">
                <a:latin typeface="+mj-lt"/>
              </a:rPr>
              <a:t>variabel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tersebut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sehingga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membuat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fungsi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kurang</a:t>
            </a:r>
            <a:r>
              <a:rPr lang="en-US" sz="2400" dirty="0">
                <a:latin typeface="+mj-lt"/>
              </a:rPr>
              <a:t> portable (</a:t>
            </a:r>
            <a:r>
              <a:rPr lang="en-US" sz="2400" dirty="0" err="1">
                <a:latin typeface="+mj-lt"/>
              </a:rPr>
              <a:t>mudah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dipindah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posisikan</a:t>
            </a:r>
            <a:r>
              <a:rPr lang="en-US" sz="2400" dirty="0">
                <a:latin typeface="+mj-lt"/>
              </a:rPr>
              <a:t>/</a:t>
            </a:r>
            <a:r>
              <a:rPr lang="en-US" sz="2400" dirty="0" err="1">
                <a:latin typeface="+mj-lt"/>
              </a:rPr>
              <a:t>disesuaikan</a:t>
            </a:r>
            <a:r>
              <a:rPr lang="en-US" sz="2400" dirty="0">
                <a:latin typeface="+mj-lt"/>
              </a:rPr>
              <a:t>)</a:t>
            </a:r>
          </a:p>
          <a:p>
            <a:pPr marL="380990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+mj-lt"/>
              </a:rPr>
              <a:t>Dalam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beberapa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kasus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variabel</a:t>
            </a:r>
            <a:r>
              <a:rPr lang="en-US" sz="2400" dirty="0">
                <a:latin typeface="+mj-lt"/>
              </a:rPr>
              <a:t> global </a:t>
            </a:r>
            <a:r>
              <a:rPr lang="en-US" sz="2400" dirty="0" err="1">
                <a:latin typeface="+mj-lt"/>
              </a:rPr>
              <a:t>sangat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berguna</a:t>
            </a:r>
            <a:endParaRPr lang="en-ID" sz="2133" dirty="0">
              <a:latin typeface="+mj-lt"/>
            </a:endParaRPr>
          </a:p>
          <a:p>
            <a:pPr marL="380990" indent="-380990">
              <a:buSzPct val="130000"/>
              <a:buFont typeface="Wingdings" panose="05000000000000000000" pitchFamily="2" charset="2"/>
              <a:buChar char="Ø"/>
            </a:pPr>
            <a:endParaRPr lang="en-ID" sz="2400" dirty="0"/>
          </a:p>
        </p:txBody>
      </p:sp>
      <p:pic>
        <p:nvPicPr>
          <p:cNvPr id="2" name="Picture 2" descr="Math Function Clip Art at Clker.com - vector clip art online ...">
            <a:extLst>
              <a:ext uri="{FF2B5EF4-FFF2-40B4-BE49-F238E27FC236}">
                <a16:creationId xmlns:a16="http://schemas.microsoft.com/office/drawing/2014/main" id="{566C163C-8613-42DD-A9C2-E9CB5DC18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415" y="4408952"/>
            <a:ext cx="2313647" cy="152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80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17928" y="391553"/>
            <a:ext cx="10515600" cy="72235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/>
              <a:t>Fungsi dengan </a:t>
            </a:r>
            <a:r>
              <a:rPr lang="en-US" sz="3200" dirty="0" err="1"/>
              <a:t>Argumen</a:t>
            </a:r>
            <a:endParaRPr sz="3200" dirty="0"/>
          </a:p>
          <a:p>
            <a:endParaRPr sz="3200" dirty="0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0" y="-31600"/>
            <a:ext cx="12192000" cy="146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8C42B7-4149-4FD9-97D4-00208A6E5163}"/>
              </a:ext>
            </a:extLst>
          </p:cNvPr>
          <p:cNvSpPr txBox="1"/>
          <p:nvPr/>
        </p:nvSpPr>
        <p:spPr>
          <a:xfrm>
            <a:off x="739340" y="1371793"/>
            <a:ext cx="10272777" cy="308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+mj-lt"/>
              </a:rPr>
              <a:t>Kadang-kadang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fungsi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akan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lebih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bermanfaat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jika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kita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dapat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memasukkan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atau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mengirimkan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satu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atau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lebih</a:t>
            </a:r>
            <a:r>
              <a:rPr lang="en-US" sz="2400" dirty="0">
                <a:latin typeface="+mj-lt"/>
              </a:rPr>
              <a:t> data </a:t>
            </a:r>
            <a:r>
              <a:rPr lang="en-US" sz="2400" dirty="0" err="1">
                <a:latin typeface="+mj-lt"/>
              </a:rPr>
              <a:t>untuk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bisa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diproses</a:t>
            </a:r>
            <a:endParaRPr lang="en-US" sz="2400" dirty="0">
              <a:latin typeface="+mj-lt"/>
            </a:endParaRPr>
          </a:p>
          <a:p>
            <a:pPr marL="380990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+mj-lt"/>
              </a:rPr>
              <a:t>Mekanisme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ini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sudah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pernah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kita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gunakan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dalam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menggunan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fungsi</a:t>
            </a:r>
            <a:r>
              <a:rPr lang="en-US" sz="2400" dirty="0">
                <a:latin typeface="+mj-lt"/>
              </a:rPr>
              <a:t> yang </a:t>
            </a:r>
            <a:r>
              <a:rPr lang="en-US" sz="2400" dirty="0" err="1">
                <a:latin typeface="+mj-lt"/>
              </a:rPr>
              <a:t>tersedia</a:t>
            </a:r>
            <a:r>
              <a:rPr lang="en-US" sz="2400" dirty="0">
                <a:latin typeface="+mj-lt"/>
              </a:rPr>
              <a:t> di Python :</a:t>
            </a:r>
          </a:p>
          <a:p>
            <a:pPr marL="1079473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</a:rPr>
              <a:t>(‘Widodo’) #6</a:t>
            </a:r>
          </a:p>
          <a:p>
            <a:pPr marL="1079473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r>
              <a:rPr lang="en-US" sz="2400" dirty="0">
                <a:latin typeface="Consolas" panose="020B0609020204030204" pitchFamily="49" charset="0"/>
              </a:rPr>
              <a:t>max([1,2,3]) #3</a:t>
            </a:r>
            <a:endParaRPr lang="en-ID" sz="2133" dirty="0">
              <a:latin typeface="Consolas" panose="020B0609020204030204" pitchFamily="49" charset="0"/>
            </a:endParaRPr>
          </a:p>
          <a:p>
            <a:pPr marL="380990" indent="-380990">
              <a:buSzPct val="130000"/>
              <a:buFont typeface="Wingdings" panose="05000000000000000000" pitchFamily="2" charset="2"/>
              <a:buChar char="Ø"/>
            </a:pP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58471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07917" y="330814"/>
            <a:ext cx="10515600" cy="132556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/>
              <a:t>Fungsi dengan </a:t>
            </a:r>
            <a:r>
              <a:rPr lang="en-US" sz="3200" dirty="0" err="1"/>
              <a:t>Argumen</a:t>
            </a:r>
            <a:endParaRPr sz="3200" dirty="0"/>
          </a:p>
          <a:p>
            <a:endParaRPr sz="3200" dirty="0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0" y="-31600"/>
            <a:ext cx="12192000" cy="146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922EC1-D563-495A-AD9A-1BF8A1356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505" y="1733810"/>
            <a:ext cx="8383064" cy="1764266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133" b="1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pangkat2(</a:t>
            </a:r>
            <a:r>
              <a:rPr lang="en-US" altLang="en-US" sz="2133" dirty="0" err="1">
                <a:solidFill>
                  <a:srgbClr val="000000"/>
                </a:solidFill>
                <a:latin typeface="Consolas" panose="020B0609020204030204" pitchFamily="49" charset="0"/>
              </a:rPr>
              <a:t>bil</a:t>
            </a:r>
            <a: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133" i="1" dirty="0">
                <a:solidFill>
                  <a:srgbClr val="808080"/>
                </a:solidFill>
                <a:latin typeface="Consolas" panose="020B0609020204030204" pitchFamily="49" charset="0"/>
              </a:rPr>
              <a:t>"""Fungsi </a:t>
            </a:r>
            <a:r>
              <a:rPr lang="en-US" altLang="en-US" sz="2133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untuk</a:t>
            </a:r>
            <a:r>
              <a:rPr lang="en-US" altLang="en-US" sz="2133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133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memangkatkan</a:t>
            </a:r>
            <a:r>
              <a:rPr lang="en-US" altLang="en-US" sz="2133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133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dua</a:t>
            </a:r>
            <a:r>
              <a:rPr lang="en-US" altLang="en-US" sz="2133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133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suatu</a:t>
            </a:r>
            <a:r>
              <a:rPr lang="en-US" altLang="en-US" sz="2133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133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bilangan</a:t>
            </a:r>
            <a:r>
              <a:rPr lang="en-US" altLang="en-US" sz="2133" i="1" dirty="0">
                <a:solidFill>
                  <a:srgbClr val="808080"/>
                </a:solidFill>
                <a:latin typeface="Consolas" panose="020B0609020204030204" pitchFamily="49" charset="0"/>
              </a:rPr>
              <a:t>"""</a:t>
            </a:r>
            <a:br>
              <a:rPr lang="en-US" altLang="en-US" sz="2133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2133" i="1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133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133" dirty="0" err="1">
                <a:solidFill>
                  <a:srgbClr val="000000"/>
                </a:solidFill>
                <a:latin typeface="Consolas" panose="020B0609020204030204" pitchFamily="49" charset="0"/>
              </a:rPr>
              <a:t>bil</a:t>
            </a:r>
            <a: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**</a:t>
            </a:r>
            <a:r>
              <a:rPr lang="en-US" altLang="en-US" sz="2133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133" dirty="0">
                <a:solidFill>
                  <a:srgbClr val="000080"/>
                </a:solidFill>
                <a:latin typeface="Consolas" panose="020B0609020204030204" pitchFamily="49" charset="0"/>
              </a:rPr>
              <a:t>help</a:t>
            </a:r>
            <a: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(pangkat2)</a:t>
            </a:r>
            <a:b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pangkat2(</a:t>
            </a:r>
            <a:r>
              <a:rPr lang="en-US" altLang="en-US" sz="2133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2133" dirty="0"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B0F662-584B-43AE-A10C-153FF96A8B6F}"/>
              </a:ext>
            </a:extLst>
          </p:cNvPr>
          <p:cNvSpPr/>
          <p:nvPr/>
        </p:nvSpPr>
        <p:spPr>
          <a:xfrm>
            <a:off x="775503" y="4346773"/>
            <a:ext cx="8802605" cy="1569660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ID" sz="2400" dirty="0">
                <a:latin typeface="Consolas" panose="020B0609020204030204" pitchFamily="49" charset="0"/>
              </a:rPr>
              <a:t>Help on function pangkat2 in module __main__:</a:t>
            </a:r>
          </a:p>
          <a:p>
            <a:endParaRPr lang="en-ID" sz="2400" dirty="0">
              <a:latin typeface="Consolas" panose="020B0609020204030204" pitchFamily="49" charset="0"/>
            </a:endParaRPr>
          </a:p>
          <a:p>
            <a:r>
              <a:rPr lang="en-ID" sz="2400" dirty="0">
                <a:latin typeface="Consolas" panose="020B0609020204030204" pitchFamily="49" charset="0"/>
              </a:rPr>
              <a:t>pangkat2(</a:t>
            </a:r>
            <a:r>
              <a:rPr lang="en-ID" sz="2400" dirty="0" err="1">
                <a:latin typeface="Consolas" panose="020B0609020204030204" pitchFamily="49" charset="0"/>
              </a:rPr>
              <a:t>bil</a:t>
            </a:r>
            <a:r>
              <a:rPr lang="en-ID" sz="2400" dirty="0">
                <a:latin typeface="Consolas" panose="020B0609020204030204" pitchFamily="49" charset="0"/>
              </a:rPr>
              <a:t>)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    Fungsi </a:t>
            </a:r>
            <a:r>
              <a:rPr lang="en-ID" sz="2400" dirty="0" err="1">
                <a:latin typeface="Consolas" panose="020B0609020204030204" pitchFamily="49" charset="0"/>
              </a:rPr>
              <a:t>untuk</a:t>
            </a:r>
            <a:r>
              <a:rPr lang="en-ID" sz="2400" dirty="0">
                <a:latin typeface="Consolas" panose="020B0609020204030204" pitchFamily="49" charset="0"/>
              </a:rPr>
              <a:t> </a:t>
            </a:r>
            <a:r>
              <a:rPr lang="en-ID" sz="2400" dirty="0" err="1">
                <a:latin typeface="Consolas" panose="020B0609020204030204" pitchFamily="49" charset="0"/>
              </a:rPr>
              <a:t>memangkatkan</a:t>
            </a:r>
            <a:r>
              <a:rPr lang="en-ID" sz="2400" dirty="0">
                <a:latin typeface="Consolas" panose="020B0609020204030204" pitchFamily="49" charset="0"/>
              </a:rPr>
              <a:t> </a:t>
            </a:r>
            <a:r>
              <a:rPr lang="en-ID" sz="2400" dirty="0" err="1">
                <a:latin typeface="Consolas" panose="020B0609020204030204" pitchFamily="49" charset="0"/>
              </a:rPr>
              <a:t>dua</a:t>
            </a:r>
            <a:r>
              <a:rPr lang="en-ID" sz="2400" dirty="0">
                <a:latin typeface="Consolas" panose="020B0609020204030204" pitchFamily="49" charset="0"/>
              </a:rPr>
              <a:t> </a:t>
            </a:r>
            <a:r>
              <a:rPr lang="en-ID" sz="2400" dirty="0" err="1">
                <a:latin typeface="Consolas" panose="020B0609020204030204" pitchFamily="49" charset="0"/>
              </a:rPr>
              <a:t>suatu</a:t>
            </a:r>
            <a:r>
              <a:rPr lang="en-ID" sz="2400" dirty="0">
                <a:latin typeface="Consolas" panose="020B0609020204030204" pitchFamily="49" charset="0"/>
              </a:rPr>
              <a:t> </a:t>
            </a:r>
            <a:r>
              <a:rPr lang="en-ID" sz="2400" dirty="0" err="1">
                <a:latin typeface="Consolas" panose="020B0609020204030204" pitchFamily="49" charset="0"/>
              </a:rPr>
              <a:t>bilangan</a:t>
            </a:r>
            <a:endParaRPr lang="en-ID" sz="2400" dirty="0">
              <a:latin typeface="Consolas" panose="020B06090202040302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54140A6-C4E5-449A-A814-64CE80259506}"/>
              </a:ext>
            </a:extLst>
          </p:cNvPr>
          <p:cNvSpPr/>
          <p:nvPr/>
        </p:nvSpPr>
        <p:spPr>
          <a:xfrm>
            <a:off x="7299034" y="1370841"/>
            <a:ext cx="1801827" cy="287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Kode Program</a:t>
            </a:r>
            <a:endParaRPr lang="en-ID" sz="1600" dirty="0"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9C5783A-F7BE-44B4-B219-D57C0ACE4B18}"/>
              </a:ext>
            </a:extLst>
          </p:cNvPr>
          <p:cNvSpPr/>
          <p:nvPr/>
        </p:nvSpPr>
        <p:spPr>
          <a:xfrm>
            <a:off x="7299032" y="3965564"/>
            <a:ext cx="1801827" cy="2872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Keluaran</a:t>
            </a:r>
            <a:endParaRPr lang="en-ID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00AC5A-83F9-44BE-9229-0E490CC83876}"/>
              </a:ext>
            </a:extLst>
          </p:cNvPr>
          <p:cNvSpPr txBox="1"/>
          <p:nvPr/>
        </p:nvSpPr>
        <p:spPr>
          <a:xfrm>
            <a:off x="10415606" y="2041465"/>
            <a:ext cx="1564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Docs string</a:t>
            </a:r>
            <a:endParaRPr lang="en-ID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BA29E4-EE03-462A-BD57-41FCE809BDC5}"/>
              </a:ext>
            </a:extLst>
          </p:cNvPr>
          <p:cNvCxnSpPr/>
          <p:nvPr/>
        </p:nvCxnSpPr>
        <p:spPr>
          <a:xfrm flipV="1">
            <a:off x="9100859" y="2259149"/>
            <a:ext cx="1176189" cy="863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D4C583-FFBC-4E38-9D62-3BAD742F4FB8}"/>
              </a:ext>
            </a:extLst>
          </p:cNvPr>
          <p:cNvCxnSpPr>
            <a:cxnSpLocks/>
          </p:cNvCxnSpPr>
          <p:nvPr/>
        </p:nvCxnSpPr>
        <p:spPr>
          <a:xfrm flipV="1">
            <a:off x="3003062" y="2934683"/>
            <a:ext cx="6685892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C98110-9575-4465-9F87-F755D933402C}"/>
              </a:ext>
            </a:extLst>
          </p:cNvPr>
          <p:cNvSpPr txBox="1"/>
          <p:nvPr/>
        </p:nvSpPr>
        <p:spPr>
          <a:xfrm>
            <a:off x="9763958" y="2729497"/>
            <a:ext cx="2519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Bantuan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endParaRPr lang="en-ID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00EA9E-6EB4-4CBC-81A9-94DBF1DE7FB1}"/>
              </a:ext>
            </a:extLst>
          </p:cNvPr>
          <p:cNvCxnSpPr>
            <a:cxnSpLocks/>
          </p:cNvCxnSpPr>
          <p:nvPr/>
        </p:nvCxnSpPr>
        <p:spPr>
          <a:xfrm flipV="1">
            <a:off x="3165651" y="1442416"/>
            <a:ext cx="1004045" cy="3613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C93F3D1-43A2-42F4-AA51-4FE33887EAB8}"/>
              </a:ext>
            </a:extLst>
          </p:cNvPr>
          <p:cNvSpPr txBox="1"/>
          <p:nvPr/>
        </p:nvSpPr>
        <p:spPr>
          <a:xfrm>
            <a:off x="4155950" y="1171904"/>
            <a:ext cx="2908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Parameter -&gt; </a:t>
            </a:r>
            <a:r>
              <a:rPr lang="en-US" sz="2400" dirty="0" err="1"/>
              <a:t>variabel</a:t>
            </a:r>
            <a:endParaRPr lang="en-ID" sz="24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6406F9-5B14-413A-9BAE-49798D00E039}"/>
              </a:ext>
            </a:extLst>
          </p:cNvPr>
          <p:cNvCxnSpPr>
            <a:cxnSpLocks/>
          </p:cNvCxnSpPr>
          <p:nvPr/>
        </p:nvCxnSpPr>
        <p:spPr>
          <a:xfrm>
            <a:off x="2399207" y="3460030"/>
            <a:ext cx="498281" cy="3613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585F9D0-74C4-43D4-8226-CA14EA9A5181}"/>
              </a:ext>
            </a:extLst>
          </p:cNvPr>
          <p:cNvSpPr txBox="1"/>
          <p:nvPr/>
        </p:nvSpPr>
        <p:spPr>
          <a:xfrm>
            <a:off x="2885443" y="3655185"/>
            <a:ext cx="238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Argumen</a:t>
            </a:r>
            <a:r>
              <a:rPr lang="en-US" sz="2400" dirty="0"/>
              <a:t> -&gt; data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30123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19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25763" y="399856"/>
            <a:ext cx="10515600" cy="132556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/>
              <a:t>Fungsi dengan </a:t>
            </a:r>
            <a:r>
              <a:rPr lang="en-US" sz="3200" dirty="0" err="1"/>
              <a:t>Lebih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Satu </a:t>
            </a:r>
            <a:r>
              <a:rPr lang="en-US" sz="3200" dirty="0" err="1"/>
              <a:t>Argumen</a:t>
            </a:r>
            <a:endParaRPr sz="3200" dirty="0"/>
          </a:p>
          <a:p>
            <a:endParaRPr sz="3200" dirty="0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0" y="-31600"/>
            <a:ext cx="12192000" cy="146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922EC1-D563-495A-AD9A-1BF8A1356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681" y="1215254"/>
            <a:ext cx="8232382" cy="1764266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133" b="1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altLang="en-US" sz="2133" dirty="0" err="1">
                <a:latin typeface="Consolas" panose="020B0609020204030204" pitchFamily="49" charset="0"/>
              </a:rPr>
              <a:t>jumlahBilangan</a:t>
            </a:r>
            <a:r>
              <a:rPr lang="en-US" altLang="en-US" sz="2133" dirty="0">
                <a:latin typeface="Consolas" panose="020B0609020204030204" pitchFamily="49" charset="0"/>
              </a:rPr>
              <a:t>(bil1, bil2):</a:t>
            </a:r>
            <a:br>
              <a:rPr lang="en-US" altLang="en-US" sz="2133" dirty="0">
                <a:latin typeface="Consolas" panose="020B0609020204030204" pitchFamily="49" charset="0"/>
              </a:rPr>
            </a:br>
            <a:r>
              <a:rPr lang="en-US" altLang="en-US" sz="2133" dirty="0">
                <a:latin typeface="Consolas" panose="020B0609020204030204" pitchFamily="49" charset="0"/>
              </a:rPr>
              <a:t>    </a:t>
            </a:r>
            <a:r>
              <a:rPr lang="en-US" altLang="en-US" sz="2133" i="1" dirty="0">
                <a:solidFill>
                  <a:srgbClr val="808080"/>
                </a:solidFill>
                <a:latin typeface="Consolas" panose="020B0609020204030204" pitchFamily="49" charset="0"/>
              </a:rPr>
              <a:t>"""Fungsi </a:t>
            </a:r>
            <a:r>
              <a:rPr lang="en-US" altLang="en-US" sz="2133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untuk</a:t>
            </a:r>
            <a:r>
              <a:rPr lang="en-US" altLang="en-US" sz="2133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133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menjumlahkan</a:t>
            </a:r>
            <a:r>
              <a:rPr lang="en-US" altLang="en-US" sz="2133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133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dua</a:t>
            </a:r>
            <a:r>
              <a:rPr lang="en-US" altLang="en-US" sz="2133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133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buah</a:t>
            </a:r>
            <a:r>
              <a:rPr lang="en-US" altLang="en-US" sz="2133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133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bilangan</a:t>
            </a:r>
            <a:r>
              <a:rPr lang="en-US" altLang="en-US" sz="2133" i="1" dirty="0">
                <a:solidFill>
                  <a:srgbClr val="808080"/>
                </a:solidFill>
                <a:latin typeface="Consolas" panose="020B0609020204030204" pitchFamily="49" charset="0"/>
              </a:rPr>
              <a:t>"""</a:t>
            </a:r>
            <a:br>
              <a:rPr lang="en-US" altLang="en-US" sz="2133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2133" i="1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133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133" dirty="0">
                <a:latin typeface="Consolas" panose="020B0609020204030204" pitchFamily="49" charset="0"/>
              </a:rPr>
              <a:t>(bil1 + bil2)</a:t>
            </a:r>
            <a:r>
              <a:rPr lang="en-US" altLang="en-US" sz="2133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133" dirty="0">
                <a:solidFill>
                  <a:srgbClr val="000080"/>
                </a:solidFill>
                <a:latin typeface="Consolas" panose="020B0609020204030204" pitchFamily="49" charset="0"/>
              </a:rPr>
              <a:t>help</a:t>
            </a:r>
            <a:r>
              <a:rPr lang="en-US" altLang="en-US" sz="2133" dirty="0">
                <a:latin typeface="Consolas" panose="020B0609020204030204" pitchFamily="49" charset="0"/>
              </a:rPr>
              <a:t>(</a:t>
            </a:r>
            <a:r>
              <a:rPr lang="en-US" altLang="en-US" sz="2133" dirty="0" err="1">
                <a:latin typeface="Consolas" panose="020B0609020204030204" pitchFamily="49" charset="0"/>
              </a:rPr>
              <a:t>jumlahBilangan</a:t>
            </a:r>
            <a:r>
              <a:rPr lang="en-US" altLang="en-US" sz="2133" dirty="0">
                <a:latin typeface="Consolas" panose="020B0609020204030204" pitchFamily="49" charset="0"/>
              </a:rPr>
              <a:t>)</a:t>
            </a:r>
            <a:br>
              <a:rPr lang="en-US" altLang="en-US" sz="2133" dirty="0">
                <a:latin typeface="Consolas" panose="020B0609020204030204" pitchFamily="49" charset="0"/>
              </a:rPr>
            </a:br>
            <a:r>
              <a:rPr lang="en-US" altLang="en-US" sz="2133" dirty="0" err="1">
                <a:latin typeface="Consolas" panose="020B0609020204030204" pitchFamily="49" charset="0"/>
              </a:rPr>
              <a:t>jumlahBilangan</a:t>
            </a:r>
            <a:r>
              <a:rPr lang="en-US" altLang="en-US" sz="2133" dirty="0">
                <a:latin typeface="Consolas" panose="020B0609020204030204" pitchFamily="49" charset="0"/>
              </a:rPr>
              <a:t>(</a:t>
            </a:r>
            <a:r>
              <a:rPr lang="en-US" altLang="en-US" sz="2133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2133" dirty="0">
                <a:latin typeface="Consolas" panose="020B0609020204030204" pitchFamily="49" charset="0"/>
              </a:rPr>
              <a:t>, </a:t>
            </a:r>
            <a:r>
              <a:rPr lang="en-US" altLang="en-US" sz="2133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2133" dirty="0">
                <a:latin typeface="Consolas" panose="020B0609020204030204" pitchFamily="49" charset="0"/>
              </a:rPr>
              <a:t>) </a:t>
            </a:r>
            <a:r>
              <a:rPr lang="en-US" altLang="en-US" sz="2133" i="1" dirty="0">
                <a:solidFill>
                  <a:srgbClr val="808080"/>
                </a:solidFill>
                <a:latin typeface="Consolas" panose="020B0609020204030204" pitchFamily="49" charset="0"/>
              </a:rPr>
              <a:t># 15</a:t>
            </a:r>
            <a:endParaRPr lang="en-US" altLang="en-US" sz="5333" dirty="0"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B0F662-584B-43AE-A10C-153FF96A8B6F}"/>
              </a:ext>
            </a:extLst>
          </p:cNvPr>
          <p:cNvSpPr/>
          <p:nvPr/>
        </p:nvSpPr>
        <p:spPr>
          <a:xfrm>
            <a:off x="1220681" y="3869211"/>
            <a:ext cx="8175743" cy="2308324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ID" sz="2400" dirty="0">
                <a:latin typeface="Consolas" panose="020B0609020204030204" pitchFamily="49" charset="0"/>
              </a:rPr>
              <a:t>Help on function </a:t>
            </a:r>
            <a:r>
              <a:rPr lang="en-ID" sz="2400" dirty="0" err="1">
                <a:latin typeface="Consolas" panose="020B0609020204030204" pitchFamily="49" charset="0"/>
              </a:rPr>
              <a:t>jumlahBilangan</a:t>
            </a:r>
            <a:r>
              <a:rPr lang="en-ID" sz="2400" dirty="0">
                <a:latin typeface="Consolas" panose="020B0609020204030204" pitchFamily="49" charset="0"/>
              </a:rPr>
              <a:t> in module __main__:</a:t>
            </a:r>
          </a:p>
          <a:p>
            <a:endParaRPr lang="en-ID" sz="2400" dirty="0">
              <a:latin typeface="Consolas" panose="020B0609020204030204" pitchFamily="49" charset="0"/>
            </a:endParaRPr>
          </a:p>
          <a:p>
            <a:r>
              <a:rPr lang="en-ID" sz="2400" dirty="0" err="1">
                <a:latin typeface="Consolas" panose="020B0609020204030204" pitchFamily="49" charset="0"/>
              </a:rPr>
              <a:t>jumlahBilangan</a:t>
            </a:r>
            <a:r>
              <a:rPr lang="en-ID" sz="2400" dirty="0">
                <a:latin typeface="Consolas" panose="020B0609020204030204" pitchFamily="49" charset="0"/>
              </a:rPr>
              <a:t>(bil1, bil2)</a:t>
            </a:r>
          </a:p>
          <a:p>
            <a:r>
              <a:rPr lang="en-ID" sz="2400" dirty="0">
                <a:latin typeface="Consolas" panose="020B0609020204030204" pitchFamily="49" charset="0"/>
              </a:rPr>
              <a:t>    Fungsi </a:t>
            </a:r>
            <a:r>
              <a:rPr lang="en-ID" sz="2400" dirty="0" err="1">
                <a:latin typeface="Consolas" panose="020B0609020204030204" pitchFamily="49" charset="0"/>
              </a:rPr>
              <a:t>untuk</a:t>
            </a:r>
            <a:r>
              <a:rPr lang="en-ID" sz="2400" dirty="0">
                <a:latin typeface="Consolas" panose="020B0609020204030204" pitchFamily="49" charset="0"/>
              </a:rPr>
              <a:t> </a:t>
            </a:r>
            <a:r>
              <a:rPr lang="en-ID" sz="2400" dirty="0" err="1">
                <a:latin typeface="Consolas" panose="020B0609020204030204" pitchFamily="49" charset="0"/>
              </a:rPr>
              <a:t>menjumlahkan</a:t>
            </a:r>
            <a:r>
              <a:rPr lang="en-ID" sz="2400" dirty="0">
                <a:latin typeface="Consolas" panose="020B0609020204030204" pitchFamily="49" charset="0"/>
              </a:rPr>
              <a:t> </a:t>
            </a:r>
            <a:r>
              <a:rPr lang="en-ID" sz="2400" dirty="0" err="1">
                <a:latin typeface="Consolas" panose="020B0609020204030204" pitchFamily="49" charset="0"/>
              </a:rPr>
              <a:t>dua</a:t>
            </a:r>
            <a:r>
              <a:rPr lang="en-ID" sz="2400" dirty="0">
                <a:latin typeface="Consolas" panose="020B0609020204030204" pitchFamily="49" charset="0"/>
              </a:rPr>
              <a:t> </a:t>
            </a:r>
            <a:r>
              <a:rPr lang="en-ID" sz="2400" dirty="0" err="1">
                <a:latin typeface="Consolas" panose="020B0609020204030204" pitchFamily="49" charset="0"/>
              </a:rPr>
              <a:t>buah</a:t>
            </a:r>
            <a:r>
              <a:rPr lang="en-ID" sz="2400" dirty="0">
                <a:latin typeface="Consolas" panose="020B0609020204030204" pitchFamily="49" charset="0"/>
              </a:rPr>
              <a:t> </a:t>
            </a:r>
            <a:r>
              <a:rPr lang="en-ID" sz="2400" dirty="0" err="1">
                <a:latin typeface="Consolas" panose="020B0609020204030204" pitchFamily="49" charset="0"/>
              </a:rPr>
              <a:t>bilangan</a:t>
            </a:r>
            <a:endParaRPr lang="en-ID" sz="2400" dirty="0">
              <a:latin typeface="Consolas" panose="020B0609020204030204" pitchFamily="49" charset="0"/>
            </a:endParaRPr>
          </a:p>
          <a:p>
            <a:endParaRPr lang="en-ID" sz="2400" dirty="0">
              <a:latin typeface="Consolas" panose="020B06090202040302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54140A6-C4E5-449A-A814-64CE80259506}"/>
              </a:ext>
            </a:extLst>
          </p:cNvPr>
          <p:cNvSpPr/>
          <p:nvPr/>
        </p:nvSpPr>
        <p:spPr>
          <a:xfrm>
            <a:off x="7594598" y="872077"/>
            <a:ext cx="1801827" cy="287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Kode Program</a:t>
            </a:r>
            <a:endParaRPr lang="en-ID" sz="1600" dirty="0"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9C5783A-F7BE-44B4-B219-D57C0ACE4B18}"/>
              </a:ext>
            </a:extLst>
          </p:cNvPr>
          <p:cNvSpPr/>
          <p:nvPr/>
        </p:nvSpPr>
        <p:spPr>
          <a:xfrm>
            <a:off x="7594596" y="3524899"/>
            <a:ext cx="1801827" cy="2872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Keluaran</a:t>
            </a:r>
            <a:endParaRPr lang="en-ID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441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35000" y="382133"/>
            <a:ext cx="10515600" cy="86090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i="1" dirty="0"/>
              <a:t>Coding Challenge ~ Live Coding</a:t>
            </a:r>
            <a:endParaRPr sz="3200" i="1" dirty="0"/>
          </a:p>
          <a:p>
            <a:endParaRPr sz="3200" dirty="0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0" y="-31600"/>
            <a:ext cx="12192000" cy="146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D726F-19DD-4C73-A793-A599C1B13853}"/>
              </a:ext>
            </a:extLst>
          </p:cNvPr>
          <p:cNvSpPr txBox="1"/>
          <p:nvPr/>
        </p:nvSpPr>
        <p:spPr>
          <a:xfrm>
            <a:off x="713427" y="1168223"/>
            <a:ext cx="73634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30000"/>
            </a:pPr>
            <a:r>
              <a:rPr lang="en-US" sz="2400" dirty="0"/>
              <a:t>Buatlah program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mencetak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faktorial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. </a:t>
            </a:r>
            <a:r>
              <a:rPr lang="en-US" sz="2400" dirty="0" err="1"/>
              <a:t>Misal</a:t>
            </a:r>
            <a:r>
              <a:rPr lang="en-US" sz="2400" dirty="0"/>
              <a:t> </a:t>
            </a:r>
            <a:r>
              <a:rPr lang="en-US" sz="2400" dirty="0" err="1"/>
              <a:t>faktorial</a:t>
            </a:r>
            <a:r>
              <a:rPr lang="en-US" sz="2400" dirty="0"/>
              <a:t>(4)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menghasilkan</a:t>
            </a:r>
            <a:r>
              <a:rPr lang="en-US" sz="2400" dirty="0"/>
              <a:t>: </a:t>
            </a:r>
          </a:p>
          <a:p>
            <a:pPr>
              <a:buSzPct val="130000"/>
            </a:pPr>
            <a:endParaRPr lang="en-US" sz="2400" dirty="0"/>
          </a:p>
          <a:p>
            <a:pPr>
              <a:buSzPct val="130000"/>
            </a:pPr>
            <a:r>
              <a:rPr lang="en-US" sz="2400" dirty="0"/>
              <a:t>4 x 3 x 2 x 1 = 24</a:t>
            </a:r>
          </a:p>
        </p:txBody>
      </p:sp>
    </p:spTree>
    <p:extLst>
      <p:ext uri="{BB962C8B-B14F-4D97-AF65-F5344CB8AC3E}">
        <p14:creationId xmlns:p14="http://schemas.microsoft.com/office/powerpoint/2010/main" val="354621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700291" y="353025"/>
            <a:ext cx="10515600" cy="132556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i="1" dirty="0"/>
              <a:t>Pass by Value and Pass by Reference </a:t>
            </a:r>
            <a:r>
              <a:rPr lang="en-US" sz="3200" dirty="0"/>
              <a:t>pada </a:t>
            </a:r>
            <a:r>
              <a:rPr lang="en-US" sz="3200" dirty="0" err="1"/>
              <a:t>Argumen</a:t>
            </a:r>
            <a:endParaRPr sz="3200" dirty="0"/>
          </a:p>
          <a:p>
            <a:endParaRPr sz="3200" dirty="0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0" y="-31600"/>
            <a:ext cx="12192000" cy="146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8C42B7-4149-4FD9-97D4-00208A6E5163}"/>
              </a:ext>
            </a:extLst>
          </p:cNvPr>
          <p:cNvSpPr txBox="1"/>
          <p:nvPr/>
        </p:nvSpPr>
        <p:spPr>
          <a:xfrm>
            <a:off x="700291" y="1112958"/>
            <a:ext cx="10272777" cy="251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r>
              <a:rPr lang="en-US" sz="2400" i="1" dirty="0">
                <a:latin typeface="+mj-lt"/>
              </a:rPr>
              <a:t>Pass by Value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merupakan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variabel</a:t>
            </a:r>
            <a:r>
              <a:rPr lang="en-US" sz="2400" dirty="0">
                <a:latin typeface="+mj-lt"/>
              </a:rPr>
              <a:t> yang </a:t>
            </a:r>
            <a:r>
              <a:rPr lang="en-US" sz="2400" dirty="0" err="1">
                <a:latin typeface="+mj-lt"/>
              </a:rPr>
              <a:t>dilewatkan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berupa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nilainya</a:t>
            </a:r>
            <a:r>
              <a:rPr lang="en-US" sz="2400" dirty="0">
                <a:latin typeface="+mj-lt"/>
              </a:rPr>
              <a:t> (</a:t>
            </a:r>
            <a:r>
              <a:rPr lang="en-US" sz="2400" dirty="0" err="1">
                <a:latin typeface="+mj-lt"/>
              </a:rPr>
              <a:t>nilai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dari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variabel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disalin</a:t>
            </a:r>
            <a:r>
              <a:rPr lang="en-US" sz="2400" dirty="0">
                <a:latin typeface="+mj-lt"/>
              </a:rPr>
              <a:t> dan </a:t>
            </a:r>
            <a:r>
              <a:rPr lang="en-US" sz="2400" dirty="0" err="1">
                <a:latin typeface="+mj-lt"/>
              </a:rPr>
              <a:t>disematkan</a:t>
            </a:r>
            <a:r>
              <a:rPr lang="en-US" sz="2400" dirty="0">
                <a:latin typeface="+mj-lt"/>
              </a:rPr>
              <a:t> pada </a:t>
            </a:r>
            <a:r>
              <a:rPr lang="en-US" sz="2400" dirty="0" err="1">
                <a:latin typeface="+mj-lt"/>
              </a:rPr>
              <a:t>variabel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baru</a:t>
            </a:r>
            <a:r>
              <a:rPr lang="en-US" sz="2400" dirty="0">
                <a:latin typeface="+mj-lt"/>
              </a:rPr>
              <a:t>)</a:t>
            </a:r>
          </a:p>
          <a:p>
            <a:pPr marL="380990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r>
              <a:rPr lang="en-US" sz="2400" i="1" dirty="0">
                <a:latin typeface="+mj-lt"/>
              </a:rPr>
              <a:t>Pass by Reference </a:t>
            </a:r>
            <a:r>
              <a:rPr lang="en-US" sz="2400" dirty="0" err="1">
                <a:latin typeface="+mj-lt"/>
              </a:rPr>
              <a:t>merupakan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variabel</a:t>
            </a:r>
            <a:r>
              <a:rPr lang="en-US" sz="2400" dirty="0">
                <a:latin typeface="+mj-lt"/>
              </a:rPr>
              <a:t> yang </a:t>
            </a:r>
            <a:r>
              <a:rPr lang="en-US" sz="2400" dirty="0" err="1">
                <a:latin typeface="+mj-lt"/>
              </a:rPr>
              <a:t>dilewatkan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berupa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referensi</a:t>
            </a:r>
            <a:r>
              <a:rPr lang="en-US" sz="2400" dirty="0">
                <a:latin typeface="+mj-lt"/>
              </a:rPr>
              <a:t> / </a:t>
            </a:r>
            <a:r>
              <a:rPr lang="en-US" sz="2400" dirty="0" err="1">
                <a:latin typeface="+mj-lt"/>
              </a:rPr>
              <a:t>alamat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memorinya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sehingga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apapun</a:t>
            </a:r>
            <a:r>
              <a:rPr lang="en-US" sz="2400" dirty="0">
                <a:latin typeface="+mj-lt"/>
              </a:rPr>
              <a:t> yang </a:t>
            </a:r>
            <a:r>
              <a:rPr lang="en-US" sz="2400" dirty="0" err="1">
                <a:latin typeface="+mj-lt"/>
              </a:rPr>
              <a:t>dioperasikan</a:t>
            </a:r>
            <a:r>
              <a:rPr lang="en-US" sz="2400" dirty="0">
                <a:latin typeface="+mj-lt"/>
              </a:rPr>
              <a:t> pada </a:t>
            </a:r>
            <a:r>
              <a:rPr lang="en-US" sz="2400" dirty="0" err="1">
                <a:latin typeface="+mj-lt"/>
              </a:rPr>
              <a:t>variabel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tersebut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akan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merujuk</a:t>
            </a:r>
            <a:r>
              <a:rPr lang="en-US" sz="2400" dirty="0">
                <a:latin typeface="+mj-lt"/>
              </a:rPr>
              <a:t> pada </a:t>
            </a:r>
            <a:r>
              <a:rPr lang="en-US" sz="2400" dirty="0" err="1">
                <a:latin typeface="+mj-lt"/>
              </a:rPr>
              <a:t>variabel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aslinya</a:t>
            </a:r>
            <a:r>
              <a:rPr lang="en-US" sz="2400" dirty="0">
                <a:latin typeface="+mj-lt"/>
              </a:rPr>
              <a:t>.</a:t>
            </a:r>
            <a:endParaRPr lang="en-ID" sz="2400" i="1" dirty="0">
              <a:latin typeface="Consolas" panose="020B0609020204030204" pitchFamily="49" charset="0"/>
            </a:endParaRPr>
          </a:p>
          <a:p>
            <a:pPr marL="380990" indent="-380990">
              <a:buSzPct val="130000"/>
              <a:buFont typeface="Wingdings" panose="05000000000000000000" pitchFamily="2" charset="2"/>
              <a:buChar char="Ø"/>
            </a:pPr>
            <a:endParaRPr lang="en-ID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5EC20D-7C8F-4994-9885-865E89871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460" y="3373774"/>
            <a:ext cx="4986631" cy="27084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contohByValue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par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par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7</a:t>
            </a:r>
            <a:b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contohByReference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(par):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par[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huruf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contohLain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par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par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[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9A8675-5EBA-4CF2-BEAB-146828A1A903}"/>
              </a:ext>
            </a:extLst>
          </p:cNvPr>
          <p:cNvSpPr/>
          <p:nvPr/>
        </p:nvSpPr>
        <p:spPr>
          <a:xfrm>
            <a:off x="6096000" y="2776846"/>
            <a:ext cx="6096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altLang="en-US" sz="2400" dirty="0">
                <a:latin typeface="Consolas" panose="020B0609020204030204" pitchFamily="49" charset="0"/>
              </a:rPr>
            </a:br>
            <a:r>
              <a:rPr lang="en-US" altLang="en-US" sz="2400" dirty="0" err="1">
                <a:latin typeface="Consolas" panose="020B0609020204030204" pitchFamily="49" charset="0"/>
              </a:rPr>
              <a:t>angka</a:t>
            </a:r>
            <a:r>
              <a:rPr lang="en-US" altLang="en-US" sz="2400" dirty="0">
                <a:latin typeface="Consolas" panose="020B0609020204030204" pitchFamily="49" charset="0"/>
              </a:rPr>
              <a:t> =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9</a:t>
            </a:r>
            <a:b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altLang="en-US" sz="2400" dirty="0" err="1">
                <a:latin typeface="Consolas" panose="020B0609020204030204" pitchFamily="49" charset="0"/>
              </a:rPr>
              <a:t>contohByValue</a:t>
            </a:r>
            <a:r>
              <a:rPr lang="en-US" altLang="en-US" sz="2400" dirty="0">
                <a:latin typeface="Consolas" panose="020B0609020204030204" pitchFamily="49" charset="0"/>
              </a:rPr>
              <a:t>(</a:t>
            </a:r>
            <a:r>
              <a:rPr lang="en-US" altLang="en-US" sz="2400" dirty="0" err="1">
                <a:latin typeface="Consolas" panose="020B0609020204030204" pitchFamily="49" charset="0"/>
              </a:rPr>
              <a:t>angka</a:t>
            </a:r>
            <a:r>
              <a:rPr lang="en-US" altLang="en-US" sz="2400" dirty="0">
                <a:latin typeface="Consolas" panose="020B0609020204030204" pitchFamily="49" charset="0"/>
              </a:rPr>
              <a:t>)</a:t>
            </a:r>
            <a:br>
              <a:rPr lang="en-US" altLang="en-US" sz="2400" dirty="0"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400" dirty="0">
                <a:latin typeface="Consolas" panose="020B0609020204030204" pitchFamily="49" charset="0"/>
              </a:rPr>
              <a:t>(</a:t>
            </a:r>
            <a:r>
              <a:rPr lang="en-US" altLang="en-US" sz="2400" dirty="0" err="1">
                <a:latin typeface="Consolas" panose="020B0609020204030204" pitchFamily="49" charset="0"/>
              </a:rPr>
              <a:t>angka</a:t>
            </a:r>
            <a:r>
              <a:rPr lang="en-US" altLang="en-US" sz="2400" dirty="0">
                <a:latin typeface="Consolas" panose="020B0609020204030204" pitchFamily="49" charset="0"/>
              </a:rPr>
              <a:t>)</a:t>
            </a:r>
            <a:br>
              <a:rPr lang="en-US" altLang="en-US" sz="2400" dirty="0">
                <a:latin typeface="Consolas" panose="020B0609020204030204" pitchFamily="49" charset="0"/>
              </a:rPr>
            </a:br>
            <a:br>
              <a:rPr lang="en-US" altLang="en-US" sz="2400" dirty="0">
                <a:latin typeface="Consolas" panose="020B0609020204030204" pitchFamily="49" charset="0"/>
              </a:rPr>
            </a:br>
            <a:r>
              <a:rPr lang="en-US" altLang="en-US" sz="2400" dirty="0">
                <a:latin typeface="Consolas" panose="020B0609020204030204" pitchFamily="49" charset="0"/>
              </a:rPr>
              <a:t>list = [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2400" dirty="0">
                <a:latin typeface="Consolas" panose="020B0609020204030204" pitchFamily="49" charset="0"/>
              </a:rPr>
              <a:t>,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2400" dirty="0">
                <a:latin typeface="Consolas" panose="020B0609020204030204" pitchFamily="49" charset="0"/>
              </a:rPr>
              <a:t>,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2400" dirty="0">
                <a:latin typeface="Consolas" panose="020B0609020204030204" pitchFamily="49" charset="0"/>
              </a:rPr>
              <a:t>]</a:t>
            </a:r>
            <a:br>
              <a:rPr lang="en-US" altLang="en-US" sz="2400" dirty="0">
                <a:latin typeface="Consolas" panose="020B0609020204030204" pitchFamily="49" charset="0"/>
              </a:rPr>
            </a:br>
            <a:r>
              <a:rPr lang="en-US" altLang="en-US" sz="2400" dirty="0" err="1">
                <a:latin typeface="Consolas" panose="020B0609020204030204" pitchFamily="49" charset="0"/>
              </a:rPr>
              <a:t>contohByReference</a:t>
            </a:r>
            <a:r>
              <a:rPr lang="en-US" altLang="en-US" sz="2400" dirty="0">
                <a:latin typeface="Consolas" panose="020B0609020204030204" pitchFamily="49" charset="0"/>
              </a:rPr>
              <a:t>(list)</a:t>
            </a:r>
            <a:br>
              <a:rPr lang="en-US" altLang="en-US" sz="2400" dirty="0"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400" dirty="0">
                <a:latin typeface="Consolas" panose="020B0609020204030204" pitchFamily="49" charset="0"/>
              </a:rPr>
              <a:t>(list)</a:t>
            </a:r>
            <a:br>
              <a:rPr lang="en-US" altLang="en-US" sz="2400" dirty="0">
                <a:latin typeface="Consolas" panose="020B0609020204030204" pitchFamily="49" charset="0"/>
              </a:rPr>
            </a:br>
            <a:br>
              <a:rPr lang="en-US" altLang="en-US" sz="2400" dirty="0">
                <a:latin typeface="Consolas" panose="020B0609020204030204" pitchFamily="49" charset="0"/>
              </a:rPr>
            </a:br>
            <a:r>
              <a:rPr lang="en-US" altLang="en-US" sz="2400" dirty="0" err="1">
                <a:latin typeface="Consolas" panose="020B0609020204030204" pitchFamily="49" charset="0"/>
              </a:rPr>
              <a:t>contohLain</a:t>
            </a:r>
            <a:r>
              <a:rPr lang="en-US" altLang="en-US" sz="2400" dirty="0">
                <a:latin typeface="Consolas" panose="020B0609020204030204" pitchFamily="49" charset="0"/>
              </a:rPr>
              <a:t>(list)</a:t>
            </a:r>
            <a:br>
              <a:rPr lang="en-US" altLang="en-US" sz="2400" dirty="0"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400" dirty="0">
                <a:latin typeface="Consolas" panose="020B0609020204030204" pitchFamily="49" charset="0"/>
              </a:rPr>
              <a:t>(list)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30224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" grpId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58676" y="339824"/>
            <a:ext cx="10515600" cy="132556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/>
              <a:t>Fungsi dengan Nilai Kembali</a:t>
            </a:r>
            <a:endParaRPr sz="3200" dirty="0"/>
          </a:p>
          <a:p>
            <a:endParaRPr sz="3200" dirty="0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0" y="-31600"/>
            <a:ext cx="12192000" cy="146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8C42B7-4149-4FD9-97D4-00208A6E5163}"/>
              </a:ext>
            </a:extLst>
          </p:cNvPr>
          <p:cNvSpPr txBox="1"/>
          <p:nvPr/>
        </p:nvSpPr>
        <p:spPr>
          <a:xfrm>
            <a:off x="658676" y="1285363"/>
            <a:ext cx="10272777" cy="2410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Fungsi dengan </a:t>
            </a:r>
            <a:r>
              <a:rPr lang="en-US" sz="2400" dirty="0" err="1">
                <a:latin typeface="+mj-lt"/>
              </a:rPr>
              <a:t>nilai</a:t>
            </a:r>
            <a:r>
              <a:rPr lang="en-US" sz="2400" dirty="0">
                <a:latin typeface="+mj-lt"/>
              </a:rPr>
              <a:t> Kembali </a:t>
            </a:r>
            <a:r>
              <a:rPr lang="en-US" sz="2400" dirty="0" err="1">
                <a:latin typeface="+mj-lt"/>
              </a:rPr>
              <a:t>merupakan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suatu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fungsi</a:t>
            </a:r>
            <a:r>
              <a:rPr lang="en-US" sz="2400" dirty="0">
                <a:latin typeface="+mj-lt"/>
              </a:rPr>
              <a:t> yang </a:t>
            </a:r>
            <a:r>
              <a:rPr lang="en-US" sz="2400" dirty="0" err="1">
                <a:latin typeface="+mj-lt"/>
              </a:rPr>
              <a:t>akan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mengembalikan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berupa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nilai</a:t>
            </a:r>
            <a:r>
              <a:rPr lang="en-US" sz="2400" dirty="0">
                <a:latin typeface="+mj-lt"/>
              </a:rPr>
              <a:t> / </a:t>
            </a:r>
            <a:r>
              <a:rPr lang="en-US" sz="2400" i="1" dirty="0">
                <a:latin typeface="+mj-lt"/>
              </a:rPr>
              <a:t>value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kebagian</a:t>
            </a:r>
            <a:r>
              <a:rPr lang="en-US" sz="2400" dirty="0">
                <a:latin typeface="+mj-lt"/>
              </a:rPr>
              <a:t> program yang </a:t>
            </a:r>
            <a:r>
              <a:rPr lang="en-US" sz="2400" dirty="0" err="1">
                <a:latin typeface="+mj-lt"/>
              </a:rPr>
              <a:t>memanggil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fungsi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tersebut</a:t>
            </a:r>
            <a:r>
              <a:rPr lang="en-US" sz="2400" dirty="0">
                <a:latin typeface="+mj-lt"/>
              </a:rPr>
              <a:t>.</a:t>
            </a:r>
            <a:endParaRPr lang="en-ID" sz="2400" dirty="0">
              <a:latin typeface="Consolas" panose="020B0609020204030204" pitchFamily="49" charset="0"/>
            </a:endParaRPr>
          </a:p>
          <a:p>
            <a:pPr marL="380990" indent="-380990">
              <a:buSzPct val="130000"/>
              <a:buFont typeface="Wingdings" panose="05000000000000000000" pitchFamily="2" charset="2"/>
              <a:buChar char="Ø"/>
            </a:pPr>
            <a:r>
              <a:rPr lang="en-ID" sz="2400" dirty="0"/>
              <a:t>Fungsi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sama</a:t>
            </a:r>
            <a:r>
              <a:rPr lang="en-ID" sz="2400" dirty="0"/>
              <a:t> dengan </a:t>
            </a:r>
            <a:r>
              <a:rPr lang="en-ID" sz="2400" dirty="0" err="1"/>
              <a:t>fungsi</a:t>
            </a:r>
            <a:r>
              <a:rPr lang="en-ID" sz="2400" dirty="0"/>
              <a:t> yang </a:t>
            </a:r>
            <a:r>
              <a:rPr lang="en-ID" sz="2400" dirty="0" err="1"/>
              <a:t>telah</a:t>
            </a:r>
            <a:r>
              <a:rPr lang="en-ID" sz="2400" dirty="0"/>
              <a:t> </a:t>
            </a:r>
            <a:r>
              <a:rPr lang="en-ID" sz="2400" dirty="0" err="1"/>
              <a:t>kita</a:t>
            </a:r>
            <a:r>
              <a:rPr lang="en-ID" sz="2400" dirty="0"/>
              <a:t> </a:t>
            </a:r>
            <a:r>
              <a:rPr lang="en-ID" sz="2400" dirty="0" err="1"/>
              <a:t>buat</a:t>
            </a:r>
            <a:r>
              <a:rPr lang="en-ID" sz="2400" dirty="0"/>
              <a:t> </a:t>
            </a:r>
            <a:r>
              <a:rPr lang="en-ID" sz="2400" dirty="0" err="1"/>
              <a:t>sebelumnya</a:t>
            </a:r>
            <a:r>
              <a:rPr lang="en-ID" sz="2400" dirty="0"/>
              <a:t>, </a:t>
            </a:r>
            <a:r>
              <a:rPr lang="en-ID" sz="2400" dirty="0" err="1"/>
              <a:t>namun</a:t>
            </a:r>
            <a:r>
              <a:rPr lang="en-ID" sz="2400" dirty="0"/>
              <a:t> </a:t>
            </a:r>
            <a:r>
              <a:rPr lang="en-ID" sz="2400" dirty="0" err="1"/>
              <a:t>memiliki</a:t>
            </a:r>
            <a:r>
              <a:rPr lang="en-ID" sz="2400" dirty="0"/>
              <a:t> </a:t>
            </a:r>
            <a:r>
              <a:rPr lang="en-ID" sz="2400" dirty="0" err="1"/>
              <a:t>kemampuan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mengirim</a:t>
            </a:r>
            <a:r>
              <a:rPr lang="en-ID" sz="2400" dirty="0"/>
              <a:t> </a:t>
            </a:r>
            <a:r>
              <a:rPr lang="en-ID" sz="2400" dirty="0" err="1"/>
              <a:t>kembali</a:t>
            </a:r>
            <a:r>
              <a:rPr lang="en-ID" sz="2400" dirty="0"/>
              <a:t> </a:t>
            </a:r>
            <a:r>
              <a:rPr lang="en-ID" sz="2400" dirty="0" err="1"/>
              <a:t>informasi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pemanggil</a:t>
            </a:r>
            <a:r>
              <a:rPr lang="en-ID" sz="2400" dirty="0"/>
              <a:t> </a:t>
            </a:r>
            <a:r>
              <a:rPr lang="en-ID" sz="2400" dirty="0" err="1"/>
              <a:t>fungsi</a:t>
            </a:r>
            <a:r>
              <a:rPr lang="en-ID" sz="2400" dirty="0"/>
              <a:t>.</a:t>
            </a:r>
          </a:p>
          <a:p>
            <a:pPr marL="380990" indent="-380990">
              <a:buSzPct val="130000"/>
              <a:buFont typeface="Wingdings" panose="05000000000000000000" pitchFamily="2" charset="2"/>
              <a:buChar char="Ø"/>
            </a:pPr>
            <a:r>
              <a:rPr lang="en-ID" sz="2400" dirty="0"/>
              <a:t>Contoh </a:t>
            </a:r>
            <a:r>
              <a:rPr lang="en-ID" sz="2400" dirty="0" err="1"/>
              <a:t>fungsi</a:t>
            </a:r>
            <a:r>
              <a:rPr lang="en-ID" sz="2400" dirty="0"/>
              <a:t> dengan </a:t>
            </a:r>
            <a:r>
              <a:rPr lang="en-ID" sz="2400" dirty="0" err="1"/>
              <a:t>nilai</a:t>
            </a:r>
            <a:r>
              <a:rPr lang="en-ID" sz="2400" dirty="0"/>
              <a:t> </a:t>
            </a:r>
            <a:r>
              <a:rPr lang="en-ID" sz="2400" dirty="0" err="1"/>
              <a:t>kembali</a:t>
            </a:r>
            <a:r>
              <a:rPr lang="en-ID" sz="2400" dirty="0"/>
              <a:t> yang </a:t>
            </a:r>
            <a:r>
              <a:rPr lang="en-ID" sz="2400" dirty="0" err="1"/>
              <a:t>sering</a:t>
            </a:r>
            <a:r>
              <a:rPr lang="en-ID" sz="2400" dirty="0"/>
              <a:t> </a:t>
            </a:r>
            <a:r>
              <a:rPr lang="en-ID" sz="2400" dirty="0" err="1"/>
              <a:t>digunakan</a:t>
            </a:r>
            <a:r>
              <a:rPr lang="en-ID" sz="2400" dirty="0"/>
              <a:t>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E5E53E-4C42-4231-A0FE-2A078365F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731" y="3972199"/>
            <a:ext cx="7760473" cy="160043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nama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"Masukkan </a:t>
            </a:r>
            <a:r>
              <a:rPr lang="en-US" altLang="en-US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nama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anda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: 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panjangKarakter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Institut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Teknologi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 Kalimantan"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07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65595" y="2938175"/>
            <a:ext cx="10515600" cy="58088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/>
              <a:t>Apa yang </a:t>
            </a:r>
            <a:r>
              <a:rPr lang="en-US" sz="3200" dirty="0" err="1"/>
              <a:t>akan</a:t>
            </a:r>
            <a:r>
              <a:rPr lang="en-US" sz="3200" dirty="0"/>
              <a:t> kalian </a:t>
            </a:r>
            <a:r>
              <a:rPr lang="en-US" sz="3200" dirty="0" err="1"/>
              <a:t>pelajari</a:t>
            </a:r>
            <a:r>
              <a:rPr lang="en-US" sz="3200" dirty="0"/>
              <a:t>?</a:t>
            </a:r>
            <a:endParaRPr sz="3200" dirty="0"/>
          </a:p>
          <a:p>
            <a:endParaRPr sz="3200" dirty="0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0" y="-31600"/>
            <a:ext cx="12192000" cy="146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4D2116-97E2-4BAC-B05A-FF1E4F55D484}"/>
              </a:ext>
            </a:extLst>
          </p:cNvPr>
          <p:cNvSpPr txBox="1"/>
          <p:nvPr/>
        </p:nvSpPr>
        <p:spPr>
          <a:xfrm>
            <a:off x="1342976" y="3429000"/>
            <a:ext cx="9678075" cy="2803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Membuat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dan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menggunakan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fungsi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dengan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tujuan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agar: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Memudahkan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pengorganisasian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program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Menggunakan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Kembali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rangkaian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program yang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telah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dibuat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(</a:t>
            </a:r>
            <a:r>
              <a:rPr lang="en-US" sz="2400" i="1" dirty="0">
                <a:solidFill>
                  <a:schemeClr val="accent1"/>
                </a:solidFill>
                <a:latin typeface="Consolas" panose="020B0609020204030204" pitchFamily="49" charset="0"/>
              </a:rPr>
              <a:t>Coding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lebih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cepat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Lebih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mudah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memelihara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kode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program</a:t>
            </a:r>
          </a:p>
        </p:txBody>
      </p:sp>
    </p:spTree>
    <p:extLst>
      <p:ext uri="{BB962C8B-B14F-4D97-AF65-F5344CB8AC3E}">
        <p14:creationId xmlns:p14="http://schemas.microsoft.com/office/powerpoint/2010/main" val="83070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10030" y="353896"/>
            <a:ext cx="10515600" cy="132556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 err="1"/>
              <a:t>Pendefinisian</a:t>
            </a:r>
            <a:r>
              <a:rPr lang="en-US" sz="3200" dirty="0"/>
              <a:t> Fungsi dengan Nilai Kembali</a:t>
            </a:r>
            <a:endParaRPr sz="3200" dirty="0"/>
          </a:p>
          <a:p>
            <a:endParaRPr sz="3200" dirty="0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0" y="-31600"/>
            <a:ext cx="12192000" cy="146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8C42B7-4149-4FD9-97D4-00208A6E5163}"/>
              </a:ext>
            </a:extLst>
          </p:cNvPr>
          <p:cNvSpPr txBox="1"/>
          <p:nvPr/>
        </p:nvSpPr>
        <p:spPr>
          <a:xfrm>
            <a:off x="610030" y="1211794"/>
            <a:ext cx="10272777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+mj-lt"/>
              </a:rPr>
              <a:t>Menggunakan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sintaksis</a:t>
            </a:r>
            <a:r>
              <a:rPr lang="en-US" sz="2400" dirty="0">
                <a:latin typeface="+mj-lt"/>
              </a:rPr>
              <a:t> yang </a:t>
            </a:r>
            <a:r>
              <a:rPr lang="en-US" sz="2400" dirty="0" err="1">
                <a:latin typeface="+mj-lt"/>
              </a:rPr>
              <a:t>sama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dalam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mendefinisikan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fungsi</a:t>
            </a:r>
            <a:endParaRPr lang="en-US" sz="2400" dirty="0">
              <a:latin typeface="+mj-lt"/>
            </a:endParaRPr>
          </a:p>
          <a:p>
            <a:pPr marL="380990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+mj-lt"/>
              </a:rPr>
              <a:t>Terdapat</a:t>
            </a:r>
            <a:r>
              <a:rPr lang="en-US" sz="2400" dirty="0">
                <a:latin typeface="+mj-lt"/>
              </a:rPr>
              <a:t> </a:t>
            </a:r>
            <a:r>
              <a:rPr lang="en-US" sz="2400" i="1" dirty="0">
                <a:latin typeface="+mj-lt"/>
              </a:rPr>
              <a:t>keyword</a:t>
            </a:r>
            <a:r>
              <a:rPr lang="en-US" sz="2400" dirty="0">
                <a:latin typeface="+mj-lt"/>
              </a:rPr>
              <a:t> “</a:t>
            </a:r>
            <a:r>
              <a:rPr lang="en-US" sz="2400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+mj-lt"/>
              </a:rPr>
              <a:t>” pada </a:t>
            </a:r>
            <a:r>
              <a:rPr lang="en-US" sz="2400" dirty="0" err="1">
                <a:latin typeface="+mj-lt"/>
              </a:rPr>
              <a:t>akhir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pernyataan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dalam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blok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fungsi</a:t>
            </a:r>
            <a:r>
              <a:rPr lang="en-US" sz="2400" dirty="0">
                <a:latin typeface="+mj-lt"/>
              </a:rPr>
              <a:t> yang </a:t>
            </a:r>
            <a:r>
              <a:rPr lang="en-US" sz="2400" dirty="0" err="1">
                <a:latin typeface="+mj-lt"/>
              </a:rPr>
              <a:t>akan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mengembalikan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nilai</a:t>
            </a:r>
            <a:r>
              <a:rPr lang="en-US" sz="2400" dirty="0">
                <a:latin typeface="+mj-lt"/>
              </a:rPr>
              <a:t> yang </a:t>
            </a:r>
            <a:r>
              <a:rPr lang="en-US" sz="2400" dirty="0" err="1">
                <a:latin typeface="+mj-lt"/>
              </a:rPr>
              <a:t>dimaksud</a:t>
            </a:r>
            <a:endParaRPr lang="en-US" sz="2400" dirty="0">
              <a:latin typeface="+mj-lt"/>
            </a:endParaRPr>
          </a:p>
          <a:p>
            <a:pPr marL="380990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r>
              <a:rPr lang="en-US" sz="2400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akan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membuat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fungsi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berhenti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seketika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layaknya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break</a:t>
            </a:r>
            <a:r>
              <a:rPr lang="en-US" sz="2400" dirty="0">
                <a:latin typeface="+mj-lt"/>
              </a:rPr>
              <a:t> pada </a:t>
            </a:r>
            <a:r>
              <a:rPr lang="en-US" sz="2400" dirty="0" err="1">
                <a:latin typeface="+mj-lt"/>
              </a:rPr>
              <a:t>perulangan</a:t>
            </a:r>
            <a:r>
              <a:rPr lang="en-US" sz="2400" dirty="0">
                <a:latin typeface="+mj-lt"/>
              </a:rPr>
              <a:t>. Statement </a:t>
            </a:r>
            <a:r>
              <a:rPr lang="en-US" sz="2400" dirty="0" err="1">
                <a:latin typeface="+mj-lt"/>
              </a:rPr>
              <a:t>setelahnya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tidak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akan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dijalankan</a:t>
            </a:r>
            <a:endParaRPr lang="en-ID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CC32D9-8F99-4160-B885-15B2C62B4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881" y="3760463"/>
            <a:ext cx="5250973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fungsiSaya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arg2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000" i="1" dirty="0">
                <a:solidFill>
                  <a:srgbClr val="808080"/>
                </a:solidFill>
                <a:latin typeface="Consolas" panose="020B0609020204030204" pitchFamily="49" charset="0"/>
              </a:rPr>
              <a:t>#statement</a:t>
            </a:r>
            <a:br>
              <a:rPr lang="en-US" altLang="en-US" sz="20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2000" i="1" dirty="0">
                <a:solidFill>
                  <a:srgbClr val="808080"/>
                </a:solidFill>
                <a:latin typeface="Consolas" panose="020B0609020204030204" pitchFamily="49" charset="0"/>
              </a:rPr>
              <a:t>    #statement</a:t>
            </a:r>
            <a:br>
              <a:rPr lang="en-US" altLang="en-US" sz="20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2000" i="1" dirty="0">
                <a:solidFill>
                  <a:srgbClr val="808080"/>
                </a:solidFill>
                <a:latin typeface="Consolas" panose="020B0609020204030204" pitchFamily="49" charset="0"/>
              </a:rPr>
              <a:t>    #...</a:t>
            </a:r>
            <a:br>
              <a:rPr lang="en-US" altLang="en-US" sz="20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2000" i="1" dirty="0">
                <a:solidFill>
                  <a:srgbClr val="808080"/>
                </a:solidFill>
                <a:latin typeface="Consolas" panose="020B0609020204030204" pitchFamily="49" charset="0"/>
              </a:rPr>
              <a:t>    #return 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6612A1-A6EE-460B-ACA9-CA910F7D5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782" y="3676436"/>
            <a:ext cx="5163127" cy="19697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rataan3Bil(bil1, bil2, bil3):</a:t>
            </a:r>
            <a:b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rata2 = (bil1+bil2+bil3)/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b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rata2</a:t>
            </a:r>
            <a:b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 = rataan3Bil(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7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(x) </a:t>
            </a:r>
            <a:r>
              <a:rPr lang="en-US" altLang="en-US" sz="2000" i="1" dirty="0">
                <a:solidFill>
                  <a:srgbClr val="808080"/>
                </a:solidFill>
                <a:latin typeface="Consolas" panose="020B0609020204030204" pitchFamily="49" charset="0"/>
              </a:rPr>
              <a:t># 6.0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49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16327" y="374554"/>
            <a:ext cx="10515600" cy="72235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i="1" dirty="0"/>
              <a:t>Coding Challenge ~ Live Coding</a:t>
            </a:r>
            <a:endParaRPr sz="3200" i="1" dirty="0"/>
          </a:p>
          <a:p>
            <a:pPr algn="ctr"/>
            <a:endParaRPr sz="3200" dirty="0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0" y="-31600"/>
            <a:ext cx="12192000" cy="146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D726F-19DD-4C73-A793-A599C1B13853}"/>
              </a:ext>
            </a:extLst>
          </p:cNvPr>
          <p:cNvSpPr txBox="1"/>
          <p:nvPr/>
        </p:nvSpPr>
        <p:spPr>
          <a:xfrm>
            <a:off x="704191" y="1356266"/>
            <a:ext cx="73634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30000"/>
            </a:pPr>
            <a:r>
              <a:rPr lang="en-US" sz="2400" dirty="0" err="1"/>
              <a:t>Diskon</a:t>
            </a:r>
            <a:r>
              <a:rPr lang="en-US" sz="2400" dirty="0"/>
              <a:t> </a:t>
            </a:r>
            <a:r>
              <a:rPr lang="en-US" sz="2400" dirty="0" err="1"/>
              <a:t>Barang</a:t>
            </a:r>
            <a:r>
              <a:rPr lang="en-US" sz="2400" dirty="0"/>
              <a:t>.</a:t>
            </a:r>
          </a:p>
          <a:p>
            <a:pPr>
              <a:buSzPct val="130000"/>
            </a:pPr>
            <a:endParaRPr lang="en-US" sz="2400" dirty="0"/>
          </a:p>
          <a:p>
            <a:pPr>
              <a:buSzPct val="130000"/>
            </a:pPr>
            <a:r>
              <a:rPr lang="en-US" sz="2400" dirty="0" err="1"/>
              <a:t>Mintalah</a:t>
            </a:r>
            <a:r>
              <a:rPr lang="en-US" sz="2400" dirty="0"/>
              <a:t> </a:t>
            </a:r>
            <a:r>
              <a:rPr lang="en-US" sz="2400" dirty="0" err="1"/>
              <a:t>masukan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harga</a:t>
            </a:r>
            <a:r>
              <a:rPr lang="en-US" sz="2400" dirty="0"/>
              <a:t> </a:t>
            </a:r>
            <a:r>
              <a:rPr lang="en-US" sz="2400" dirty="0" err="1"/>
              <a:t>barang</a:t>
            </a:r>
            <a:r>
              <a:rPr lang="en-US" sz="2400" dirty="0"/>
              <a:t> (</a:t>
            </a:r>
            <a:r>
              <a:rPr lang="en-US" sz="2400" dirty="0" err="1"/>
              <a:t>gunakan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)</a:t>
            </a:r>
          </a:p>
          <a:p>
            <a:pPr>
              <a:buSzPct val="130000"/>
            </a:pPr>
            <a:endParaRPr lang="en-US" sz="2400" dirty="0"/>
          </a:p>
          <a:p>
            <a:pPr>
              <a:buSzPct val="130000"/>
            </a:pPr>
            <a:r>
              <a:rPr lang="en-US" sz="2400" dirty="0" err="1"/>
              <a:t>Jangan</a:t>
            </a:r>
            <a:r>
              <a:rPr lang="en-US" sz="2400" dirty="0"/>
              <a:t> </a:t>
            </a:r>
            <a:r>
              <a:rPr lang="en-US" sz="2400" dirty="0" err="1"/>
              <a:t>terima</a:t>
            </a:r>
            <a:r>
              <a:rPr lang="en-US" sz="2400" dirty="0"/>
              <a:t> </a:t>
            </a:r>
            <a:r>
              <a:rPr lang="en-US" sz="2400" dirty="0" err="1"/>
              <a:t>harga</a:t>
            </a:r>
            <a:r>
              <a:rPr lang="en-US" sz="2400" dirty="0"/>
              <a:t> </a:t>
            </a:r>
            <a:r>
              <a:rPr lang="en-US" sz="2400" dirty="0" err="1"/>
              <a:t>dibawah</a:t>
            </a:r>
            <a:r>
              <a:rPr lang="en-US" sz="2400" dirty="0"/>
              <a:t> 50.000, </a:t>
            </a:r>
            <a:r>
              <a:rPr lang="en-US" sz="2400" dirty="0" err="1"/>
              <a:t>minta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dirty="0" err="1"/>
              <a:t>kembali</a:t>
            </a:r>
            <a:r>
              <a:rPr lang="en-US" sz="2400" dirty="0"/>
              <a:t> </a:t>
            </a:r>
            <a:r>
              <a:rPr lang="en-US" sz="2400" dirty="0" err="1"/>
              <a:t>harga</a:t>
            </a:r>
            <a:r>
              <a:rPr lang="en-US" sz="2400" dirty="0"/>
              <a:t> </a:t>
            </a:r>
            <a:r>
              <a:rPr lang="en-US" sz="2400" dirty="0" err="1"/>
              <a:t>diatas</a:t>
            </a:r>
            <a:r>
              <a:rPr lang="en-US" sz="2400" dirty="0"/>
              <a:t> </a:t>
            </a:r>
            <a:r>
              <a:rPr lang="en-US" sz="2400" dirty="0" err="1"/>
              <a:t>harga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.</a:t>
            </a:r>
          </a:p>
          <a:p>
            <a:pPr>
              <a:buSzPct val="130000"/>
            </a:pPr>
            <a:endParaRPr lang="en-US" sz="2400" dirty="0"/>
          </a:p>
          <a:p>
            <a:pPr>
              <a:buSzPct val="130000"/>
            </a:pPr>
            <a:r>
              <a:rPr lang="en-US" sz="2400" dirty="0" err="1"/>
              <a:t>Diskon</a:t>
            </a:r>
            <a:r>
              <a:rPr lang="en-US" sz="2400" dirty="0"/>
              <a:t> 20% </a:t>
            </a:r>
            <a:r>
              <a:rPr lang="en-US" sz="2400" dirty="0" err="1"/>
              <a:t>harga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(</a:t>
            </a:r>
            <a:r>
              <a:rPr lang="en-US" sz="2400" dirty="0" err="1"/>
              <a:t>gunakan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)</a:t>
            </a:r>
          </a:p>
          <a:p>
            <a:pPr>
              <a:buSzPct val="130000"/>
            </a:pPr>
            <a:endParaRPr lang="en-US" sz="2400" dirty="0"/>
          </a:p>
          <a:p>
            <a:pPr>
              <a:buSzPct val="130000"/>
            </a:pPr>
            <a:r>
              <a:rPr lang="en-US" sz="2400" dirty="0" err="1"/>
              <a:t>Cetak</a:t>
            </a:r>
            <a:r>
              <a:rPr lang="en-US" sz="2400" dirty="0"/>
              <a:t> </a:t>
            </a:r>
            <a:r>
              <a:rPr lang="en-US" sz="2400" dirty="0" err="1"/>
              <a:t>harga</a:t>
            </a:r>
            <a:r>
              <a:rPr lang="en-US" sz="2400" dirty="0"/>
              <a:t> </a:t>
            </a:r>
            <a:r>
              <a:rPr lang="en-US" sz="2400" dirty="0" err="1"/>
              <a:t>awal</a:t>
            </a:r>
            <a:r>
              <a:rPr lang="en-US" sz="2400" dirty="0"/>
              <a:t> dan </a:t>
            </a:r>
            <a:r>
              <a:rPr lang="en-US" sz="2400" dirty="0" err="1"/>
              <a:t>harga</a:t>
            </a:r>
            <a:r>
              <a:rPr lang="en-US" sz="2400" dirty="0"/>
              <a:t> </a:t>
            </a:r>
            <a:r>
              <a:rPr lang="en-US" sz="2400" dirty="0" err="1"/>
              <a:t>setelah</a:t>
            </a:r>
            <a:r>
              <a:rPr lang="en-US" sz="2400" dirty="0"/>
              <a:t> </a:t>
            </a:r>
            <a:r>
              <a:rPr lang="en-US" sz="2400" dirty="0" err="1"/>
              <a:t>diskon</a:t>
            </a:r>
            <a:endParaRPr lang="en-US" sz="2400" dirty="0"/>
          </a:p>
        </p:txBody>
      </p:sp>
      <p:pic>
        <p:nvPicPr>
          <p:cNvPr id="19458" name="Picture 2" descr="7 Ways to Use Discounts Without Hurting Your Brand - Holler Box">
            <a:extLst>
              <a:ext uri="{FF2B5EF4-FFF2-40B4-BE49-F238E27FC236}">
                <a16:creationId xmlns:a16="http://schemas.microsoft.com/office/drawing/2014/main" id="{573548A2-0879-4F05-8E67-BD1F07836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807" y="2860594"/>
            <a:ext cx="2881011" cy="181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660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14903" y="443721"/>
            <a:ext cx="10515600" cy="66278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/>
              <a:t>Fungsi dengan Banyak Nilai Kembali</a:t>
            </a:r>
            <a:endParaRPr sz="3200" dirty="0"/>
          </a:p>
          <a:p>
            <a:endParaRPr sz="3200" dirty="0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0" y="-31600"/>
            <a:ext cx="12192000" cy="146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8C42B7-4149-4FD9-97D4-00208A6E5163}"/>
              </a:ext>
            </a:extLst>
          </p:cNvPr>
          <p:cNvSpPr txBox="1"/>
          <p:nvPr/>
        </p:nvSpPr>
        <p:spPr>
          <a:xfrm>
            <a:off x="614903" y="1204191"/>
            <a:ext cx="10272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Fungsi </a:t>
            </a:r>
            <a:r>
              <a:rPr lang="en-US" sz="2400" dirty="0" err="1">
                <a:latin typeface="+mj-lt"/>
              </a:rPr>
              <a:t>dapat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mengembalikan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lebih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dari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satu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nilai</a:t>
            </a:r>
            <a:r>
              <a:rPr lang="en-US" sz="2400" dirty="0">
                <a:latin typeface="+mj-lt"/>
              </a:rPr>
              <a:t> 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24DFD3-8E7B-44DB-B425-292E446E1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539" y="1850475"/>
            <a:ext cx="7760472" cy="34470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tambahKali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(bil1, bil2):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hasilTambah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bil1 + bil2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hasilKali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bil1 * bil2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hasilTambah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hasilKali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a, b =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tambahKali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(a) </a:t>
            </a:r>
            <a:r>
              <a:rPr lang="en-US" altLang="en-US" sz="2400" i="1" dirty="0">
                <a:solidFill>
                  <a:srgbClr val="808080"/>
                </a:solidFill>
                <a:latin typeface="Consolas" panose="020B0609020204030204" pitchFamily="49" charset="0"/>
              </a:rPr>
              <a:t># 7</a:t>
            </a:r>
            <a:br>
              <a:rPr lang="en-US" altLang="en-US" sz="24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(b) </a:t>
            </a:r>
            <a:r>
              <a:rPr lang="en-US" altLang="en-US" sz="2400" i="1" dirty="0">
                <a:solidFill>
                  <a:srgbClr val="808080"/>
                </a:solidFill>
                <a:latin typeface="Consolas" panose="020B0609020204030204" pitchFamily="49" charset="0"/>
              </a:rPr>
              <a:t># 10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6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62709" y="386006"/>
            <a:ext cx="10515600" cy="80548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i="1" dirty="0"/>
              <a:t>Coding Challenge ~ Live Coding</a:t>
            </a:r>
            <a:endParaRPr sz="3200" i="1" dirty="0"/>
          </a:p>
          <a:p>
            <a:pPr algn="ctr"/>
            <a:endParaRPr sz="3200" dirty="0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0" y="-31600"/>
            <a:ext cx="12192000" cy="146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D726F-19DD-4C73-A793-A599C1B13853}"/>
              </a:ext>
            </a:extLst>
          </p:cNvPr>
          <p:cNvSpPr txBox="1"/>
          <p:nvPr/>
        </p:nvSpPr>
        <p:spPr>
          <a:xfrm>
            <a:off x="418186" y="1891632"/>
            <a:ext cx="73634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30000"/>
            </a:pPr>
            <a:r>
              <a:rPr lang="en-US" sz="2400" dirty="0"/>
              <a:t>Buatlah program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mensimulasi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buah</a:t>
            </a:r>
            <a:r>
              <a:rPr lang="en-US" sz="2400" dirty="0"/>
              <a:t> </a:t>
            </a:r>
            <a:r>
              <a:rPr lang="en-US" sz="2400" dirty="0" err="1"/>
              <a:t>dadu</a:t>
            </a:r>
            <a:r>
              <a:rPr lang="en-US" sz="2400" dirty="0"/>
              <a:t>.</a:t>
            </a:r>
          </a:p>
          <a:p>
            <a:pPr>
              <a:buSzPct val="130000"/>
            </a:pPr>
            <a:endParaRPr lang="en-US" sz="2400" dirty="0"/>
          </a:p>
          <a:p>
            <a:pPr>
              <a:buSzPct val="130000"/>
            </a:pPr>
            <a:r>
              <a:rPr lang="en-US" sz="2400" dirty="0" err="1"/>
              <a:t>Hasilnya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mengembalikan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buah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dadu</a:t>
            </a:r>
            <a:r>
              <a:rPr lang="en-US" sz="2400" dirty="0"/>
              <a:t>.</a:t>
            </a:r>
          </a:p>
          <a:p>
            <a:pPr>
              <a:buSzPct val="130000"/>
            </a:pPr>
            <a:endParaRPr lang="en-US" sz="2400" dirty="0"/>
          </a:p>
          <a:p>
            <a:pPr>
              <a:buSzPct val="130000"/>
            </a:pPr>
            <a:r>
              <a:rPr lang="en-US" sz="2400" dirty="0" err="1"/>
              <a:t>Terdapat</a:t>
            </a:r>
            <a:r>
              <a:rPr lang="en-US" sz="2400" dirty="0"/>
              <a:t> argument </a:t>
            </a:r>
            <a:r>
              <a:rPr lang="en-US" sz="2400" dirty="0" err="1"/>
              <a:t>tambahan</a:t>
            </a:r>
            <a:r>
              <a:rPr lang="en-US" sz="2400" dirty="0"/>
              <a:t> </a:t>
            </a:r>
            <a:r>
              <a:rPr lang="en-US" sz="2400" dirty="0" err="1"/>
              <a:t>apakah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kedua</a:t>
            </a:r>
            <a:r>
              <a:rPr lang="en-US" sz="2400" dirty="0"/>
              <a:t> </a:t>
            </a:r>
            <a:r>
              <a:rPr lang="en-US" sz="2400" dirty="0" err="1"/>
              <a:t>dadu</a:t>
            </a:r>
            <a:r>
              <a:rPr lang="en-US" sz="2400" dirty="0"/>
              <a:t> </a:t>
            </a:r>
            <a:r>
              <a:rPr lang="en-US" sz="2400" dirty="0" err="1"/>
              <a:t>dibolehkan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endParaRPr lang="en-US" sz="2400" dirty="0"/>
          </a:p>
        </p:txBody>
      </p:sp>
      <p:pic>
        <p:nvPicPr>
          <p:cNvPr id="21510" name="Picture 6" descr="Permainan Dadu | Cerita Motivasi @ IphinCow.com">
            <a:extLst>
              <a:ext uri="{FF2B5EF4-FFF2-40B4-BE49-F238E27FC236}">
                <a16:creationId xmlns:a16="http://schemas.microsoft.com/office/drawing/2014/main" id="{08BDCDEF-F9FE-43A6-8583-70D4A029E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679" y="3244134"/>
            <a:ext cx="3490623" cy="261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071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44236" y="443721"/>
            <a:ext cx="10515600" cy="63026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 err="1"/>
              <a:t>Argumen</a:t>
            </a:r>
            <a:r>
              <a:rPr lang="en-US" sz="3200" dirty="0"/>
              <a:t> </a:t>
            </a:r>
            <a:r>
              <a:rPr lang="en-US" sz="3200" dirty="0" err="1"/>
              <a:t>Katakunci</a:t>
            </a:r>
            <a:r>
              <a:rPr lang="en-US" sz="3200" dirty="0"/>
              <a:t> (</a:t>
            </a:r>
            <a:r>
              <a:rPr lang="en-US" sz="3200" i="1" dirty="0"/>
              <a:t>Keyword Arguments</a:t>
            </a:r>
            <a:r>
              <a:rPr lang="en-US" sz="3200" dirty="0"/>
              <a:t>)</a:t>
            </a:r>
            <a:endParaRPr sz="3200" dirty="0"/>
          </a:p>
          <a:p>
            <a:endParaRPr sz="3200" dirty="0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0" y="-31600"/>
            <a:ext cx="12192000" cy="146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8C42B7-4149-4FD9-97D4-00208A6E5163}"/>
              </a:ext>
            </a:extLst>
          </p:cNvPr>
          <p:cNvSpPr txBox="1"/>
          <p:nvPr/>
        </p:nvSpPr>
        <p:spPr>
          <a:xfrm>
            <a:off x="644236" y="1345165"/>
            <a:ext cx="10272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r>
              <a:rPr lang="en-US" sz="2400" dirty="0"/>
              <a:t>Kita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kata </a:t>
            </a:r>
            <a:r>
              <a:rPr lang="en-US" sz="2400" dirty="0" err="1"/>
              <a:t>kunci</a:t>
            </a:r>
            <a:r>
              <a:rPr lang="en-US" sz="2400" dirty="0"/>
              <a:t> pada </a:t>
            </a:r>
            <a:r>
              <a:rPr lang="en-US" sz="2400" dirty="0" err="1"/>
              <a:t>setiap</a:t>
            </a:r>
            <a:r>
              <a:rPr lang="en-US" sz="2400" dirty="0"/>
              <a:t> argument yang </a:t>
            </a:r>
            <a:r>
              <a:rPr lang="en-US" sz="2400" dirty="0" err="1"/>
              <a:t>ada</a:t>
            </a:r>
            <a:r>
              <a:rPr lang="en-US" sz="2400" dirty="0"/>
              <a:t> pada </a:t>
            </a:r>
            <a:r>
              <a:rPr lang="en-US" sz="2400" dirty="0" err="1"/>
              <a:t>fungsi</a:t>
            </a:r>
            <a:endParaRPr lang="en-US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BC3B7A-80CF-4D19-9391-12C48201F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843" y="2262674"/>
            <a:ext cx="10948302" cy="27084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rataan3bil(bil1, bil2, bil3):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f"bil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 1: </a:t>
            </a: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bil1</a:t>
            </a: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 | </a:t>
            </a:r>
            <a:r>
              <a:rPr lang="en-US" altLang="en-US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bil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 2: </a:t>
            </a: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bil2</a:t>
            </a: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 | </a:t>
            </a:r>
            <a:r>
              <a:rPr lang="en-US" altLang="en-US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bil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 3: </a:t>
            </a: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bil3</a:t>
            </a: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rata2 = (bil1+bil2+bil3)/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b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rata2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rataan3bil(</a:t>
            </a:r>
            <a:r>
              <a:rPr lang="en-US" altLang="en-US" sz="2400" dirty="0">
                <a:solidFill>
                  <a:srgbClr val="660099"/>
                </a:solidFill>
                <a:latin typeface="Consolas" panose="020B0609020204030204" pitchFamily="49" charset="0"/>
              </a:rPr>
              <a:t>bil3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400" dirty="0">
                <a:solidFill>
                  <a:srgbClr val="660099"/>
                </a:solidFill>
                <a:latin typeface="Consolas" panose="020B0609020204030204" pitchFamily="49" charset="0"/>
              </a:rPr>
              <a:t>bil2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400" dirty="0">
                <a:solidFill>
                  <a:srgbClr val="660099"/>
                </a:solidFill>
                <a:latin typeface="Consolas" panose="020B0609020204030204" pitchFamily="49" charset="0"/>
              </a:rPr>
              <a:t>bil1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16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58153" y="403454"/>
            <a:ext cx="10515600" cy="132556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 err="1"/>
              <a:t>Argumen</a:t>
            </a:r>
            <a:r>
              <a:rPr lang="en-US" sz="3200" dirty="0"/>
              <a:t> </a:t>
            </a:r>
            <a:r>
              <a:rPr lang="en-US" sz="3200" dirty="0" err="1"/>
              <a:t>Katakunci</a:t>
            </a:r>
            <a:r>
              <a:rPr lang="en-US" sz="3200" dirty="0"/>
              <a:t> (</a:t>
            </a:r>
            <a:r>
              <a:rPr lang="en-US" sz="3200" i="1" dirty="0"/>
              <a:t>Keyword Arguments</a:t>
            </a:r>
            <a:r>
              <a:rPr lang="en-US" sz="3200" dirty="0"/>
              <a:t>)</a:t>
            </a:r>
            <a:endParaRPr sz="3200" dirty="0"/>
          </a:p>
          <a:p>
            <a:endParaRPr sz="3200" dirty="0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0" y="-31600"/>
            <a:ext cx="12192000" cy="146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8C42B7-4149-4FD9-97D4-00208A6E5163}"/>
              </a:ext>
            </a:extLst>
          </p:cNvPr>
          <p:cNvSpPr txBox="1"/>
          <p:nvPr/>
        </p:nvSpPr>
        <p:spPr>
          <a:xfrm>
            <a:off x="658153" y="1145111"/>
            <a:ext cx="10272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r>
              <a:rPr lang="en-US" sz="2400" dirty="0" err="1"/>
              <a:t>Selain</a:t>
            </a:r>
            <a:r>
              <a:rPr lang="en-US" sz="2400" dirty="0"/>
              <a:t> kata </a:t>
            </a:r>
            <a:r>
              <a:rPr lang="en-US" sz="2400" dirty="0" err="1"/>
              <a:t>kunci</a:t>
            </a:r>
            <a:r>
              <a:rPr lang="en-US" sz="2400" dirty="0"/>
              <a:t>,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awal</a:t>
            </a:r>
            <a:r>
              <a:rPr lang="en-US" sz="2400" dirty="0"/>
              <a:t> (</a:t>
            </a:r>
            <a:r>
              <a:rPr lang="en-US" sz="2400" i="1" dirty="0"/>
              <a:t>default</a:t>
            </a:r>
            <a:r>
              <a:rPr lang="en-US" sz="2400" dirty="0"/>
              <a:t>) juga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ditentukan</a:t>
            </a:r>
            <a:r>
              <a:rPr lang="en-US" sz="2400" dirty="0"/>
              <a:t> </a:t>
            </a:r>
            <a:r>
              <a:rPr lang="en-US" sz="2400" dirty="0" err="1"/>
              <a:t>walaupun</a:t>
            </a:r>
            <a:r>
              <a:rPr lang="en-US" sz="2400" dirty="0"/>
              <a:t> pada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pemanggilan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, </a:t>
            </a:r>
            <a:r>
              <a:rPr lang="en-US" sz="2400" dirty="0" err="1"/>
              <a:t>argumen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diberikan</a:t>
            </a:r>
            <a:r>
              <a:rPr lang="en-US" sz="2400" dirty="0"/>
              <a:t>.</a:t>
            </a:r>
            <a:endParaRPr lang="en-ID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0FE6BB-2C73-48E7-97D7-068248368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080" y="2265791"/>
            <a:ext cx="10508856" cy="34470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rataan3bil(bil1 =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bil2 =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bil3 =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f"bil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 1: </a:t>
            </a: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bil1</a:t>
            </a: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 | </a:t>
            </a:r>
            <a:r>
              <a:rPr lang="en-US" altLang="en-US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bil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 2: </a:t>
            </a: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bil2</a:t>
            </a: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 | </a:t>
            </a:r>
            <a:r>
              <a:rPr lang="en-US" altLang="en-US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bil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 3: </a:t>
            </a: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bil3</a:t>
            </a: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rata2 = (bil1+bil2+bil3)/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b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rata2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rataan3bil()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y = rataan3bil(</a:t>
            </a:r>
            <a:r>
              <a:rPr lang="en-US" altLang="en-US" sz="2400" dirty="0">
                <a:solidFill>
                  <a:srgbClr val="660099"/>
                </a:solidFill>
                <a:latin typeface="Consolas" panose="020B0609020204030204" pitchFamily="49" charset="0"/>
              </a:rPr>
              <a:t>bil2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(y)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94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79089" y="376250"/>
            <a:ext cx="10515600" cy="132556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 err="1"/>
              <a:t>Penataan</a:t>
            </a:r>
            <a:r>
              <a:rPr lang="en-US" sz="3200" dirty="0"/>
              <a:t> </a:t>
            </a:r>
            <a:r>
              <a:rPr lang="en-US" sz="3200" dirty="0" err="1"/>
              <a:t>Posisi</a:t>
            </a:r>
            <a:r>
              <a:rPr lang="en-US" sz="3200" dirty="0"/>
              <a:t> </a:t>
            </a:r>
            <a:r>
              <a:rPr lang="en-US" sz="3200" dirty="0" err="1"/>
              <a:t>Argumen</a:t>
            </a:r>
            <a:endParaRPr sz="3200" dirty="0"/>
          </a:p>
          <a:p>
            <a:endParaRPr sz="3200" dirty="0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0" y="-31600"/>
            <a:ext cx="12192000" cy="146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8C42B7-4149-4FD9-97D4-00208A6E5163}"/>
              </a:ext>
            </a:extLst>
          </p:cNvPr>
          <p:cNvSpPr txBox="1"/>
          <p:nvPr/>
        </p:nvSpPr>
        <p:spPr>
          <a:xfrm>
            <a:off x="679089" y="1039032"/>
            <a:ext cx="10272777" cy="204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r>
              <a:rPr lang="en-US" sz="2400" dirty="0" err="1"/>
              <a:t>Argumen</a:t>
            </a:r>
            <a:r>
              <a:rPr lang="en-US" sz="2400" dirty="0"/>
              <a:t> </a:t>
            </a:r>
            <a:r>
              <a:rPr lang="en-US" sz="2400" dirty="0" err="1"/>
              <a:t>biasa</a:t>
            </a:r>
            <a:r>
              <a:rPr lang="en-US" sz="2400" dirty="0"/>
              <a:t> </a:t>
            </a:r>
            <a:r>
              <a:rPr lang="en-US" sz="2400" dirty="0" err="1"/>
              <a:t>dikenali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posisinya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diakses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paremeternya</a:t>
            </a:r>
            <a:r>
              <a:rPr lang="en-US" sz="2400" dirty="0"/>
              <a:t>, </a:t>
            </a:r>
            <a:r>
              <a:rPr lang="en-US" sz="2400" dirty="0" err="1"/>
              <a:t>argumen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sifatnya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wajib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diisi</a:t>
            </a:r>
            <a:r>
              <a:rPr lang="en-US" sz="2400" dirty="0"/>
              <a:t>, </a:t>
            </a:r>
            <a:r>
              <a:rPr lang="en-US" sz="2400" dirty="0" err="1"/>
              <a:t>sedangkan</a:t>
            </a:r>
            <a:r>
              <a:rPr lang="en-US" sz="2400" dirty="0"/>
              <a:t> parameter dengan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awal</a:t>
            </a:r>
            <a:r>
              <a:rPr lang="en-US" sz="2400" dirty="0"/>
              <a:t> (</a:t>
            </a:r>
            <a:r>
              <a:rPr lang="en-US" sz="2400" i="1" dirty="0"/>
              <a:t>default</a:t>
            </a:r>
            <a:r>
              <a:rPr lang="en-US" sz="2400" dirty="0"/>
              <a:t>) </a:t>
            </a:r>
            <a:r>
              <a:rPr lang="en-US" sz="2400" dirty="0" err="1"/>
              <a:t>sifatnya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pilihan</a:t>
            </a:r>
            <a:r>
              <a:rPr lang="en-US" sz="2400" dirty="0"/>
              <a:t> (</a:t>
            </a:r>
            <a:r>
              <a:rPr lang="en-US" sz="2400" i="1" dirty="0" err="1"/>
              <a:t>opsional</a:t>
            </a:r>
            <a:r>
              <a:rPr lang="en-US" sz="2400" dirty="0"/>
              <a:t>)</a:t>
            </a:r>
          </a:p>
          <a:p>
            <a:pPr marL="380990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r>
              <a:rPr lang="en-US" sz="2400" dirty="0" err="1"/>
              <a:t>Argumen</a:t>
            </a:r>
            <a:r>
              <a:rPr lang="en-US" sz="2400" dirty="0"/>
              <a:t> </a:t>
            </a:r>
            <a:r>
              <a:rPr lang="en-US" sz="2400" dirty="0" err="1"/>
              <a:t>dituliskan</a:t>
            </a:r>
            <a:r>
              <a:rPr lang="en-US" sz="2400" dirty="0"/>
              <a:t> </a:t>
            </a:r>
            <a:r>
              <a:rPr lang="en-US" sz="2400" dirty="0" err="1"/>
              <a:t>terlebih</a:t>
            </a:r>
            <a:r>
              <a:rPr lang="en-US" sz="2400" dirty="0"/>
              <a:t> </a:t>
            </a:r>
            <a:r>
              <a:rPr lang="en-US" sz="2400" dirty="0" err="1"/>
              <a:t>dahulu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 </a:t>
            </a:r>
            <a:r>
              <a:rPr lang="en-US" sz="2400" dirty="0" err="1"/>
              <a:t>diikuti</a:t>
            </a:r>
            <a:r>
              <a:rPr lang="en-US" sz="2400" dirty="0"/>
              <a:t> dengan argument </a:t>
            </a:r>
            <a:r>
              <a:rPr lang="en-US" sz="2400" dirty="0" err="1"/>
              <a:t>pilhan</a:t>
            </a:r>
            <a:r>
              <a:rPr lang="en-US" sz="2400" dirty="0"/>
              <a:t> (</a:t>
            </a:r>
            <a:r>
              <a:rPr lang="en-US" sz="2400" i="1" dirty="0" err="1"/>
              <a:t>opsional</a:t>
            </a:r>
            <a:r>
              <a:rPr lang="en-US" sz="2400" dirty="0"/>
              <a:t>)</a:t>
            </a:r>
            <a:endParaRPr lang="en-ID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8D933F-B3F9-4DDF-A70D-A64908D6B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988" y="3097069"/>
            <a:ext cx="7203873" cy="34470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jumlahBil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(bil1, bil2, bil3 =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jumlah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bil1+bil2+bil3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jumlah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jumlahBil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y =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jumlahBil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z =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jumlahBil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400" dirty="0">
                <a:solidFill>
                  <a:srgbClr val="660099"/>
                </a:solidFill>
                <a:latin typeface="Consolas" panose="020B0609020204030204" pitchFamily="49" charset="0"/>
              </a:rPr>
              <a:t>bil3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(y)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E5DAFC-247A-42F7-9A38-82EC64E8E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4209" y="3173267"/>
            <a:ext cx="4297791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z =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jumlahBil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660099"/>
                </a:solidFill>
                <a:latin typeface="Consolas" panose="020B0609020204030204" pitchFamily="49" charset="0"/>
              </a:rPr>
              <a:t>bil3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7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52BA3A-AEF4-40ED-ACFD-3782931FC752}"/>
              </a:ext>
            </a:extLst>
          </p:cNvPr>
          <p:cNvSpPr/>
          <p:nvPr/>
        </p:nvSpPr>
        <p:spPr>
          <a:xfrm>
            <a:off x="7976680" y="3673461"/>
            <a:ext cx="3756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SyntaxError</a:t>
            </a:r>
            <a:r>
              <a:rPr lang="en-ID" sz="1600" dirty="0">
                <a:solidFill>
                  <a:schemeClr val="accent1"/>
                </a:solidFill>
                <a:latin typeface="Consolas" panose="020B0609020204030204" pitchFamily="49" charset="0"/>
              </a:rPr>
              <a:t>: positional argument follows keyword argument</a:t>
            </a:r>
          </a:p>
        </p:txBody>
      </p:sp>
    </p:spTree>
    <p:extLst>
      <p:ext uri="{BB962C8B-B14F-4D97-AF65-F5344CB8AC3E}">
        <p14:creationId xmlns:p14="http://schemas.microsoft.com/office/powerpoint/2010/main" val="234290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" grpId="0" animBg="1"/>
      <p:bldP spid="4" grpId="0" animBg="1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595377" y="418673"/>
            <a:ext cx="10515600" cy="68782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/>
              <a:t>*</a:t>
            </a:r>
            <a:r>
              <a:rPr lang="en-US" sz="3200" dirty="0" err="1"/>
              <a:t>args</a:t>
            </a:r>
            <a:r>
              <a:rPr lang="en-US" sz="3200" dirty="0"/>
              <a:t> dan **</a:t>
            </a:r>
            <a:r>
              <a:rPr lang="en-US" sz="3200" dirty="0" err="1"/>
              <a:t>kwargs</a:t>
            </a:r>
            <a:endParaRPr sz="3200" dirty="0"/>
          </a:p>
          <a:p>
            <a:endParaRPr sz="3200" dirty="0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0" y="-31600"/>
            <a:ext cx="12192000" cy="146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8C42B7-4149-4FD9-97D4-00208A6E5163}"/>
              </a:ext>
            </a:extLst>
          </p:cNvPr>
          <p:cNvSpPr txBox="1"/>
          <p:nvPr/>
        </p:nvSpPr>
        <p:spPr>
          <a:xfrm>
            <a:off x="716788" y="1217339"/>
            <a:ext cx="1027277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r>
              <a:rPr lang="en-US" sz="2400" dirty="0"/>
              <a:t>*</a:t>
            </a:r>
            <a:r>
              <a:rPr lang="en-US" sz="2400" dirty="0" err="1"/>
              <a:t>args</a:t>
            </a:r>
            <a:r>
              <a:rPr lang="en-US" sz="2400" dirty="0"/>
              <a:t> dan **</a:t>
            </a:r>
            <a:r>
              <a:rPr lang="en-US" sz="2400" dirty="0" err="1"/>
              <a:t>kwargs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sintaksis</a:t>
            </a:r>
            <a:r>
              <a:rPr lang="en-US" sz="2400" dirty="0"/>
              <a:t> </a:t>
            </a:r>
            <a:r>
              <a:rPr lang="en-US" sz="2400" dirty="0" err="1"/>
              <a:t>khusus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menunjukan</a:t>
            </a:r>
            <a:r>
              <a:rPr lang="en-US" sz="2400" dirty="0"/>
              <a:t> argument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terbatas</a:t>
            </a:r>
            <a:endParaRPr lang="en-US" sz="2400" dirty="0"/>
          </a:p>
          <a:p>
            <a:pPr marL="380990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r>
              <a:rPr lang="en-US" sz="2400" dirty="0"/>
              <a:t>*</a:t>
            </a:r>
            <a:r>
              <a:rPr lang="en-US" sz="2400" dirty="0" err="1"/>
              <a:t>args</a:t>
            </a:r>
            <a:r>
              <a:rPr lang="en-US" sz="2400" dirty="0"/>
              <a:t> </a:t>
            </a:r>
            <a:r>
              <a:rPr lang="en-US" sz="2400" dirty="0" err="1"/>
              <a:t>menunjukan</a:t>
            </a:r>
            <a:r>
              <a:rPr lang="en-US" sz="2400" dirty="0"/>
              <a:t> </a:t>
            </a:r>
            <a:r>
              <a:rPr lang="en-US" sz="2400" dirty="0" err="1"/>
              <a:t>argumen</a:t>
            </a:r>
            <a:r>
              <a:rPr lang="en-US" sz="2400" dirty="0"/>
              <a:t> </a:t>
            </a:r>
            <a:r>
              <a:rPr lang="en-US" sz="2400" dirty="0" err="1"/>
              <a:t>standar</a:t>
            </a:r>
            <a:endParaRPr lang="en-US" sz="2400" dirty="0"/>
          </a:p>
          <a:p>
            <a:pPr marL="380990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r>
              <a:rPr lang="en-US" sz="2400" dirty="0"/>
              <a:t>*</a:t>
            </a:r>
            <a:r>
              <a:rPr lang="en-US" sz="2400" dirty="0" err="1"/>
              <a:t>kwargs</a:t>
            </a:r>
            <a:r>
              <a:rPr lang="en-US" sz="2400" dirty="0"/>
              <a:t> </a:t>
            </a:r>
            <a:r>
              <a:rPr lang="en-US" sz="2400" dirty="0" err="1"/>
              <a:t>menunjukan</a:t>
            </a:r>
            <a:r>
              <a:rPr lang="en-US" sz="2400" dirty="0"/>
              <a:t> </a:t>
            </a:r>
            <a:r>
              <a:rPr lang="en-US" sz="2400" dirty="0" err="1"/>
              <a:t>argumen</a:t>
            </a:r>
            <a:r>
              <a:rPr lang="en-US" sz="2400" dirty="0"/>
              <a:t> kata </a:t>
            </a:r>
            <a:r>
              <a:rPr lang="en-US" sz="2400" dirty="0" err="1"/>
              <a:t>kunci</a:t>
            </a:r>
            <a:r>
              <a:rPr lang="en-US" sz="2400" dirty="0"/>
              <a:t> (</a:t>
            </a:r>
            <a:r>
              <a:rPr lang="en-US" sz="2400" i="1" dirty="0"/>
              <a:t>keyword arguments</a:t>
            </a:r>
            <a:r>
              <a:rPr lang="en-US" sz="2400" dirty="0"/>
              <a:t>)</a:t>
            </a:r>
          </a:p>
          <a:p>
            <a:pPr marL="380990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r>
              <a:rPr lang="en-US" sz="2400" dirty="0" err="1"/>
              <a:t>Sintaksis</a:t>
            </a:r>
            <a:r>
              <a:rPr lang="en-US" sz="2400" dirty="0"/>
              <a:t> * </a:t>
            </a:r>
            <a:r>
              <a:rPr lang="en-US" sz="2400" dirty="0" err="1"/>
              <a:t>menunjukan</a:t>
            </a:r>
            <a:r>
              <a:rPr lang="en-US" sz="2400" dirty="0"/>
              <a:t> </a:t>
            </a:r>
            <a:r>
              <a:rPr lang="en-US" sz="2400" dirty="0" err="1"/>
              <a:t>pemrogram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mengambil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argumen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argument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didefinisikan</a:t>
            </a:r>
            <a:r>
              <a:rPr lang="en-US" sz="2400" dirty="0"/>
              <a:t> </a:t>
            </a:r>
            <a:r>
              <a:rPr lang="en-US" sz="2400" dirty="0" err="1"/>
              <a:t>sebelumnya</a:t>
            </a:r>
            <a:endParaRPr lang="en-ID" sz="2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3332ADD-4D0E-475E-80E0-CE4E208D8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0023" y="3833440"/>
            <a:ext cx="5826265" cy="30777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jumlahBil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bil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jumlah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b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b </a:t>
            </a: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in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bil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jumlah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+=b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jumlah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jumlahBil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7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(x) </a:t>
            </a:r>
            <a:r>
              <a:rPr lang="en-US" altLang="en-US" sz="2400" i="1" dirty="0">
                <a:solidFill>
                  <a:srgbClr val="808080"/>
                </a:solidFill>
                <a:latin typeface="Consolas" panose="020B0609020204030204" pitchFamily="49" charset="0"/>
              </a:rPr>
              <a:t>#42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47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44236" y="360008"/>
            <a:ext cx="10515600" cy="132556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/>
              <a:t>**</a:t>
            </a:r>
            <a:r>
              <a:rPr lang="en-US" sz="3200" dirty="0" err="1"/>
              <a:t>kwargs</a:t>
            </a:r>
            <a:endParaRPr sz="3200" dirty="0"/>
          </a:p>
          <a:p>
            <a:endParaRPr sz="3200" dirty="0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0" y="-31600"/>
            <a:ext cx="12192000" cy="146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4D00C8-6D18-4BF3-9779-D83E0DA5A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522" y="1251253"/>
            <a:ext cx="10256369" cy="233910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cetakData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(**data):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(data)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key, value </a:t>
            </a: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in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data.items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f"</a:t>
            </a: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cetakData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 err="1">
                <a:solidFill>
                  <a:srgbClr val="660099"/>
                </a:solidFill>
                <a:latin typeface="Consolas" panose="020B0609020204030204" pitchFamily="49" charset="0"/>
              </a:rPr>
              <a:t>nama</a:t>
            </a:r>
            <a:r>
              <a:rPr lang="en-US" altLang="en-US" sz="2400" dirty="0">
                <a:solidFill>
                  <a:srgbClr val="66009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Anggi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400" dirty="0" err="1">
                <a:solidFill>
                  <a:srgbClr val="660099"/>
                </a:solidFill>
                <a:latin typeface="Consolas" panose="020B0609020204030204" pitchFamily="49" charset="0"/>
              </a:rPr>
              <a:t>umur</a:t>
            </a:r>
            <a:r>
              <a:rPr lang="en-US" altLang="en-US" sz="2400" dirty="0">
                <a:solidFill>
                  <a:srgbClr val="66009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18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400" dirty="0" err="1">
                <a:solidFill>
                  <a:srgbClr val="660099"/>
                </a:solidFill>
                <a:latin typeface="Consolas" panose="020B0609020204030204" pitchFamily="49" charset="0"/>
              </a:rPr>
              <a:t>prodi</a:t>
            </a:r>
            <a:r>
              <a:rPr lang="en-US" altLang="en-US" sz="2400" dirty="0">
                <a:solidFill>
                  <a:srgbClr val="66009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Matematika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519898-409C-49B9-9301-8D9653DDDE10}"/>
              </a:ext>
            </a:extLst>
          </p:cNvPr>
          <p:cNvSpPr/>
          <p:nvPr/>
        </p:nvSpPr>
        <p:spPr>
          <a:xfrm>
            <a:off x="485520" y="4152392"/>
            <a:ext cx="10256369" cy="1569660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ID" sz="2400" dirty="0">
                <a:latin typeface="Consolas" panose="020B0609020204030204" pitchFamily="49" charset="0"/>
              </a:rPr>
              <a:t>{'</a:t>
            </a:r>
            <a:r>
              <a:rPr lang="en-ID" sz="2400" dirty="0" err="1">
                <a:latin typeface="Consolas" panose="020B0609020204030204" pitchFamily="49" charset="0"/>
              </a:rPr>
              <a:t>nama</a:t>
            </a:r>
            <a:r>
              <a:rPr lang="en-ID" sz="2400" dirty="0">
                <a:latin typeface="Consolas" panose="020B0609020204030204" pitchFamily="49" charset="0"/>
              </a:rPr>
              <a:t>': '</a:t>
            </a:r>
            <a:r>
              <a:rPr lang="en-ID" sz="2400" dirty="0" err="1">
                <a:latin typeface="Consolas" panose="020B0609020204030204" pitchFamily="49" charset="0"/>
              </a:rPr>
              <a:t>Anggi</a:t>
            </a:r>
            <a:r>
              <a:rPr lang="en-ID" sz="2400" dirty="0">
                <a:latin typeface="Consolas" panose="020B0609020204030204" pitchFamily="49" charset="0"/>
              </a:rPr>
              <a:t>', '</a:t>
            </a:r>
            <a:r>
              <a:rPr lang="en-ID" sz="2400" dirty="0" err="1">
                <a:latin typeface="Consolas" panose="020B0609020204030204" pitchFamily="49" charset="0"/>
              </a:rPr>
              <a:t>umur</a:t>
            </a:r>
            <a:r>
              <a:rPr lang="en-ID" sz="2400" dirty="0">
                <a:latin typeface="Consolas" panose="020B0609020204030204" pitchFamily="49" charset="0"/>
              </a:rPr>
              <a:t>': 18, '</a:t>
            </a:r>
            <a:r>
              <a:rPr lang="en-ID" sz="2400" dirty="0" err="1">
                <a:latin typeface="Consolas" panose="020B0609020204030204" pitchFamily="49" charset="0"/>
              </a:rPr>
              <a:t>prodi</a:t>
            </a:r>
            <a:r>
              <a:rPr lang="en-ID" sz="2400" dirty="0">
                <a:latin typeface="Consolas" panose="020B0609020204030204" pitchFamily="49" charset="0"/>
              </a:rPr>
              <a:t>': '</a:t>
            </a:r>
            <a:r>
              <a:rPr lang="en-ID" sz="2400" dirty="0" err="1">
                <a:latin typeface="Consolas" panose="020B0609020204030204" pitchFamily="49" charset="0"/>
              </a:rPr>
              <a:t>Matematika</a:t>
            </a:r>
            <a:r>
              <a:rPr lang="en-ID" sz="2400" dirty="0">
                <a:latin typeface="Consolas" panose="020B0609020204030204" pitchFamily="49" charset="0"/>
              </a:rPr>
              <a:t>'}</a:t>
            </a:r>
          </a:p>
          <a:p>
            <a:r>
              <a:rPr lang="en-ID" sz="2400" dirty="0" err="1">
                <a:latin typeface="Consolas" panose="020B0609020204030204" pitchFamily="49" charset="0"/>
              </a:rPr>
              <a:t>nama</a:t>
            </a:r>
            <a:r>
              <a:rPr lang="en-ID" sz="2400" dirty="0">
                <a:latin typeface="Consolas" panose="020B0609020204030204" pitchFamily="49" charset="0"/>
              </a:rPr>
              <a:t>: </a:t>
            </a:r>
            <a:r>
              <a:rPr lang="en-ID" sz="2400" dirty="0" err="1">
                <a:latin typeface="Consolas" panose="020B0609020204030204" pitchFamily="49" charset="0"/>
              </a:rPr>
              <a:t>Anggi</a:t>
            </a:r>
            <a:endParaRPr lang="en-ID" sz="2400" dirty="0">
              <a:latin typeface="Consolas" panose="020B0609020204030204" pitchFamily="49" charset="0"/>
            </a:endParaRPr>
          </a:p>
          <a:p>
            <a:r>
              <a:rPr lang="en-ID" sz="2400" dirty="0" err="1">
                <a:latin typeface="Consolas" panose="020B0609020204030204" pitchFamily="49" charset="0"/>
              </a:rPr>
              <a:t>umur</a:t>
            </a:r>
            <a:r>
              <a:rPr lang="en-ID" sz="2400" dirty="0">
                <a:latin typeface="Consolas" panose="020B0609020204030204" pitchFamily="49" charset="0"/>
              </a:rPr>
              <a:t>: 18</a:t>
            </a:r>
          </a:p>
          <a:p>
            <a:r>
              <a:rPr lang="en-ID" sz="2400" dirty="0" err="1">
                <a:latin typeface="Consolas" panose="020B0609020204030204" pitchFamily="49" charset="0"/>
              </a:rPr>
              <a:t>prodi</a:t>
            </a:r>
            <a:r>
              <a:rPr lang="en-ID" sz="2400" dirty="0">
                <a:latin typeface="Consolas" panose="020B0609020204030204" pitchFamily="49" charset="0"/>
              </a:rPr>
              <a:t>: </a:t>
            </a:r>
            <a:r>
              <a:rPr lang="en-ID" sz="2400" dirty="0" err="1">
                <a:latin typeface="Consolas" panose="020B0609020204030204" pitchFamily="49" charset="0"/>
              </a:rPr>
              <a:t>Matematika</a:t>
            </a:r>
            <a:endParaRPr lang="en-ID" sz="2400" dirty="0"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C605E8-D0F9-42D1-BB82-5813648A63D2}"/>
              </a:ext>
            </a:extLst>
          </p:cNvPr>
          <p:cNvSpPr/>
          <p:nvPr/>
        </p:nvSpPr>
        <p:spPr>
          <a:xfrm>
            <a:off x="8940064" y="911273"/>
            <a:ext cx="1801827" cy="287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Kode Program</a:t>
            </a:r>
            <a:endParaRPr lang="en-ID" sz="1600" dirty="0">
              <a:latin typeface="Consolas" panose="020B06090202040302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FEC844C-8281-46B6-A781-19706340C001}"/>
              </a:ext>
            </a:extLst>
          </p:cNvPr>
          <p:cNvSpPr/>
          <p:nvPr/>
        </p:nvSpPr>
        <p:spPr>
          <a:xfrm>
            <a:off x="8940064" y="3796001"/>
            <a:ext cx="1801827" cy="2872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Keluaran</a:t>
            </a:r>
            <a:endParaRPr lang="en-ID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652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44236" y="360403"/>
            <a:ext cx="10515600" cy="66278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i="1" dirty="0"/>
              <a:t>Coding Challenge ~ Live Coding</a:t>
            </a:r>
            <a:endParaRPr sz="3200" i="1" dirty="0"/>
          </a:p>
          <a:p>
            <a:pPr algn="ctr"/>
            <a:endParaRPr sz="3200" dirty="0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0" y="-31600"/>
            <a:ext cx="12192000" cy="146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D726F-19DD-4C73-A793-A599C1B13853}"/>
              </a:ext>
            </a:extLst>
          </p:cNvPr>
          <p:cNvSpPr txBox="1"/>
          <p:nvPr/>
        </p:nvSpPr>
        <p:spPr>
          <a:xfrm>
            <a:off x="644236" y="1122190"/>
            <a:ext cx="73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30000"/>
            </a:pPr>
            <a:r>
              <a:rPr lang="en-US" sz="2400" dirty="0"/>
              <a:t>Buatlah program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menghitung</a:t>
            </a:r>
            <a:r>
              <a:rPr lang="en-US" sz="2400" dirty="0"/>
              <a:t> </a:t>
            </a:r>
            <a:r>
              <a:rPr lang="en-US" sz="2400" i="1" dirty="0" err="1"/>
              <a:t>Euclidan</a:t>
            </a:r>
            <a:r>
              <a:rPr lang="en-US" sz="2400" i="1" dirty="0"/>
              <a:t> Distance</a:t>
            </a:r>
            <a:r>
              <a:rPr lang="en-US" sz="2400" dirty="0"/>
              <a:t> multi </a:t>
            </a:r>
            <a:r>
              <a:rPr lang="en-US" sz="2400" dirty="0" err="1"/>
              <a:t>dimensi</a:t>
            </a:r>
            <a:r>
              <a:rPr lang="en-US" sz="2400" dirty="0"/>
              <a:t>. </a:t>
            </a:r>
            <a:r>
              <a:rPr lang="en-US" sz="2400" dirty="0" err="1"/>
              <a:t>Manfaatkan</a:t>
            </a:r>
            <a:r>
              <a:rPr lang="en-US" sz="2400" dirty="0"/>
              <a:t> *</a:t>
            </a:r>
            <a:r>
              <a:rPr lang="en-US" sz="2400" dirty="0" err="1"/>
              <a:t>args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.</a:t>
            </a:r>
          </a:p>
        </p:txBody>
      </p:sp>
      <p:pic>
        <p:nvPicPr>
          <p:cNvPr id="5122" name="Picture 2" descr="Euclidean distance - Wikipedia">
            <a:extLst>
              <a:ext uri="{FF2B5EF4-FFF2-40B4-BE49-F238E27FC236}">
                <a16:creationId xmlns:a16="http://schemas.microsoft.com/office/drawing/2014/main" id="{4946F5C9-A6A0-4879-9EFF-EC0086AA3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077" y="4195703"/>
            <a:ext cx="6045200" cy="1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Euclidean distance - Wikipedia">
            <a:extLst>
              <a:ext uri="{FF2B5EF4-FFF2-40B4-BE49-F238E27FC236}">
                <a16:creationId xmlns:a16="http://schemas.microsoft.com/office/drawing/2014/main" id="{7E5B54D2-292F-419E-B385-E6E6E7AEC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337" y="1357319"/>
            <a:ext cx="2794000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3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90418" y="357241"/>
            <a:ext cx="10515600" cy="5661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/>
              <a:t>Fungsi</a:t>
            </a:r>
            <a:endParaRPr sz="3200" dirty="0"/>
          </a:p>
          <a:p>
            <a:endParaRPr sz="3200" dirty="0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0" y="-31600"/>
            <a:ext cx="12192000" cy="146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D726F-19DD-4C73-A793-A599C1B13853}"/>
              </a:ext>
            </a:extLst>
          </p:cNvPr>
          <p:cNvSpPr txBox="1"/>
          <p:nvPr/>
        </p:nvSpPr>
        <p:spPr>
          <a:xfrm>
            <a:off x="579582" y="1210974"/>
            <a:ext cx="10515600" cy="4134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r>
              <a:rPr lang="en-US" sz="2400" dirty="0"/>
              <a:t>Fungsi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sekumpulan</a:t>
            </a:r>
            <a:r>
              <a:rPr lang="en-US" sz="2400" dirty="0"/>
              <a:t> </a:t>
            </a:r>
            <a:r>
              <a:rPr lang="en-US" sz="2400" dirty="0" err="1"/>
              <a:t>pernyataan</a:t>
            </a:r>
            <a:r>
              <a:rPr lang="en-US" sz="2400" dirty="0"/>
              <a:t> / </a:t>
            </a:r>
            <a:r>
              <a:rPr lang="en-US" sz="2400" dirty="0" err="1"/>
              <a:t>baris</a:t>
            </a:r>
            <a:r>
              <a:rPr lang="en-US" sz="2400" dirty="0"/>
              <a:t> </a:t>
            </a:r>
            <a:r>
              <a:rPr lang="en-US" sz="2400" dirty="0" err="1"/>
              <a:t>kode</a:t>
            </a:r>
            <a:r>
              <a:rPr lang="en-US" sz="2400" dirty="0"/>
              <a:t> yang </a:t>
            </a:r>
            <a:r>
              <a:rPr lang="en-US" sz="2400" dirty="0" err="1"/>
              <a:t>bertujuan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melakuan</a:t>
            </a:r>
            <a:r>
              <a:rPr lang="en-US" sz="2400" dirty="0"/>
              <a:t> </a:t>
            </a:r>
            <a:r>
              <a:rPr lang="en-US" sz="2400" dirty="0" err="1"/>
              <a:t>tugas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endParaRPr lang="en-US" sz="2400" dirty="0"/>
          </a:p>
          <a:p>
            <a:pPr marL="380990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r>
              <a:rPr lang="en-US" sz="2400" dirty="0"/>
              <a:t>Kita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sering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pada Python </a:t>
            </a:r>
            <a:r>
              <a:rPr lang="en-US" sz="2400" dirty="0" err="1"/>
              <a:t>seperti</a:t>
            </a:r>
            <a:r>
              <a:rPr lang="en-US" sz="2400" dirty="0"/>
              <a:t> :</a:t>
            </a:r>
          </a:p>
          <a:p>
            <a:pPr lvl="6" indent="829713">
              <a:spcAft>
                <a:spcPts val="800"/>
              </a:spcAft>
              <a:buSzPct val="130000"/>
            </a:pPr>
            <a:r>
              <a:rPr lang="en-US" sz="2400" dirty="0">
                <a:latin typeface="Consolas" panose="020B0609020204030204" pitchFamily="49" charset="0"/>
              </a:rPr>
              <a:t>print()</a:t>
            </a:r>
          </a:p>
          <a:p>
            <a:pPr lvl="6" indent="829713">
              <a:spcAft>
                <a:spcPts val="800"/>
              </a:spcAft>
              <a:buSzPct val="130000"/>
            </a:pPr>
            <a:r>
              <a:rPr lang="en-US" sz="2400" dirty="0">
                <a:latin typeface="Consolas" panose="020B0609020204030204" pitchFamily="49" charset="0"/>
              </a:rPr>
              <a:t>range()</a:t>
            </a:r>
          </a:p>
          <a:p>
            <a:pPr lvl="6" indent="829713">
              <a:spcAft>
                <a:spcPts val="800"/>
              </a:spcAft>
              <a:buSzPct val="130000"/>
            </a:pPr>
            <a:r>
              <a:rPr lang="en-US" sz="2400" dirty="0" err="1">
                <a:latin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pPr lvl="6" indent="829713">
              <a:spcAft>
                <a:spcPts val="800"/>
              </a:spcAft>
              <a:buSzPct val="130000"/>
            </a:pPr>
            <a:r>
              <a:rPr lang="en-US" sz="2400" dirty="0">
                <a:latin typeface="Consolas" panose="020B0609020204030204" pitchFamily="49" charset="0"/>
              </a:rPr>
              <a:t>max()</a:t>
            </a:r>
          </a:p>
          <a:p>
            <a:pPr lvl="6" indent="829713">
              <a:spcAft>
                <a:spcPts val="800"/>
              </a:spcAft>
              <a:buSzPct val="130000"/>
            </a:pPr>
            <a:r>
              <a:rPr lang="en-US" sz="2400" dirty="0">
                <a:latin typeface="Consolas" panose="020B0609020204030204" pitchFamily="49" charset="0"/>
              </a:rPr>
              <a:t>…</a:t>
            </a:r>
            <a:endParaRPr lang="en-ID" sz="2400" dirty="0">
              <a:latin typeface="Consolas" panose="020B0609020204030204" pitchFamily="49" charset="0"/>
            </a:endParaRPr>
          </a:p>
          <a:p>
            <a:pPr marL="380990" indent="-380990">
              <a:buSzPct val="130000"/>
              <a:buFont typeface="Wingdings" panose="05000000000000000000" pitchFamily="2" charset="2"/>
              <a:buChar char="Ø"/>
            </a:pPr>
            <a:endParaRPr lang="en-ID" sz="2400" dirty="0"/>
          </a:p>
        </p:txBody>
      </p:sp>
      <p:pic>
        <p:nvPicPr>
          <p:cNvPr id="2" name="Picture 2" descr="Math Function Clip Art at Clker.com - vector clip art online ...">
            <a:extLst>
              <a:ext uri="{FF2B5EF4-FFF2-40B4-BE49-F238E27FC236}">
                <a16:creationId xmlns:a16="http://schemas.microsoft.com/office/drawing/2014/main" id="{566C163C-8613-42DD-A9C2-E9CB5DC18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415" y="4408952"/>
            <a:ext cx="2313647" cy="152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98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93158" y="354140"/>
            <a:ext cx="10515600" cy="69365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 err="1"/>
              <a:t>Ekspresi</a:t>
            </a:r>
            <a:r>
              <a:rPr lang="en-US" sz="3200" dirty="0"/>
              <a:t> Lambda</a:t>
            </a:r>
            <a:endParaRPr sz="3200" dirty="0"/>
          </a:p>
          <a:p>
            <a:endParaRPr sz="3200" dirty="0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0" y="-31600"/>
            <a:ext cx="12192000" cy="146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8C42B7-4149-4FD9-97D4-00208A6E5163}"/>
              </a:ext>
            </a:extLst>
          </p:cNvPr>
          <p:cNvSpPr txBox="1"/>
          <p:nvPr/>
        </p:nvSpPr>
        <p:spPr>
          <a:xfrm>
            <a:off x="693158" y="1189629"/>
            <a:ext cx="10272777" cy="140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r>
              <a:rPr lang="en-US" sz="2400" dirty="0"/>
              <a:t>Lambda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anonimus</a:t>
            </a:r>
            <a:endParaRPr lang="en-US" sz="2400" dirty="0"/>
          </a:p>
          <a:p>
            <a:pPr marL="380990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eskpresi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tubuh</a:t>
            </a:r>
            <a:r>
              <a:rPr lang="en-US" sz="2400" dirty="0"/>
              <a:t> lambda, </a:t>
            </a:r>
            <a:r>
              <a:rPr lang="en-US" sz="2400" dirty="0" err="1"/>
              <a:t>nilainya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selalu</a:t>
            </a:r>
            <a:r>
              <a:rPr lang="en-US" sz="2400" dirty="0"/>
              <a:t> </a:t>
            </a:r>
            <a:r>
              <a:rPr lang="en-US" sz="2400" dirty="0" err="1"/>
              <a:t>dikembalikan</a:t>
            </a:r>
            <a:endParaRPr lang="en-ID" sz="2400" dirty="0"/>
          </a:p>
          <a:p>
            <a:pPr marL="380990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r>
              <a:rPr lang="en-ID" sz="2400" dirty="0"/>
              <a:t>Contoh </a:t>
            </a:r>
            <a:r>
              <a:rPr lang="en-ID" sz="2400" dirty="0" err="1"/>
              <a:t>pembuatan</a:t>
            </a:r>
            <a:r>
              <a:rPr lang="en-ID" sz="2400" dirty="0"/>
              <a:t> lambda: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4F6189-1B8E-4968-AA45-35249D20F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603" y="2802217"/>
            <a:ext cx="5502583" cy="7795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f = </a:t>
            </a:r>
            <a:r>
              <a:rPr lang="en-US" altLang="en-US" sz="2133" b="1" dirty="0">
                <a:solidFill>
                  <a:srgbClr val="000080"/>
                </a:solidFill>
                <a:latin typeface="Consolas" panose="020B0609020204030204" pitchFamily="49" charset="0"/>
              </a:rPr>
              <a:t>lambda </a:t>
            </a:r>
            <a: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x, y : x**</a:t>
            </a:r>
            <a:r>
              <a:rPr lang="en-US" altLang="en-US" sz="2133" dirty="0">
                <a:solidFill>
                  <a:srgbClr val="0000FF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+ y**</a:t>
            </a:r>
            <a:r>
              <a:rPr lang="en-US" altLang="en-US" sz="2133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br>
              <a:rPr lang="en-US" altLang="en-US" sz="2133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altLang="en-US" sz="2133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(f(</a:t>
            </a:r>
            <a:r>
              <a:rPr lang="en-US" altLang="en-US" sz="2133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133" dirty="0">
                <a:solidFill>
                  <a:srgbClr val="0000FF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altLang="en-US" sz="2133" i="1" dirty="0">
                <a:solidFill>
                  <a:srgbClr val="808080"/>
                </a:solidFill>
                <a:latin typeface="Consolas" panose="020B0609020204030204" pitchFamily="49" charset="0"/>
              </a:rPr>
              <a:t># 61</a:t>
            </a:r>
            <a:endParaRPr lang="en-US" altLang="en-US" sz="2133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13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44237" y="388629"/>
            <a:ext cx="10515600" cy="132556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/>
              <a:t>Fungsi </a:t>
            </a:r>
            <a:r>
              <a:rPr lang="en-US" sz="3200" dirty="0" err="1"/>
              <a:t>Rekursif</a:t>
            </a:r>
            <a:endParaRPr sz="3200" dirty="0"/>
          </a:p>
          <a:p>
            <a:endParaRPr sz="3200" dirty="0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0" y="-31600"/>
            <a:ext cx="12192000" cy="146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8C42B7-4149-4FD9-97D4-00208A6E5163}"/>
              </a:ext>
            </a:extLst>
          </p:cNvPr>
          <p:cNvSpPr txBox="1"/>
          <p:nvPr/>
        </p:nvSpPr>
        <p:spPr>
          <a:xfrm>
            <a:off x="644237" y="1106534"/>
            <a:ext cx="10272777" cy="1302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r>
              <a:rPr lang="en-US" sz="2400" dirty="0" err="1"/>
              <a:t>Rekursif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yang </a:t>
            </a:r>
            <a:r>
              <a:rPr lang="en-US" sz="2400" dirty="0" err="1"/>
              <a:t>memanggil</a:t>
            </a:r>
            <a:r>
              <a:rPr lang="en-US" sz="2400" dirty="0"/>
              <a:t> </a:t>
            </a:r>
            <a:r>
              <a:rPr lang="en-US" sz="2400" dirty="0" err="1"/>
              <a:t>dirinya</a:t>
            </a:r>
            <a:r>
              <a:rPr lang="en-US" sz="2400" dirty="0"/>
              <a:t> </a:t>
            </a:r>
            <a:r>
              <a:rPr lang="en-US" sz="2400" dirty="0" err="1"/>
              <a:t>sendiri</a:t>
            </a:r>
            <a:endParaRPr lang="en-US" sz="2400" dirty="0"/>
          </a:p>
          <a:p>
            <a:pPr marL="380990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rekursif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menyederhanakan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 dan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alternatif</a:t>
            </a:r>
            <a:r>
              <a:rPr lang="en-US" sz="2400" dirty="0"/>
              <a:t> </a:t>
            </a:r>
            <a:r>
              <a:rPr lang="en-US" sz="2400" dirty="0" err="1"/>
              <a:t>iterasi</a:t>
            </a:r>
            <a:endParaRPr lang="en-US" sz="2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AFBD36A-3D95-4546-87C0-AEABA30B5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631" y="2574567"/>
            <a:ext cx="5804687" cy="30777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(n):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if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 &lt;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b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 *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(n-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altLang="en-US" sz="2400" i="1" dirty="0">
                <a:solidFill>
                  <a:srgbClr val="808080"/>
                </a:solidFill>
                <a:latin typeface="Consolas" panose="020B0609020204030204" pitchFamily="49" charset="0"/>
              </a:rPr>
              <a:t>#120</a:t>
            </a:r>
            <a:br>
              <a:rPr lang="en-US" altLang="en-US" sz="24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endParaRPr lang="en-US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7574B6-0D80-46D7-B6AF-10274DAD9DA2}"/>
              </a:ext>
            </a:extLst>
          </p:cNvPr>
          <p:cNvCxnSpPr>
            <a:cxnSpLocks/>
          </p:cNvCxnSpPr>
          <p:nvPr/>
        </p:nvCxnSpPr>
        <p:spPr>
          <a:xfrm flipV="1">
            <a:off x="6946014" y="4070293"/>
            <a:ext cx="1650775" cy="191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ED9D30-19F6-4B5D-877B-732E51EE4436}"/>
              </a:ext>
            </a:extLst>
          </p:cNvPr>
          <p:cNvSpPr txBox="1"/>
          <p:nvPr/>
        </p:nvSpPr>
        <p:spPr>
          <a:xfrm>
            <a:off x="8596789" y="3721481"/>
            <a:ext cx="2869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Memanggil</a:t>
            </a:r>
            <a:r>
              <a:rPr lang="en-US" sz="2400" dirty="0"/>
              <a:t> </a:t>
            </a:r>
            <a:r>
              <a:rPr lang="en-US" sz="2400" dirty="0" err="1"/>
              <a:t>dirinya</a:t>
            </a:r>
            <a:r>
              <a:rPr lang="en-US" sz="2400" dirty="0"/>
              <a:t> </a:t>
            </a:r>
            <a:r>
              <a:rPr lang="en-US" sz="2400" dirty="0" err="1"/>
              <a:t>sendiri</a:t>
            </a:r>
            <a:endParaRPr lang="en-ID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EC450C-DDDC-4E11-9986-2AB01321C3AB}"/>
              </a:ext>
            </a:extLst>
          </p:cNvPr>
          <p:cNvSpPr txBox="1"/>
          <p:nvPr/>
        </p:nvSpPr>
        <p:spPr>
          <a:xfrm>
            <a:off x="5559578" y="2596535"/>
            <a:ext cx="2869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Kondisi</a:t>
            </a:r>
            <a:r>
              <a:rPr lang="en-US" sz="2400" dirty="0"/>
              <a:t> </a:t>
            </a:r>
            <a:r>
              <a:rPr lang="en-US" sz="2400" dirty="0" err="1"/>
              <a:t>berhenti</a:t>
            </a:r>
            <a:r>
              <a:rPr lang="en-US" sz="2400" dirty="0"/>
              <a:t>,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memanggil</a:t>
            </a:r>
            <a:r>
              <a:rPr lang="en-US" sz="2400" dirty="0"/>
              <a:t> </a:t>
            </a:r>
            <a:r>
              <a:rPr lang="en-US" sz="2400" dirty="0" err="1"/>
              <a:t>dirinya</a:t>
            </a:r>
            <a:r>
              <a:rPr lang="en-US" sz="2400" dirty="0"/>
              <a:t> </a:t>
            </a:r>
            <a:r>
              <a:rPr lang="en-US" sz="2400" dirty="0" err="1"/>
              <a:t>kembali</a:t>
            </a:r>
            <a:endParaRPr lang="en-ID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9067A2-DB31-4897-94E1-602C83289C96}"/>
              </a:ext>
            </a:extLst>
          </p:cNvPr>
          <p:cNvCxnSpPr>
            <a:cxnSpLocks/>
          </p:cNvCxnSpPr>
          <p:nvPr/>
        </p:nvCxnSpPr>
        <p:spPr>
          <a:xfrm flipV="1">
            <a:off x="4734190" y="3333918"/>
            <a:ext cx="825388" cy="323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91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" grpId="0" animBg="1"/>
      <p:bldP spid="8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85719" y="395188"/>
            <a:ext cx="10515600" cy="77075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i="1" dirty="0"/>
              <a:t>Coding Challenge ~ Live Coding</a:t>
            </a:r>
            <a:endParaRPr sz="3200" i="1" dirty="0"/>
          </a:p>
          <a:p>
            <a:pPr algn="ctr"/>
            <a:endParaRPr sz="3200" dirty="0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0" y="-31600"/>
            <a:ext cx="12192000" cy="146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D726F-19DD-4C73-A793-A599C1B13853}"/>
              </a:ext>
            </a:extLst>
          </p:cNvPr>
          <p:cNvSpPr txBox="1"/>
          <p:nvPr/>
        </p:nvSpPr>
        <p:spPr>
          <a:xfrm>
            <a:off x="685719" y="1756191"/>
            <a:ext cx="4683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30000"/>
            </a:pPr>
            <a:r>
              <a:rPr lang="en-US" sz="2400" dirty="0"/>
              <a:t>Buatlah program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mencetak</a:t>
            </a:r>
            <a:r>
              <a:rPr lang="en-US" sz="2400" dirty="0"/>
              <a:t> </a:t>
            </a:r>
            <a:r>
              <a:rPr lang="en-US" sz="2400" dirty="0" err="1"/>
              <a:t>pola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gambar</a:t>
            </a:r>
            <a:r>
              <a:rPr lang="en-US" sz="2400" dirty="0"/>
              <a:t> </a:t>
            </a:r>
            <a:r>
              <a:rPr lang="en-US" sz="2400" dirty="0" err="1"/>
              <a:t>disamping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07CC8-85F3-4775-8A71-09F3B056B0D8}"/>
              </a:ext>
            </a:extLst>
          </p:cNvPr>
          <p:cNvSpPr txBox="1"/>
          <p:nvPr/>
        </p:nvSpPr>
        <p:spPr>
          <a:xfrm>
            <a:off x="6716387" y="1596828"/>
            <a:ext cx="3684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/>
                </a:solidFill>
                <a:latin typeface="Consolas" panose="020B0609020204030204" pitchFamily="49" charset="0"/>
              </a:rPr>
              <a:t>**********</a:t>
            </a:r>
            <a:endParaRPr lang="en-ID" sz="48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3D9761-9F66-42DB-BB18-D674EDE9DDB6}"/>
              </a:ext>
            </a:extLst>
          </p:cNvPr>
          <p:cNvSpPr txBox="1"/>
          <p:nvPr/>
        </p:nvSpPr>
        <p:spPr>
          <a:xfrm>
            <a:off x="6716387" y="2125523"/>
            <a:ext cx="3684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/>
                </a:solidFill>
                <a:latin typeface="Consolas" panose="020B0609020204030204" pitchFamily="49" charset="0"/>
              </a:rPr>
              <a:t>*        *</a:t>
            </a:r>
            <a:endParaRPr lang="en-ID" sz="48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D7565F-A0AA-4112-A15E-55DB5BAE0051}"/>
              </a:ext>
            </a:extLst>
          </p:cNvPr>
          <p:cNvSpPr txBox="1"/>
          <p:nvPr/>
        </p:nvSpPr>
        <p:spPr>
          <a:xfrm>
            <a:off x="6716387" y="2556409"/>
            <a:ext cx="3684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/>
                </a:solidFill>
                <a:latin typeface="Consolas" panose="020B0609020204030204" pitchFamily="49" charset="0"/>
              </a:rPr>
              <a:t>*        *</a:t>
            </a:r>
            <a:endParaRPr lang="en-ID" sz="48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56BB77-6521-4879-A930-27ED887F6B8A}"/>
              </a:ext>
            </a:extLst>
          </p:cNvPr>
          <p:cNvSpPr txBox="1"/>
          <p:nvPr/>
        </p:nvSpPr>
        <p:spPr>
          <a:xfrm>
            <a:off x="6716387" y="2987296"/>
            <a:ext cx="3684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/>
                </a:solidFill>
                <a:latin typeface="Consolas" panose="020B0609020204030204" pitchFamily="49" charset="0"/>
              </a:rPr>
              <a:t>*        *</a:t>
            </a:r>
            <a:endParaRPr lang="en-ID" sz="48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5106BF-4192-4129-A96B-84353D4840BB}"/>
              </a:ext>
            </a:extLst>
          </p:cNvPr>
          <p:cNvSpPr txBox="1"/>
          <p:nvPr/>
        </p:nvSpPr>
        <p:spPr>
          <a:xfrm>
            <a:off x="6716386" y="3392068"/>
            <a:ext cx="3684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/>
                </a:solidFill>
                <a:latin typeface="Consolas" panose="020B0609020204030204" pitchFamily="49" charset="0"/>
              </a:rPr>
              <a:t>*        *</a:t>
            </a:r>
            <a:endParaRPr lang="en-ID" sz="48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9CCBD2-2D90-45A9-BE0D-E04C78015826}"/>
              </a:ext>
            </a:extLst>
          </p:cNvPr>
          <p:cNvSpPr txBox="1"/>
          <p:nvPr/>
        </p:nvSpPr>
        <p:spPr>
          <a:xfrm>
            <a:off x="6716386" y="3849071"/>
            <a:ext cx="3684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/>
                </a:solidFill>
                <a:latin typeface="Consolas" panose="020B0609020204030204" pitchFamily="49" charset="0"/>
              </a:rPr>
              <a:t>**********</a:t>
            </a:r>
            <a:endParaRPr lang="en-ID" sz="48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4769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71946" y="336844"/>
            <a:ext cx="10515600" cy="83099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i="1" dirty="0"/>
              <a:t>Coding Challenge ~ Live Coding</a:t>
            </a:r>
            <a:endParaRPr sz="3200" i="1" dirty="0"/>
          </a:p>
          <a:p>
            <a:pPr algn="ctr"/>
            <a:endParaRPr sz="3200" dirty="0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0" y="-31600"/>
            <a:ext cx="12192000" cy="146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D726F-19DD-4C73-A793-A599C1B13853}"/>
              </a:ext>
            </a:extLst>
          </p:cNvPr>
          <p:cNvSpPr txBox="1"/>
          <p:nvPr/>
        </p:nvSpPr>
        <p:spPr>
          <a:xfrm>
            <a:off x="311605" y="1596828"/>
            <a:ext cx="4683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30000"/>
            </a:pPr>
            <a:r>
              <a:rPr lang="en-US" sz="2400" dirty="0" err="1"/>
              <a:t>Modifikasilah</a:t>
            </a:r>
            <a:r>
              <a:rPr lang="en-US" sz="2400" dirty="0"/>
              <a:t> agar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menerima</a:t>
            </a:r>
            <a:r>
              <a:rPr lang="en-US" sz="2400" dirty="0"/>
              <a:t> </a:t>
            </a:r>
            <a:r>
              <a:rPr lang="en-US" sz="2400" dirty="0" err="1"/>
              <a:t>masukkan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/>
              <a:t>pola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07CC8-85F3-4775-8A71-09F3B056B0D8}"/>
              </a:ext>
            </a:extLst>
          </p:cNvPr>
          <p:cNvSpPr txBox="1"/>
          <p:nvPr/>
        </p:nvSpPr>
        <p:spPr>
          <a:xfrm>
            <a:off x="6716387" y="1596828"/>
            <a:ext cx="3684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/>
                </a:solidFill>
                <a:latin typeface="Consolas" panose="020B0609020204030204" pitchFamily="49" charset="0"/>
              </a:rPr>
              <a:t>**********</a:t>
            </a:r>
            <a:endParaRPr lang="en-ID" sz="48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3D9761-9F66-42DB-BB18-D674EDE9DDB6}"/>
              </a:ext>
            </a:extLst>
          </p:cNvPr>
          <p:cNvSpPr txBox="1"/>
          <p:nvPr/>
        </p:nvSpPr>
        <p:spPr>
          <a:xfrm>
            <a:off x="6716387" y="2125523"/>
            <a:ext cx="3684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/>
                </a:solidFill>
                <a:latin typeface="Consolas" panose="020B0609020204030204" pitchFamily="49" charset="0"/>
              </a:rPr>
              <a:t>*        *</a:t>
            </a:r>
            <a:endParaRPr lang="en-ID" sz="48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D7565F-A0AA-4112-A15E-55DB5BAE0051}"/>
              </a:ext>
            </a:extLst>
          </p:cNvPr>
          <p:cNvSpPr txBox="1"/>
          <p:nvPr/>
        </p:nvSpPr>
        <p:spPr>
          <a:xfrm>
            <a:off x="6716387" y="2556409"/>
            <a:ext cx="3684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/>
                </a:solidFill>
                <a:latin typeface="Consolas" panose="020B0609020204030204" pitchFamily="49" charset="0"/>
              </a:rPr>
              <a:t>*        *</a:t>
            </a:r>
            <a:endParaRPr lang="en-ID" sz="48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56BB77-6521-4879-A930-27ED887F6B8A}"/>
              </a:ext>
            </a:extLst>
          </p:cNvPr>
          <p:cNvSpPr txBox="1"/>
          <p:nvPr/>
        </p:nvSpPr>
        <p:spPr>
          <a:xfrm>
            <a:off x="6716387" y="2987296"/>
            <a:ext cx="3684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/>
                </a:solidFill>
                <a:latin typeface="Consolas" panose="020B0609020204030204" pitchFamily="49" charset="0"/>
              </a:rPr>
              <a:t>*        *</a:t>
            </a:r>
            <a:endParaRPr lang="en-ID" sz="48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5106BF-4192-4129-A96B-84353D4840BB}"/>
              </a:ext>
            </a:extLst>
          </p:cNvPr>
          <p:cNvSpPr txBox="1"/>
          <p:nvPr/>
        </p:nvSpPr>
        <p:spPr>
          <a:xfrm>
            <a:off x="6716386" y="3392068"/>
            <a:ext cx="3684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/>
                </a:solidFill>
                <a:latin typeface="Consolas" panose="020B0609020204030204" pitchFamily="49" charset="0"/>
              </a:rPr>
              <a:t>*        *</a:t>
            </a:r>
            <a:endParaRPr lang="en-ID" sz="48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9CCBD2-2D90-45A9-BE0D-E04C78015826}"/>
              </a:ext>
            </a:extLst>
          </p:cNvPr>
          <p:cNvSpPr txBox="1"/>
          <p:nvPr/>
        </p:nvSpPr>
        <p:spPr>
          <a:xfrm>
            <a:off x="6716386" y="3849071"/>
            <a:ext cx="3684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/>
                </a:solidFill>
                <a:latin typeface="Consolas" panose="020B0609020204030204" pitchFamily="49" charset="0"/>
              </a:rPr>
              <a:t>**********</a:t>
            </a:r>
            <a:endParaRPr lang="en-ID" sz="48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1787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A01F1E-8977-4821-A754-E522CBF94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3213" y="3029800"/>
            <a:ext cx="7998400" cy="798400"/>
          </a:xfrm>
        </p:spPr>
        <p:txBody>
          <a:bodyPr/>
          <a:lstStyle/>
          <a:p>
            <a:r>
              <a:rPr lang="en-US" sz="8000" dirty="0"/>
              <a:t>Ada </a:t>
            </a:r>
            <a:r>
              <a:rPr lang="en-US" sz="8000" dirty="0" err="1"/>
              <a:t>Pertanyaan</a:t>
            </a:r>
            <a:r>
              <a:rPr lang="en-US" sz="8000" dirty="0"/>
              <a:t> ???</a:t>
            </a:r>
            <a:endParaRPr lang="en-ID" sz="8000" dirty="0"/>
          </a:p>
        </p:txBody>
      </p:sp>
    </p:spTree>
    <p:extLst>
      <p:ext uri="{BB962C8B-B14F-4D97-AF65-F5344CB8AC3E}">
        <p14:creationId xmlns:p14="http://schemas.microsoft.com/office/powerpoint/2010/main" val="40295383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800" dirty="0"/>
              <a:t>Thanks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5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44237" y="324998"/>
            <a:ext cx="10515600" cy="69464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/>
              <a:t>Fungsi, </a:t>
            </a:r>
            <a:r>
              <a:rPr lang="en-US" sz="3200" dirty="0" err="1"/>
              <a:t>lanjt</a:t>
            </a:r>
            <a:r>
              <a:rPr lang="en-US" sz="3200" dirty="0"/>
              <a:t>.</a:t>
            </a:r>
            <a:endParaRPr sz="3200" dirty="0"/>
          </a:p>
        </p:txBody>
      </p:sp>
      <p:sp>
        <p:nvSpPr>
          <p:cNvPr id="76" name="Google Shape;76;p14"/>
          <p:cNvSpPr/>
          <p:nvPr/>
        </p:nvSpPr>
        <p:spPr>
          <a:xfrm>
            <a:off x="0" y="-31600"/>
            <a:ext cx="12192000" cy="146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D726F-19DD-4C73-A793-A599C1B13853}"/>
              </a:ext>
            </a:extLst>
          </p:cNvPr>
          <p:cNvSpPr txBox="1"/>
          <p:nvPr/>
        </p:nvSpPr>
        <p:spPr>
          <a:xfrm>
            <a:off x="644237" y="1221583"/>
            <a:ext cx="870831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+mj-lt"/>
              </a:rPr>
              <a:t>Kebanyakan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kode</a:t>
            </a:r>
            <a:r>
              <a:rPr lang="en-US" sz="2400" dirty="0">
                <a:latin typeface="+mj-lt"/>
              </a:rPr>
              <a:t> program </a:t>
            </a:r>
            <a:r>
              <a:rPr lang="en-US" sz="2400" dirty="0" err="1">
                <a:latin typeface="+mj-lt"/>
              </a:rPr>
              <a:t>utuh</a:t>
            </a:r>
            <a:r>
              <a:rPr lang="en-US" sz="2400" dirty="0">
                <a:latin typeface="+mj-lt"/>
              </a:rPr>
              <a:t> yang </a:t>
            </a:r>
            <a:r>
              <a:rPr lang="en-US" sz="2400" dirty="0" err="1">
                <a:latin typeface="+mj-lt"/>
              </a:rPr>
              <a:t>ditulis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sangat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besar</a:t>
            </a:r>
            <a:endParaRPr lang="en-US" sz="2400" dirty="0">
              <a:latin typeface="+mj-lt"/>
            </a:endParaRPr>
          </a:p>
          <a:p>
            <a:pPr marL="380990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+mj-lt"/>
              </a:rPr>
              <a:t>Pemrogram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mengorganisasi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kodenya</a:t>
            </a:r>
            <a:r>
              <a:rPr lang="en-US" sz="2400" dirty="0">
                <a:latin typeface="+mj-lt"/>
              </a:rPr>
              <a:t> dengan </a:t>
            </a:r>
            <a:r>
              <a:rPr lang="en-US" sz="2400" dirty="0" err="1">
                <a:latin typeface="+mj-lt"/>
              </a:rPr>
              <a:t>membuat</a:t>
            </a:r>
            <a:r>
              <a:rPr lang="en-US" sz="2400" dirty="0">
                <a:latin typeface="+mj-lt"/>
              </a:rPr>
              <a:t> program </a:t>
            </a:r>
            <a:r>
              <a:rPr lang="en-US" sz="2400" dirty="0" err="1">
                <a:latin typeface="+mj-lt"/>
              </a:rPr>
              <a:t>tersebut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menjadi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beberapa</a:t>
            </a:r>
            <a:r>
              <a:rPr lang="en-US" sz="2400" dirty="0">
                <a:latin typeface="+mj-lt"/>
              </a:rPr>
              <a:t> sub-program yang </a:t>
            </a:r>
            <a:r>
              <a:rPr lang="en-US" sz="2400" dirty="0" err="1">
                <a:latin typeface="+mj-lt"/>
              </a:rPr>
              <a:t>lebih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kecil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sehingga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mudah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untuk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dikelola</a:t>
            </a:r>
            <a:r>
              <a:rPr lang="en-US" sz="2400" dirty="0">
                <a:latin typeface="+mj-lt"/>
              </a:rPr>
              <a:t>.</a:t>
            </a:r>
          </a:p>
          <a:p>
            <a:pPr marL="380990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Dengan </a:t>
            </a:r>
            <a:r>
              <a:rPr lang="en-US" sz="2400" dirty="0" err="1">
                <a:latin typeface="+mj-lt"/>
              </a:rPr>
              <a:t>cara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seperti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ini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paradigma</a:t>
            </a:r>
            <a:r>
              <a:rPr lang="en-US" sz="2400" dirty="0">
                <a:latin typeface="+mj-lt"/>
              </a:rPr>
              <a:t> “Divide and Conquer” </a:t>
            </a:r>
            <a:r>
              <a:rPr lang="en-US" sz="2400" dirty="0" err="1">
                <a:latin typeface="+mj-lt"/>
              </a:rPr>
              <a:t>diterapkan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untuk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menyelesaikan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masalah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pemrograman</a:t>
            </a:r>
            <a:endParaRPr lang="en-ID" sz="2400" dirty="0">
              <a:latin typeface="+mj-lt"/>
            </a:endParaRPr>
          </a:p>
          <a:p>
            <a:pPr marL="380990" indent="-380990">
              <a:buSzPct val="130000"/>
              <a:buFont typeface="Wingdings" panose="05000000000000000000" pitchFamily="2" charset="2"/>
              <a:buChar char="Ø"/>
            </a:pPr>
            <a:endParaRPr lang="en-ID" sz="2400" dirty="0"/>
          </a:p>
        </p:txBody>
      </p:sp>
      <p:pic>
        <p:nvPicPr>
          <p:cNvPr id="2" name="Picture 2" descr="Math Function Clip Art at Clker.com - vector clip art online ...">
            <a:extLst>
              <a:ext uri="{FF2B5EF4-FFF2-40B4-BE49-F238E27FC236}">
                <a16:creationId xmlns:a16="http://schemas.microsoft.com/office/drawing/2014/main" id="{566C163C-8613-42DD-A9C2-E9CB5DC18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415" y="4408952"/>
            <a:ext cx="2313647" cy="152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73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35000" y="358359"/>
            <a:ext cx="10515600" cy="74047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 err="1"/>
              <a:t>Definisi</a:t>
            </a:r>
            <a:r>
              <a:rPr lang="en-US" sz="3200" dirty="0"/>
              <a:t> </a:t>
            </a:r>
            <a:r>
              <a:rPr lang="en-US" sz="3200" dirty="0" err="1"/>
              <a:t>Fungsi</a:t>
            </a:r>
            <a:endParaRPr sz="3200" dirty="0"/>
          </a:p>
        </p:txBody>
      </p:sp>
      <p:sp>
        <p:nvSpPr>
          <p:cNvPr id="76" name="Google Shape;76;p14"/>
          <p:cNvSpPr/>
          <p:nvPr/>
        </p:nvSpPr>
        <p:spPr>
          <a:xfrm>
            <a:off x="0" y="-31600"/>
            <a:ext cx="12192000" cy="146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AAFC830-93AD-48B6-8E44-BC66CEAAE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527" y="2432396"/>
            <a:ext cx="7288227" cy="2175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67" b="1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altLang="en-US" sz="2667" dirty="0" err="1">
                <a:solidFill>
                  <a:srgbClr val="000000"/>
                </a:solidFill>
                <a:latin typeface="Consolas" panose="020B0609020204030204" pitchFamily="49" charset="0"/>
              </a:rPr>
              <a:t>fungsiSaya</a:t>
            </a:r>
            <a: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  <a:b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667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67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667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cetak</a:t>
            </a:r>
            <a:r>
              <a:rPr lang="en-US" altLang="en-US" sz="2667" b="1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67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dari</a:t>
            </a:r>
            <a:r>
              <a:rPr lang="en-US" altLang="en-US" sz="2667" b="1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67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dalam</a:t>
            </a:r>
            <a:r>
              <a:rPr lang="en-US" altLang="en-US" sz="2667" b="1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67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fungsi</a:t>
            </a:r>
            <a:r>
              <a:rPr lang="en-US" altLang="en-US" sz="2667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667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67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667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cetak</a:t>
            </a:r>
            <a:r>
              <a:rPr lang="en-US" altLang="en-US" sz="2667" b="1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67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diluar</a:t>
            </a:r>
            <a:r>
              <a:rPr lang="en-US" altLang="en-US" sz="2667" b="1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67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fungsi</a:t>
            </a:r>
            <a:r>
              <a:rPr lang="en-US" altLang="en-US" sz="2667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667" dirty="0" err="1">
                <a:solidFill>
                  <a:srgbClr val="000000"/>
                </a:solidFill>
                <a:latin typeface="Consolas" panose="020B0609020204030204" pitchFamily="49" charset="0"/>
              </a:rPr>
              <a:t>fungsiSaya</a:t>
            </a:r>
            <a:r>
              <a:rPr lang="en-US" altLang="en-US" sz="2667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2667" dirty="0">
              <a:latin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A68E04-11AF-4973-BA09-9DB21FD6ECD3}"/>
              </a:ext>
            </a:extLst>
          </p:cNvPr>
          <p:cNvCxnSpPr>
            <a:cxnSpLocks/>
          </p:cNvCxnSpPr>
          <p:nvPr/>
        </p:nvCxnSpPr>
        <p:spPr>
          <a:xfrm flipV="1">
            <a:off x="4628645" y="1834193"/>
            <a:ext cx="215787" cy="598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9786F85-4BA5-4D7F-9C98-7E26BD8988F2}"/>
              </a:ext>
            </a:extLst>
          </p:cNvPr>
          <p:cNvSpPr txBox="1"/>
          <p:nvPr/>
        </p:nvSpPr>
        <p:spPr>
          <a:xfrm>
            <a:off x="4110754" y="1354315"/>
            <a:ext cx="1888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Nama Fungsi</a:t>
            </a:r>
            <a:endParaRPr lang="en-ID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FFD267-E782-4071-86D9-AD0F0696A030}"/>
              </a:ext>
            </a:extLst>
          </p:cNvPr>
          <p:cNvCxnSpPr>
            <a:cxnSpLocks/>
          </p:cNvCxnSpPr>
          <p:nvPr/>
        </p:nvCxnSpPr>
        <p:spPr>
          <a:xfrm flipV="1">
            <a:off x="6096002" y="2160190"/>
            <a:ext cx="349157" cy="299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FE33BDF-8233-4DDC-8194-55F952B6FCA3}"/>
              </a:ext>
            </a:extLst>
          </p:cNvPr>
          <p:cNvSpPr txBox="1"/>
          <p:nvPr/>
        </p:nvSpPr>
        <p:spPr>
          <a:xfrm>
            <a:off x="6445159" y="1947819"/>
            <a:ext cx="306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Kurung</a:t>
            </a:r>
            <a:r>
              <a:rPr lang="en-US" sz="2400" dirty="0"/>
              <a:t> Buka dan </a:t>
            </a:r>
            <a:r>
              <a:rPr lang="en-US" sz="2400" dirty="0" err="1"/>
              <a:t>Tutup</a:t>
            </a:r>
            <a:endParaRPr lang="en-ID" sz="24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019345-23B8-43BB-8987-A9BA4DCF1F07}"/>
              </a:ext>
            </a:extLst>
          </p:cNvPr>
          <p:cNvCxnSpPr/>
          <p:nvPr/>
        </p:nvCxnSpPr>
        <p:spPr>
          <a:xfrm>
            <a:off x="2880766" y="3172077"/>
            <a:ext cx="97104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E9B958-600B-4C0C-AF4E-83B67CC47D78}"/>
              </a:ext>
            </a:extLst>
          </p:cNvPr>
          <p:cNvCxnSpPr/>
          <p:nvPr/>
        </p:nvCxnSpPr>
        <p:spPr>
          <a:xfrm>
            <a:off x="2880765" y="3407645"/>
            <a:ext cx="97104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9F916AF-C451-4A27-982D-63DEE8D0633E}"/>
              </a:ext>
            </a:extLst>
          </p:cNvPr>
          <p:cNvCxnSpPr/>
          <p:nvPr/>
        </p:nvCxnSpPr>
        <p:spPr>
          <a:xfrm>
            <a:off x="2880763" y="3643213"/>
            <a:ext cx="97104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3F032A5-C06C-416A-8FF9-93239692F963}"/>
              </a:ext>
            </a:extLst>
          </p:cNvPr>
          <p:cNvCxnSpPr>
            <a:cxnSpLocks/>
          </p:cNvCxnSpPr>
          <p:nvPr/>
        </p:nvCxnSpPr>
        <p:spPr>
          <a:xfrm>
            <a:off x="4844433" y="4588566"/>
            <a:ext cx="312892" cy="439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5BC58E8-371C-4060-9701-942DB63CC7FE}"/>
              </a:ext>
            </a:extLst>
          </p:cNvPr>
          <p:cNvSpPr txBox="1"/>
          <p:nvPr/>
        </p:nvSpPr>
        <p:spPr>
          <a:xfrm>
            <a:off x="4464107" y="4996398"/>
            <a:ext cx="2473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Pemanggilan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30117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44237" y="321050"/>
            <a:ext cx="10515600" cy="65656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/>
              <a:t>Fungsi </a:t>
            </a:r>
            <a:r>
              <a:rPr lang="en-US" sz="3200" dirty="0" err="1">
                <a:latin typeface="Consolas" panose="020B0609020204030204" pitchFamily="49" charset="0"/>
              </a:rPr>
              <a:t>dir</a:t>
            </a:r>
            <a:r>
              <a:rPr lang="en-US" sz="3200" dirty="0">
                <a:latin typeface="Consolas" panose="020B0609020204030204" pitchFamily="49" charset="0"/>
              </a:rPr>
              <a:t>()</a:t>
            </a:r>
            <a:endParaRPr sz="3200" dirty="0">
              <a:solidFill>
                <a:schemeClr val="dk2"/>
              </a:solidFill>
              <a:latin typeface="Consolas" panose="020B0609020204030204" pitchFamily="49" charset="0"/>
              <a:ea typeface="Caveat"/>
              <a:cs typeface="Caveat"/>
              <a:sym typeface="Caveat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0" y="-31600"/>
            <a:ext cx="12192000" cy="146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6C105-9E25-45B4-9D81-5BD61D389183}"/>
              </a:ext>
            </a:extLst>
          </p:cNvPr>
          <p:cNvSpPr txBox="1"/>
          <p:nvPr/>
        </p:nvSpPr>
        <p:spPr>
          <a:xfrm>
            <a:off x="7088623" y="1106501"/>
            <a:ext cx="4324836" cy="15696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Fungsi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bawaan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dir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akan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mencetak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daftar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atribut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ataupun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fungsi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yang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dapat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digunakan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oleh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pemrogram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65FC15-AF7F-4971-9DE6-194D25AA974C}"/>
              </a:ext>
            </a:extLst>
          </p:cNvPr>
          <p:cNvSpPr/>
          <p:nvPr/>
        </p:nvSpPr>
        <p:spPr>
          <a:xfrm>
            <a:off x="7088623" y="2805044"/>
            <a:ext cx="4411152" cy="156966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Jika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dimasukkan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argumen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berupa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objek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maka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akan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mengembalikan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atribut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yang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tersedia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pada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objek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tersebut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F17EC6-D505-47B4-A7E6-4030A573B431}"/>
              </a:ext>
            </a:extLst>
          </p:cNvPr>
          <p:cNvSpPr/>
          <p:nvPr/>
        </p:nvSpPr>
        <p:spPr>
          <a:xfrm>
            <a:off x="7088623" y="4503588"/>
            <a:ext cx="4411152" cy="156966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Tanpa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argument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akan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memberikan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nama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dan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fungsi-fungsi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yang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dapat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dipanggil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oleh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pemrogram</a:t>
            </a:r>
            <a:endParaRPr lang="en-ID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A2035398-5662-4832-AE70-2EDC4E755CC9}"/>
              </a:ext>
            </a:extLst>
          </p:cNvPr>
          <p:cNvSpPr/>
          <p:nvPr/>
        </p:nvSpPr>
        <p:spPr>
          <a:xfrm>
            <a:off x="1761837" y="2092906"/>
            <a:ext cx="4001654" cy="299393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>
                <a:latin typeface="Consolas" panose="020B0609020204030204" pitchFamily="49" charset="0"/>
              </a:rPr>
              <a:t>dir</a:t>
            </a:r>
            <a:r>
              <a:rPr lang="en-US" sz="6000" b="1" dirty="0">
                <a:latin typeface="Consolas" panose="020B0609020204030204" pitchFamily="49" charset="0"/>
              </a:rPr>
              <a:t>()</a:t>
            </a:r>
            <a:endParaRPr lang="en-ID" sz="6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54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712102" y="350286"/>
            <a:ext cx="10515600" cy="68594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/>
              <a:t>Alur Eksekusi</a:t>
            </a:r>
            <a:endParaRPr sz="3200" dirty="0"/>
          </a:p>
          <a:p>
            <a:endParaRPr sz="3200" dirty="0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0" y="-31600"/>
            <a:ext cx="12192000" cy="146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0E72EC-D481-46B9-93B7-B43F57EAD0E6}"/>
              </a:ext>
            </a:extLst>
          </p:cNvPr>
          <p:cNvSpPr txBox="1"/>
          <p:nvPr/>
        </p:nvSpPr>
        <p:spPr>
          <a:xfrm>
            <a:off x="712102" y="1560415"/>
            <a:ext cx="6462839" cy="341632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400" dirty="0">
                <a:latin typeface="Consolas" panose="020B0609020204030204" pitchFamily="49" charset="0"/>
              </a:rPr>
              <a:t>(</a:t>
            </a:r>
            <a:r>
              <a:rPr lang="en-US" alt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dir</a:t>
            </a:r>
            <a:r>
              <a:rPr lang="en-US" altLang="en-US" sz="2400" dirty="0">
                <a:latin typeface="Consolas" panose="020B0609020204030204" pitchFamily="49" charset="0"/>
              </a:rPr>
              <a:t>())</a:t>
            </a:r>
            <a:endParaRPr lang="en-US" altLang="en-US" sz="2400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400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altLang="en-US" sz="2400" dirty="0" err="1">
                <a:latin typeface="Consolas" panose="020B0609020204030204" pitchFamily="49" charset="0"/>
              </a:rPr>
              <a:t>fungsiSaya</a:t>
            </a:r>
            <a:r>
              <a:rPr lang="en-US" altLang="en-US" sz="2400" dirty="0">
                <a:latin typeface="Consolas" panose="020B0609020204030204" pitchFamily="49" charset="0"/>
              </a:rPr>
              <a:t>():</a:t>
            </a:r>
            <a:br>
              <a:rPr lang="en-US" altLang="en-US" sz="2400" dirty="0">
                <a:latin typeface="Consolas" panose="020B0609020204030204" pitchFamily="49" charset="0"/>
              </a:rPr>
            </a:br>
            <a:r>
              <a:rPr lang="en-US" altLang="en-US" sz="2400" dirty="0">
                <a:latin typeface="Consolas" panose="020B0609020204030204" pitchFamily="49" charset="0"/>
              </a:rPr>
              <a:t>    </a:t>
            </a:r>
            <a:r>
              <a:rPr lang="en-US" alt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400" dirty="0">
                <a:latin typeface="Consolas" panose="020B0609020204030204" pitchFamily="49" charset="0"/>
              </a:rPr>
              <a:t>(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cetak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dari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dalam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fungsi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400" dirty="0">
                <a:latin typeface="Consolas" panose="020B0609020204030204" pitchFamily="49" charset="0"/>
              </a:rPr>
              <a:t>)</a:t>
            </a:r>
            <a:br>
              <a:rPr lang="en-US" altLang="en-US" sz="2400" dirty="0">
                <a:latin typeface="Consolas" panose="020B0609020204030204" pitchFamily="49" charset="0"/>
              </a:rPr>
            </a:br>
            <a:endParaRPr lang="en-US" altLang="en-US" sz="2400" dirty="0"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400" dirty="0">
                <a:latin typeface="Consolas" panose="020B0609020204030204" pitchFamily="49" charset="0"/>
              </a:rPr>
              <a:t>(</a:t>
            </a:r>
            <a:r>
              <a:rPr lang="en-US" alt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dir</a:t>
            </a:r>
            <a:r>
              <a:rPr lang="en-US" altLang="en-US" sz="2400" dirty="0">
                <a:latin typeface="Consolas" panose="020B0609020204030204" pitchFamily="49" charset="0"/>
              </a:rPr>
              <a:t>())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br>
              <a:rPr lang="en-US" altLang="en-US" sz="2400" dirty="0"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400" dirty="0">
                <a:latin typeface="Consolas" panose="020B0609020204030204" pitchFamily="49" charset="0"/>
              </a:rPr>
              <a:t>(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cetak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diluar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fungsi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400" dirty="0">
                <a:latin typeface="Consolas" panose="020B0609020204030204" pitchFamily="49" charset="0"/>
              </a:rPr>
              <a:t>)</a:t>
            </a:r>
            <a:br>
              <a:rPr lang="en-US" altLang="en-US" sz="2400" dirty="0">
                <a:latin typeface="Consolas" panose="020B0609020204030204" pitchFamily="49" charset="0"/>
              </a:rPr>
            </a:br>
            <a:r>
              <a:rPr lang="en-US" altLang="en-US" sz="2400" dirty="0" err="1">
                <a:latin typeface="Consolas" panose="020B0609020204030204" pitchFamily="49" charset="0"/>
              </a:rPr>
              <a:t>fungsiSaya</a:t>
            </a:r>
            <a:r>
              <a:rPr lang="en-US" altLang="en-US" sz="24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1AF328-9AE7-484F-B9B7-DA58C978576C}"/>
              </a:ext>
            </a:extLst>
          </p:cNvPr>
          <p:cNvSpPr txBox="1"/>
          <p:nvPr/>
        </p:nvSpPr>
        <p:spPr>
          <a:xfrm>
            <a:off x="7541777" y="1553055"/>
            <a:ext cx="4099963" cy="415498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ID" sz="2400" dirty="0"/>
          </a:p>
          <a:p>
            <a:endParaRPr lang="en-ID" sz="2400" dirty="0"/>
          </a:p>
          <a:p>
            <a:endParaRPr lang="en-ID" sz="2400" dirty="0"/>
          </a:p>
          <a:p>
            <a:endParaRPr lang="en-ID" sz="2400" dirty="0"/>
          </a:p>
          <a:p>
            <a:endParaRPr lang="en-ID" sz="2400" dirty="0"/>
          </a:p>
          <a:p>
            <a:endParaRPr lang="en-ID" sz="2400" dirty="0"/>
          </a:p>
          <a:p>
            <a:endParaRPr lang="en-ID" sz="2400" dirty="0"/>
          </a:p>
          <a:p>
            <a:endParaRPr lang="en-ID" sz="2400" dirty="0"/>
          </a:p>
          <a:p>
            <a:endParaRPr lang="en-ID" sz="2400" dirty="0"/>
          </a:p>
          <a:p>
            <a:endParaRPr lang="en-ID" sz="2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B13C7F-159E-41F0-BFF2-4B6226F4BB11}"/>
              </a:ext>
            </a:extLst>
          </p:cNvPr>
          <p:cNvSpPr/>
          <p:nvPr/>
        </p:nvSpPr>
        <p:spPr>
          <a:xfrm>
            <a:off x="5373113" y="1215827"/>
            <a:ext cx="1801827" cy="287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Kode Program</a:t>
            </a:r>
            <a:endParaRPr lang="en-ID" sz="1600" dirty="0">
              <a:latin typeface="Consolas" panose="020B06090202040302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2AE371C-4F4E-4875-B39D-96C910BF7B70}"/>
              </a:ext>
            </a:extLst>
          </p:cNvPr>
          <p:cNvSpPr/>
          <p:nvPr/>
        </p:nvSpPr>
        <p:spPr>
          <a:xfrm>
            <a:off x="9839913" y="1215826"/>
            <a:ext cx="1801827" cy="2872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Keluaran</a:t>
            </a:r>
            <a:endParaRPr lang="en-ID" sz="1600" dirty="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A69BA8A-13B4-4628-BCDF-61F85BA2FDDB}"/>
              </a:ext>
            </a:extLst>
          </p:cNvPr>
          <p:cNvSpPr/>
          <p:nvPr/>
        </p:nvSpPr>
        <p:spPr>
          <a:xfrm>
            <a:off x="749864" y="1605687"/>
            <a:ext cx="6290208" cy="378260"/>
          </a:xfrm>
          <a:prstGeom prst="roundRect">
            <a:avLst/>
          </a:prstGeom>
          <a:solidFill>
            <a:srgbClr val="F5FF8D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1AAAF84-983B-4AA6-A10D-3BEE64E9388B}"/>
              </a:ext>
            </a:extLst>
          </p:cNvPr>
          <p:cNvSpPr/>
          <p:nvPr/>
        </p:nvSpPr>
        <p:spPr>
          <a:xfrm>
            <a:off x="199605" y="1605687"/>
            <a:ext cx="388417" cy="3782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94B2C3-1317-417C-BCE2-A67B9C879312}"/>
              </a:ext>
            </a:extLst>
          </p:cNvPr>
          <p:cNvSpPr/>
          <p:nvPr/>
        </p:nvSpPr>
        <p:spPr>
          <a:xfrm>
            <a:off x="7660460" y="1730663"/>
            <a:ext cx="37007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600" dirty="0">
                <a:latin typeface="Consolas" panose="020B0609020204030204" pitchFamily="49" charset="0"/>
              </a:rPr>
              <a:t>['__annotations__', '__</a:t>
            </a:r>
            <a:r>
              <a:rPr lang="en-ID" sz="1600" dirty="0" err="1">
                <a:latin typeface="Consolas" panose="020B0609020204030204" pitchFamily="49" charset="0"/>
              </a:rPr>
              <a:t>builtins</a:t>
            </a:r>
            <a:r>
              <a:rPr lang="en-ID" sz="1600" dirty="0">
                <a:latin typeface="Consolas" panose="020B0609020204030204" pitchFamily="49" charset="0"/>
              </a:rPr>
              <a:t>__', '__cached__', '__doc__', '__file__', '__loader__', '__name__', '__package__', '__spec__']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00D160-ED51-4936-937B-37983C596CDF}"/>
              </a:ext>
            </a:extLst>
          </p:cNvPr>
          <p:cNvSpPr/>
          <p:nvPr/>
        </p:nvSpPr>
        <p:spPr>
          <a:xfrm>
            <a:off x="7672241" y="3100974"/>
            <a:ext cx="38275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600" dirty="0">
                <a:latin typeface="Consolas" panose="020B0609020204030204" pitchFamily="49" charset="0"/>
              </a:rPr>
              <a:t>['__annotations__', '__</a:t>
            </a:r>
            <a:r>
              <a:rPr lang="en-ID" sz="1600" dirty="0" err="1">
                <a:latin typeface="Consolas" panose="020B0609020204030204" pitchFamily="49" charset="0"/>
              </a:rPr>
              <a:t>builtins</a:t>
            </a:r>
            <a:r>
              <a:rPr lang="en-ID" sz="1600" dirty="0">
                <a:latin typeface="Consolas" panose="020B0609020204030204" pitchFamily="49" charset="0"/>
              </a:rPr>
              <a:t>__', '__cached__', '__doc__', '__file__', '__loader__', '__name__', '__package__', '__spec__', '</a:t>
            </a:r>
            <a:r>
              <a:rPr lang="en-ID" sz="1600" dirty="0" err="1">
                <a:latin typeface="Consolas" panose="020B0609020204030204" pitchFamily="49" charset="0"/>
              </a:rPr>
              <a:t>fungsiSaya</a:t>
            </a:r>
            <a:r>
              <a:rPr lang="en-ID" sz="1600" dirty="0">
                <a:latin typeface="Consolas" panose="020B0609020204030204" pitchFamily="49" charset="0"/>
              </a:rPr>
              <a:t>']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E3A166-6E08-4284-9991-312D96714A07}"/>
              </a:ext>
            </a:extLst>
          </p:cNvPr>
          <p:cNvSpPr/>
          <p:nvPr/>
        </p:nvSpPr>
        <p:spPr>
          <a:xfrm>
            <a:off x="7672240" y="4734382"/>
            <a:ext cx="23166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1600" b="1" dirty="0" err="1">
                <a:latin typeface="Consolas" panose="020B0609020204030204" pitchFamily="49" charset="0"/>
              </a:rPr>
              <a:t>cetak</a:t>
            </a:r>
            <a:r>
              <a:rPr lang="en-ID" sz="1600" b="1" dirty="0">
                <a:latin typeface="Consolas" panose="020B0609020204030204" pitchFamily="49" charset="0"/>
              </a:rPr>
              <a:t> </a:t>
            </a:r>
            <a:r>
              <a:rPr lang="en-ID" sz="1600" b="1" dirty="0" err="1">
                <a:latin typeface="Consolas" panose="020B0609020204030204" pitchFamily="49" charset="0"/>
              </a:rPr>
              <a:t>diluar</a:t>
            </a:r>
            <a:r>
              <a:rPr lang="en-ID" sz="1600" b="1" dirty="0">
                <a:latin typeface="Consolas" panose="020B0609020204030204" pitchFamily="49" charset="0"/>
              </a:rPr>
              <a:t> </a:t>
            </a:r>
            <a:r>
              <a:rPr lang="en-ID" sz="1600" b="1" dirty="0" err="1">
                <a:latin typeface="Consolas" panose="020B0609020204030204" pitchFamily="49" charset="0"/>
              </a:rPr>
              <a:t>fungsi</a:t>
            </a:r>
            <a:endParaRPr lang="en-ID" sz="1600" b="1" dirty="0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0D0B7F-24A2-406A-BAA9-27D14ABF9B1A}"/>
              </a:ext>
            </a:extLst>
          </p:cNvPr>
          <p:cNvSpPr/>
          <p:nvPr/>
        </p:nvSpPr>
        <p:spPr>
          <a:xfrm>
            <a:off x="7660461" y="5154147"/>
            <a:ext cx="27655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1600" b="1" dirty="0" err="1">
                <a:latin typeface="Consolas" panose="020B0609020204030204" pitchFamily="49" charset="0"/>
              </a:rPr>
              <a:t>cetak</a:t>
            </a:r>
            <a:r>
              <a:rPr lang="en-ID" sz="1600" b="1" dirty="0">
                <a:latin typeface="Consolas" panose="020B0609020204030204" pitchFamily="49" charset="0"/>
              </a:rPr>
              <a:t> </a:t>
            </a:r>
            <a:r>
              <a:rPr lang="en-ID" sz="1600" b="1" dirty="0" err="1">
                <a:latin typeface="Consolas" panose="020B0609020204030204" pitchFamily="49" charset="0"/>
              </a:rPr>
              <a:t>dari</a:t>
            </a:r>
            <a:r>
              <a:rPr lang="en-ID" sz="1600" b="1" dirty="0">
                <a:latin typeface="Consolas" panose="020B0609020204030204" pitchFamily="49" charset="0"/>
              </a:rPr>
              <a:t> </a:t>
            </a:r>
            <a:r>
              <a:rPr lang="en-ID" sz="1600" b="1" dirty="0" err="1">
                <a:latin typeface="Consolas" panose="020B0609020204030204" pitchFamily="49" charset="0"/>
              </a:rPr>
              <a:t>dalam</a:t>
            </a:r>
            <a:r>
              <a:rPr lang="en-ID" sz="1600" b="1" dirty="0">
                <a:latin typeface="Consolas" panose="020B0609020204030204" pitchFamily="49" charset="0"/>
              </a:rPr>
              <a:t> </a:t>
            </a:r>
            <a:r>
              <a:rPr lang="en-ID" sz="1600" b="1" dirty="0" err="1">
                <a:latin typeface="Consolas" panose="020B0609020204030204" pitchFamily="49" charset="0"/>
              </a:rPr>
              <a:t>fungsi</a:t>
            </a:r>
            <a:endParaRPr lang="en-ID" sz="1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15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ideo-Game-Positive-Sound-A2-8bit-www.fesliyanstudios.com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60494E-6 L -4.44444E-6 0.10864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3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60494E-6 L -1.66667E-6 0.11018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10864 L -4.44444E-6 0.271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" y="7685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11018 L -1.66667E-6 0.27315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ideo-Game-Positive-Sound-A2-8bit-www.fesliyanstudios.com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2716 L -4.44444E-6 0.37191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9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27315 L -1.66667E-6 0.38179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ideo-Game-Positive-Sound-A2-8bit-www.fesliyanstudios.com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37191 L -4.44444E-6 0.4287 " pathEditMode="relative" rAng="0" ptsTypes="AA">
                                      <p:cBhvr>
                                        <p:cTn id="3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4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38179 L -1.66667E-6 0.4287 " pathEditMode="relative" rAng="0" ptsTypes="AA">
                                      <p:cBhvr>
                                        <p:cTn id="3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4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4287 L -4.44444E-6 0.10864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" y="-2012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4287 L -1.66667E-6 0.11018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10864 L -4.44444E-6 0.16173 " pathEditMode="relative" rAng="0" ptsTypes="AA">
                                      <p:cBhvr>
                                        <p:cTn id="4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74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11019 L -1.66667E-6 0.16605 " pathEditMode="relative" rAng="0" ptsTypes="AA">
                                      <p:cBhvr>
                                        <p:cTn id="5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ideo-Game-Positive-Sound-A2-8bit-www.fesliyanstudios.com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8" grpId="0"/>
      <p:bldP spid="2" grpId="0"/>
      <p:bldP spid="3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54680" y="357326"/>
            <a:ext cx="10515600" cy="62999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 err="1"/>
              <a:t>Variabel</a:t>
            </a:r>
            <a:r>
              <a:rPr lang="en-US" sz="3200" dirty="0"/>
              <a:t> </a:t>
            </a:r>
            <a:r>
              <a:rPr lang="en-US" sz="3200" dirty="0" err="1"/>
              <a:t>Lokal</a:t>
            </a:r>
            <a:r>
              <a:rPr lang="en-US" sz="3200" dirty="0"/>
              <a:t> dan Global</a:t>
            </a:r>
            <a:endParaRPr sz="3200" dirty="0"/>
          </a:p>
          <a:p>
            <a:endParaRPr sz="3200" dirty="0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0" y="-31600"/>
            <a:ext cx="12192000" cy="146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D726F-19DD-4C73-A793-A599C1B13853}"/>
              </a:ext>
            </a:extLst>
          </p:cNvPr>
          <p:cNvSpPr txBox="1"/>
          <p:nvPr/>
        </p:nvSpPr>
        <p:spPr>
          <a:xfrm>
            <a:off x="802462" y="1229446"/>
            <a:ext cx="8708317" cy="251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+mj-lt"/>
              </a:rPr>
              <a:t>Variabel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lokal</a:t>
            </a:r>
            <a:r>
              <a:rPr lang="en-US" sz="2400" dirty="0">
                <a:latin typeface="+mj-lt"/>
              </a:rPr>
              <a:t> di Python </a:t>
            </a:r>
            <a:r>
              <a:rPr lang="en-US" sz="2400" dirty="0" err="1">
                <a:latin typeface="+mj-lt"/>
              </a:rPr>
              <a:t>merupakan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variabel</a:t>
            </a:r>
            <a:r>
              <a:rPr lang="en-US" sz="2400" dirty="0">
                <a:latin typeface="+mj-lt"/>
              </a:rPr>
              <a:t> yang </a:t>
            </a:r>
            <a:r>
              <a:rPr lang="en-US" sz="2400" dirty="0" err="1">
                <a:latin typeface="+mj-lt"/>
              </a:rPr>
              <a:t>didefnisikan</a:t>
            </a:r>
            <a:r>
              <a:rPr lang="en-US" sz="2400" dirty="0">
                <a:latin typeface="+mj-lt"/>
              </a:rPr>
              <a:t> pada </a:t>
            </a:r>
            <a:r>
              <a:rPr lang="en-US" sz="2400" dirty="0" err="1">
                <a:latin typeface="+mj-lt"/>
              </a:rPr>
              <a:t>blok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tertentu</a:t>
            </a:r>
            <a:r>
              <a:rPr lang="en-US" sz="2400" dirty="0">
                <a:latin typeface="+mj-lt"/>
              </a:rPr>
              <a:t> (</a:t>
            </a:r>
            <a:r>
              <a:rPr lang="en-US" sz="2400" dirty="0" err="1">
                <a:latin typeface="+mj-lt"/>
              </a:rPr>
              <a:t>seperti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fungsi</a:t>
            </a:r>
            <a:r>
              <a:rPr lang="en-US" sz="2400" dirty="0">
                <a:latin typeface="+mj-lt"/>
              </a:rPr>
              <a:t>) yang </a:t>
            </a:r>
            <a:r>
              <a:rPr lang="en-US" sz="2400" dirty="0" err="1">
                <a:latin typeface="+mj-lt"/>
              </a:rPr>
              <a:t>hanya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dapat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dipanggil</a:t>
            </a:r>
            <a:r>
              <a:rPr lang="en-US" sz="2400" dirty="0">
                <a:latin typeface="+mj-lt"/>
              </a:rPr>
              <a:t> pada </a:t>
            </a:r>
            <a:r>
              <a:rPr lang="en-US" sz="2400" dirty="0" err="1">
                <a:latin typeface="+mj-lt"/>
              </a:rPr>
              <a:t>blok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tersebut</a:t>
            </a:r>
            <a:r>
              <a:rPr lang="en-US" sz="2400" dirty="0">
                <a:latin typeface="+mj-lt"/>
              </a:rPr>
              <a:t>.</a:t>
            </a:r>
          </a:p>
          <a:p>
            <a:pPr marL="380990" indent="-380990">
              <a:spcAft>
                <a:spcPts val="800"/>
              </a:spcAft>
              <a:buSzPct val="130000"/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accent2"/>
                </a:solidFill>
                <a:latin typeface="+mj-lt"/>
              </a:rPr>
              <a:t>Variabel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 global di Python </a:t>
            </a:r>
            <a:r>
              <a:rPr lang="en-US" sz="2400" dirty="0" err="1">
                <a:solidFill>
                  <a:schemeClr val="accent2"/>
                </a:solidFill>
                <a:latin typeface="+mj-lt"/>
              </a:rPr>
              <a:t>merupakan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+mj-lt"/>
              </a:rPr>
              <a:t>variabel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 yang </a:t>
            </a:r>
            <a:r>
              <a:rPr lang="en-US" sz="2400" dirty="0" err="1">
                <a:solidFill>
                  <a:schemeClr val="accent2"/>
                </a:solidFill>
                <a:latin typeface="+mj-lt"/>
              </a:rPr>
              <a:t>didefinisikan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+mj-lt"/>
              </a:rPr>
              <a:t>diluar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+mj-lt"/>
              </a:rPr>
              <a:t>blok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+mj-lt"/>
              </a:rPr>
              <a:t>tertentu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 dan </a:t>
            </a:r>
            <a:r>
              <a:rPr lang="en-US" sz="2400" dirty="0" err="1">
                <a:solidFill>
                  <a:schemeClr val="accent2"/>
                </a:solidFill>
                <a:latin typeface="+mj-lt"/>
              </a:rPr>
              <a:t>dapat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+mj-lt"/>
              </a:rPr>
              <a:t>dipanggil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+mj-lt"/>
              </a:rPr>
              <a:t>dibagian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+mj-lt"/>
              </a:rPr>
              <a:t>manapun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.</a:t>
            </a:r>
            <a:endParaRPr lang="en-ID" sz="2133" dirty="0">
              <a:solidFill>
                <a:schemeClr val="accent2"/>
              </a:solidFill>
              <a:latin typeface="+mj-lt"/>
            </a:endParaRPr>
          </a:p>
          <a:p>
            <a:pPr marL="380990" indent="-380990">
              <a:buSzPct val="130000"/>
              <a:buFont typeface="Wingdings" panose="05000000000000000000" pitchFamily="2" charset="2"/>
              <a:buChar char="Ø"/>
            </a:pPr>
            <a:endParaRPr lang="en-ID" sz="2400" dirty="0"/>
          </a:p>
        </p:txBody>
      </p:sp>
      <p:pic>
        <p:nvPicPr>
          <p:cNvPr id="2" name="Picture 2" descr="Math Function Clip Art at Clker.com - vector clip art online ...">
            <a:extLst>
              <a:ext uri="{FF2B5EF4-FFF2-40B4-BE49-F238E27FC236}">
                <a16:creationId xmlns:a16="http://schemas.microsoft.com/office/drawing/2014/main" id="{566C163C-8613-42DD-A9C2-E9CB5DC18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415" y="4408952"/>
            <a:ext cx="2313647" cy="152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01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44237" y="399420"/>
            <a:ext cx="10515600" cy="57963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dirty="0" err="1"/>
              <a:t>Variabel</a:t>
            </a:r>
            <a:r>
              <a:rPr lang="en-US" sz="3200" dirty="0"/>
              <a:t> </a:t>
            </a:r>
            <a:r>
              <a:rPr lang="en-US" sz="3200" dirty="0" err="1"/>
              <a:t>Lokal</a:t>
            </a:r>
            <a:endParaRPr sz="3200" dirty="0"/>
          </a:p>
          <a:p>
            <a:endParaRPr sz="3200" dirty="0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0" y="-31600"/>
            <a:ext cx="12192000" cy="146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CBA6A8-CFC5-439C-81E2-3EC4510DB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525" y="2059170"/>
            <a:ext cx="9061376" cy="23391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cetakAngka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angka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"Masukkan </a:t>
            </a:r>
            <a:r>
              <a:rPr lang="en-US" altLang="en-US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angka</a:t>
            </a:r>
            <a:r>
              <a:rPr lang="en-US" altLang="en-US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 0 - 9? 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angka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cetakAngka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angka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703D3C-E6FE-4BD0-9224-F4737271A623}"/>
              </a:ext>
            </a:extLst>
          </p:cNvPr>
          <p:cNvSpPr/>
          <p:nvPr/>
        </p:nvSpPr>
        <p:spPr>
          <a:xfrm>
            <a:off x="1803525" y="4777488"/>
            <a:ext cx="6641562" cy="461665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ID" sz="2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NameError</a:t>
            </a:r>
            <a:r>
              <a:rPr lang="en-ID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: name '</a:t>
            </a:r>
            <a:r>
              <a:rPr lang="en-ID" sz="2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angka</a:t>
            </a:r>
            <a:r>
              <a:rPr lang="en-ID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' is not defined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FA7552-AB38-4316-B6E9-0EBE0872D33D}"/>
              </a:ext>
            </a:extLst>
          </p:cNvPr>
          <p:cNvSpPr txBox="1"/>
          <p:nvPr/>
        </p:nvSpPr>
        <p:spPr>
          <a:xfrm>
            <a:off x="813229" y="1218289"/>
            <a:ext cx="8329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lokal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diakses</a:t>
            </a:r>
            <a:r>
              <a:rPr lang="en-US" sz="2400" dirty="0"/>
              <a:t> </a:t>
            </a:r>
            <a:r>
              <a:rPr lang="en-US" sz="2400" dirty="0" err="1"/>
              <a:t>diluar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322687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1298</Words>
  <Application>Microsoft Office PowerPoint</Application>
  <PresentationFormat>Widescreen</PresentationFormat>
  <Paragraphs>304</Paragraphs>
  <Slides>35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Calibri</vt:lpstr>
      <vt:lpstr>Calibri Light</vt:lpstr>
      <vt:lpstr>Cambria</vt:lpstr>
      <vt:lpstr>Caveat</vt:lpstr>
      <vt:lpstr>Comfortaa</vt:lpstr>
      <vt:lpstr>Consolas</vt:lpstr>
      <vt:lpstr>Constantia</vt:lpstr>
      <vt:lpstr>PT Sans Narrow</vt:lpstr>
      <vt:lpstr>Wingdings</vt:lpstr>
      <vt:lpstr>Office Theme</vt:lpstr>
      <vt:lpstr>Algoritme Pemrograman</vt:lpstr>
      <vt:lpstr>Apa yang akan kalian pelajari? </vt:lpstr>
      <vt:lpstr>Fungsi </vt:lpstr>
      <vt:lpstr>Fungsi, lanjt.</vt:lpstr>
      <vt:lpstr>Definisi Fungsi</vt:lpstr>
      <vt:lpstr>Fungsi dir()</vt:lpstr>
      <vt:lpstr>Alur Eksekusi </vt:lpstr>
      <vt:lpstr>Variabel Lokal dan Global </vt:lpstr>
      <vt:lpstr>Variabel Lokal </vt:lpstr>
      <vt:lpstr>Variabel Lokal </vt:lpstr>
      <vt:lpstr>Variabel Global </vt:lpstr>
      <vt:lpstr>Variabel Global, lanjt. </vt:lpstr>
      <vt:lpstr>Catatan Variabel Global </vt:lpstr>
      <vt:lpstr>Fungsi dengan Argumen </vt:lpstr>
      <vt:lpstr>Fungsi dengan Argumen </vt:lpstr>
      <vt:lpstr>Fungsi dengan Lebih dari Satu Argumen </vt:lpstr>
      <vt:lpstr>Coding Challenge ~ Live Coding </vt:lpstr>
      <vt:lpstr>Pass by Value and Pass by Reference pada Argumen </vt:lpstr>
      <vt:lpstr>Fungsi dengan Nilai Kembali </vt:lpstr>
      <vt:lpstr>Pendefinisian Fungsi dengan Nilai Kembali </vt:lpstr>
      <vt:lpstr>Coding Challenge ~ Live Coding </vt:lpstr>
      <vt:lpstr>Fungsi dengan Banyak Nilai Kembali </vt:lpstr>
      <vt:lpstr>Coding Challenge ~ Live Coding </vt:lpstr>
      <vt:lpstr>Argumen Katakunci (Keyword Arguments) </vt:lpstr>
      <vt:lpstr>Argumen Katakunci (Keyword Arguments) </vt:lpstr>
      <vt:lpstr>Penataan Posisi Argumen </vt:lpstr>
      <vt:lpstr>*args dan **kwargs </vt:lpstr>
      <vt:lpstr>**kwargs </vt:lpstr>
      <vt:lpstr>Coding Challenge ~ Live Coding </vt:lpstr>
      <vt:lpstr>Ekspresi Lambda </vt:lpstr>
      <vt:lpstr>Fungsi Rekursif </vt:lpstr>
      <vt:lpstr>Coding Challenge ~ Live Coding </vt:lpstr>
      <vt:lpstr>Coding Challenge ~ Live Coding </vt:lpstr>
      <vt:lpstr>PowerPoint Presentation</vt:lpstr>
      <vt:lpstr>To Be Continue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Berorientasasi Objek</dc:title>
  <dc:creator>syamsul mujahidin</dc:creator>
  <cp:lastModifiedBy>USER</cp:lastModifiedBy>
  <cp:revision>327</cp:revision>
  <dcterms:created xsi:type="dcterms:W3CDTF">2019-02-05T13:09:25Z</dcterms:created>
  <dcterms:modified xsi:type="dcterms:W3CDTF">2020-11-17T18:20:33Z</dcterms:modified>
</cp:coreProperties>
</file>